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93"/>
  </p:notesMasterIdLst>
  <p:handoutMasterIdLst>
    <p:handoutMasterId r:id="rId94"/>
  </p:handoutMasterIdLst>
  <p:sldIdLst>
    <p:sldId id="355" r:id="rId2"/>
    <p:sldId id="434" r:id="rId3"/>
    <p:sldId id="270" r:id="rId4"/>
    <p:sldId id="354" r:id="rId5"/>
    <p:sldId id="421" r:id="rId6"/>
    <p:sldId id="271" r:id="rId7"/>
    <p:sldId id="342" r:id="rId8"/>
    <p:sldId id="258" r:id="rId9"/>
    <p:sldId id="260" r:id="rId10"/>
    <p:sldId id="374" r:id="rId11"/>
    <p:sldId id="375" r:id="rId12"/>
    <p:sldId id="416" r:id="rId13"/>
    <p:sldId id="405" r:id="rId14"/>
    <p:sldId id="429" r:id="rId15"/>
    <p:sldId id="407" r:id="rId16"/>
    <p:sldId id="435" r:id="rId17"/>
    <p:sldId id="436" r:id="rId18"/>
    <p:sldId id="369" r:id="rId19"/>
    <p:sldId id="373" r:id="rId20"/>
    <p:sldId id="370" r:id="rId21"/>
    <p:sldId id="371" r:id="rId22"/>
    <p:sldId id="437" r:id="rId23"/>
    <p:sldId id="441" r:id="rId24"/>
    <p:sldId id="442" r:id="rId25"/>
    <p:sldId id="443" r:id="rId26"/>
    <p:sldId id="440" r:id="rId27"/>
    <p:sldId id="444" r:id="rId28"/>
    <p:sldId id="366" r:id="rId29"/>
    <p:sldId id="418" r:id="rId30"/>
    <p:sldId id="433" r:id="rId31"/>
    <p:sldId id="423" r:id="rId32"/>
    <p:sldId id="422" r:id="rId33"/>
    <p:sldId id="445" r:id="rId34"/>
    <p:sldId id="446" r:id="rId35"/>
    <p:sldId id="259" r:id="rId36"/>
    <p:sldId id="356" r:id="rId37"/>
    <p:sldId id="309" r:id="rId38"/>
    <p:sldId id="360" r:id="rId39"/>
    <p:sldId id="361" r:id="rId40"/>
    <p:sldId id="379" r:id="rId41"/>
    <p:sldId id="362" r:id="rId42"/>
    <p:sldId id="363" r:id="rId43"/>
    <p:sldId id="364" r:id="rId44"/>
    <p:sldId id="273" r:id="rId45"/>
    <p:sldId id="365" r:id="rId46"/>
    <p:sldId id="266" r:id="rId47"/>
    <p:sldId id="367" r:id="rId48"/>
    <p:sldId id="382" r:id="rId49"/>
    <p:sldId id="378" r:id="rId50"/>
    <p:sldId id="368" r:id="rId51"/>
    <p:sldId id="453" r:id="rId52"/>
    <p:sldId id="426" r:id="rId53"/>
    <p:sldId id="432" r:id="rId54"/>
    <p:sldId id="431" r:id="rId55"/>
    <p:sldId id="274" r:id="rId56"/>
    <p:sldId id="333" r:id="rId57"/>
    <p:sldId id="383" r:id="rId58"/>
    <p:sldId id="285" r:id="rId59"/>
    <p:sldId id="384" r:id="rId60"/>
    <p:sldId id="281" r:id="rId61"/>
    <p:sldId id="385" r:id="rId62"/>
    <p:sldId id="427" r:id="rId63"/>
    <p:sldId id="428" r:id="rId64"/>
    <p:sldId id="413" r:id="rId65"/>
    <p:sldId id="391" r:id="rId66"/>
    <p:sldId id="284" r:id="rId67"/>
    <p:sldId id="387" r:id="rId68"/>
    <p:sldId id="388" r:id="rId69"/>
    <p:sldId id="390" r:id="rId70"/>
    <p:sldId id="414" r:id="rId71"/>
    <p:sldId id="386" r:id="rId72"/>
    <p:sldId id="288" r:id="rId73"/>
    <p:sldId id="392" r:id="rId74"/>
    <p:sldId id="393" r:id="rId75"/>
    <p:sldId id="394" r:id="rId76"/>
    <p:sldId id="381" r:id="rId77"/>
    <p:sldId id="305" r:id="rId78"/>
    <p:sldId id="451" r:id="rId79"/>
    <p:sldId id="397" r:id="rId80"/>
    <p:sldId id="398" r:id="rId81"/>
    <p:sldId id="399" r:id="rId82"/>
    <p:sldId id="329" r:id="rId83"/>
    <p:sldId id="351" r:id="rId84"/>
    <p:sldId id="408" r:id="rId85"/>
    <p:sldId id="409" r:id="rId86"/>
    <p:sldId id="400" r:id="rId87"/>
    <p:sldId id="389" r:id="rId88"/>
    <p:sldId id="415" r:id="rId89"/>
    <p:sldId id="380" r:id="rId90"/>
    <p:sldId id="452" r:id="rId91"/>
    <p:sldId id="401" r:id="rId92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54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e" initials="R" lastIdx="87" clrIdx="0"/>
  <p:cmAuthor id="1" name="timothy Astleford" initials="tA" lastIdx="64" clrIdx="1">
    <p:extLst>
      <p:ext uri="{19B8F6BF-5375-455C-9EA6-DF929625EA0E}">
        <p15:presenceInfo xmlns:p15="http://schemas.microsoft.com/office/powerpoint/2012/main" userId="6f70958e3069516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066FF"/>
    <a:srgbClr val="0000FF"/>
    <a:srgbClr val="00FF99"/>
    <a:srgbClr val="8BF6FB"/>
    <a:srgbClr val="FF00FF"/>
    <a:srgbClr val="FF66CC"/>
    <a:srgbClr val="FFFF00"/>
    <a:srgbClr val="AFDDFF"/>
    <a:srgbClr val="8C4C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08" autoAdjust="0"/>
    <p:restoredTop sz="56019" autoAdjust="0"/>
  </p:normalViewPr>
  <p:slideViewPr>
    <p:cSldViewPr>
      <p:cViewPr varScale="1">
        <p:scale>
          <a:sx n="89" d="100"/>
          <a:sy n="89" d="100"/>
        </p:scale>
        <p:origin x="330" y="78"/>
      </p:cViewPr>
      <p:guideLst>
        <p:guide orient="horz" pos="2160"/>
        <p:guide pos="2880"/>
        <p:guide orient="horz" pos="2544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25" d="100"/>
        <a:sy n="125" d="100"/>
      </p:scale>
      <p:origin x="0" y="-50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commentAuthors" Target="commentAuthor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Relationship Id="rId9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23F5108-63FC-4741-8B66-1424942A58FF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522681D-C1DD-4161-B99B-9F00A3EE2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56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701A6A3-8D1F-482D-A3D7-7D343A942EE6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B18F6D0-8361-4E8C-A448-AC78C8F6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96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 19/22   5.1b – The Last Supper  91 slides   Website:     </a:t>
            </a:r>
            <a:r>
              <a:rPr lang="en-US" dirty="0" err="1" smtClean="0"/>
              <a:t>Youtube</a:t>
            </a:r>
            <a:r>
              <a:rPr lang="en-US" dirty="0" smtClean="0"/>
              <a:t>: </a:t>
            </a:r>
          </a:p>
          <a:p>
            <a:endParaRPr lang="en-US" dirty="0" smtClean="0"/>
          </a:p>
          <a:p>
            <a:r>
              <a:rPr lang="en-US" dirty="0" smtClean="0"/>
              <a:t>Blurb for 5.1b:  It was a very important event, that evening when Yahusha sat down with His disciples to celebrate the last few moments of His life.  He had many things to share with them while</a:t>
            </a:r>
            <a:r>
              <a:rPr lang="en-US" baseline="0" dirty="0" smtClean="0"/>
              <a:t> there was still time.  The Upper Room was secured and a Last Supper is written about in the Gospels.  However with all the confusion of many calendars – especially around the day-start – this also lends to a massive amount of confusion as to the date/day of this Last Supper.  Was it the evening of </a:t>
            </a:r>
            <a:r>
              <a:rPr lang="en-US" baseline="0" dirty="0" err="1" smtClean="0"/>
              <a:t>Abib</a:t>
            </a:r>
            <a:r>
              <a:rPr lang="en-US" baseline="0" dirty="0" smtClean="0"/>
              <a:t> 13</a:t>
            </a:r>
            <a:r>
              <a:rPr lang="en-US" baseline="30000" dirty="0" smtClean="0"/>
              <a:t>th</a:t>
            </a:r>
            <a:r>
              <a:rPr lang="en-US" baseline="0" dirty="0" smtClean="0"/>
              <a:t> – or – the evening of </a:t>
            </a:r>
            <a:r>
              <a:rPr lang="en-US" baseline="0" dirty="0" err="1" smtClean="0"/>
              <a:t>Abib</a:t>
            </a:r>
            <a:r>
              <a:rPr lang="en-US" baseline="0" dirty="0" smtClean="0"/>
              <a:t> 14</a:t>
            </a:r>
            <a:r>
              <a:rPr lang="en-US" baseline="30000" dirty="0" smtClean="0"/>
              <a:t>th</a:t>
            </a:r>
            <a:r>
              <a:rPr lang="en-US" baseline="0" dirty="0" smtClean="0"/>
              <a:t>?  What day are the Gospels talking about?  A Tuesday, or a Wednesday?  Unfortunately, several phrases in the Synoptic Gospels confuse the timing even more.  This is a calendar puzzle that will have a solution by one very special Gospel writer, as we inspect each clue one at a time.  You can know the truth of this matter – just, “Come and See.”  Shalom!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99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07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07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650 pm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07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600-640 </a:t>
            </a:r>
            <a:r>
              <a:rPr lang="en-US" dirty="0" smtClean="0"/>
              <a:t>pm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07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600-640 </a:t>
            </a:r>
            <a:r>
              <a:rPr lang="en-US" dirty="0" smtClean="0"/>
              <a:t>pm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93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07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07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072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95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86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991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707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979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979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979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979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808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651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341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341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34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919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341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341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341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341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dirty="0" smtClean="0"/>
              <a:t>P 6  mar 25  132pm started this slide – </a:t>
            </a:r>
            <a:r>
              <a:rPr lang="en-US" dirty="0" err="1" smtClean="0"/>
              <a:t>charlene</a:t>
            </a:r>
            <a:r>
              <a:rPr lang="en-US" dirty="0" smtClean="0"/>
              <a:t> – still to fix this slide 142… mar 28</a:t>
            </a:r>
            <a:r>
              <a:rPr lang="en-US" baseline="30000" dirty="0" smtClean="0"/>
              <a:t>th</a:t>
            </a:r>
            <a:r>
              <a:rPr lang="en-US" dirty="0" smtClean="0"/>
              <a:t> I think it is ok now.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663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707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927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178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 8 … New slide mar 27  743 pm … mar 28 … 1022 pm … 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178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20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919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slide mar 28 1025 pm … 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808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slide mar 28 1025 pm … 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452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178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600-640 </a:t>
            </a:r>
            <a:r>
              <a:rPr lang="en-US" dirty="0" smtClean="0"/>
              <a:t>pm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072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slide mar 28 1025 pm … 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808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94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707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941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707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70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8083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7070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7070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7070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7070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9796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8083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7070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7070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7070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70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9796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9796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8083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9804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9804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9804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9804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9279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8221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8221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9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8629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993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993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993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2296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2296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2296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993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7070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9796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34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3829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72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55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215D-C2B8-4B2A-894B-9ED025E9EAF6}" type="datetime1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Arial Rounded MT 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372600" y="6172200"/>
            <a:ext cx="2514600" cy="365125"/>
          </a:xfrm>
        </p:spPr>
        <p:txBody>
          <a:bodyPr/>
          <a:lstStyle/>
          <a:p>
            <a:fld id="{F7835422-B24F-4139-9453-4E7D0B4601A0}" type="datetime1">
              <a:rPr lang="en-US" smtClean="0"/>
              <a:t>3/18/2022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296400" y="5486400"/>
            <a:ext cx="335280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828800" cy="365125"/>
          </a:xfrm>
        </p:spPr>
        <p:txBody>
          <a:bodyPr/>
          <a:lstStyle>
            <a:lvl1pPr algn="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8E6382-2566-492A-A2A1-417678E32A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02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Arial Rounded MT 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372600" y="6172200"/>
            <a:ext cx="2514600" cy="365125"/>
          </a:xfrm>
        </p:spPr>
        <p:txBody>
          <a:bodyPr/>
          <a:lstStyle/>
          <a:p>
            <a:fld id="{24DE1CEE-DA38-4234-A6C9-5F1658EEB98F}" type="datetime1">
              <a:rPr lang="en-US" smtClean="0"/>
              <a:t>3/18/2022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448800" y="5562600"/>
            <a:ext cx="335280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62800" y="6324600"/>
            <a:ext cx="1828800" cy="365125"/>
          </a:xfrm>
        </p:spPr>
        <p:txBody>
          <a:bodyPr/>
          <a:lstStyle>
            <a:lvl1pPr algn="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8E6382-2566-492A-A2A1-417678E32A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63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247F-EE61-41F2-AA0A-3A589C802A99}" type="datetime1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A430F-A2E4-4466-B043-A0752DC8C890}" type="datetime1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7F22-44B8-4729-A3A3-356CC93C28C2}" type="datetime1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>
              <a:buNone/>
              <a:defRPr sz="4400" b="1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8229600" cy="4495800"/>
          </a:xfr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buSzPct val="110000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8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32AE6-BF83-44A0-B05D-95D0AB39E286}" type="datetime1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D26C-CE0D-41FB-BD1D-04CDD5E211A5}" type="datetime1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 algn="ctr">
              <a:buFontTx/>
              <a:buNone/>
              <a:defRPr sz="4400">
                <a:latin typeface="Arial Rounded MT 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84046" y="1524000"/>
            <a:ext cx="3883153" cy="42672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956304" cy="4191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C0C3-5A8D-48A5-A179-34D1D2BBB023}" type="datetime1">
              <a:rPr lang="en-US" smtClean="0"/>
              <a:t>3/18/2022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463D-3309-456A-B32F-94FC7A386945}" type="datetime1">
              <a:rPr lang="en-US" smtClean="0"/>
              <a:t>3/18/2022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26EC-CC4C-4DF7-A69B-80871C6E5021}" type="datetime1">
              <a:rPr lang="en-US" smtClean="0"/>
              <a:t>3/18/2022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29A7-C515-4F03-88BB-ABB0F155FA71}" type="datetime1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4343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48800" y="6096000"/>
            <a:ext cx="2514600" cy="365125"/>
          </a:xfrm>
        </p:spPr>
        <p:txBody>
          <a:bodyPr/>
          <a:lstStyle/>
          <a:p>
            <a:fld id="{39244376-3D6F-4A55-9431-449ABB5C31E2}" type="datetime1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828800" cy="365125"/>
          </a:xfrm>
        </p:spPr>
        <p:txBody>
          <a:bodyPr/>
          <a:lstStyle>
            <a:lvl1pPr algn="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8E6382-2566-492A-A2A1-417678E32A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>
                <a:latin typeface="Arial Rounded MT 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43815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78122"/>
            <a:ext cx="8305800" cy="4403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250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2C492C-694C-4FF0-B60C-563B5B2B91C3}" type="datetime1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8E6382-2566-492A-A2A1-417678E32A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41" r:id="rId10"/>
    <p:sldLayoutId id="2147483840" r:id="rId11"/>
    <p:sldLayoutId id="2147483838" r:id="rId12"/>
    <p:sldLayoutId id="2147483839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0" indent="0" algn="ct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None/>
        <a:defRPr sz="4400" b="1" i="0" kern="1200" cap="none" spc="0">
          <a:ln w="11430"/>
          <a:solidFill>
            <a:srgbClr val="00B0F0"/>
          </a:soli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Arial Rounded MT Bold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1">
            <a:lumMod val="75000"/>
          </a:schemeClr>
        </a:buClr>
        <a:buSzPct val="110000"/>
        <a:buFont typeface="Georgia" pitchFamily="18" charset="0"/>
        <a:buChar char="*"/>
        <a:defRPr sz="22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microsoft.com/office/2007/relationships/hdphoto" Target="../media/hdphoto6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microsoft.com/office/2007/relationships/hdphoto" Target="../media/hdphoto6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microsoft.com/office/2007/relationships/hdphoto" Target="../media/hdphoto6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microsoft.com/office/2007/relationships/hdphoto" Target="../media/hdphoto6.wdp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microsoft.com/office/2007/relationships/hdphoto" Target="../media/hdphoto8.wdp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microsoft.com/office/2007/relationships/hdphoto" Target="../media/hdphoto6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microsoft.com/office/2007/relationships/hdphoto" Target="../media/hdphoto6.wdp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3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39.png"/><Relationship Id="rId9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11.jp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microsoft.com/office/2007/relationships/hdphoto" Target="../media/hdphoto12.wdp"/><Relationship Id="rId4" Type="http://schemas.openxmlformats.org/officeDocument/2006/relationships/image" Target="../media/image6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5" Type="http://schemas.openxmlformats.org/officeDocument/2006/relationships/image" Target="../media/image80.png"/><Relationship Id="rId4" Type="http://schemas.openxmlformats.org/officeDocument/2006/relationships/image" Target="../media/image79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12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8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5.wdp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6.wdp"/><Relationship Id="rId4" Type="http://schemas.openxmlformats.org/officeDocument/2006/relationships/image" Target="../media/image9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Rae\Desktop\lord's supp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2514600"/>
            <a:ext cx="7027734" cy="3898740"/>
          </a:xfrm>
          <a:prstGeom prst="rect">
            <a:avLst/>
          </a:prstGeom>
          <a:ln w="76200">
            <a:solidFill>
              <a:srgbClr val="8C4C6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Rae\Documents\A CF Desktop Feb 2021\Best CCC Logo Clear with colors in circle SMS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2034975"/>
            <a:ext cx="1178287" cy="12192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1"/>
            <a:ext cx="9104376" cy="1901624"/>
            <a:chOff x="0" y="1"/>
            <a:chExt cx="9104376" cy="1901624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1219200" y="1066800"/>
              <a:ext cx="7027734" cy="834825"/>
            </a:xfrm>
            <a:prstGeom prst="rect">
              <a:avLst/>
            </a:prstGeom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marL="0" indent="0" algn="ctr" defTabSz="914400" rtl="0" eaLnBrk="1" latinLnBrk="0" hangingPunct="1">
                <a:spcBef>
                  <a:spcPct val="0"/>
                </a:spcBef>
                <a:buClr>
                  <a:schemeClr val="accent6">
                    <a:lumMod val="75000"/>
                  </a:schemeClr>
                </a:buClr>
                <a:buSzPct val="128000"/>
                <a:buFont typeface="Georgia" pitchFamily="18" charset="0"/>
                <a:buNone/>
                <a:defRPr sz="4400" b="1" i="0" kern="1200" cap="none" spc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Rounded MT Bold" pitchFamily="34" charset="0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marL="182880"/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in 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t</a:t>
              </a:r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he Gospel Account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" name="Title 1"/>
            <p:cNvSpPr txBox="1">
              <a:spLocks/>
            </p:cNvSpPr>
            <p:nvPr/>
          </p:nvSpPr>
          <p:spPr>
            <a:xfrm>
              <a:off x="0" y="1"/>
              <a:ext cx="9104376" cy="1371600"/>
            </a:xfrm>
            <a:prstGeom prst="rect">
              <a:avLst/>
            </a:prstGeom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 prst="angle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marL="0" indent="0" algn="ctr" defTabSz="914400" rtl="0" eaLnBrk="1" latinLnBrk="0" hangingPunct="1">
                <a:spcBef>
                  <a:spcPct val="0"/>
                </a:spcBef>
                <a:buClr>
                  <a:schemeClr val="accent6">
                    <a:lumMod val="75000"/>
                  </a:schemeClr>
                </a:buClr>
                <a:buSzPct val="128000"/>
                <a:buFont typeface="Georgia" pitchFamily="18" charset="0"/>
                <a:buNone/>
                <a:defRPr sz="4400" b="1" i="0" kern="1200" cap="none" spc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Rounded MT Bold" pitchFamily="34" charset="0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marL="182880"/>
              <a:r>
                <a:rPr lang="en-US" sz="8000" dirty="0" smtClean="0">
                  <a:ln w="28575">
                    <a:solidFill>
                      <a:srgbClr val="DF9DB3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Matura MT Script Capitals" pitchFamily="66" charset="0"/>
                </a:rPr>
                <a:t>The Last Supper</a:t>
              </a:r>
              <a:endParaRPr lang="en-US" sz="8000" dirty="0">
                <a:ln w="28575">
                  <a:solidFill>
                    <a:srgbClr val="DF9DB3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atura MT Script Capitals" pitchFamily="66" charset="0"/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1600200" y="1752600"/>
            <a:ext cx="4267200" cy="691851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/>
            <a:r>
              <a:rPr lang="en-US" sz="4000" dirty="0" smtClean="0">
                <a:ln w="9525">
                  <a:solidFill>
                    <a:schemeClr val="tx1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Rockwell" pitchFamily="18" charset="0"/>
              </a:rPr>
              <a:t>Part</a:t>
            </a:r>
            <a:r>
              <a:rPr lang="en-US" sz="4000" dirty="0" smtClean="0">
                <a:ln w="9525">
                  <a:solidFill>
                    <a:schemeClr val="tx1"/>
                  </a:solidFill>
                </a:ln>
                <a:solidFill>
                  <a:srgbClr val="8C4C64"/>
                </a:solidFill>
                <a:latin typeface="Rockwell" pitchFamily="18" charset="0"/>
              </a:rPr>
              <a:t> </a:t>
            </a:r>
            <a:r>
              <a:rPr lang="en-US" sz="4000" dirty="0" smtClean="0">
                <a:ln w="9525">
                  <a:solidFill>
                    <a:schemeClr val="tx1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Rockwell" pitchFamily="18" charset="0"/>
              </a:rPr>
              <a:t>1 of  2</a:t>
            </a:r>
            <a:endParaRPr lang="en-US" sz="4000" dirty="0">
              <a:ln w="9525">
                <a:solidFill>
                  <a:schemeClr val="tx1"/>
                </a:solidFill>
              </a:ln>
              <a:solidFill>
                <a:schemeClr val="accent3">
                  <a:lumMod val="40000"/>
                  <a:lumOff val="60000"/>
                </a:schemeClr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93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62000" y="1524000"/>
            <a:ext cx="7848600" cy="45707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sz="2400" b="1" dirty="0" err="1" smtClean="0">
                <a:solidFill>
                  <a:srgbClr val="0070C0"/>
                </a:solidFill>
              </a:rPr>
              <a:t>Exo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12:6 </a:t>
            </a:r>
            <a:r>
              <a:rPr lang="en-US" sz="2400" b="1" dirty="0" smtClean="0">
                <a:solidFill>
                  <a:srgbClr val="0070C0"/>
                </a:solidFill>
              </a:rPr>
              <a:t>… </a:t>
            </a:r>
            <a:r>
              <a:rPr lang="en-US" sz="2400" dirty="0" smtClean="0"/>
              <a:t>Passover </a:t>
            </a:r>
            <a:r>
              <a:rPr lang="en-US" sz="2400" dirty="0"/>
              <a:t>lambs were to be killed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     </a:t>
            </a:r>
            <a:r>
              <a:rPr lang="en-US" sz="2400" dirty="0" smtClean="0">
                <a:solidFill>
                  <a:srgbClr val="0070C0"/>
                </a:solidFill>
              </a:rPr>
              <a:t>"</a:t>
            </a:r>
            <a:r>
              <a:rPr lang="en-US" sz="2400" dirty="0">
                <a:solidFill>
                  <a:srgbClr val="0070C0"/>
                </a:solidFill>
              </a:rPr>
              <a:t>between the evenings"</a:t>
            </a:r>
            <a:r>
              <a:rPr lang="en-US" sz="2400" dirty="0"/>
              <a:t> on Abib 14.  </a:t>
            </a:r>
            <a:endParaRPr lang="en-US" sz="2400" dirty="0" smtClean="0"/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 The </a:t>
            </a:r>
            <a:r>
              <a:rPr lang="en-US" sz="2400" dirty="0"/>
              <a:t>Jews have </a:t>
            </a:r>
            <a:r>
              <a:rPr lang="en-US" sz="2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traditionall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</a:t>
            </a:r>
            <a:r>
              <a:rPr lang="en-US" sz="2400" dirty="0"/>
              <a:t> interpreted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</a:t>
            </a:r>
            <a:r>
              <a:rPr lang="en-US" sz="2400" dirty="0" smtClean="0">
                <a:solidFill>
                  <a:srgbClr val="0070C0"/>
                </a:solidFill>
              </a:rPr>
              <a:t>"</a:t>
            </a:r>
            <a:r>
              <a:rPr lang="en-US" sz="2400" dirty="0">
                <a:solidFill>
                  <a:srgbClr val="0070C0"/>
                </a:solidFill>
              </a:rPr>
              <a:t>between the </a:t>
            </a:r>
            <a:r>
              <a:rPr lang="en-US" sz="2400" dirty="0" smtClean="0">
                <a:solidFill>
                  <a:srgbClr val="0070C0"/>
                </a:solidFill>
              </a:rPr>
              <a:t>evenings</a:t>
            </a:r>
            <a:r>
              <a:rPr lang="en-US" sz="2400" dirty="0">
                <a:solidFill>
                  <a:srgbClr val="0070C0"/>
                </a:solidFill>
              </a:rPr>
              <a:t>" </a:t>
            </a:r>
            <a:r>
              <a:rPr lang="en-US" sz="2400" dirty="0"/>
              <a:t>to mean "in the afternoon."  </a:t>
            </a:r>
          </a:p>
          <a:p>
            <a:pPr marL="45720" indent="0">
              <a:buNone/>
            </a:pPr>
            <a:r>
              <a:rPr lang="en-US" sz="2400" dirty="0" smtClean="0"/>
              <a:t>At </a:t>
            </a:r>
            <a:r>
              <a:rPr lang="en-US" sz="2400" dirty="0"/>
              <a:t>the time of </a:t>
            </a:r>
            <a:r>
              <a:rPr lang="en-US" sz="2400" b="1" dirty="0" smtClean="0">
                <a:solidFill>
                  <a:srgbClr val="0070C0"/>
                </a:solidFill>
              </a:rPr>
              <a:t>Yahusha</a:t>
            </a:r>
            <a:r>
              <a:rPr lang="en-US" sz="2400" dirty="0" smtClean="0">
                <a:solidFill>
                  <a:srgbClr val="0070C0"/>
                </a:solidFill>
              </a:rPr>
              <a:t>,</a:t>
            </a:r>
            <a:r>
              <a:rPr lang="en-US" sz="2400" dirty="0" smtClean="0"/>
              <a:t> the priests sacrificed </a:t>
            </a:r>
            <a:br>
              <a:rPr lang="en-US" sz="2400" dirty="0" smtClean="0"/>
            </a:br>
            <a:r>
              <a:rPr lang="en-US" sz="2400" dirty="0" smtClean="0"/>
              <a:t>the </a:t>
            </a:r>
            <a:r>
              <a:rPr lang="en-US" sz="2400" dirty="0"/>
              <a:t>Passover lambs </a:t>
            </a:r>
            <a:r>
              <a:rPr lang="en-US" sz="2400" dirty="0" smtClean="0"/>
              <a:t>in </a:t>
            </a:r>
            <a:r>
              <a:rPr lang="en-US" sz="2400" dirty="0"/>
              <a:t>the afternoon of Abib 14.  </a:t>
            </a:r>
            <a:endParaRPr lang="en-US" sz="2400" dirty="0" smtClean="0"/>
          </a:p>
          <a:p>
            <a:pPr marL="45720" indent="0">
              <a:buNone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 </a:t>
            </a: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Wars of the Jews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Josephus records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many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Passover lambs were slaughtered "from the ninth hour till the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eleventh [hour according to the dawn-day]." </a:t>
            </a:r>
            <a:b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400" dirty="0" smtClean="0"/>
              <a:t>(</a:t>
            </a:r>
            <a:r>
              <a:rPr lang="en-US" sz="2400" b="1" u="sng" dirty="0" smtClean="0"/>
              <a:t>Note</a:t>
            </a:r>
            <a:r>
              <a:rPr lang="en-US" sz="2400" dirty="0" smtClean="0"/>
              <a:t>:  On the Roman clock today that would be understood as 3:00-5:00 </a:t>
            </a:r>
            <a:r>
              <a:rPr lang="en-US" dirty="0" smtClean="0"/>
              <a:t>PM.</a:t>
            </a:r>
            <a:r>
              <a:rPr lang="en-US" sz="2400" dirty="0" smtClean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762000"/>
          </a:xfrm>
        </p:spPr>
        <p:txBody>
          <a:bodyPr/>
          <a:lstStyle/>
          <a:p>
            <a:r>
              <a:rPr lang="en-US" sz="3600" dirty="0" smtClean="0"/>
              <a:t>Gospel Writers Would Have Followed Torah</a:t>
            </a:r>
            <a:endParaRPr lang="en-US" sz="2400" dirty="0"/>
          </a:p>
        </p:txBody>
      </p:sp>
      <p:sp>
        <p:nvSpPr>
          <p:cNvPr id="6" name="Sun 5"/>
          <p:cNvSpPr/>
          <p:nvPr/>
        </p:nvSpPr>
        <p:spPr>
          <a:xfrm>
            <a:off x="8437982" y="112643"/>
            <a:ext cx="583096" cy="496957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894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04800" y="1295401"/>
            <a:ext cx="8610600" cy="47244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/>
            <a:r>
              <a:rPr lang="es-NI" sz="2400" dirty="0" smtClean="0">
                <a:solidFill>
                  <a:schemeClr val="tx1"/>
                </a:solidFill>
              </a:rPr>
              <a:t>"</a:t>
            </a:r>
            <a:r>
              <a:rPr lang="en-CA" sz="2400" dirty="0">
                <a:solidFill>
                  <a:schemeClr val="tx1"/>
                </a:solidFill>
              </a:rPr>
              <a:t>So these high priests, upon the coming of their feast which is called the Passover, when they slay their sacrifices, from the </a:t>
            </a:r>
            <a:r>
              <a:rPr lang="en-CA" sz="2400" b="1" u="sng" dirty="0">
                <a:solidFill>
                  <a:srgbClr val="0070C0"/>
                </a:solidFill>
              </a:rPr>
              <a:t>ninth hour to the </a:t>
            </a:r>
            <a:r>
              <a:rPr lang="en-CA" sz="2400" b="1" u="sng" dirty="0" smtClean="0">
                <a:solidFill>
                  <a:srgbClr val="0070C0"/>
                </a:solidFill>
              </a:rPr>
              <a:t>eleventh</a:t>
            </a:r>
            <a:r>
              <a:rPr lang="en-CA" sz="2400" dirty="0" smtClean="0">
                <a:solidFill>
                  <a:srgbClr val="0070C0"/>
                </a:solidFill>
              </a:rPr>
              <a:t>,</a:t>
            </a:r>
            <a:r>
              <a:rPr lang="en-CA" sz="2400" dirty="0" smtClean="0">
                <a:solidFill>
                  <a:schemeClr val="tx1"/>
                </a:solidFill>
              </a:rPr>
              <a:t> </a:t>
            </a:r>
            <a:r>
              <a:rPr lang="en-C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[3 </a:t>
            </a:r>
            <a:r>
              <a:rPr lang="en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PM</a:t>
            </a:r>
            <a:r>
              <a:rPr lang="en-C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to </a:t>
            </a:r>
            <a:r>
              <a:rPr lang="en-C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</a:t>
            </a:r>
            <a:r>
              <a:rPr lang="en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PM</a:t>
            </a:r>
            <a:r>
              <a:rPr lang="en-C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Roman </a:t>
            </a:r>
            <a:r>
              <a:rPr lang="en-C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time] </a:t>
            </a:r>
            <a:r>
              <a:rPr lang="en-CA" sz="2400" dirty="0">
                <a:solidFill>
                  <a:schemeClr val="tx1"/>
                </a:solidFill>
              </a:rPr>
              <a:t>but so that a company not less than ten belong to every sacrifice . . . and many of us are twenty in a company, found this number of sacrifices was </a:t>
            </a:r>
            <a:r>
              <a:rPr lang="en-CA" sz="2400" b="1" dirty="0">
                <a:solidFill>
                  <a:schemeClr val="tx1"/>
                </a:solidFill>
              </a:rPr>
              <a:t>two hundred and fifty six thousand five hundred</a:t>
            </a:r>
            <a:r>
              <a:rPr lang="en-CA" sz="2400" dirty="0">
                <a:solidFill>
                  <a:schemeClr val="tx1"/>
                </a:solidFill>
              </a:rPr>
              <a:t> [256,500] which, upon the allowance of no more than ten that feast together, </a:t>
            </a:r>
            <a:r>
              <a:rPr lang="en-CA" sz="2400" dirty="0" smtClean="0">
                <a:solidFill>
                  <a:schemeClr val="tx1"/>
                </a:solidFill>
              </a:rPr>
              <a:t/>
            </a:r>
            <a:br>
              <a:rPr lang="en-CA" sz="2400" dirty="0" smtClean="0">
                <a:solidFill>
                  <a:schemeClr val="tx1"/>
                </a:solidFill>
              </a:rPr>
            </a:br>
            <a:r>
              <a:rPr lang="en-CA" sz="2400" dirty="0" smtClean="0">
                <a:solidFill>
                  <a:schemeClr val="tx1"/>
                </a:solidFill>
              </a:rPr>
              <a:t>amounts </a:t>
            </a:r>
            <a:r>
              <a:rPr lang="en-CA" sz="2400" dirty="0">
                <a:solidFill>
                  <a:schemeClr val="tx1"/>
                </a:solidFill>
              </a:rPr>
              <a:t>to two million seven hundred thousand and </a:t>
            </a:r>
            <a:r>
              <a:rPr lang="en-CA" sz="2400" dirty="0" smtClean="0">
                <a:solidFill>
                  <a:schemeClr val="tx1"/>
                </a:solidFill>
              </a:rPr>
              <a:t/>
            </a:r>
            <a:br>
              <a:rPr lang="en-CA" sz="2400" dirty="0" smtClean="0">
                <a:solidFill>
                  <a:schemeClr val="tx1"/>
                </a:solidFill>
              </a:rPr>
            </a:br>
            <a:r>
              <a:rPr lang="en-CA" sz="2400" dirty="0" smtClean="0">
                <a:solidFill>
                  <a:schemeClr val="tx1"/>
                </a:solidFill>
              </a:rPr>
              <a:t>two </a:t>
            </a:r>
            <a:r>
              <a:rPr lang="en-CA" sz="2400" dirty="0">
                <a:solidFill>
                  <a:schemeClr val="tx1"/>
                </a:solidFill>
              </a:rPr>
              <a:t>hundred persons that were pure and holy</a:t>
            </a:r>
            <a:r>
              <a:rPr lang="en-CA" sz="2400" i="1" dirty="0">
                <a:solidFill>
                  <a:schemeClr val="tx1"/>
                </a:solidFill>
              </a:rPr>
              <a:t>."  </a:t>
            </a:r>
            <a:endParaRPr lang="en-CA" sz="2400" i="1" dirty="0" smtClean="0">
              <a:solidFill>
                <a:schemeClr val="tx1"/>
              </a:solidFill>
            </a:endParaRPr>
          </a:p>
          <a:p>
            <a:pPr marL="45720" lvl="0" indent="0">
              <a:buNone/>
            </a:pPr>
            <a:r>
              <a:rPr lang="en-CA" sz="2400" i="1" dirty="0" smtClean="0"/>
              <a:t>  (</a:t>
            </a:r>
            <a:r>
              <a:rPr lang="en-US" sz="2400" i="1" dirty="0" smtClean="0"/>
              <a:t>Josephus, </a:t>
            </a:r>
            <a:r>
              <a:rPr lang="en-CA" sz="2400" i="1" dirty="0" smtClean="0"/>
              <a:t>Wars </a:t>
            </a:r>
            <a:r>
              <a:rPr lang="en-CA" sz="2400" i="1" dirty="0"/>
              <a:t>of the Jews, Book</a:t>
            </a:r>
            <a:r>
              <a:rPr lang="es-NI" sz="2400" i="1" dirty="0"/>
              <a:t> VI, </a:t>
            </a:r>
            <a:r>
              <a:rPr lang="es-NI" sz="2400" i="1" dirty="0" smtClean="0"/>
              <a:t>9:3; 75 AD.)</a:t>
            </a:r>
            <a:endParaRPr lang="en-US" sz="2400" dirty="0"/>
          </a:p>
          <a:p>
            <a:pPr marL="45720" indent="0">
              <a:buNone/>
            </a:pP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762000"/>
          </a:xfrm>
        </p:spPr>
        <p:txBody>
          <a:bodyPr/>
          <a:lstStyle/>
          <a:p>
            <a:r>
              <a:rPr lang="en-US" sz="4000" dirty="0" smtClean="0">
                <a:solidFill>
                  <a:srgbClr val="009999"/>
                </a:solidFill>
              </a:rPr>
              <a:t>Historical Account From Josephus </a:t>
            </a:r>
            <a:endParaRPr lang="en-US" sz="2800" dirty="0">
              <a:solidFill>
                <a:srgbClr val="009999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71600" y="5638800"/>
            <a:ext cx="6400800" cy="990599"/>
          </a:xfrm>
          <a:prstGeom prst="rect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  <a:sp3d extrusionH="57150">
              <a:bevelT w="38100" h="38100" prst="angle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2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  Let’s compare this quote to the </a:t>
            </a:r>
            <a:br>
              <a:rPr lang="en-US" sz="2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2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prophecy given in Daniel 9:27.</a:t>
            </a:r>
            <a:endParaRPr lang="en-US" sz="27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8" name="Sun 7"/>
          <p:cNvSpPr/>
          <p:nvPr/>
        </p:nvSpPr>
        <p:spPr>
          <a:xfrm>
            <a:off x="8657322" y="76200"/>
            <a:ext cx="410478" cy="38100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150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685800" y="2514600"/>
            <a:ext cx="2514600" cy="584775"/>
          </a:xfrm>
          <a:prstGeom prst="rect">
            <a:avLst/>
          </a:prstGeom>
          <a:solidFill>
            <a:srgbClr val="8BF6FB"/>
          </a:solidFill>
          <a:ln>
            <a:solidFill>
              <a:schemeClr val="accent6">
                <a:lumMod val="75000"/>
              </a:schemeClr>
            </a:solidFill>
          </a:ln>
          <a:effectLst>
            <a:glow rad="127000">
              <a:srgbClr val="00FF99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1600" b="1" dirty="0" smtClean="0">
                <a:solidFill>
                  <a:schemeClr val="accent1"/>
                </a:solidFill>
              </a:rPr>
              <a:t>This chart is according to a </a:t>
            </a:r>
            <a:r>
              <a:rPr lang="en-US" sz="1600" b="1" dirty="0">
                <a:solidFill>
                  <a:srgbClr val="FF00FF"/>
                </a:solidFill>
                <a:effectLst>
                  <a:glow rad="127000">
                    <a:srgbClr val="FFFF00"/>
                  </a:glow>
                </a:effectLst>
              </a:rPr>
              <a:t>DAWN</a:t>
            </a:r>
            <a:r>
              <a:rPr lang="en-US" sz="1600" b="1" dirty="0" smtClean="0">
                <a:solidFill>
                  <a:schemeClr val="accent1"/>
                </a:solidFill>
              </a:rPr>
              <a:t> day-start.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54070" y="4826560"/>
            <a:ext cx="403859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The </a:t>
            </a: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  <a:alpha val="95000"/>
                  </a:schemeClr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Ereb</a:t>
            </a:r>
            <a:r>
              <a:rPr lang="en-US" sz="2000" b="1" dirty="0" smtClean="0">
                <a:solidFill>
                  <a:srgbClr val="0070C0"/>
                </a:solidFill>
              </a:rPr>
              <a:t> of the 4</a:t>
            </a:r>
            <a:r>
              <a:rPr lang="en-US" sz="2000" b="1" baseline="30000" dirty="0" smtClean="0">
                <a:solidFill>
                  <a:srgbClr val="0070C0"/>
                </a:solidFill>
              </a:rPr>
              <a:t>th</a:t>
            </a:r>
            <a:r>
              <a:rPr lang="en-US" sz="2000" b="1" dirty="0" smtClean="0">
                <a:solidFill>
                  <a:srgbClr val="0070C0"/>
                </a:solidFill>
              </a:rPr>
              <a:t> cycle is the EXACT “midst of the week.”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0" y="1143000"/>
            <a:ext cx="8610600" cy="1314566"/>
          </a:xfrm>
        </p:spPr>
        <p:txBody>
          <a:bodyPr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5720" lvl="0" indent="0" algn="ctr">
              <a:buNone/>
            </a:pPr>
            <a:r>
              <a:rPr lang="en-US" sz="3200" b="1" dirty="0">
                <a:solidFill>
                  <a:srgbClr val="0070C0"/>
                </a:solidFill>
              </a:rPr>
              <a:t>Dan 9:27  </a:t>
            </a:r>
            <a:r>
              <a:rPr lang="en-US" sz="2400" dirty="0">
                <a:solidFill>
                  <a:schemeClr val="tx1"/>
                </a:solidFill>
              </a:rPr>
              <a:t>And he shall confirm the covenant with many for one week: and 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the </a:t>
            </a:r>
            <a:r>
              <a:rPr lang="en-US" sz="2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midst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of the week </a:t>
            </a:r>
            <a:r>
              <a:rPr lang="en-US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 shall </a:t>
            </a:r>
            <a:r>
              <a:rPr lang="en-US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cause the sacrifice </a:t>
            </a:r>
            <a:r>
              <a:rPr lang="en-US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 </a:t>
            </a:r>
            <a:r>
              <a:rPr lang="en-US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the </a:t>
            </a:r>
            <a:r>
              <a:rPr lang="en-US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oblation to cease … </a:t>
            </a:r>
          </a:p>
          <a:p>
            <a:pPr marL="45720" indent="0">
              <a:buNone/>
            </a:pP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191759"/>
              </p:ext>
            </p:extLst>
          </p:nvPr>
        </p:nvGraphicFramePr>
        <p:xfrm>
          <a:off x="404403" y="3423920"/>
          <a:ext cx="2895601" cy="9144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990601"/>
                <a:gridCol w="9906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</a:t>
                      </a:r>
                      <a:r>
                        <a:rPr lang="en-US" sz="1800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st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Cycle</a:t>
                      </a:r>
                    </a:p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2</a:t>
                      </a:r>
                      <a:r>
                        <a:rPr lang="en-US" sz="1800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nd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Cycle</a:t>
                      </a:r>
                      <a:endParaRPr lang="en-US" sz="1800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3</a:t>
                      </a:r>
                      <a:r>
                        <a:rPr lang="en-US" sz="1800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rd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Cycle</a:t>
                      </a:r>
                      <a:endParaRPr lang="en-US" sz="1800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787108"/>
              </p:ext>
            </p:extLst>
          </p:nvPr>
        </p:nvGraphicFramePr>
        <p:xfrm>
          <a:off x="5945916" y="3429000"/>
          <a:ext cx="2895601" cy="9144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990601"/>
                <a:gridCol w="9906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5</a:t>
                      </a:r>
                      <a:r>
                        <a:rPr lang="en-US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Cycle</a:t>
                      </a:r>
                    </a:p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A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6</a:t>
                      </a:r>
                      <a:r>
                        <a:rPr lang="en-US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Cycle</a:t>
                      </a:r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Sabb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.</a:t>
                      </a:r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645014"/>
              </p:ext>
            </p:extLst>
          </p:nvPr>
        </p:nvGraphicFramePr>
        <p:xfrm>
          <a:off x="3505200" y="3352800"/>
          <a:ext cx="990600" cy="1188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9906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4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 Light Season</a:t>
                      </a:r>
                    </a:p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47000">
                          <a:srgbClr val="00B0F0"/>
                        </a:gs>
                        <a:gs pos="56000">
                          <a:srgbClr val="000040"/>
                        </a:gs>
                        <a:gs pos="70000">
                          <a:srgbClr val="400040"/>
                        </a:gs>
                        <a:gs pos="84000">
                          <a:srgbClr val="00B0F0"/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398717"/>
              </p:ext>
            </p:extLst>
          </p:nvPr>
        </p:nvGraphicFramePr>
        <p:xfrm>
          <a:off x="3288031" y="3272155"/>
          <a:ext cx="213359" cy="1463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13359"/>
              </a:tblGrid>
              <a:tr h="689610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147284"/>
              </p:ext>
            </p:extLst>
          </p:nvPr>
        </p:nvGraphicFramePr>
        <p:xfrm>
          <a:off x="4736875" y="3352800"/>
          <a:ext cx="990601" cy="1188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990601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4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 Night Season</a:t>
                      </a: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787795"/>
              </p:ext>
            </p:extLst>
          </p:nvPr>
        </p:nvGraphicFramePr>
        <p:xfrm>
          <a:off x="4523517" y="3272790"/>
          <a:ext cx="213359" cy="1463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13359"/>
              </a:tblGrid>
              <a:tr h="689610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511706"/>
              </p:ext>
            </p:extLst>
          </p:nvPr>
        </p:nvGraphicFramePr>
        <p:xfrm>
          <a:off x="5735096" y="3274060"/>
          <a:ext cx="213359" cy="1463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13359"/>
              </a:tblGrid>
              <a:tr h="689610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4554071" y="2057400"/>
            <a:ext cx="0" cy="2971800"/>
          </a:xfrm>
          <a:prstGeom prst="line">
            <a:avLst/>
          </a:prstGeom>
          <a:ln w="76200">
            <a:solidFill>
              <a:srgbClr val="FFC000"/>
            </a:solidFill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762000"/>
          </a:xfrm>
        </p:spPr>
        <p:txBody>
          <a:bodyPr/>
          <a:lstStyle/>
          <a:p>
            <a:r>
              <a:rPr lang="en-US" sz="4000" dirty="0" smtClean="0">
                <a:solidFill>
                  <a:srgbClr val="009999"/>
                </a:solidFill>
              </a:rPr>
              <a:t>Accuracy of Daniel 9:27</a:t>
            </a:r>
            <a:endParaRPr lang="en-US" sz="2800" dirty="0">
              <a:solidFill>
                <a:srgbClr val="009999"/>
              </a:solidFill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57200" y="5715000"/>
            <a:ext cx="8229600" cy="990600"/>
          </a:xfrm>
          <a:prstGeom prst="rect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  <a:sp3d extrusionH="57150">
              <a:bevelT h="25400" prst="softRound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2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  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Keep this information in mind as we consider the information in the Gospels.  </a:t>
            </a:r>
            <a:endParaRPr lang="en-US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 pitchFamily="66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408433" y="3200400"/>
            <a:ext cx="0" cy="182880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76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7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066800" y="2497596"/>
            <a:ext cx="2819400" cy="52322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1. Sacrifices completed by </a:t>
            </a:r>
            <a:br>
              <a:rPr lang="en-US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11</a:t>
            </a:r>
            <a:r>
              <a:rPr lang="en-US" sz="1400" b="1" baseline="30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hour [Josephus].</a:t>
            </a:r>
            <a:endParaRPr lang="en-US" sz="1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0250" y="5105400"/>
            <a:ext cx="3715996" cy="914400"/>
          </a:xfrm>
          <a:prstGeom prst="rect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According to the </a:t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day-start at </a:t>
            </a:r>
            <a:r>
              <a:rPr lang="en-US" sz="2400" b="1" dirty="0">
                <a:solidFill>
                  <a:srgbClr val="FF00FF"/>
                </a:solidFill>
                <a:effectLst>
                  <a:glow rad="127000">
                    <a:srgbClr val="FFFF00"/>
                  </a:glow>
                </a:effectLst>
              </a:rPr>
              <a:t>DAWN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 …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 pitchFamily="66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025537" y="3200400"/>
            <a:ext cx="0" cy="1600200"/>
          </a:xfrm>
          <a:prstGeom prst="line">
            <a:avLst/>
          </a:prstGeom>
          <a:ln w="57150">
            <a:solidFill>
              <a:srgbClr val="002060"/>
            </a:solidFill>
            <a:headEnd type="oval" w="med" len="med"/>
            <a:tailEnd type="oval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81000" y="1143000"/>
            <a:ext cx="8610600" cy="47244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lvl="0" indent="0">
              <a:buNone/>
            </a:pP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 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9:27  </a:t>
            </a:r>
            <a:r>
              <a:rPr lang="en-US" sz="2400" dirty="0" smtClean="0">
                <a:solidFill>
                  <a:schemeClr val="tx1"/>
                </a:solidFill>
              </a:rPr>
              <a:t>And </a:t>
            </a:r>
            <a:r>
              <a:rPr lang="en-US" sz="2400" dirty="0">
                <a:solidFill>
                  <a:schemeClr val="tx1"/>
                </a:solidFill>
              </a:rPr>
              <a:t>he shall confirm the covenant with many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for  one  </a:t>
            </a:r>
            <a:r>
              <a:rPr lang="en-US" sz="2400" dirty="0">
                <a:solidFill>
                  <a:schemeClr val="tx1"/>
                </a:solidFill>
              </a:rPr>
              <a:t>week: and </a:t>
            </a:r>
            <a:r>
              <a:rPr lang="en-US" sz="2400" b="1" dirty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the </a:t>
            </a:r>
            <a:r>
              <a:rPr lang="en-US" sz="2400" b="1" u="sng" dirty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88900">
                    <a:srgbClr val="FFFF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midst</a:t>
            </a:r>
            <a:r>
              <a:rPr lang="en-US" sz="2400" b="1" dirty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of the week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he shall cause the sacrifice and the </a:t>
            </a:r>
            <a:r>
              <a:rPr lang="en-US" sz="2400" dirty="0" smtClean="0">
                <a:solidFill>
                  <a:schemeClr val="tx1"/>
                </a:solidFill>
              </a:rPr>
              <a:t>oblation   </a:t>
            </a:r>
            <a:r>
              <a:rPr lang="en-US" sz="2400" dirty="0">
                <a:solidFill>
                  <a:schemeClr val="tx1"/>
                </a:solidFill>
              </a:rPr>
              <a:t>to </a:t>
            </a:r>
            <a:r>
              <a:rPr lang="en-US" sz="2400" dirty="0" smtClean="0">
                <a:solidFill>
                  <a:schemeClr val="tx1"/>
                </a:solidFill>
              </a:rPr>
              <a:t>cease … </a:t>
            </a:r>
            <a:endParaRPr lang="en-US" sz="28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fld id="{D18E6382-2566-492A-A2A1-417678E32A52}" type="slidenum">
              <a:rPr lang="en-US" smtClean="0">
                <a:solidFill>
                  <a:schemeClr val="bg1"/>
                </a:solidFill>
              </a:r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762000"/>
          </a:xfrm>
        </p:spPr>
        <p:txBody>
          <a:bodyPr/>
          <a:lstStyle/>
          <a:p>
            <a:r>
              <a:rPr lang="en-US" sz="4000" dirty="0" smtClean="0">
                <a:solidFill>
                  <a:srgbClr val="009999"/>
                </a:solidFill>
              </a:rPr>
              <a:t>Prophetic Account From Daniel</a:t>
            </a:r>
            <a:endParaRPr lang="en-US" sz="2800" dirty="0">
              <a:solidFill>
                <a:srgbClr val="009999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81073" y="5592325"/>
            <a:ext cx="4358127" cy="1037075"/>
          </a:xfrm>
          <a:prstGeom prst="rect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  <a:alpha val="95000"/>
                  </a:schemeClr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Ereb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(the 12</a:t>
            </a:r>
            <a:r>
              <a:rPr lang="en-US" sz="1800" b="1" spc="50" baseline="30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th</a:t>
            </a:r>
            <a:r>
              <a:rPr lang="en-US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 hour from </a:t>
            </a:r>
            <a:r>
              <a:rPr lang="en-US" sz="1600" b="1" dirty="0">
                <a:solidFill>
                  <a:srgbClr val="FF00FF"/>
                </a:solidFill>
                <a:effectLst>
                  <a:glow rad="127000">
                    <a:srgbClr val="FFFF00"/>
                  </a:glow>
                </a:effectLst>
              </a:rPr>
              <a:t>DAWN</a:t>
            </a:r>
            <a:r>
              <a:rPr lang="en-US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)  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/>
            </a:r>
            <a:b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 - on the 4</a:t>
            </a:r>
            <a:r>
              <a:rPr lang="en-US" sz="2000" b="1" spc="50" baseline="30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th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 cycle - 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  <a:alpha val="95000"/>
                  </a:schemeClr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is the </a:t>
            </a:r>
            <a:b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  <a:alpha val="95000"/>
                  </a:schemeClr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  <a:alpha val="95000"/>
                  </a:schemeClr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exact “midst of the week.”</a:t>
            </a:r>
            <a:endParaRPr lang="en-US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3">
                  <a:lumMod val="75000"/>
                  <a:alpha val="95000"/>
                </a:schemeClr>
              </a:solidFill>
              <a:effectLst>
                <a:glow rad="127000">
                  <a:schemeClr val="accent4">
                    <a:lumMod val="20000"/>
                    <a:lumOff val="8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 pitchFamily="66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306556"/>
              </p:ext>
            </p:extLst>
          </p:nvPr>
        </p:nvGraphicFramePr>
        <p:xfrm>
          <a:off x="396221" y="3423920"/>
          <a:ext cx="2895601" cy="91948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{C4B1156A-380E-4F78-BDF5-A606A8083BF9}</a:tableStyleId>
              </a:tblPr>
              <a:tblGrid>
                <a:gridCol w="990601"/>
                <a:gridCol w="990600"/>
                <a:gridCol w="914400"/>
              </a:tblGrid>
              <a:tr h="9194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</a:t>
                      </a:r>
                      <a:r>
                        <a:rPr lang="en-US" sz="1800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st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Cycle</a:t>
                      </a:r>
                    </a:p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2</a:t>
                      </a:r>
                      <a:r>
                        <a:rPr lang="en-US" sz="1800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nd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Cycle</a:t>
                      </a:r>
                      <a:endParaRPr lang="en-US" sz="1800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3</a:t>
                      </a:r>
                      <a:r>
                        <a:rPr lang="en-US" sz="1800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rd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Cycle</a:t>
                      </a:r>
                      <a:endParaRPr lang="en-US" sz="1800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557892"/>
              </p:ext>
            </p:extLst>
          </p:nvPr>
        </p:nvGraphicFramePr>
        <p:xfrm>
          <a:off x="5936951" y="3429000"/>
          <a:ext cx="2895601" cy="91440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{C4B1156A-380E-4F78-BDF5-A606A8083BF9}</a:tableStyleId>
              </a:tblPr>
              <a:tblGrid>
                <a:gridCol w="990601"/>
                <a:gridCol w="9906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5</a:t>
                      </a:r>
                      <a:r>
                        <a:rPr lang="en-US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Cycle</a:t>
                      </a:r>
                    </a:p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A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6</a:t>
                      </a:r>
                      <a:r>
                        <a:rPr lang="en-US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Cycle</a:t>
                      </a:r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Sabb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.</a:t>
                      </a:r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37473"/>
              </p:ext>
            </p:extLst>
          </p:nvPr>
        </p:nvGraphicFramePr>
        <p:xfrm>
          <a:off x="3505200" y="3352800"/>
          <a:ext cx="990600" cy="118872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{C4B1156A-380E-4F78-BDF5-A606A8083BF9}</a:tableStyleId>
              </a:tblPr>
              <a:tblGrid>
                <a:gridCol w="9906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4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 Light Season</a:t>
                      </a:r>
                    </a:p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47000">
                          <a:srgbClr val="00B0F0"/>
                        </a:gs>
                        <a:gs pos="56000">
                          <a:srgbClr val="000040"/>
                        </a:gs>
                        <a:gs pos="70000">
                          <a:srgbClr val="400040"/>
                        </a:gs>
                        <a:gs pos="84000">
                          <a:srgbClr val="00B0F0"/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936703"/>
              </p:ext>
            </p:extLst>
          </p:nvPr>
        </p:nvGraphicFramePr>
        <p:xfrm>
          <a:off x="3288031" y="3272155"/>
          <a:ext cx="213359" cy="1463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13359"/>
              </a:tblGrid>
              <a:tr h="689610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795280"/>
              </p:ext>
            </p:extLst>
          </p:nvPr>
        </p:nvGraphicFramePr>
        <p:xfrm>
          <a:off x="4727910" y="3352800"/>
          <a:ext cx="990601" cy="118872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{C4B1156A-380E-4F78-BDF5-A606A8083BF9}</a:tableStyleId>
              </a:tblPr>
              <a:tblGrid>
                <a:gridCol w="990601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4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 Night Season</a:t>
                      </a: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251153"/>
              </p:ext>
            </p:extLst>
          </p:nvPr>
        </p:nvGraphicFramePr>
        <p:xfrm>
          <a:off x="4514552" y="3272790"/>
          <a:ext cx="213359" cy="1463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13359"/>
              </a:tblGrid>
              <a:tr h="689610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925770"/>
              </p:ext>
            </p:extLst>
          </p:nvPr>
        </p:nvGraphicFramePr>
        <p:xfrm>
          <a:off x="5726131" y="3274060"/>
          <a:ext cx="213359" cy="1463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13359"/>
              </a:tblGrid>
              <a:tr h="689610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6" name="Straight Connector 15"/>
          <p:cNvCxnSpPr/>
          <p:nvPr/>
        </p:nvCxnSpPr>
        <p:spPr>
          <a:xfrm flipH="1">
            <a:off x="4492906" y="2160495"/>
            <a:ext cx="2894" cy="3581400"/>
          </a:xfrm>
          <a:prstGeom prst="line">
            <a:avLst/>
          </a:prstGeom>
          <a:ln w="76200">
            <a:solidFill>
              <a:srgbClr val="FFC000"/>
            </a:solidFill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9800000">
            <a:off x="3693264" y="4777917"/>
            <a:ext cx="84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6th </a:t>
            </a:r>
            <a:r>
              <a:rPr lang="en-US" dirty="0" err="1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Hr</a:t>
            </a:r>
            <a:r>
              <a:rPr lang="en-US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  <a:endParaRPr lang="en-US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 rot="19800000">
            <a:off x="3522474" y="2517739"/>
            <a:ext cx="1025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11th </a:t>
            </a:r>
            <a:r>
              <a:rPr lang="en-US" dirty="0" err="1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Hr</a:t>
            </a:r>
            <a:r>
              <a:rPr lang="en-US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  <a:endParaRPr lang="en-US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81000" y="3352800"/>
            <a:ext cx="0" cy="182880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343400" y="2766060"/>
            <a:ext cx="6336" cy="586740"/>
          </a:xfrm>
          <a:prstGeom prst="line">
            <a:avLst/>
          </a:prstGeom>
          <a:ln w="57150">
            <a:solidFill>
              <a:srgbClr val="FF0000"/>
            </a:solidFill>
            <a:headEnd type="diamond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ular Callout 2"/>
          <p:cNvSpPr/>
          <p:nvPr/>
        </p:nvSpPr>
        <p:spPr>
          <a:xfrm>
            <a:off x="5945915" y="4648200"/>
            <a:ext cx="2969485" cy="612648"/>
          </a:xfrm>
          <a:prstGeom prst="wedgeRoundRectCallout">
            <a:avLst>
              <a:gd name="adj1" fmla="val -50288"/>
              <a:gd name="adj2" fmla="val -11944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200" b="1" dirty="0" smtClean="0">
                <a:ln>
                  <a:solidFill>
                    <a:srgbClr val="FFFF00"/>
                  </a:solidFill>
                </a:ln>
                <a:solidFill>
                  <a:schemeClr val="tx2"/>
                </a:solidFill>
                <a:latin typeface="Comic Sans MS" pitchFamily="66" charset="0"/>
              </a:rPr>
              <a:t>Dawn of U/B</a:t>
            </a:r>
            <a:endParaRPr lang="en-CA" sz="3200" b="1" dirty="0">
              <a:ln>
                <a:solidFill>
                  <a:srgbClr val="FFFF00"/>
                </a:solidFill>
              </a:ln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74020" y="2474260"/>
            <a:ext cx="2926980" cy="52322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2. The 12</a:t>
            </a:r>
            <a:r>
              <a:rPr lang="en-US" sz="1400" b="1" baseline="30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hour also fulfills </a:t>
            </a:r>
            <a:br>
              <a:rPr lang="en-US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Dan 9:27 prophecy.</a:t>
            </a:r>
            <a:endParaRPr lang="en-US" sz="1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9800000">
            <a:off x="4437621" y="2538599"/>
            <a:ext cx="110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glow rad="127000">
                    <a:srgbClr val="002060"/>
                  </a:glow>
                </a:effectLst>
              </a:rPr>
              <a:t>12th </a:t>
            </a:r>
            <a:r>
              <a:rPr lang="en-US" dirty="0" err="1" smtClean="0">
                <a:solidFill>
                  <a:srgbClr val="FFC000"/>
                </a:solidFill>
                <a:effectLst>
                  <a:glow rad="127000">
                    <a:srgbClr val="002060"/>
                  </a:glow>
                </a:effectLst>
              </a:rPr>
              <a:t>Hr</a:t>
            </a:r>
            <a:endParaRPr lang="en-US" dirty="0">
              <a:solidFill>
                <a:srgbClr val="FFC000"/>
              </a:solidFill>
              <a:effectLst>
                <a:glow rad="127000">
                  <a:srgbClr val="002060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962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25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250"/>
                            </p:stCondLst>
                            <p:childTnLst>
                              <p:par>
                                <p:cTn id="9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8" grpId="0" animBg="1"/>
      <p:bldP spid="6" grpId="0" animBg="1"/>
      <p:bldP spid="22" grpId="0"/>
      <p:bldP spid="25" grpId="0"/>
      <p:bldP spid="3" grpId="0" animBg="1"/>
      <p:bldP spid="28" grpId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36175" y="1143000"/>
            <a:ext cx="8610600" cy="1620135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lvl="0" indent="0">
              <a:buNone/>
            </a:pP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 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9:27  </a:t>
            </a:r>
            <a:r>
              <a:rPr lang="en-US" sz="2400" dirty="0" smtClean="0">
                <a:solidFill>
                  <a:schemeClr val="tx1"/>
                </a:solidFill>
              </a:rPr>
              <a:t>And </a:t>
            </a:r>
            <a:r>
              <a:rPr lang="en-US" sz="2400" dirty="0">
                <a:solidFill>
                  <a:schemeClr val="tx1"/>
                </a:solidFill>
              </a:rPr>
              <a:t>he shall confirm the covenant with many for one week: </a:t>
            </a:r>
            <a:r>
              <a:rPr lang="en-US" sz="2400" dirty="0" smtClean="0">
                <a:solidFill>
                  <a:schemeClr val="tx1"/>
                </a:solidFill>
              </a:rPr>
              <a:t> and </a:t>
            </a:r>
            <a:r>
              <a:rPr lang="en-US" sz="2400" b="1" dirty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the </a:t>
            </a:r>
            <a:r>
              <a:rPr lang="en-US" sz="2400" b="1" u="sng" dirty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88900">
                    <a:srgbClr val="FFFF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midst</a:t>
            </a:r>
            <a:r>
              <a:rPr lang="en-US" sz="2400" b="1" dirty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of the week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he shall cause </a:t>
            </a:r>
            <a:r>
              <a:rPr lang="en-US" sz="2400" u="sng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THE SACRIFICE</a:t>
            </a:r>
            <a:r>
              <a:rPr lang="en-US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and </a:t>
            </a:r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dirty="0" smtClean="0">
                <a:solidFill>
                  <a:schemeClr val="tx1"/>
                </a:solidFill>
              </a:rPr>
              <a:t>      oblation to cease … </a:t>
            </a:r>
            <a:endParaRPr lang="en-US" sz="28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569075"/>
            <a:ext cx="1828800" cy="365125"/>
          </a:xfrm>
        </p:spPr>
        <p:txBody>
          <a:bodyPr/>
          <a:lstStyle/>
          <a:p>
            <a:fld id="{D18E6382-2566-492A-A2A1-417678E32A52}" type="slidenum">
              <a:rPr lang="en-US" smtClean="0"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762000"/>
          </a:xfrm>
        </p:spPr>
        <p:txBody>
          <a:bodyPr/>
          <a:lstStyle/>
          <a:p>
            <a:r>
              <a:rPr lang="en-US" sz="4000" dirty="0" smtClean="0">
                <a:solidFill>
                  <a:srgbClr val="009999"/>
                </a:solidFill>
              </a:rPr>
              <a:t>Yahusha – A </a:t>
            </a:r>
            <a:r>
              <a:rPr lang="en-US" sz="4000" dirty="0" smtClean="0">
                <a:ln w="11430">
                  <a:solidFill>
                    <a:srgbClr val="0000FF"/>
                  </a:solidFill>
                </a:ln>
                <a:solidFill>
                  <a:srgbClr val="FF00FF"/>
                </a:solidFill>
              </a:rPr>
              <a:t>Divine Corpse</a:t>
            </a:r>
            <a:r>
              <a:rPr lang="en-US" sz="4000" dirty="0" smtClean="0">
                <a:solidFill>
                  <a:srgbClr val="009999"/>
                </a:solidFill>
              </a:rPr>
              <a:t>?</a:t>
            </a:r>
            <a:endParaRPr lang="en-US" sz="2800" dirty="0">
              <a:solidFill>
                <a:srgbClr val="009999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306556"/>
              </p:ext>
            </p:extLst>
          </p:nvPr>
        </p:nvGraphicFramePr>
        <p:xfrm>
          <a:off x="396221" y="3423920"/>
          <a:ext cx="2895601" cy="91948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{C4B1156A-380E-4F78-BDF5-A606A8083BF9}</a:tableStyleId>
              </a:tblPr>
              <a:tblGrid>
                <a:gridCol w="990601"/>
                <a:gridCol w="990600"/>
                <a:gridCol w="914400"/>
              </a:tblGrid>
              <a:tr h="9194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</a:t>
                      </a:r>
                      <a:r>
                        <a:rPr lang="en-US" sz="1800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st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Cycle</a:t>
                      </a:r>
                    </a:p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2</a:t>
                      </a:r>
                      <a:r>
                        <a:rPr lang="en-US" sz="1800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nd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Cycle</a:t>
                      </a:r>
                      <a:endParaRPr lang="en-US" sz="1800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3</a:t>
                      </a:r>
                      <a:r>
                        <a:rPr lang="en-US" sz="1800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rd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Cycle</a:t>
                      </a:r>
                      <a:endParaRPr lang="en-US" sz="1800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371784"/>
              </p:ext>
            </p:extLst>
          </p:nvPr>
        </p:nvGraphicFramePr>
        <p:xfrm>
          <a:off x="5945916" y="3429000"/>
          <a:ext cx="2895601" cy="91440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{C4B1156A-380E-4F78-BDF5-A606A8083BF9}</a:tableStyleId>
              </a:tblPr>
              <a:tblGrid>
                <a:gridCol w="990601"/>
                <a:gridCol w="9906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5</a:t>
                      </a:r>
                      <a:r>
                        <a:rPr lang="en-US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Cycle</a:t>
                      </a:r>
                    </a:p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A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6</a:t>
                      </a:r>
                      <a:r>
                        <a:rPr lang="en-US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Cycle</a:t>
                      </a:r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Sabb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.</a:t>
                      </a:r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37473"/>
              </p:ext>
            </p:extLst>
          </p:nvPr>
        </p:nvGraphicFramePr>
        <p:xfrm>
          <a:off x="3505200" y="3352800"/>
          <a:ext cx="990600" cy="118872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{C4B1156A-380E-4F78-BDF5-A606A8083BF9}</a:tableStyleId>
              </a:tblPr>
              <a:tblGrid>
                <a:gridCol w="9906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4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 Light Season</a:t>
                      </a:r>
                    </a:p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47000">
                          <a:srgbClr val="00B0F0"/>
                        </a:gs>
                        <a:gs pos="56000">
                          <a:srgbClr val="000040"/>
                        </a:gs>
                        <a:gs pos="70000">
                          <a:srgbClr val="400040"/>
                        </a:gs>
                        <a:gs pos="84000">
                          <a:srgbClr val="00B0F0"/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936703"/>
              </p:ext>
            </p:extLst>
          </p:nvPr>
        </p:nvGraphicFramePr>
        <p:xfrm>
          <a:off x="3288031" y="3272155"/>
          <a:ext cx="213359" cy="1463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13359"/>
              </a:tblGrid>
              <a:tr h="689610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806098"/>
              </p:ext>
            </p:extLst>
          </p:nvPr>
        </p:nvGraphicFramePr>
        <p:xfrm>
          <a:off x="4736875" y="3352800"/>
          <a:ext cx="990601" cy="118872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{C4B1156A-380E-4F78-BDF5-A606A8083BF9}</a:tableStyleId>
              </a:tblPr>
              <a:tblGrid>
                <a:gridCol w="990601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4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 Night Season</a:t>
                      </a: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052912"/>
              </p:ext>
            </p:extLst>
          </p:nvPr>
        </p:nvGraphicFramePr>
        <p:xfrm>
          <a:off x="4523517" y="3272790"/>
          <a:ext cx="213359" cy="1463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13359"/>
              </a:tblGrid>
              <a:tr h="689610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206020"/>
              </p:ext>
            </p:extLst>
          </p:nvPr>
        </p:nvGraphicFramePr>
        <p:xfrm>
          <a:off x="5735096" y="3274060"/>
          <a:ext cx="213359" cy="1463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13359"/>
              </a:tblGrid>
              <a:tr h="689610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 rot="19800000">
            <a:off x="4510926" y="2578469"/>
            <a:ext cx="110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glow rad="127000">
                    <a:srgbClr val="002060"/>
                  </a:glow>
                </a:effectLst>
              </a:rPr>
              <a:t>12th </a:t>
            </a:r>
            <a:r>
              <a:rPr lang="en-US" dirty="0" err="1" smtClean="0">
                <a:solidFill>
                  <a:srgbClr val="FFC000"/>
                </a:solidFill>
                <a:effectLst>
                  <a:glow rad="127000">
                    <a:srgbClr val="002060"/>
                  </a:glow>
                </a:effectLst>
              </a:rPr>
              <a:t>Hr</a:t>
            </a:r>
            <a:endParaRPr lang="en-US" dirty="0">
              <a:solidFill>
                <a:srgbClr val="FFC000"/>
              </a:solidFill>
              <a:effectLst>
                <a:glow rad="127000">
                  <a:srgbClr val="002060"/>
                </a:glow>
              </a:effectLst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396221" y="3200400"/>
            <a:ext cx="4030" cy="144780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ular Callout 18"/>
          <p:cNvSpPr/>
          <p:nvPr/>
        </p:nvSpPr>
        <p:spPr>
          <a:xfrm>
            <a:off x="76200" y="4871720"/>
            <a:ext cx="8991600" cy="1810167"/>
          </a:xfrm>
          <a:prstGeom prst="wedgeRoundRectCallout">
            <a:avLst>
              <a:gd name="adj1" fmla="val 1485"/>
              <a:gd name="adj2" fmla="val -85397"/>
              <a:gd name="adj3" fmla="val 16667"/>
            </a:avLst>
          </a:prstGeom>
          <a:gradFill flip="none" rotWithShape="1">
            <a:gsLst>
              <a:gs pos="0">
                <a:srgbClr val="009999">
                  <a:tint val="66000"/>
                  <a:satMod val="160000"/>
                  <a:alpha val="83000"/>
                </a:srgbClr>
              </a:gs>
              <a:gs pos="50000">
                <a:srgbClr val="009999">
                  <a:tint val="44500"/>
                  <a:satMod val="160000"/>
                  <a:alpha val="55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400" dirty="0" smtClean="0">
                <a:ln w="3175">
                  <a:solidFill>
                    <a:schemeClr val="tx1"/>
                  </a:solidFill>
                </a:ln>
                <a:solidFill>
                  <a:srgbClr val="8C4C64"/>
                </a:solidFill>
              </a:rPr>
              <a:t>At the moment of sunset, </a:t>
            </a:r>
            <a:r>
              <a:rPr lang="en-CA" sz="2400" u="sng" dirty="0" smtClean="0">
                <a:ln w="3175">
                  <a:solidFill>
                    <a:schemeClr val="tx1"/>
                  </a:solidFill>
                </a:ln>
                <a:solidFill>
                  <a:srgbClr val="8C4C64"/>
                </a:solidFill>
              </a:rPr>
              <a:t>the 12</a:t>
            </a:r>
            <a:r>
              <a:rPr lang="en-CA" sz="2400" u="sng" baseline="30000" dirty="0" smtClean="0">
                <a:ln w="3175">
                  <a:solidFill>
                    <a:schemeClr val="tx1"/>
                  </a:solidFill>
                </a:ln>
                <a:solidFill>
                  <a:srgbClr val="8C4C64"/>
                </a:solidFill>
              </a:rPr>
              <a:t>th</a:t>
            </a:r>
            <a:r>
              <a:rPr lang="en-CA" sz="2400" u="sng" dirty="0" smtClean="0">
                <a:ln w="3175">
                  <a:solidFill>
                    <a:schemeClr val="tx1"/>
                  </a:solidFill>
                </a:ln>
                <a:solidFill>
                  <a:srgbClr val="8C4C64"/>
                </a:solidFill>
              </a:rPr>
              <a:t> hour</a:t>
            </a:r>
            <a:r>
              <a:rPr lang="en-CA" sz="2400" dirty="0" smtClean="0">
                <a:ln w="3175">
                  <a:solidFill>
                    <a:schemeClr val="tx1"/>
                  </a:solidFill>
                </a:ln>
                <a:solidFill>
                  <a:srgbClr val="8C4C64"/>
                </a:solidFill>
              </a:rPr>
              <a:t>, </a:t>
            </a:r>
            <a:r>
              <a:rPr lang="en-CA" sz="2400" u="sng" dirty="0" smtClean="0">
                <a:ln w="3175">
                  <a:solidFill>
                    <a:schemeClr val="tx1"/>
                  </a:solidFill>
                </a:ln>
                <a:solidFill>
                  <a:srgbClr val="8C4C64"/>
                </a:solidFill>
                <a:latin typeface="Arial Black" panose="020B0A04020102020204" pitchFamily="34" charset="0"/>
              </a:rPr>
              <a:t>THE</a:t>
            </a:r>
            <a:r>
              <a:rPr lang="en-CA" sz="2400" u="sng" dirty="0" smtClean="0">
                <a:ln w="3175">
                  <a:solidFill>
                    <a:schemeClr val="tx1"/>
                  </a:solidFill>
                </a:ln>
                <a:solidFill>
                  <a:srgbClr val="8C4C64"/>
                </a:solidFill>
              </a:rPr>
              <a:t> </a:t>
            </a:r>
            <a:r>
              <a:rPr lang="en-CA" sz="2400" b="1" u="sng" dirty="0" smtClean="0">
                <a:ln w="3175">
                  <a:solidFill>
                    <a:schemeClr val="tx1"/>
                  </a:solidFill>
                </a:ln>
                <a:solidFill>
                  <a:srgbClr val="8C4C64"/>
                </a:solidFill>
                <a:latin typeface="Arial Black" panose="020B0A04020102020204" pitchFamily="34" charset="0"/>
              </a:rPr>
              <a:t>SACRIFICE</a:t>
            </a:r>
            <a:r>
              <a:rPr lang="en-CA" sz="2400" dirty="0" smtClean="0">
                <a:ln w="3175">
                  <a:solidFill>
                    <a:schemeClr val="tx1"/>
                  </a:solidFill>
                </a:ln>
                <a:solidFill>
                  <a:srgbClr val="8C4C64"/>
                </a:solidFill>
              </a:rPr>
              <a:t> of </a:t>
            </a:r>
            <a:r>
              <a:rPr lang="en-CA" sz="2400" b="1" dirty="0" smtClean="0">
                <a:ln w="317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Yahusha</a:t>
            </a:r>
            <a:r>
              <a:rPr lang="en-CA" sz="2400" dirty="0" smtClean="0">
                <a:ln w="3175">
                  <a:solidFill>
                    <a:schemeClr val="tx1"/>
                  </a:solidFill>
                </a:ln>
                <a:solidFill>
                  <a:srgbClr val="8C4C64"/>
                </a:solidFill>
              </a:rPr>
              <a:t> TERMINATED.  At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  <a:alpha val="95000"/>
                  </a:schemeClr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Ereb</a:t>
            </a:r>
            <a:r>
              <a:rPr lang="en-US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  <a:alpha val="95000"/>
                  </a:schemeClr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,</a:t>
            </a:r>
            <a:r>
              <a:rPr lang="en-CA" sz="2400" dirty="0" smtClean="0">
                <a:ln w="3175">
                  <a:solidFill>
                    <a:schemeClr val="tx1"/>
                  </a:solidFill>
                </a:ln>
                <a:solidFill>
                  <a:srgbClr val="8C4C64"/>
                </a:solidFill>
              </a:rPr>
              <a:t> </a:t>
            </a:r>
            <a:r>
              <a:rPr lang="en-CA" sz="2400" dirty="0" err="1" smtClean="0">
                <a:ln w="3175">
                  <a:solidFill>
                    <a:schemeClr val="tx1"/>
                  </a:solidFill>
                </a:ln>
                <a:solidFill>
                  <a:srgbClr val="8C4C64"/>
                </a:solidFill>
              </a:rPr>
              <a:t>Yoseph</a:t>
            </a:r>
            <a:r>
              <a:rPr lang="en-CA" sz="2400" dirty="0" smtClean="0">
                <a:ln w="3175">
                  <a:solidFill>
                    <a:schemeClr val="tx1"/>
                  </a:solidFill>
                </a:ln>
                <a:solidFill>
                  <a:srgbClr val="8C4C64"/>
                </a:solidFill>
              </a:rPr>
              <a:t> </a:t>
            </a:r>
            <a:r>
              <a:rPr lang="en-CA" sz="2000" dirty="0" smtClean="0">
                <a:ln w="3175">
                  <a:solidFill>
                    <a:schemeClr val="tx1"/>
                  </a:solidFill>
                </a:ln>
                <a:solidFill>
                  <a:srgbClr val="8C4C64"/>
                </a:solidFill>
              </a:rPr>
              <a:t>[of </a:t>
            </a:r>
            <a:r>
              <a:rPr lang="en-CA" sz="2000" dirty="0" err="1" smtClean="0">
                <a:ln w="3175">
                  <a:solidFill>
                    <a:schemeClr val="tx1"/>
                  </a:solidFill>
                </a:ln>
                <a:solidFill>
                  <a:srgbClr val="8C4C64"/>
                </a:solidFill>
              </a:rPr>
              <a:t>Arimathea</a:t>
            </a:r>
            <a:r>
              <a:rPr lang="en-CA" sz="2000" dirty="0" smtClean="0">
                <a:ln w="3175">
                  <a:solidFill>
                    <a:schemeClr val="tx1"/>
                  </a:solidFill>
                </a:ln>
                <a:solidFill>
                  <a:srgbClr val="8C4C64"/>
                </a:solidFill>
              </a:rPr>
              <a:t>] </a:t>
            </a:r>
            <a:r>
              <a:rPr lang="en-CA" sz="2400" dirty="0" smtClean="0">
                <a:ln w="3175">
                  <a:solidFill>
                    <a:schemeClr val="tx1"/>
                  </a:solidFill>
                </a:ln>
                <a:solidFill>
                  <a:srgbClr val="8C4C64"/>
                </a:solidFill>
              </a:rPr>
              <a:t>requested and removed His emaciated Body from the Tree.  At that point, </a:t>
            </a:r>
            <a:r>
              <a:rPr lang="en-CA" sz="2400" b="1" dirty="0" smtClean="0">
                <a:ln w="317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Yahusha</a:t>
            </a:r>
            <a:r>
              <a:rPr lang="en-CA" sz="2400" dirty="0" smtClean="0">
                <a:ln w="3175"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 was a “Divine Corpse”</a:t>
            </a:r>
            <a:r>
              <a:rPr lang="en-CA" sz="2400" dirty="0" smtClean="0">
                <a:ln w="3175">
                  <a:solidFill>
                    <a:schemeClr val="tx1"/>
                  </a:solidFill>
                </a:ln>
                <a:solidFill>
                  <a:srgbClr val="8C4C64"/>
                </a:solidFill>
              </a:rPr>
              <a:t> – </a:t>
            </a:r>
            <a:r>
              <a:rPr lang="en-CA" sz="2800" b="1" u="sng" dirty="0" smtClean="0">
                <a:ln w="3175"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glow rad="101600">
                    <a:srgbClr val="FF66CC">
                      <a:alpha val="63000"/>
                    </a:srgbClr>
                  </a:glow>
                </a:effectLst>
                <a:latin typeface="Comic Sans MS" panose="030F0702030302020204" pitchFamily="66" charset="0"/>
              </a:rPr>
              <a:t>IN WAITING</a:t>
            </a:r>
            <a:r>
              <a:rPr lang="en-CA" sz="2800" b="1" dirty="0" smtClean="0">
                <a:ln w="3175"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glow rad="101600">
                    <a:srgbClr val="FF66CC">
                      <a:alpha val="63000"/>
                    </a:srgbClr>
                  </a:glow>
                </a:effectLst>
                <a:latin typeface="Comic Sans MS" panose="030F0702030302020204" pitchFamily="66" charset="0"/>
              </a:rPr>
              <a:t>!</a:t>
            </a:r>
            <a:r>
              <a:rPr lang="en-CA" sz="2800" b="1" u="sng" dirty="0" smtClean="0">
                <a:ln w="3175"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glow rad="101600">
                    <a:srgbClr val="FF66CC">
                      <a:alpha val="63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endParaRPr lang="en-CA" sz="2800" b="1" u="sng" dirty="0">
              <a:ln w="3175">
                <a:solidFill>
                  <a:srgbClr val="0000FF"/>
                </a:solidFill>
              </a:ln>
              <a:solidFill>
                <a:srgbClr val="FFFF00"/>
              </a:solidFill>
              <a:effectLst>
                <a:glow rad="101600">
                  <a:srgbClr val="FF66CC">
                    <a:alpha val="63000"/>
                  </a:srgbClr>
                </a:glo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-60000" flipH="1">
            <a:off x="4447317" y="2160495"/>
            <a:ext cx="48484" cy="2711225"/>
          </a:xfrm>
          <a:prstGeom prst="line">
            <a:avLst/>
          </a:prstGeom>
          <a:ln w="76200">
            <a:solidFill>
              <a:srgbClr val="FFC000"/>
            </a:solidFill>
            <a:headEnd type="diamond" w="med" len="med"/>
            <a:tailEnd type="diamond" w="med" len="med"/>
          </a:ln>
          <a:effectLst>
            <a:glow rad="127000">
              <a:srgbClr val="00FF99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n 16"/>
          <p:cNvSpPr/>
          <p:nvPr/>
        </p:nvSpPr>
        <p:spPr>
          <a:xfrm>
            <a:off x="8412065" y="301425"/>
            <a:ext cx="583096" cy="496957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838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52400" y="1062315"/>
            <a:ext cx="8763000" cy="47244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lvl="0" indent="0">
              <a:buNone/>
            </a:pP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If the day commences at   “sunset”   … </a:t>
            </a:r>
            <a:b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marks the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exact “midst of the week”?</a:t>
            </a:r>
          </a:p>
          <a:p>
            <a:pPr marL="45720" lvl="0" indent="0" algn="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  Can this option for the “midst of the week” hour fulfill the Dan 9:27 prophecy and align with the quote from Josephus?  </a:t>
            </a:r>
            <a:endParaRPr lang="en-US" sz="16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19200" y="3027599"/>
            <a:ext cx="7577454" cy="509110"/>
          </a:xfrm>
          <a:prstGeom prst="rect">
            <a:avLst/>
          </a:prstGeom>
          <a:solidFill>
            <a:srgbClr val="AFDDFF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  <a:sp3d extrusionH="57150">
              <a:bevelT w="38100" h="38100" prst="angle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Count out 3½ days 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again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for this tricky question!</a:t>
            </a:r>
            <a:endParaRPr lang="en-US" sz="2400" b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pPr marL="45720" indent="0" algn="ctr">
              <a:buNone/>
            </a:pP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fld id="{D18E6382-2566-492A-A2A1-417678E32A52}" type="slidenum">
              <a:rPr lang="en-US" smtClean="0"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762000"/>
          </a:xfrm>
        </p:spPr>
        <p:txBody>
          <a:bodyPr/>
          <a:lstStyle/>
          <a:p>
            <a:r>
              <a:rPr lang="en-US" sz="4000" dirty="0" smtClean="0">
                <a:solidFill>
                  <a:srgbClr val="009999"/>
                </a:solidFill>
              </a:rPr>
              <a:t>Charting the 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“sunset” </a:t>
            </a:r>
            <a:r>
              <a:rPr lang="en-US" sz="4000" dirty="0" smtClean="0">
                <a:solidFill>
                  <a:srgbClr val="009999"/>
                </a:solidFill>
              </a:rPr>
              <a:t>Day-start</a:t>
            </a:r>
            <a:endParaRPr lang="en-US" sz="4000" dirty="0">
              <a:solidFill>
                <a:srgbClr val="009999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561863"/>
              </p:ext>
            </p:extLst>
          </p:nvPr>
        </p:nvGraphicFramePr>
        <p:xfrm>
          <a:off x="509587" y="3993673"/>
          <a:ext cx="8253413" cy="761999"/>
        </p:xfrm>
        <a:graphic>
          <a:graphicData uri="http://schemas.openxmlformats.org/drawingml/2006/table">
            <a:tbl>
              <a:tblPr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tableStyleId>{16D9F66E-5EB9-4882-86FB-DCBF35E3C3E4}</a:tableStyleId>
              </a:tblPr>
              <a:tblGrid>
                <a:gridCol w="1179059"/>
                <a:gridCol w="1179059"/>
                <a:gridCol w="1179059"/>
                <a:gridCol w="1179059"/>
                <a:gridCol w="1179059"/>
                <a:gridCol w="1179059"/>
                <a:gridCol w="1179059"/>
              </a:tblGrid>
              <a:tr h="76199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1</a:t>
                      </a:r>
                      <a:r>
                        <a:rPr lang="en-US" sz="1600" b="1" kern="1400" baseline="300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st</a:t>
                      </a:r>
                      <a:r>
                        <a:rPr lang="en-US" sz="1600" b="1" kern="14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 </a:t>
                      </a:r>
                      <a:r>
                        <a:rPr lang="en-US" sz="1400" b="1" kern="14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Cycle</a:t>
                      </a:r>
                      <a:r>
                        <a:rPr lang="en-US" sz="1600" b="1" kern="14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/>
                      </a:r>
                      <a:br>
                        <a:rPr lang="en-US" sz="1600" b="1" kern="14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</a:br>
                      <a:r>
                        <a:rPr lang="en-US" sz="1400" b="1" kern="14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[Sun]</a:t>
                      </a:r>
                      <a:endParaRPr lang="en-US" sz="600" b="1" kern="1400" dirty="0">
                        <a:solidFill>
                          <a:srgbClr val="002060"/>
                        </a:solidFill>
                        <a:effectLst>
                          <a:glow rad="127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36576" marR="36576" marT="36576" marB="36576" anchor="ctr">
                    <a:gradFill flip="none" rotWithShape="1">
                      <a:gsLst>
                        <a:gs pos="57000">
                          <a:srgbClr val="FFF200"/>
                        </a:gs>
                        <a:gs pos="48000">
                          <a:srgbClr val="002060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2</a:t>
                      </a:r>
                      <a:r>
                        <a:rPr lang="en-US" sz="1600" b="1" kern="1400" baseline="300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nd</a:t>
                      </a:r>
                      <a:r>
                        <a:rPr lang="en-US" sz="1600" b="1" kern="14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 </a:t>
                      </a:r>
                      <a:r>
                        <a:rPr lang="en-US" sz="1400" b="1" kern="14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Cycle</a:t>
                      </a:r>
                      <a:r>
                        <a:rPr lang="en-US" sz="1600" b="1" kern="14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 </a:t>
                      </a:r>
                      <a:br>
                        <a:rPr lang="en-US" sz="1600" b="1" kern="14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</a:br>
                      <a:r>
                        <a:rPr lang="en-US" sz="1400" b="1" kern="14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[Mon]</a:t>
                      </a:r>
                      <a:endParaRPr lang="en-US" sz="1400" b="1" kern="1400" dirty="0">
                        <a:solidFill>
                          <a:srgbClr val="002060"/>
                        </a:solidFill>
                        <a:effectLst>
                          <a:glow rad="127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36576" marR="36576" marT="36576" marB="36576" anchor="ctr">
                    <a:gradFill flip="none" rotWithShape="1">
                      <a:gsLst>
                        <a:gs pos="57000">
                          <a:srgbClr val="FFF200"/>
                        </a:gs>
                        <a:gs pos="48000">
                          <a:srgbClr val="002060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3</a:t>
                      </a:r>
                      <a:r>
                        <a:rPr lang="en-US" sz="1600" b="1" kern="1400" baseline="300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rd</a:t>
                      </a:r>
                      <a:r>
                        <a:rPr lang="en-US" sz="1600" b="1" kern="14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 </a:t>
                      </a:r>
                      <a:r>
                        <a:rPr lang="en-US" sz="1400" b="1" kern="14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Cycle</a:t>
                      </a:r>
                      <a:r>
                        <a:rPr lang="en-US" sz="1600" b="1" kern="14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/>
                      </a:r>
                      <a:br>
                        <a:rPr lang="en-US" sz="1600" b="1" kern="14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</a:br>
                      <a:r>
                        <a:rPr lang="en-US" sz="1400" b="1" kern="14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[Tues]</a:t>
                      </a:r>
                      <a:r>
                        <a:rPr lang="en-US" sz="1600" b="1" kern="1400" dirty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 </a:t>
                      </a:r>
                      <a:endParaRPr lang="en-US" sz="1600" b="1" kern="1400" dirty="0">
                        <a:solidFill>
                          <a:srgbClr val="002060"/>
                        </a:solidFill>
                        <a:effectLst>
                          <a:glow rad="127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36576" marR="36576" marT="36576" marB="36576" anchor="ctr">
                    <a:gradFill flip="none" rotWithShape="1">
                      <a:gsLst>
                        <a:gs pos="57000">
                          <a:srgbClr val="FFF200"/>
                        </a:gs>
                        <a:gs pos="48000">
                          <a:srgbClr val="002060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 </a:t>
                      </a:r>
                      <a:r>
                        <a:rPr lang="en-US" sz="1100" b="1" kern="14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  </a:t>
                      </a:r>
                      <a:r>
                        <a:rPr lang="en-US" sz="1600" b="1" kern="14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 4</a:t>
                      </a:r>
                      <a:r>
                        <a:rPr lang="en-US" sz="1600" b="1" kern="1400" baseline="300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th</a:t>
                      </a:r>
                      <a:r>
                        <a:rPr lang="en-US" sz="1600" b="1" kern="14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   </a:t>
                      </a:r>
                      <a:r>
                        <a:rPr lang="en-US" sz="1400" b="1" kern="14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Cycle</a:t>
                      </a:r>
                      <a:r>
                        <a:rPr lang="en-US" sz="1600" b="1" kern="14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/>
                      </a:r>
                      <a:br>
                        <a:rPr lang="en-US" sz="1600" b="1" kern="14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</a:br>
                      <a:r>
                        <a:rPr lang="en-US" sz="1400" b="1" kern="14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[Wed] </a:t>
                      </a:r>
                      <a:endParaRPr lang="en-US" sz="1400" b="1" kern="1400" dirty="0">
                        <a:solidFill>
                          <a:srgbClr val="002060"/>
                        </a:solidFill>
                        <a:effectLst>
                          <a:glow rad="127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36576" marR="36576" marT="36576" marB="36576" anchor="ctr">
                    <a:gradFill>
                      <a:gsLst>
                        <a:gs pos="57000">
                          <a:srgbClr val="FFF200"/>
                        </a:gs>
                        <a:gs pos="48000">
                          <a:srgbClr val="00206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 smtClean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r>
                        <a:rPr lang="en-US" sz="1600" b="1" kern="1400" baseline="30000" dirty="0" smtClean="0">
                          <a:solidFill>
                            <a:srgbClr val="002060"/>
                          </a:solidFill>
                          <a:effectLst/>
                        </a:rPr>
                        <a:t>th</a:t>
                      </a:r>
                      <a:r>
                        <a:rPr lang="en-US" sz="1600" b="1" kern="14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400" b="1" kern="1400" dirty="0" smtClean="0">
                          <a:solidFill>
                            <a:srgbClr val="002060"/>
                          </a:solidFill>
                          <a:effectLst/>
                        </a:rPr>
                        <a:t>Cycle</a:t>
                      </a:r>
                      <a:r>
                        <a:rPr lang="en-US" sz="1600" b="1" kern="1400" dirty="0" smtClean="0">
                          <a:solidFill>
                            <a:srgbClr val="002060"/>
                          </a:solidFill>
                          <a:effectLst/>
                        </a:rPr>
                        <a:t/>
                      </a:r>
                      <a:br>
                        <a:rPr lang="en-US" sz="1600" b="1" kern="1400" dirty="0" smtClean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en-US" sz="1400" b="1" kern="1400" dirty="0" smtClean="0">
                          <a:solidFill>
                            <a:srgbClr val="002060"/>
                          </a:solidFill>
                          <a:effectLst/>
                        </a:rPr>
                        <a:t>[Thurs]</a:t>
                      </a:r>
                      <a:endParaRPr lang="en-US" sz="1400" b="1" kern="14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 smtClean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r>
                        <a:rPr lang="en-US" sz="1600" b="1" kern="1400" baseline="30000" dirty="0" smtClean="0">
                          <a:solidFill>
                            <a:srgbClr val="002060"/>
                          </a:solidFill>
                          <a:effectLst/>
                        </a:rPr>
                        <a:t>th</a:t>
                      </a:r>
                      <a:r>
                        <a:rPr lang="en-US" sz="1600" b="1" kern="14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400" b="1" kern="1400" dirty="0" smtClean="0">
                          <a:solidFill>
                            <a:srgbClr val="002060"/>
                          </a:solidFill>
                          <a:effectLst/>
                        </a:rPr>
                        <a:t>Cycle</a:t>
                      </a:r>
                      <a:r>
                        <a:rPr lang="en-US" sz="1600" b="1" kern="1400" dirty="0" smtClean="0">
                          <a:solidFill>
                            <a:srgbClr val="002060"/>
                          </a:solidFill>
                          <a:effectLst/>
                        </a:rPr>
                        <a:t/>
                      </a:r>
                      <a:br>
                        <a:rPr lang="en-US" sz="1600" b="1" kern="1400" dirty="0" smtClean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en-US" sz="1400" b="1" kern="1400" dirty="0" smtClean="0">
                          <a:solidFill>
                            <a:srgbClr val="002060"/>
                          </a:solidFill>
                          <a:effectLst/>
                        </a:rPr>
                        <a:t>[Fri]</a:t>
                      </a:r>
                      <a:endParaRPr lang="en-US" sz="1400" b="1" kern="14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 smtClean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r>
                        <a:rPr lang="en-US" sz="1600" b="1" kern="1400" baseline="30000" dirty="0" smtClean="0">
                          <a:solidFill>
                            <a:srgbClr val="002060"/>
                          </a:solidFill>
                          <a:effectLst/>
                        </a:rPr>
                        <a:t>th</a:t>
                      </a:r>
                      <a:r>
                        <a:rPr lang="en-US" sz="1600" b="1" kern="14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400" b="1" kern="1400" dirty="0" smtClean="0">
                          <a:solidFill>
                            <a:srgbClr val="002060"/>
                          </a:solidFill>
                          <a:effectLst/>
                        </a:rPr>
                        <a:t>Cycle</a:t>
                      </a:r>
                      <a:r>
                        <a:rPr lang="en-US" sz="1600" b="1" kern="1400" dirty="0" smtClean="0">
                          <a:solidFill>
                            <a:srgbClr val="002060"/>
                          </a:solidFill>
                          <a:effectLst/>
                        </a:rPr>
                        <a:t/>
                      </a:r>
                      <a:br>
                        <a:rPr lang="en-US" sz="1600" b="1" kern="1400" dirty="0" smtClean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en-US" sz="1400" b="1" kern="1400" dirty="0" smtClean="0">
                          <a:solidFill>
                            <a:srgbClr val="002060"/>
                          </a:solidFill>
                          <a:effectLst/>
                        </a:rPr>
                        <a:t>[Sabbath]</a:t>
                      </a:r>
                      <a:endParaRPr lang="en-US" sz="1400" b="1" kern="14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/>
                </a:tc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997586" y="5363211"/>
            <a:ext cx="7613014" cy="80899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21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The </a:t>
            </a:r>
            <a:r>
              <a:rPr lang="en-US" sz="2000" b="1" dirty="0" smtClean="0">
                <a:solidFill>
                  <a:srgbClr val="FF00FF"/>
                </a:solidFill>
                <a:effectLst>
                  <a:glow rad="127000">
                    <a:srgbClr val="FFFF00"/>
                  </a:glow>
                </a:effectLst>
              </a:rPr>
              <a:t>DAWN</a:t>
            </a:r>
            <a:r>
              <a:rPr lang="en-US" sz="21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21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of the 4</a:t>
            </a:r>
            <a:r>
              <a:rPr lang="en-US" sz="2100" b="1" spc="50" baseline="30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th</a:t>
            </a:r>
            <a:r>
              <a:rPr lang="en-US" sz="21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 cycle as “midst of the week” </a:t>
            </a:r>
            <a:br>
              <a:rPr lang="en-US" sz="21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21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is </a:t>
            </a:r>
            <a:r>
              <a:rPr lang="en-US" sz="2100" b="1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NOT</a:t>
            </a:r>
            <a:r>
              <a:rPr lang="en-US" sz="21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 when the s</a:t>
            </a:r>
            <a:r>
              <a:rPr lang="en-US" sz="21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acrifices </a:t>
            </a:r>
            <a:r>
              <a:rPr lang="en-US" sz="21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&amp; oblations ceased</a:t>
            </a:r>
            <a:r>
              <a:rPr lang="en-US" sz="21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!</a:t>
            </a:r>
            <a:endParaRPr lang="en-US" sz="2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>
                  <a:alpha val="95000"/>
                </a:srgbClr>
              </a:solidFill>
              <a:effectLst>
                <a:glow rad="127000">
                  <a:schemeClr val="bg1"/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9" name="Picture 2" descr="C:\Users\Rae\Desktop\Art to file\white man red ques mark clea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6200" y="2237802"/>
            <a:ext cx="1483944" cy="166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509587" y="3917472"/>
            <a:ext cx="0" cy="914400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  <a:headEnd type="diamond" w="med" len="med"/>
            <a:tailEnd type="diamond" w="med" len="med"/>
          </a:ln>
          <a:effectLst>
            <a:glow rad="88900">
              <a:srgbClr val="002060">
                <a:alpha val="9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08287" y="1075760"/>
            <a:ext cx="0" cy="457200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  <a:headEnd type="diamond" w="med" len="med"/>
            <a:tailEnd type="diamond" w="med" len="med"/>
          </a:ln>
          <a:effectLst>
            <a:glow rad="88900">
              <a:srgbClr val="002060">
                <a:alpha val="9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189690" y="1071280"/>
            <a:ext cx="0" cy="457200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  <a:headEnd type="diamond" w="med" len="med"/>
            <a:tailEnd type="diamond" w="med" len="med"/>
          </a:ln>
          <a:effectLst>
            <a:glow rad="88900">
              <a:srgbClr val="002060">
                <a:alpha val="9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F:\Art on Desktop - 1\All white man clip art\agree - thunbs up clear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092" y="5181600"/>
            <a:ext cx="793158" cy="861713"/>
          </a:xfrm>
          <a:prstGeom prst="rect">
            <a:avLst/>
          </a:prstGeom>
          <a:noFill/>
          <a:effectLst>
            <a:glow rad="228600">
              <a:schemeClr val="bg1">
                <a:alpha val="6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62001" y="47244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24            +24            +24        +12    = 3½ days marks </a:t>
            </a:r>
            <a:r>
              <a:rPr lang="en-US" b="1" dirty="0" smtClean="0">
                <a:solidFill>
                  <a:srgbClr val="FF00FF"/>
                </a:solidFill>
                <a:effectLst>
                  <a:glow rad="127000">
                    <a:srgbClr val="FFFF00"/>
                  </a:glow>
                </a:effectLst>
              </a:rPr>
              <a:t>“DAWN”</a:t>
            </a:r>
            <a:r>
              <a:rPr lang="en-US" dirty="0" smtClean="0"/>
              <a:t> of the</a:t>
            </a:r>
            <a:br>
              <a:rPr lang="en-US" dirty="0" smtClean="0"/>
            </a:br>
            <a:r>
              <a:rPr lang="en-US" dirty="0" smtClean="0"/>
              <a:t>             </a:t>
            </a:r>
            <a:r>
              <a:rPr lang="en-US" sz="1400" dirty="0" smtClean="0"/>
              <a:t>      </a:t>
            </a:r>
            <a:r>
              <a:rPr lang="en-US" dirty="0" smtClean="0"/>
              <a:t> 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day </a:t>
            </a:r>
            <a:r>
              <a:rPr lang="en-US" dirty="0" smtClean="0"/>
              <a:t>as the </a:t>
            </a:r>
            <a:r>
              <a:rPr lang="en-US" b="1" dirty="0" smtClean="0">
                <a:solidFill>
                  <a:srgbClr val="FF00FF"/>
                </a:solidFill>
                <a:effectLst>
                  <a:glow rad="127000">
                    <a:srgbClr val="FFFF00"/>
                  </a:glow>
                </a:effectLst>
              </a:rPr>
              <a:t>“middle      hour” </a:t>
            </a:r>
            <a:r>
              <a:rPr lang="en-US" dirty="0" smtClean="0"/>
              <a:t>of the week!</a:t>
            </a:r>
            <a:endParaRPr lang="en-US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530986" y="6225985"/>
            <a:ext cx="6400800" cy="398931"/>
          </a:xfrm>
          <a:prstGeom prst="rect">
            <a:avLst/>
          </a:prstGeom>
          <a:solidFill>
            <a:srgbClr val="002060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  <a:sp3d extrusionH="57150">
              <a:bevelT w="38100" h="38100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glow rad="127000">
                    <a:schemeClr val="bg1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A sunset day-start will not </a:t>
            </a:r>
            <a:r>
              <a:rPr lang="en-US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glow rad="127000">
                    <a:schemeClr val="bg1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align with Dan 9:27!</a:t>
            </a:r>
            <a:endParaRPr lang="en-US" sz="1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>
                  <a:alpha val="95000"/>
                </a:srgbClr>
              </a:solidFill>
              <a:effectLst>
                <a:glow rad="127000">
                  <a:schemeClr val="bg1"/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19" name="Picture 18" descr="F:\Art on Desktop - 1\All white man clip art\agree - thunbs up clear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228" y="6090338"/>
            <a:ext cx="616902" cy="670223"/>
          </a:xfrm>
          <a:prstGeom prst="rect">
            <a:avLst/>
          </a:prstGeom>
          <a:noFill/>
          <a:effectLst>
            <a:glow rad="228600">
              <a:schemeClr val="bg1">
                <a:alpha val="6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4038600" y="3917472"/>
            <a:ext cx="0" cy="914400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49880" y="3917472"/>
            <a:ext cx="0" cy="914400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11960" y="3917472"/>
            <a:ext cx="0" cy="914400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48200" y="3765072"/>
            <a:ext cx="0" cy="1416528"/>
          </a:xfrm>
          <a:prstGeom prst="line">
            <a:avLst/>
          </a:prstGeom>
          <a:ln w="76200">
            <a:solidFill>
              <a:srgbClr val="FF66CC"/>
            </a:solidFill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985336" y="6159310"/>
            <a:ext cx="11047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Next:</a:t>
            </a:r>
            <a:endParaRPr lang="en-US" sz="2800" b="1" cap="none" spc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006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5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 descr="C:\Users\Rae\Desktop\gospels bkg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848600" cy="5081826"/>
          </a:xfrm>
          <a:prstGeom prst="rect">
            <a:avLst/>
          </a:prstGeom>
          <a:noFill/>
          <a:ln>
            <a:noFill/>
          </a:ln>
          <a:effectLst>
            <a:glow rad="596900">
              <a:srgbClr val="5C2E00">
                <a:alpha val="69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239000" y="64008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8E6382-2566-492A-A2A1-417678E32A52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067" y="5276486"/>
            <a:ext cx="9067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2">
                      <a:lumMod val="10000"/>
                      <a:alpha val="97000"/>
                    </a:schemeClr>
                  </a:glow>
                  <a:reflection blurRad="12700" stA="28000" endPos="45000" dist="1000" dir="5400000" sy="-100000" algn="bl" rotWithShape="0"/>
                </a:effectLst>
                <a:latin typeface="Rockwell" pitchFamily="18" charset="0"/>
              </a:rPr>
              <a:t>Surely we should be able to find the “date” for the Last </a:t>
            </a:r>
            <a:r>
              <a:rPr lang="en-US" sz="4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2">
                      <a:lumMod val="10000"/>
                      <a:alpha val="97000"/>
                    </a:schemeClr>
                  </a:glow>
                  <a:reflection blurRad="12700" stA="28000" endPos="45000" dist="1000" dir="5400000" sy="-100000" algn="bl" rotWithShape="0"/>
                </a:effectLst>
                <a:latin typeface="Rockwell" pitchFamily="18" charset="0"/>
              </a:rPr>
              <a:t>S</a:t>
            </a:r>
            <a:r>
              <a:rPr lang="en-US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2">
                      <a:lumMod val="10000"/>
                      <a:alpha val="97000"/>
                    </a:schemeClr>
                  </a:glow>
                  <a:reflection blurRad="12700" stA="28000" endPos="45000" dist="1000" dir="5400000" sy="-100000" algn="bl" rotWithShape="0"/>
                </a:effectLst>
                <a:latin typeface="Rockwell" pitchFamily="18" charset="0"/>
              </a:rPr>
              <a:t>upper!</a:t>
            </a:r>
            <a:endParaRPr lang="en-US" sz="4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bg2">
                    <a:lumMod val="10000"/>
                    <a:alpha val="97000"/>
                  </a:schemeClr>
                </a:glow>
                <a:reflection blurRad="12700" stA="28000" endPos="45000" dist="1000" dir="5400000" sy="-100000" algn="bl" rotWithShape="0"/>
              </a:effectLst>
              <a:latin typeface="Rockwell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rot="20831285">
            <a:off x="9092" y="944167"/>
            <a:ext cx="38395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743024"/>
              </a:avLst>
            </a:prstTxWarp>
            <a:spAutoFit/>
            <a:scene3d>
              <a:camera prst="isometricOffAxis1Righ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" pitchFamily="18" charset="0"/>
              </a:rPr>
              <a:t> </a:t>
            </a:r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Rockwell" pitchFamily="18" charset="0"/>
              </a:rPr>
              <a:t>Out of 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07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17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175260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solidFill>
                  <a:srgbClr val="0070C0"/>
                </a:solidFill>
              </a:rPr>
              <a:t>Is the Last Supper the same as the Passover meal </a:t>
            </a:r>
            <a:r>
              <a:rPr lang="en-US" sz="3600" dirty="0" smtClean="0"/>
              <a:t>and if so ~ </a:t>
            </a:r>
            <a:br>
              <a:rPr lang="en-US" sz="3600" dirty="0" smtClean="0"/>
            </a:br>
            <a:r>
              <a:rPr lang="en-US" sz="3600" dirty="0" smtClean="0">
                <a:solidFill>
                  <a:srgbClr val="002060"/>
                </a:solidFill>
              </a:rPr>
              <a:t>which statement is true?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7239000" y="64008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8E6382-2566-492A-A2A1-417678E32A5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1295400" y="1938745"/>
            <a:ext cx="7010400" cy="3776255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rmAutofit/>
            <a:sp3d extrusionH="57150">
              <a:bevelT w="38100" h="38100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Clr>
                <a:schemeClr val="accent6">
                  <a:lumMod val="20000"/>
                  <a:lumOff val="80000"/>
                </a:schemeClr>
              </a:buClr>
              <a:buFont typeface="Georgia" pitchFamily="18" charset="0"/>
              <a:buAutoNum type="arabicPeriod"/>
            </a:pPr>
            <a:r>
              <a:rPr lang="en-US" sz="2400" b="1" smtClean="0">
                <a:solidFill>
                  <a:schemeClr val="bg1"/>
                </a:solidFill>
              </a:rPr>
              <a:t>The Passover </a:t>
            </a:r>
            <a:r>
              <a:rPr lang="en-US" sz="2400" b="1" smtClean="0">
                <a:solidFill>
                  <a:srgbClr val="00FF99"/>
                </a:solidFill>
                <a:effectLst>
                  <a:glow rad="165100">
                    <a:srgbClr val="FFFF00"/>
                  </a:glow>
                </a:effectLst>
              </a:rPr>
              <a:t>meal</a:t>
            </a:r>
            <a:r>
              <a:rPr lang="en-US" sz="2400" b="1" smtClean="0">
                <a:solidFill>
                  <a:schemeClr val="bg1"/>
                </a:solidFill>
              </a:rPr>
              <a:t> is known as </a:t>
            </a:r>
            <a:r>
              <a:rPr lang="en-US" sz="3600" b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65100">
                    <a:srgbClr val="FFFF00"/>
                  </a:glow>
                </a:effectLst>
              </a:rPr>
              <a:t>the</a:t>
            </a:r>
            <a:r>
              <a:rPr lang="en-US" sz="2400" b="1" smtClean="0">
                <a:solidFill>
                  <a:schemeClr val="bg1"/>
                </a:solidFill>
              </a:rPr>
              <a:t> </a:t>
            </a:r>
            <a:r>
              <a:rPr lang="en-US" sz="2400" b="1" smtClean="0">
                <a:solidFill>
                  <a:srgbClr val="00FF99"/>
                </a:solidFill>
                <a:effectLst>
                  <a:glow rad="139700">
                    <a:srgbClr val="FFFF00"/>
                  </a:glow>
                </a:effectLst>
              </a:rPr>
              <a:t>“Feast of Unleavened Bread”</a:t>
            </a:r>
            <a:r>
              <a:rPr lang="en-US" sz="2400" b="1" smtClean="0">
                <a:solidFill>
                  <a:schemeClr val="bg1"/>
                </a:solidFill>
              </a:rPr>
              <a:t> because of </a:t>
            </a:r>
            <a:br>
              <a:rPr lang="en-US" sz="2400" b="1" smtClean="0">
                <a:solidFill>
                  <a:schemeClr val="bg1"/>
                </a:solidFill>
              </a:rPr>
            </a:br>
            <a:r>
              <a:rPr lang="en-US" sz="2400" b="1" smtClean="0">
                <a:solidFill>
                  <a:schemeClr val="bg1"/>
                </a:solidFill>
              </a:rPr>
              <a:t>the command to eat unleavened bread </a:t>
            </a:r>
            <a:br>
              <a:rPr lang="en-US" sz="2400" b="1" smtClean="0">
                <a:solidFill>
                  <a:schemeClr val="bg1"/>
                </a:solidFill>
              </a:rPr>
            </a:br>
            <a:r>
              <a:rPr lang="en-US" sz="2400" b="1" smtClean="0">
                <a:solidFill>
                  <a:schemeClr val="bg1"/>
                </a:solidFill>
              </a:rPr>
              <a:t>at that evening meal on the </a:t>
            </a:r>
            <a:r>
              <a:rPr lang="en-US" sz="2400" b="1" cap="small" smtClean="0">
                <a:solidFill>
                  <a:schemeClr val="bg1"/>
                </a:solidFill>
              </a:rPr>
              <a:t>14</a:t>
            </a:r>
            <a:r>
              <a:rPr lang="en-US" sz="2400" b="1" cap="small" baseline="30000" smtClean="0">
                <a:solidFill>
                  <a:schemeClr val="bg1"/>
                </a:solidFill>
              </a:rPr>
              <a:t>th</a:t>
            </a:r>
            <a:r>
              <a:rPr lang="en-US" sz="2400" b="1" smtClean="0">
                <a:solidFill>
                  <a:schemeClr val="bg1"/>
                </a:solidFill>
              </a:rPr>
              <a:t>? </a:t>
            </a:r>
          </a:p>
          <a:p>
            <a:pPr marL="502920" indent="-457200">
              <a:buClr>
                <a:schemeClr val="accent6">
                  <a:lumMod val="20000"/>
                  <a:lumOff val="80000"/>
                </a:schemeClr>
              </a:buClr>
              <a:buFont typeface="Georgia" pitchFamily="18" charset="0"/>
              <a:buAutoNum type="arabicPeriod"/>
            </a:pPr>
            <a:r>
              <a:rPr lang="en-US" sz="2400" b="1" smtClean="0">
                <a:solidFill>
                  <a:schemeClr val="bg1"/>
                </a:solidFill>
              </a:rPr>
              <a:t>The Passover </a:t>
            </a:r>
            <a:r>
              <a:rPr lang="en-US" sz="2400" b="1" smtClean="0">
                <a:solidFill>
                  <a:srgbClr val="FF0000"/>
                </a:solidFill>
                <a:effectLst>
                  <a:glow rad="165100">
                    <a:srgbClr val="FFFF00"/>
                  </a:glow>
                </a:effectLst>
              </a:rPr>
              <a:t>meal</a:t>
            </a:r>
            <a:r>
              <a:rPr lang="en-US" sz="2400" b="1" smtClean="0">
                <a:solidFill>
                  <a:schemeClr val="bg1"/>
                </a:solidFill>
              </a:rPr>
              <a:t> is known as </a:t>
            </a:r>
            <a:r>
              <a:rPr lang="en-US" sz="3600" b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65100">
                    <a:srgbClr val="FFFF00"/>
                  </a:glow>
                </a:effectLst>
              </a:rPr>
              <a:t>a</a:t>
            </a:r>
            <a:r>
              <a:rPr lang="en-US" sz="2400" b="1" smtClean="0">
                <a:solidFill>
                  <a:srgbClr val="FF0000"/>
                </a:solidFill>
              </a:rPr>
              <a:t> </a:t>
            </a:r>
            <a:br>
              <a:rPr lang="en-US" sz="2400" b="1" smtClean="0">
                <a:solidFill>
                  <a:srgbClr val="FF0000"/>
                </a:solidFill>
              </a:rPr>
            </a:br>
            <a:r>
              <a:rPr lang="en-US" sz="2400" b="1" smtClean="0">
                <a:solidFill>
                  <a:srgbClr val="FF0000"/>
                </a:solidFill>
                <a:effectLst>
                  <a:glow rad="139700">
                    <a:srgbClr val="FFFF00"/>
                  </a:glow>
                </a:effectLst>
              </a:rPr>
              <a:t>“feast of unleavened bread”</a:t>
            </a:r>
            <a:r>
              <a:rPr lang="en-US" sz="2400" b="1" smtClean="0">
                <a:solidFill>
                  <a:schemeClr val="bg1"/>
                </a:solidFill>
              </a:rPr>
              <a:t> because of </a:t>
            </a:r>
            <a:br>
              <a:rPr lang="en-US" sz="2400" b="1" smtClean="0">
                <a:solidFill>
                  <a:schemeClr val="bg1"/>
                </a:solidFill>
              </a:rPr>
            </a:br>
            <a:r>
              <a:rPr lang="en-US" sz="2400" b="1" smtClean="0">
                <a:solidFill>
                  <a:schemeClr val="bg1"/>
                </a:solidFill>
              </a:rPr>
              <a:t>the command to eat unleavened bread </a:t>
            </a:r>
            <a:br>
              <a:rPr lang="en-US" sz="2400" b="1" smtClean="0">
                <a:solidFill>
                  <a:schemeClr val="bg1"/>
                </a:solidFill>
              </a:rPr>
            </a:br>
            <a:r>
              <a:rPr lang="en-US" sz="2400" b="1" smtClean="0">
                <a:solidFill>
                  <a:schemeClr val="bg1"/>
                </a:solidFill>
              </a:rPr>
              <a:t>at that evening meal on the </a:t>
            </a:r>
            <a:r>
              <a:rPr lang="en-US" sz="2400" b="1" cap="small" smtClean="0">
                <a:solidFill>
                  <a:schemeClr val="bg1"/>
                </a:solidFill>
              </a:rPr>
              <a:t>14</a:t>
            </a:r>
            <a:r>
              <a:rPr lang="en-US" sz="2400" b="1" cap="small" baseline="30000" smtClean="0">
                <a:solidFill>
                  <a:schemeClr val="bg1"/>
                </a:solidFill>
              </a:rPr>
              <a:t>th</a:t>
            </a:r>
            <a:r>
              <a:rPr lang="en-US" sz="2400" b="1" smtClean="0">
                <a:solidFill>
                  <a:schemeClr val="bg1"/>
                </a:solidFill>
              </a:rPr>
              <a:t>?</a:t>
            </a:r>
          </a:p>
          <a:p>
            <a:pPr marL="45720" indent="0">
              <a:buClr>
                <a:schemeClr val="accent6">
                  <a:lumMod val="20000"/>
                  <a:lumOff val="80000"/>
                </a:schemeClr>
              </a:buClr>
              <a:buFont typeface="Georgia" pitchFamily="18" charset="0"/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66800" y="5994400"/>
            <a:ext cx="7467600" cy="533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mic Sans MS" pitchFamily="66" charset="0"/>
              </a:rPr>
              <a:t>Let’s examine the Synoptic account.</a:t>
            </a:r>
            <a:endParaRPr lang="en-US" sz="3200" b="1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Picture 2" descr="C:\Users\Rae\Desktop\Art to file\white man red ques mark cle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505700" y="2375582"/>
            <a:ext cx="1143000" cy="128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ae\Desktop\Art to file\white man red ques mark cle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543800" y="4204383"/>
            <a:ext cx="1143000" cy="128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03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09600" y="763295"/>
            <a:ext cx="8305800" cy="5410200"/>
          </a:xfrm>
        </p:spPr>
        <p:txBody>
          <a:bodyPr>
            <a:normAutofit fontScale="925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17</a:t>
            </a:r>
            <a:r>
              <a:rPr lang="en-US" sz="2400" dirty="0" smtClean="0"/>
              <a:t>  </a:t>
            </a:r>
            <a:r>
              <a:rPr lang="en-US" sz="2400" b="1" dirty="0" smtClean="0">
                <a:solidFill>
                  <a:srgbClr val="0070C0"/>
                </a:solidFill>
              </a:rPr>
              <a:t>Now </a:t>
            </a:r>
            <a:r>
              <a:rPr lang="en-US" sz="2400" b="1" dirty="0">
                <a:solidFill>
                  <a:srgbClr val="0070C0"/>
                </a:solidFill>
              </a:rPr>
              <a:t>on the first </a:t>
            </a:r>
            <a:r>
              <a:rPr lang="en-US" sz="2200" i="1" dirty="0"/>
              <a:t>day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of</a:t>
            </a:r>
            <a:r>
              <a:rPr lang="en-US" sz="2400" b="1" dirty="0"/>
              <a:t> </a:t>
            </a:r>
            <a:r>
              <a:rPr lang="en-US" sz="2200" i="1" dirty="0"/>
              <a:t>the</a:t>
            </a:r>
            <a:r>
              <a:rPr lang="en-US" sz="2600" i="1" dirty="0"/>
              <a:t> </a:t>
            </a:r>
            <a:r>
              <a:rPr lang="en-US" sz="1900" i="1" dirty="0"/>
              <a:t>Feast </a:t>
            </a:r>
            <a:r>
              <a:rPr lang="en-US" sz="1900" i="1" dirty="0" smtClean="0"/>
              <a:t>of </a:t>
            </a:r>
            <a:r>
              <a:rPr lang="en-US" sz="1900" b="1" dirty="0" smtClean="0"/>
              <a:t> </a:t>
            </a:r>
            <a:r>
              <a:rPr lang="en-US" sz="2400" b="1" dirty="0">
                <a:solidFill>
                  <a:srgbClr val="0070C0"/>
                </a:solidFill>
              </a:rPr>
              <a:t>the </a:t>
            </a:r>
            <a:r>
              <a:rPr lang="en-US" sz="2400" b="1" dirty="0" smtClean="0">
                <a:solidFill>
                  <a:srgbClr val="0070C0"/>
                </a:solidFill>
              </a:rPr>
              <a:t>unleavened </a:t>
            </a:r>
            <a:r>
              <a:rPr lang="en-US" sz="2400" b="1" dirty="0">
                <a:solidFill>
                  <a:srgbClr val="0070C0"/>
                </a:solidFill>
              </a:rPr>
              <a:t>b</a:t>
            </a:r>
            <a:r>
              <a:rPr lang="en-US" sz="2400" b="1" dirty="0" smtClean="0">
                <a:solidFill>
                  <a:srgbClr val="0070C0"/>
                </a:solidFill>
              </a:rPr>
              <a:t>read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the </a:t>
            </a:r>
            <a:r>
              <a:rPr lang="en-US" sz="2400" dirty="0"/>
              <a:t>disciples came to </a:t>
            </a:r>
            <a:r>
              <a:rPr lang="en-US" sz="2400" b="1" dirty="0" smtClean="0">
                <a:solidFill>
                  <a:srgbClr val="0070C0"/>
                </a:solidFill>
              </a:rPr>
              <a:t>Yahusha</a:t>
            </a:r>
            <a:r>
              <a:rPr lang="en-US" sz="2400" dirty="0" smtClean="0">
                <a:solidFill>
                  <a:srgbClr val="0070C0"/>
                </a:solidFill>
              </a:rPr>
              <a:t>,</a:t>
            </a:r>
            <a:r>
              <a:rPr lang="en-US" sz="2400" dirty="0" smtClean="0"/>
              <a:t> </a:t>
            </a:r>
            <a:r>
              <a:rPr lang="en-US" sz="2400" dirty="0"/>
              <a:t>saying to him,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>
                <a:solidFill>
                  <a:srgbClr val="00B050"/>
                </a:solidFill>
              </a:rPr>
              <a:t>"</a:t>
            </a:r>
            <a:r>
              <a:rPr lang="en-US" sz="2400" b="1" dirty="0">
                <a:solidFill>
                  <a:srgbClr val="00B050"/>
                </a:solidFill>
              </a:rPr>
              <a:t>Where do </a:t>
            </a:r>
            <a:r>
              <a:rPr lang="en-US" sz="2400" b="1" dirty="0" smtClean="0">
                <a:solidFill>
                  <a:srgbClr val="00B050"/>
                </a:solidFill>
              </a:rPr>
              <a:t>you </a:t>
            </a:r>
            <a:r>
              <a:rPr lang="en-US" sz="2400" b="1" dirty="0">
                <a:solidFill>
                  <a:srgbClr val="00B050"/>
                </a:solidFill>
              </a:rPr>
              <a:t>want us to prepare for you </a:t>
            </a:r>
            <a:r>
              <a:rPr lang="en-US" sz="2400" b="1" dirty="0" smtClean="0">
                <a:solidFill>
                  <a:srgbClr val="00B050"/>
                </a:solidFill>
              </a:rPr>
              <a:t/>
            </a:r>
            <a:br>
              <a:rPr lang="en-US" sz="2400" b="1" dirty="0" smtClean="0">
                <a:solidFill>
                  <a:srgbClr val="00B050"/>
                </a:solidFill>
              </a:rPr>
            </a:br>
            <a:r>
              <a:rPr lang="en-US" sz="2400" b="1" dirty="0" smtClean="0">
                <a:solidFill>
                  <a:srgbClr val="00B050"/>
                </a:solidFill>
              </a:rPr>
              <a:t>to </a:t>
            </a:r>
            <a:r>
              <a:rPr lang="en-US" sz="2400" b="1" dirty="0">
                <a:solidFill>
                  <a:srgbClr val="00B050"/>
                </a:solidFill>
              </a:rPr>
              <a:t>eat the Passover?"  </a:t>
            </a:r>
            <a:r>
              <a:rPr lang="en-US" sz="2400" b="1" dirty="0" smtClean="0">
                <a:solidFill>
                  <a:srgbClr val="00B050"/>
                </a:solidFill>
              </a:rPr>
              <a:t/>
            </a:r>
            <a:br>
              <a:rPr lang="en-US" sz="2400" b="1" dirty="0" smtClean="0">
                <a:solidFill>
                  <a:srgbClr val="00B050"/>
                </a:solidFill>
              </a:rPr>
            </a:br>
            <a:r>
              <a:rPr lang="en-US" sz="2200" b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22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18 </a:t>
            </a:r>
            <a:r>
              <a:rPr lang="en-US" sz="2400" dirty="0" smtClean="0"/>
              <a:t> </a:t>
            </a:r>
            <a:r>
              <a:rPr lang="en-US" sz="2400" dirty="0"/>
              <a:t>And he said, </a:t>
            </a:r>
            <a:r>
              <a:rPr lang="en-US" sz="2400" dirty="0">
                <a:solidFill>
                  <a:srgbClr val="C00000"/>
                </a:solidFill>
              </a:rPr>
              <a:t>"Go into the city to a certain man, and say </a:t>
            </a: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to </a:t>
            </a:r>
            <a:r>
              <a:rPr lang="en-US" sz="2400" dirty="0">
                <a:solidFill>
                  <a:srgbClr val="C00000"/>
                </a:solidFill>
              </a:rPr>
              <a:t>him, 'The Teacher says, "My time is at hand; I will keep </a:t>
            </a: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the </a:t>
            </a:r>
            <a:r>
              <a:rPr lang="en-US" sz="2400" dirty="0">
                <a:solidFill>
                  <a:srgbClr val="C00000"/>
                </a:solidFill>
              </a:rPr>
              <a:t>Passover at your house with my disciples."' 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b="1" dirty="0">
                <a:solidFill>
                  <a:schemeClr val="tx1"/>
                </a:solidFill>
              </a:rPr>
              <a:t>19</a:t>
            </a:r>
            <a:r>
              <a:rPr lang="en-US" sz="2400" dirty="0"/>
              <a:t> </a:t>
            </a:r>
            <a:r>
              <a:rPr lang="en-US" sz="2400" dirty="0" smtClean="0"/>
              <a:t> So </a:t>
            </a:r>
            <a:r>
              <a:rPr lang="en-US" sz="2400" dirty="0"/>
              <a:t>the disciples did as </a:t>
            </a:r>
            <a:r>
              <a:rPr lang="en-US" sz="2400" b="1" dirty="0" smtClean="0">
                <a:solidFill>
                  <a:srgbClr val="0070C0"/>
                </a:solidFill>
              </a:rPr>
              <a:t>Yahusha</a:t>
            </a:r>
            <a:r>
              <a:rPr lang="en-US" sz="2400" dirty="0" smtClean="0"/>
              <a:t> </a:t>
            </a:r>
            <a:r>
              <a:rPr lang="en-US" sz="2400" dirty="0"/>
              <a:t>had directed them;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and </a:t>
            </a:r>
            <a:r>
              <a:rPr lang="en-US" sz="2400" b="1" dirty="0">
                <a:solidFill>
                  <a:srgbClr val="00B050"/>
                </a:solidFill>
              </a:rPr>
              <a:t>they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prepared the </a:t>
            </a:r>
            <a:r>
              <a:rPr lang="en-US" sz="2400" b="1" dirty="0" smtClean="0">
                <a:solidFill>
                  <a:srgbClr val="00B050"/>
                </a:solidFill>
              </a:rPr>
              <a:t>Passover.</a:t>
            </a:r>
            <a:r>
              <a:rPr lang="en-US" sz="2400" dirty="0"/>
              <a:t>  </a:t>
            </a:r>
            <a:br>
              <a:rPr lang="en-US" sz="2400" dirty="0"/>
            </a:br>
            <a:endParaRPr lang="en-US" sz="1100" dirty="0" smtClean="0"/>
          </a:p>
          <a:p>
            <a:pPr marL="45720" indent="0" algn="ctr">
              <a:buNone/>
            </a:pPr>
            <a:r>
              <a:rPr lang="en-US" sz="2400" b="1" u="sng" dirty="0" smtClean="0">
                <a:solidFill>
                  <a:srgbClr val="0070C0"/>
                </a:solidFill>
              </a:rPr>
              <a:t>Now:  E</a:t>
            </a:r>
            <a:r>
              <a:rPr lang="en-US" sz="1900" b="1" u="sng" dirty="0" smtClean="0">
                <a:solidFill>
                  <a:srgbClr val="0070C0"/>
                </a:solidFill>
              </a:rPr>
              <a:t>VENTS</a:t>
            </a:r>
            <a:r>
              <a:rPr lang="en-US" sz="2400" b="1" u="sng" dirty="0" smtClean="0">
                <a:solidFill>
                  <a:srgbClr val="0070C0"/>
                </a:solidFill>
              </a:rPr>
              <a:t> F</a:t>
            </a:r>
            <a:r>
              <a:rPr lang="en-US" sz="1900" b="1" u="sng" dirty="0" smtClean="0">
                <a:solidFill>
                  <a:srgbClr val="0070C0"/>
                </a:solidFill>
              </a:rPr>
              <a:t>OR</a:t>
            </a:r>
            <a:r>
              <a:rPr lang="en-US" sz="2400" b="1" u="sng" dirty="0" smtClean="0">
                <a:solidFill>
                  <a:srgbClr val="0070C0"/>
                </a:solidFill>
              </a:rPr>
              <a:t> T</a:t>
            </a:r>
            <a:r>
              <a:rPr lang="en-US" sz="1900" b="1" u="sng" dirty="0" smtClean="0">
                <a:solidFill>
                  <a:srgbClr val="0070C0"/>
                </a:solidFill>
              </a:rPr>
              <a:t>HE</a:t>
            </a:r>
            <a:r>
              <a:rPr lang="en-US" sz="2400" b="1" u="sng" dirty="0" smtClean="0">
                <a:solidFill>
                  <a:srgbClr val="0070C0"/>
                </a:solidFill>
              </a:rPr>
              <a:t> L</a:t>
            </a:r>
            <a:r>
              <a:rPr lang="en-US" sz="1900" b="1" u="sng" dirty="0" smtClean="0">
                <a:solidFill>
                  <a:srgbClr val="0070C0"/>
                </a:solidFill>
              </a:rPr>
              <a:t>AST</a:t>
            </a:r>
            <a:r>
              <a:rPr lang="en-US" sz="2400" b="1" u="sng" dirty="0" smtClean="0">
                <a:solidFill>
                  <a:srgbClr val="0070C0"/>
                </a:solidFill>
              </a:rPr>
              <a:t> S</a:t>
            </a:r>
            <a:r>
              <a:rPr lang="en-US" sz="1900" b="1" u="sng" dirty="0" smtClean="0">
                <a:solidFill>
                  <a:srgbClr val="0070C0"/>
                </a:solidFill>
              </a:rPr>
              <a:t>UPPER</a:t>
            </a:r>
            <a:endParaRPr lang="en-US" sz="1900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20</a:t>
            </a:r>
            <a:r>
              <a:rPr lang="en-US" sz="2400" dirty="0" smtClean="0"/>
              <a:t>  Now </a:t>
            </a:r>
            <a:r>
              <a:rPr lang="en-US" sz="2400" u="sng" dirty="0"/>
              <a:t>when the even was come</a:t>
            </a:r>
            <a:r>
              <a:rPr lang="en-US" sz="2400" dirty="0"/>
              <a:t>, he </a:t>
            </a:r>
            <a:r>
              <a:rPr lang="en-US" sz="2400" u="sng" dirty="0"/>
              <a:t>sat down </a:t>
            </a:r>
            <a:r>
              <a:rPr lang="en-US" sz="2400" u="sng" dirty="0" smtClean="0"/>
              <a:t>with the </a:t>
            </a:r>
            <a:r>
              <a:rPr lang="en-US" sz="2400" u="sng" dirty="0"/>
              <a:t>twelve</a:t>
            </a:r>
            <a:r>
              <a:rPr lang="en-US" sz="2400" dirty="0"/>
              <a:t>.</a:t>
            </a:r>
          </a:p>
          <a:p>
            <a:pPr marL="4572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21</a:t>
            </a:r>
            <a:r>
              <a:rPr lang="en-US" sz="2400" dirty="0"/>
              <a:t> </a:t>
            </a:r>
            <a:r>
              <a:rPr lang="en-US" sz="2400" dirty="0" smtClean="0"/>
              <a:t> And </a:t>
            </a:r>
            <a:r>
              <a:rPr lang="en-US" sz="2400" u="sng" dirty="0"/>
              <a:t>as the</a:t>
            </a:r>
            <a:r>
              <a:rPr lang="en-US" sz="2400" dirty="0"/>
              <a:t>y</a:t>
            </a:r>
            <a:r>
              <a:rPr lang="en-US" sz="2400" u="sng" dirty="0"/>
              <a:t> did eat</a:t>
            </a:r>
            <a:r>
              <a:rPr lang="en-US" sz="2400" dirty="0"/>
              <a:t>, he said, </a:t>
            </a:r>
            <a:r>
              <a:rPr lang="en-US" sz="2400" dirty="0">
                <a:solidFill>
                  <a:srgbClr val="C00000"/>
                </a:solidFill>
              </a:rPr>
              <a:t>Verily I say unto you, </a:t>
            </a: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that </a:t>
            </a:r>
            <a:r>
              <a:rPr lang="en-US" sz="2400" u="sng" dirty="0">
                <a:solidFill>
                  <a:srgbClr val="C00000"/>
                </a:solidFill>
              </a:rPr>
              <a:t>one of </a:t>
            </a:r>
            <a:r>
              <a:rPr lang="en-US" sz="2400" dirty="0">
                <a:solidFill>
                  <a:srgbClr val="C00000"/>
                </a:solidFill>
              </a:rPr>
              <a:t>y</a:t>
            </a:r>
            <a:r>
              <a:rPr lang="en-US" sz="2400" u="sng" dirty="0">
                <a:solidFill>
                  <a:srgbClr val="C00000"/>
                </a:solidFill>
              </a:rPr>
              <a:t>ou shall betra</a:t>
            </a:r>
            <a:r>
              <a:rPr lang="en-US" sz="2400" dirty="0">
                <a:solidFill>
                  <a:srgbClr val="C00000"/>
                </a:solidFill>
              </a:rPr>
              <a:t>y</a:t>
            </a:r>
            <a:r>
              <a:rPr lang="en-US" sz="2400" u="sng" dirty="0">
                <a:solidFill>
                  <a:srgbClr val="C00000"/>
                </a:solidFill>
              </a:rPr>
              <a:t> me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  <a:r>
              <a:rPr lang="en-US" dirty="0" smtClean="0"/>
              <a:t>  </a:t>
            </a:r>
            <a:r>
              <a:rPr lang="en-US" sz="1400" i="1" dirty="0" smtClean="0"/>
              <a:t>(NKJV)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762000"/>
          </a:xfrm>
        </p:spPr>
        <p:txBody>
          <a:bodyPr/>
          <a:lstStyle/>
          <a:p>
            <a:r>
              <a:rPr lang="en-US" dirty="0" smtClean="0"/>
              <a:t>Matt 26:17-21</a:t>
            </a:r>
            <a:endParaRPr lang="en-US" sz="3200" dirty="0"/>
          </a:p>
        </p:txBody>
      </p:sp>
      <p:pic>
        <p:nvPicPr>
          <p:cNvPr id="6" name="Picture 2" descr="C:\Users\Rae\Desktop\Art to file\white man red ques mark clea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248400" y="838200"/>
            <a:ext cx="1414350" cy="158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20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04800" y="1295401"/>
            <a:ext cx="8610600" cy="28194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02920" indent="-457200">
              <a:buAutoNum type="arabicPlain" startAt="17"/>
            </a:pPr>
            <a:r>
              <a:rPr lang="en-US" sz="2400" b="1" dirty="0" smtClean="0">
                <a:solidFill>
                  <a:srgbClr val="0070C0"/>
                </a:solidFill>
              </a:rPr>
              <a:t>Now </a:t>
            </a:r>
            <a:r>
              <a:rPr lang="en-US" sz="2400" b="1" dirty="0">
                <a:solidFill>
                  <a:srgbClr val="0070C0"/>
                </a:solidFill>
              </a:rPr>
              <a:t>on the first </a:t>
            </a:r>
            <a:r>
              <a:rPr lang="en-US" sz="1400" i="1" dirty="0"/>
              <a:t>day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of</a:t>
            </a:r>
            <a:r>
              <a:rPr lang="en-US" sz="2400" b="1" dirty="0"/>
              <a:t> </a:t>
            </a:r>
            <a:r>
              <a:rPr lang="en-US" sz="1400" i="1" dirty="0"/>
              <a:t>the Feast of</a:t>
            </a:r>
            <a:r>
              <a:rPr lang="en-US" sz="1400" b="1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the </a:t>
            </a:r>
            <a:r>
              <a:rPr lang="en-US" sz="2400" b="1" dirty="0" smtClean="0">
                <a:solidFill>
                  <a:srgbClr val="0070C0"/>
                </a:solidFill>
              </a:rPr>
              <a:t>unleavened </a:t>
            </a:r>
            <a:r>
              <a:rPr lang="en-US" sz="2400" b="1" dirty="0">
                <a:solidFill>
                  <a:srgbClr val="0070C0"/>
                </a:solidFill>
              </a:rPr>
              <a:t>b</a:t>
            </a:r>
            <a:r>
              <a:rPr lang="en-US" sz="2400" b="1" dirty="0" smtClean="0">
                <a:solidFill>
                  <a:srgbClr val="0070C0"/>
                </a:solidFill>
              </a:rPr>
              <a:t>read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the </a:t>
            </a:r>
            <a:r>
              <a:rPr lang="en-US" sz="2400" dirty="0"/>
              <a:t>disciples came to </a:t>
            </a:r>
            <a:r>
              <a:rPr lang="en-US" sz="2400" b="1" dirty="0" smtClean="0">
                <a:solidFill>
                  <a:srgbClr val="0070C0"/>
                </a:solidFill>
              </a:rPr>
              <a:t>Yahusha</a:t>
            </a:r>
            <a:r>
              <a:rPr lang="en-US" sz="2400" dirty="0" smtClean="0">
                <a:solidFill>
                  <a:srgbClr val="0070C0"/>
                </a:solidFill>
              </a:rPr>
              <a:t>,</a:t>
            </a:r>
            <a:r>
              <a:rPr lang="en-US" sz="2400" dirty="0" smtClean="0"/>
              <a:t> </a:t>
            </a:r>
            <a:r>
              <a:rPr lang="en-US" sz="2400" dirty="0"/>
              <a:t>saying to him,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>
                <a:solidFill>
                  <a:srgbClr val="00B050"/>
                </a:solidFill>
              </a:rPr>
              <a:t>"</a:t>
            </a:r>
            <a:r>
              <a:rPr lang="en-US" sz="2400" b="1" dirty="0">
                <a:solidFill>
                  <a:srgbClr val="00B050"/>
                </a:solidFill>
              </a:rPr>
              <a:t>Where do you want us to prepare for you to </a:t>
            </a:r>
            <a:r>
              <a:rPr lang="en-US" sz="2400" b="1" dirty="0" smtClean="0">
                <a:solidFill>
                  <a:srgbClr val="00B050"/>
                </a:solidFill>
              </a:rPr>
              <a:t/>
            </a:r>
            <a:br>
              <a:rPr lang="en-US" sz="2400" b="1" dirty="0" smtClean="0">
                <a:solidFill>
                  <a:srgbClr val="00B050"/>
                </a:solidFill>
              </a:rPr>
            </a:br>
            <a:r>
              <a:rPr lang="en-US" sz="2400" b="1" dirty="0" smtClean="0">
                <a:solidFill>
                  <a:srgbClr val="00B050"/>
                </a:solidFill>
              </a:rPr>
              <a:t>eat </a:t>
            </a:r>
            <a:r>
              <a:rPr lang="en-US" sz="2400" b="1" dirty="0">
                <a:solidFill>
                  <a:srgbClr val="00B050"/>
                </a:solidFill>
              </a:rPr>
              <a:t>the Passover?"  </a:t>
            </a:r>
            <a:r>
              <a:rPr lang="en-US" sz="2400" b="1" dirty="0" smtClean="0">
                <a:solidFill>
                  <a:srgbClr val="00B050"/>
                </a:solidFill>
              </a:rPr>
              <a:t/>
            </a:r>
            <a:br>
              <a:rPr lang="en-US" sz="2400" b="1" dirty="0" smtClean="0">
                <a:solidFill>
                  <a:srgbClr val="00B050"/>
                </a:solidFill>
              </a:rPr>
            </a:br>
            <a:endParaRPr lang="en-US" sz="400" b="1" dirty="0" smtClean="0">
              <a:solidFill>
                <a:srgbClr val="00B050"/>
              </a:solidFill>
            </a:endParaRPr>
          </a:p>
          <a:p>
            <a:pPr marL="45720" indent="0" algn="ctr">
              <a:buNone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[Passover was indeed the first day unleavened bread was eaten, </a:t>
            </a:r>
            <a:r>
              <a:rPr lang="en-U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but it was NOT the first Feast Day of Unleavened Bread.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]</a:t>
            </a: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19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762000"/>
          </a:xfrm>
        </p:spPr>
        <p:txBody>
          <a:bodyPr/>
          <a:lstStyle/>
          <a:p>
            <a:r>
              <a:rPr lang="en-US" dirty="0" smtClean="0"/>
              <a:t>Understanding Matt 26:17</a:t>
            </a:r>
            <a:endParaRPr lang="en-US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4114800"/>
            <a:ext cx="8451439" cy="2514600"/>
          </a:xfrm>
          <a:prstGeom prst="rect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NKJV:  Matthew says it was “the first of Unleavened Bread.”  Is that really when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Yahusha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 held this Last Supper?  On the surface, this appears to contradict John’s account, which </a:t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plainly states the Last Supper occurred </a:t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3200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Footlight MT Light" pitchFamily="18" charset="0"/>
              </a:rPr>
              <a:t>BEFORE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 the Feast of Passover.  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838200"/>
            <a:ext cx="86106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When the italicized words are removed, the verse reads differently. </a:t>
            </a:r>
            <a:endParaRPr lang="en-US" sz="2000" b="1" dirty="0"/>
          </a:p>
        </p:txBody>
      </p:sp>
      <p:pic>
        <p:nvPicPr>
          <p:cNvPr id="8" name="Picture 2" descr="C:\Users\Rae\Desktop\Art to file\white man red ques mark clear.png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536682" y="5043029"/>
            <a:ext cx="1414350" cy="158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96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315200" y="6510470"/>
            <a:ext cx="1828800" cy="365125"/>
          </a:xfrm>
        </p:spPr>
        <p:txBody>
          <a:bodyPr/>
          <a:lstStyle/>
          <a:p>
            <a:fld id="{D18E6382-2566-492A-A2A1-417678E32A52}" type="slidenum">
              <a:rPr lang="en-US" smtClean="0"/>
              <a:t>2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01870" y="-3087355"/>
            <a:ext cx="7027734" cy="1977825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Last Supper in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he Gospel Account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01870" y="-1604830"/>
            <a:ext cx="7027736" cy="6477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/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Part 2 of 2 </a:t>
            </a:r>
            <a:endParaRPr lang="en-US" sz="4000" dirty="0">
              <a:ln w="11430">
                <a:solidFill>
                  <a:srgbClr val="984204"/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8" name="Picture 4" descr="C:\Users\Rae\Documents\A CF Desktop Feb 2021\Daisy CCC website\English SM YCC title slides  4-30-20\YCC sm dk gre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870" y="490670"/>
            <a:ext cx="8026400" cy="6019800"/>
          </a:xfrm>
          <a:prstGeom prst="rect">
            <a:avLst/>
          </a:prstGeom>
          <a:noFill/>
          <a:effectLst>
            <a:glow rad="1193800">
              <a:srgbClr val="92D05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Rae\Documents\A CF Desktop Feb 2021\Best CCC Logo Clear with colors in circle SMS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6270" y="2596941"/>
            <a:ext cx="1524000" cy="157691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953842" y="601846"/>
            <a:ext cx="3657600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400" b="1" cap="none" spc="0" dirty="0" smtClean="0">
                <a:ln w="1905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Approx. Date:  </a:t>
            </a:r>
            <a:br>
              <a:rPr lang="en-US" sz="2400" b="1" cap="none" spc="0" dirty="0" smtClean="0">
                <a:ln w="1905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</a:br>
            <a:r>
              <a:rPr lang="en-US" sz="2400" b="1" cap="none" spc="0" dirty="0" smtClean="0">
                <a:ln w="1905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Abib in Year of </a:t>
            </a:r>
            <a:br>
              <a:rPr lang="en-US" sz="2400" b="1" cap="none" spc="0" dirty="0" smtClean="0">
                <a:ln w="1905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</a:br>
            <a:r>
              <a:rPr lang="en-US" sz="2400" b="1" cap="none" spc="0" dirty="0" smtClean="0">
                <a:ln w="1905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the Crucifixion </a:t>
            </a:r>
            <a:endParaRPr lang="en-US" sz="2400" b="1" cap="none" spc="0" dirty="0">
              <a:ln w="1905"/>
              <a:solidFill>
                <a:schemeClr val="accent4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50685" y="6033765"/>
            <a:ext cx="44486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400" b="1" cap="none" spc="0" dirty="0" smtClean="0">
                <a:ln w="1905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Visit: studythecalendar.com</a:t>
            </a:r>
            <a:endParaRPr lang="en-US" sz="3200" b="1" cap="none" spc="0" dirty="0">
              <a:ln w="1905"/>
              <a:solidFill>
                <a:schemeClr val="accent4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75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85800" y="970559"/>
            <a:ext cx="8001000" cy="497433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12</a:t>
            </a:r>
            <a:r>
              <a:rPr lang="en-US" b="1" dirty="0" smtClean="0"/>
              <a:t> 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0070C0"/>
                </a:solidFill>
              </a:rPr>
              <a:t>Now on the first day of </a:t>
            </a:r>
            <a:r>
              <a:rPr lang="en-US" b="1" dirty="0" smtClean="0">
                <a:solidFill>
                  <a:srgbClr val="0070C0"/>
                </a:solidFill>
              </a:rPr>
              <a:t>unleavened </a:t>
            </a:r>
            <a:r>
              <a:rPr lang="en-US" b="1" dirty="0">
                <a:solidFill>
                  <a:srgbClr val="0070C0"/>
                </a:solidFill>
              </a:rPr>
              <a:t>b</a:t>
            </a:r>
            <a:r>
              <a:rPr lang="en-US" b="1" dirty="0" smtClean="0">
                <a:solidFill>
                  <a:srgbClr val="0070C0"/>
                </a:solidFill>
              </a:rPr>
              <a:t>read</a:t>
            </a:r>
            <a:r>
              <a:rPr lang="en-US" b="1" dirty="0">
                <a:solidFill>
                  <a:srgbClr val="0070C0"/>
                </a:solidFill>
              </a:rPr>
              <a:t>, when they killed 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the </a:t>
            </a:r>
            <a:r>
              <a:rPr lang="en-US" b="1" dirty="0">
                <a:solidFill>
                  <a:srgbClr val="0070C0"/>
                </a:solidFill>
              </a:rPr>
              <a:t>Passover </a:t>
            </a:r>
            <a:r>
              <a:rPr lang="en-US" sz="1400" i="1" dirty="0"/>
              <a:t>lamb</a:t>
            </a:r>
            <a:r>
              <a:rPr lang="en-US" dirty="0"/>
              <a:t>, his disciples said to him, </a:t>
            </a:r>
            <a:r>
              <a:rPr lang="en-US" b="1" dirty="0">
                <a:solidFill>
                  <a:srgbClr val="00B050"/>
                </a:solidFill>
              </a:rPr>
              <a:t>"Where do you want 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us to go and </a:t>
            </a:r>
            <a:r>
              <a:rPr lang="en-US" b="1" dirty="0">
                <a:solidFill>
                  <a:srgbClr val="00B050"/>
                </a:solidFill>
              </a:rPr>
              <a:t>prepare, that you may eat the Passover?" 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>
                <a:solidFill>
                  <a:schemeClr val="tx1"/>
                </a:solidFill>
              </a:rPr>
              <a:t>13</a:t>
            </a:r>
            <a:r>
              <a:rPr lang="en-US" b="1" dirty="0" smtClean="0"/>
              <a:t> </a:t>
            </a:r>
            <a:r>
              <a:rPr lang="en-US" dirty="0" smtClean="0"/>
              <a:t> </a:t>
            </a:r>
            <a:r>
              <a:rPr lang="en-US" dirty="0"/>
              <a:t>And he sent out two of his disciples and said to them, </a:t>
            </a:r>
            <a:r>
              <a:rPr lang="en-US" dirty="0">
                <a:solidFill>
                  <a:srgbClr val="C00000"/>
                </a:solidFill>
              </a:rPr>
              <a:t>"Go into the city, and a man will meet you carrying a pitcher of water; follow him.</a:t>
            </a:r>
            <a:r>
              <a:rPr lang="en-US" dirty="0"/>
              <a:t>  </a:t>
            </a:r>
            <a:br>
              <a:rPr lang="en-US" dirty="0"/>
            </a:br>
            <a:r>
              <a:rPr lang="en-US" b="1" dirty="0" smtClean="0">
                <a:solidFill>
                  <a:schemeClr val="tx1"/>
                </a:solidFill>
              </a:rPr>
              <a:t>14</a:t>
            </a:r>
            <a:r>
              <a:rPr lang="en-US" b="1" dirty="0" smtClean="0"/>
              <a:t> </a:t>
            </a:r>
            <a:r>
              <a:rPr lang="en-US" dirty="0" smtClean="0"/>
              <a:t> </a:t>
            </a:r>
            <a:r>
              <a:rPr lang="en-US" dirty="0">
                <a:solidFill>
                  <a:srgbClr val="C00000"/>
                </a:solidFill>
              </a:rPr>
              <a:t>Wherever he goes in, say to the master of the house, 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'The </a:t>
            </a:r>
            <a:r>
              <a:rPr lang="en-US" dirty="0">
                <a:solidFill>
                  <a:srgbClr val="C00000"/>
                </a:solidFill>
              </a:rPr>
              <a:t>Teacher says, </a:t>
            </a:r>
            <a:r>
              <a:rPr lang="en-US" dirty="0">
                <a:solidFill>
                  <a:srgbClr val="00B050"/>
                </a:solidFill>
              </a:rPr>
              <a:t>"</a:t>
            </a:r>
            <a:r>
              <a:rPr lang="en-US" b="1" dirty="0">
                <a:solidFill>
                  <a:srgbClr val="00B050"/>
                </a:solidFill>
              </a:rPr>
              <a:t>Where is the guest room</a:t>
            </a:r>
            <a:r>
              <a:rPr lang="en-US" dirty="0">
                <a:solidFill>
                  <a:srgbClr val="C00000"/>
                </a:solidFill>
              </a:rPr>
              <a:t> in which I may eat the Passover with my disciples?"' 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>
                <a:solidFill>
                  <a:schemeClr val="tx1"/>
                </a:solidFill>
              </a:rPr>
              <a:t>15</a:t>
            </a:r>
            <a:r>
              <a:rPr lang="en-US" b="1" dirty="0" smtClean="0"/>
              <a:t> </a:t>
            </a:r>
            <a:r>
              <a:rPr lang="en-US" dirty="0" smtClean="0"/>
              <a:t> </a:t>
            </a:r>
            <a:r>
              <a:rPr lang="en-US" dirty="0">
                <a:solidFill>
                  <a:srgbClr val="C00000"/>
                </a:solidFill>
              </a:rPr>
              <a:t>Then he will show you a </a:t>
            </a:r>
            <a:r>
              <a:rPr lang="en-US" b="1" dirty="0">
                <a:solidFill>
                  <a:srgbClr val="00B050"/>
                </a:solidFill>
              </a:rPr>
              <a:t>large upper room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en-US" dirty="0">
                <a:solidFill>
                  <a:srgbClr val="C00000"/>
                </a:solidFill>
              </a:rPr>
              <a:t>furnished and prepared; 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there </a:t>
            </a:r>
            <a:r>
              <a:rPr lang="en-US" b="1" dirty="0">
                <a:solidFill>
                  <a:srgbClr val="00B050"/>
                </a:solidFill>
              </a:rPr>
              <a:t>make ready for us</a:t>
            </a:r>
            <a:r>
              <a:rPr lang="en-US" dirty="0">
                <a:solidFill>
                  <a:srgbClr val="00B050"/>
                </a:solidFill>
              </a:rPr>
              <a:t>.</a:t>
            </a:r>
            <a:r>
              <a:rPr lang="en-US" dirty="0"/>
              <a:t>"  </a:t>
            </a:r>
            <a:br>
              <a:rPr lang="en-US" dirty="0"/>
            </a:br>
            <a:r>
              <a:rPr lang="en-US" b="1" dirty="0" smtClean="0">
                <a:solidFill>
                  <a:schemeClr val="tx1"/>
                </a:solidFill>
              </a:rPr>
              <a:t>16</a:t>
            </a:r>
            <a:r>
              <a:rPr lang="en-US" b="1" dirty="0" smtClean="0"/>
              <a:t> </a:t>
            </a:r>
            <a:r>
              <a:rPr lang="en-US" dirty="0" smtClean="0"/>
              <a:t> </a:t>
            </a:r>
            <a:r>
              <a:rPr lang="en-US" dirty="0"/>
              <a:t>So his disciples went out, and came into the city, and found it just as he had said to them; and they </a:t>
            </a:r>
            <a:r>
              <a:rPr lang="en-US" b="1" dirty="0">
                <a:solidFill>
                  <a:srgbClr val="00B050"/>
                </a:solidFill>
              </a:rPr>
              <a:t>prepared the </a:t>
            </a:r>
            <a:r>
              <a:rPr lang="en-US" b="1" dirty="0" smtClean="0">
                <a:solidFill>
                  <a:srgbClr val="00B050"/>
                </a:solidFill>
              </a:rPr>
              <a:t>Passover.</a:t>
            </a:r>
            <a:r>
              <a:rPr lang="en-US" sz="1600" dirty="0"/>
              <a:t> </a:t>
            </a:r>
            <a:r>
              <a:rPr lang="en-US" dirty="0"/>
              <a:t> </a:t>
            </a:r>
          </a:p>
          <a:p>
            <a:pPr marL="45720" indent="0" algn="ctr">
              <a:buNone/>
            </a:pPr>
            <a:r>
              <a:rPr lang="en-US" sz="2000" b="1" u="sng" dirty="0" smtClean="0">
                <a:solidFill>
                  <a:srgbClr val="0070C0"/>
                </a:solidFill>
              </a:rPr>
              <a:t>Next:  E</a:t>
            </a:r>
            <a:r>
              <a:rPr lang="en-US" sz="1600" b="1" u="sng" dirty="0" smtClean="0">
                <a:solidFill>
                  <a:srgbClr val="0070C0"/>
                </a:solidFill>
              </a:rPr>
              <a:t>VENTS</a:t>
            </a:r>
            <a:r>
              <a:rPr lang="en-US" sz="2000" b="1" u="sng" dirty="0" smtClean="0">
                <a:solidFill>
                  <a:srgbClr val="0070C0"/>
                </a:solidFill>
              </a:rPr>
              <a:t> F</a:t>
            </a:r>
            <a:r>
              <a:rPr lang="en-US" sz="1600" b="1" u="sng" dirty="0" smtClean="0">
                <a:solidFill>
                  <a:srgbClr val="0070C0"/>
                </a:solidFill>
              </a:rPr>
              <a:t>OR </a:t>
            </a:r>
            <a:r>
              <a:rPr lang="en-US" sz="2000" b="1" u="sng" dirty="0" smtClean="0">
                <a:solidFill>
                  <a:srgbClr val="0070C0"/>
                </a:solidFill>
              </a:rPr>
              <a:t>T</a:t>
            </a:r>
            <a:r>
              <a:rPr lang="en-US" sz="1600" b="1" u="sng" dirty="0" smtClean="0">
                <a:solidFill>
                  <a:srgbClr val="0070C0"/>
                </a:solidFill>
              </a:rPr>
              <a:t>HE</a:t>
            </a:r>
            <a:r>
              <a:rPr lang="en-US" sz="2000" b="1" u="sng" dirty="0" smtClean="0">
                <a:solidFill>
                  <a:srgbClr val="0070C0"/>
                </a:solidFill>
              </a:rPr>
              <a:t> </a:t>
            </a:r>
            <a:r>
              <a:rPr lang="en-US" sz="2000" b="1" u="sng" dirty="0">
                <a:solidFill>
                  <a:srgbClr val="0070C0"/>
                </a:solidFill>
              </a:rPr>
              <a:t>L</a:t>
            </a:r>
            <a:r>
              <a:rPr lang="en-US" sz="1600" b="1" u="sng" dirty="0">
                <a:solidFill>
                  <a:srgbClr val="0070C0"/>
                </a:solidFill>
              </a:rPr>
              <a:t>AST</a:t>
            </a:r>
            <a:r>
              <a:rPr lang="en-US" sz="2000" b="1" u="sng" dirty="0">
                <a:solidFill>
                  <a:srgbClr val="0070C0"/>
                </a:solidFill>
              </a:rPr>
              <a:t> S</a:t>
            </a:r>
            <a:r>
              <a:rPr lang="en-US" sz="1600" b="1" u="sng" dirty="0">
                <a:solidFill>
                  <a:srgbClr val="0070C0"/>
                </a:solidFill>
              </a:rPr>
              <a:t>UPPER</a:t>
            </a:r>
            <a:endParaRPr lang="en-US" sz="1600" b="1" u="sng" dirty="0"/>
          </a:p>
          <a:p>
            <a:pPr marL="4572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17</a:t>
            </a:r>
            <a:r>
              <a:rPr lang="en-US" dirty="0" smtClean="0"/>
              <a:t>  And </a:t>
            </a:r>
            <a:r>
              <a:rPr lang="en-US" dirty="0"/>
              <a:t>in the evening he </a:t>
            </a:r>
            <a:r>
              <a:rPr lang="en-US" u="sng" dirty="0"/>
              <a:t>cometh with the twelve</a:t>
            </a:r>
            <a:r>
              <a:rPr lang="en-US" dirty="0"/>
              <a:t>.</a:t>
            </a:r>
          </a:p>
          <a:p>
            <a:pPr marL="45720" indent="0">
              <a:buNone/>
            </a:pPr>
            <a:r>
              <a:rPr lang="en-US" b="1" dirty="0">
                <a:solidFill>
                  <a:schemeClr val="tx1"/>
                </a:solidFill>
              </a:rPr>
              <a:t>18</a:t>
            </a:r>
            <a:r>
              <a:rPr lang="en-US" dirty="0"/>
              <a:t> </a:t>
            </a:r>
            <a:r>
              <a:rPr lang="en-US" dirty="0" smtClean="0"/>
              <a:t> And </a:t>
            </a:r>
            <a:r>
              <a:rPr lang="en-US" dirty="0"/>
              <a:t>as they sat and did eat, </a:t>
            </a:r>
            <a:r>
              <a:rPr lang="en-US" b="1" dirty="0">
                <a:solidFill>
                  <a:srgbClr val="0070C0"/>
                </a:solidFill>
              </a:rPr>
              <a:t>Yahusha</a:t>
            </a:r>
            <a:r>
              <a:rPr lang="en-US" dirty="0" smtClean="0"/>
              <a:t> </a:t>
            </a:r>
            <a:r>
              <a:rPr lang="en-US" dirty="0"/>
              <a:t>said, </a:t>
            </a:r>
            <a:r>
              <a:rPr lang="en-US" dirty="0">
                <a:solidFill>
                  <a:srgbClr val="C00000"/>
                </a:solidFill>
              </a:rPr>
              <a:t>Verily I say unto you</a:t>
            </a:r>
            <a:r>
              <a:rPr lang="en-US" dirty="0" smtClean="0">
                <a:solidFill>
                  <a:srgbClr val="C00000"/>
                </a:solidFill>
              </a:rPr>
              <a:t>,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b="1" u="sng" dirty="0" smtClean="0">
                <a:solidFill>
                  <a:srgbClr val="FF0000"/>
                </a:solidFill>
              </a:rPr>
              <a:t>One </a:t>
            </a:r>
            <a:r>
              <a:rPr lang="en-US" b="1" u="sng" dirty="0">
                <a:solidFill>
                  <a:srgbClr val="FF0000"/>
                </a:solidFill>
              </a:rPr>
              <a:t>of </a:t>
            </a:r>
            <a:r>
              <a:rPr lang="en-US" b="1" dirty="0">
                <a:solidFill>
                  <a:srgbClr val="FF0000"/>
                </a:solidFill>
              </a:rPr>
              <a:t>y</a:t>
            </a:r>
            <a:r>
              <a:rPr lang="en-US" b="1" u="sng" dirty="0">
                <a:solidFill>
                  <a:srgbClr val="FF0000"/>
                </a:solidFill>
              </a:rPr>
              <a:t>ou</a:t>
            </a:r>
            <a:r>
              <a:rPr lang="en-US" b="1" dirty="0">
                <a:solidFill>
                  <a:srgbClr val="FF0000"/>
                </a:solidFill>
              </a:rPr>
              <a:t> which </a:t>
            </a:r>
            <a:r>
              <a:rPr lang="en-US" b="1" dirty="0" err="1">
                <a:solidFill>
                  <a:srgbClr val="FF0000"/>
                </a:solidFill>
              </a:rPr>
              <a:t>eateth</a:t>
            </a:r>
            <a:r>
              <a:rPr lang="en-US" b="1" dirty="0">
                <a:solidFill>
                  <a:srgbClr val="FF0000"/>
                </a:solidFill>
              </a:rPr>
              <a:t> with me </a:t>
            </a:r>
            <a:r>
              <a:rPr lang="en-US" b="1" u="sng" dirty="0">
                <a:solidFill>
                  <a:srgbClr val="FF0000"/>
                </a:solidFill>
              </a:rPr>
              <a:t>shall betra</a:t>
            </a:r>
            <a:r>
              <a:rPr lang="en-US" b="1" dirty="0">
                <a:solidFill>
                  <a:srgbClr val="FF0000"/>
                </a:solidFill>
              </a:rPr>
              <a:t>y</a:t>
            </a:r>
            <a:r>
              <a:rPr lang="en-US" b="1" u="sng" dirty="0">
                <a:solidFill>
                  <a:srgbClr val="FF0000"/>
                </a:solidFill>
              </a:rPr>
              <a:t> me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en-US" dirty="0" smtClean="0"/>
              <a:t>  </a:t>
            </a:r>
            <a:r>
              <a:rPr lang="en-US" sz="1400" i="1" dirty="0"/>
              <a:t>(NKJV)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762000"/>
          </a:xfrm>
        </p:spPr>
        <p:txBody>
          <a:bodyPr/>
          <a:lstStyle/>
          <a:p>
            <a:r>
              <a:rPr lang="en-US" dirty="0" smtClean="0"/>
              <a:t>Mark 14:12-18</a:t>
            </a:r>
            <a:endParaRPr lang="en-US" sz="3200" dirty="0"/>
          </a:p>
        </p:txBody>
      </p:sp>
      <p:pic>
        <p:nvPicPr>
          <p:cNvPr id="8" name="Picture 2" descr="C:\Users\Rae\Desktop\Art to file\white man red ques mark clea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48650" y="471029"/>
            <a:ext cx="1414350" cy="158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41986" y="5875608"/>
            <a:ext cx="7816214" cy="661510"/>
          </a:xfrm>
          <a:prstGeom prst="rect">
            <a:avLst/>
          </a:prstGeom>
          <a:solidFill>
            <a:srgbClr val="AFDDFF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  <a:sp3d extrusionH="57150">
              <a:bevelT w="38100" h="38100" prst="angle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Sounds like the same challenge here!</a:t>
            </a:r>
          </a:p>
          <a:p>
            <a:pPr marL="45720" indent="0" algn="ctr">
              <a:buNone/>
            </a:pP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00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762001"/>
          </a:xfrm>
        </p:spPr>
        <p:txBody>
          <a:bodyPr/>
          <a:lstStyle/>
          <a:p>
            <a:r>
              <a:rPr lang="en-US" dirty="0" smtClean="0"/>
              <a:t>Luke 22:7-16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>
                <a:solidFill>
                  <a:schemeClr val="bg1"/>
                </a:solidFill>
              </a:rPr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6"/>
          <p:cNvSpPr>
            <a:spLocks noGrp="1"/>
          </p:cNvSpPr>
          <p:nvPr>
            <p:ph sz="half" idx="4294967295"/>
          </p:nvPr>
        </p:nvSpPr>
        <p:spPr>
          <a:xfrm>
            <a:off x="457200" y="762001"/>
            <a:ext cx="8305800" cy="5354041"/>
          </a:xfrm>
          <a:prstGeom prst="rect">
            <a:avLst/>
          </a:prstGeom>
        </p:spPr>
        <p:txBody>
          <a:bodyPr>
            <a:normAutofit fontScale="85000" lnSpcReduction="1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7 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Then </a:t>
            </a:r>
            <a:r>
              <a:rPr lang="en-US" sz="2000" b="1" dirty="0">
                <a:solidFill>
                  <a:srgbClr val="0070C0"/>
                </a:solidFill>
              </a:rPr>
              <a:t>came the </a:t>
            </a:r>
            <a:r>
              <a:rPr lang="en-US" sz="2000" b="1" dirty="0" smtClean="0">
                <a:solidFill>
                  <a:srgbClr val="0070C0"/>
                </a:solidFill>
              </a:rPr>
              <a:t>day </a:t>
            </a:r>
            <a:r>
              <a:rPr lang="en-US" sz="2000" b="1" dirty="0">
                <a:solidFill>
                  <a:srgbClr val="0070C0"/>
                </a:solidFill>
              </a:rPr>
              <a:t>of </a:t>
            </a:r>
            <a:r>
              <a:rPr lang="en-US" sz="2000" b="1" dirty="0" smtClean="0">
                <a:solidFill>
                  <a:srgbClr val="0070C0"/>
                </a:solidFill>
              </a:rPr>
              <a:t>unleavened </a:t>
            </a:r>
            <a:r>
              <a:rPr lang="en-US" sz="2000" b="1" dirty="0">
                <a:solidFill>
                  <a:srgbClr val="0070C0"/>
                </a:solidFill>
              </a:rPr>
              <a:t>b</a:t>
            </a:r>
            <a:r>
              <a:rPr lang="en-US" sz="2000" b="1" dirty="0" smtClean="0">
                <a:solidFill>
                  <a:srgbClr val="0070C0"/>
                </a:solidFill>
              </a:rPr>
              <a:t>read</a:t>
            </a:r>
            <a:r>
              <a:rPr lang="en-US" sz="2000" b="1" dirty="0">
                <a:solidFill>
                  <a:srgbClr val="0070C0"/>
                </a:solidFill>
              </a:rPr>
              <a:t>, </a:t>
            </a:r>
            <a:r>
              <a:rPr lang="en-US" sz="2000" b="1" dirty="0" smtClean="0">
                <a:solidFill>
                  <a:srgbClr val="0070C0"/>
                </a:solidFill>
              </a:rPr>
              <a:t/>
            </a:r>
            <a:br>
              <a:rPr lang="en-US" sz="2000" b="1" dirty="0" smtClean="0">
                <a:solidFill>
                  <a:srgbClr val="0070C0"/>
                </a:solidFill>
              </a:rPr>
            </a:br>
            <a:r>
              <a:rPr lang="en-US" sz="2000" b="1" dirty="0" smtClean="0">
                <a:solidFill>
                  <a:srgbClr val="0070C0"/>
                </a:solidFill>
              </a:rPr>
              <a:t>when </a:t>
            </a:r>
            <a:r>
              <a:rPr lang="en-US" sz="2000" b="1" dirty="0">
                <a:solidFill>
                  <a:srgbClr val="0070C0"/>
                </a:solidFill>
              </a:rPr>
              <a:t>the </a:t>
            </a:r>
            <a:r>
              <a:rPr lang="en-US" sz="2000" b="1" dirty="0" smtClean="0">
                <a:solidFill>
                  <a:srgbClr val="0070C0"/>
                </a:solidFill>
              </a:rPr>
              <a:t>Passover </a:t>
            </a:r>
            <a:r>
              <a:rPr lang="en-US" sz="2000" b="1" dirty="0">
                <a:solidFill>
                  <a:srgbClr val="0070C0"/>
                </a:solidFill>
              </a:rPr>
              <a:t>must be killed</a:t>
            </a:r>
            <a:r>
              <a:rPr lang="en-US" sz="2000" dirty="0">
                <a:solidFill>
                  <a:srgbClr val="0070C0"/>
                </a:solidFill>
              </a:rPr>
              <a:t>.  </a:t>
            </a:r>
            <a:r>
              <a:rPr lang="en-US" sz="2000" dirty="0" smtClean="0">
                <a:solidFill>
                  <a:srgbClr val="0070C0"/>
                </a:solidFill>
              </a:rPr>
              <a:t/>
            </a:r>
            <a:br>
              <a:rPr lang="en-US" sz="2000" dirty="0" smtClean="0">
                <a:solidFill>
                  <a:srgbClr val="0070C0"/>
                </a:solidFill>
              </a:rPr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>
                <a:solidFill>
                  <a:schemeClr val="tx1"/>
                </a:solidFill>
              </a:rPr>
              <a:t>8</a:t>
            </a:r>
            <a:r>
              <a:rPr lang="en-US" sz="2000" dirty="0"/>
              <a:t> </a:t>
            </a:r>
            <a:r>
              <a:rPr lang="en-US" sz="2000" dirty="0" smtClean="0"/>
              <a:t> And </a:t>
            </a:r>
            <a:r>
              <a:rPr lang="en-US" sz="2000" dirty="0"/>
              <a:t>he sent Peter and John, </a:t>
            </a:r>
            <a:r>
              <a:rPr lang="en-US" sz="2000" dirty="0" smtClean="0"/>
              <a:t>saying,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"</a:t>
            </a:r>
            <a:r>
              <a:rPr lang="en-US" sz="2000" dirty="0">
                <a:solidFill>
                  <a:srgbClr val="C00000"/>
                </a:solidFill>
              </a:rPr>
              <a:t>Go and </a:t>
            </a:r>
            <a:r>
              <a:rPr lang="en-US" sz="2000" b="1" dirty="0">
                <a:solidFill>
                  <a:srgbClr val="0070C0"/>
                </a:solidFill>
              </a:rPr>
              <a:t>prepare the Passover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for us, that we may eat." 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>
                <a:solidFill>
                  <a:schemeClr val="tx1"/>
                </a:solidFill>
              </a:rPr>
              <a:t>9</a:t>
            </a:r>
            <a:r>
              <a:rPr lang="en-US" sz="2000" dirty="0"/>
              <a:t> </a:t>
            </a:r>
            <a:r>
              <a:rPr lang="en-US" sz="2000" dirty="0" smtClean="0"/>
              <a:t> So </a:t>
            </a:r>
            <a:r>
              <a:rPr lang="en-US" sz="2000" dirty="0"/>
              <a:t>they said to him, </a:t>
            </a:r>
            <a:r>
              <a:rPr lang="en-US" sz="2000" b="1" dirty="0">
                <a:solidFill>
                  <a:srgbClr val="00B050"/>
                </a:solidFill>
              </a:rPr>
              <a:t>"Where do you want us to prepare?"  </a:t>
            </a:r>
            <a:br>
              <a:rPr lang="en-US" sz="2000" b="1" dirty="0">
                <a:solidFill>
                  <a:srgbClr val="00B050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10 </a:t>
            </a:r>
            <a:r>
              <a:rPr lang="en-US" sz="2000" dirty="0" smtClean="0"/>
              <a:t> </a:t>
            </a:r>
            <a:r>
              <a:rPr lang="en-US" sz="2000" dirty="0"/>
              <a:t>And he said to them, </a:t>
            </a:r>
            <a:r>
              <a:rPr lang="en-US" sz="2000" dirty="0">
                <a:solidFill>
                  <a:srgbClr val="C00000"/>
                </a:solidFill>
              </a:rPr>
              <a:t>"Behold, when you have entered the city, a man will </a:t>
            </a:r>
            <a:r>
              <a:rPr lang="en-US" sz="2000" dirty="0" smtClean="0">
                <a:solidFill>
                  <a:srgbClr val="C00000"/>
                </a:solidFill>
              </a:rPr>
              <a:t/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meet </a:t>
            </a:r>
            <a:r>
              <a:rPr lang="en-US" sz="2000" dirty="0">
                <a:solidFill>
                  <a:srgbClr val="C00000"/>
                </a:solidFill>
              </a:rPr>
              <a:t>you carrying a pitcher of water; follow him into the house which he enters. 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dirty="0">
                <a:solidFill>
                  <a:schemeClr val="tx1"/>
                </a:solidFill>
              </a:rPr>
              <a:t>11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Then </a:t>
            </a:r>
            <a:r>
              <a:rPr lang="en-US" sz="2000" dirty="0">
                <a:solidFill>
                  <a:srgbClr val="C00000"/>
                </a:solidFill>
              </a:rPr>
              <a:t>you shall say to the master of the house, 'The Teacher says to you, </a:t>
            </a:r>
            <a:r>
              <a:rPr lang="en-US" sz="2000" dirty="0">
                <a:solidFill>
                  <a:srgbClr val="00B050"/>
                </a:solidFill>
              </a:rPr>
              <a:t>"</a:t>
            </a:r>
            <a:r>
              <a:rPr lang="en-US" sz="2000" b="1" dirty="0">
                <a:solidFill>
                  <a:srgbClr val="00B050"/>
                </a:solidFill>
              </a:rPr>
              <a:t>Where is the guest room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where I may eat the Passover with My disciples?"' 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dirty="0" smtClean="0">
                <a:solidFill>
                  <a:schemeClr val="tx1"/>
                </a:solidFill>
              </a:rPr>
              <a:t>12 </a:t>
            </a:r>
            <a:r>
              <a:rPr lang="en-US" sz="2000" dirty="0" smtClean="0"/>
              <a:t> </a:t>
            </a:r>
            <a:r>
              <a:rPr lang="en-US" sz="2000" dirty="0">
                <a:solidFill>
                  <a:srgbClr val="C00000"/>
                </a:solidFill>
              </a:rPr>
              <a:t>Then he will show you a large, furnished upper room; </a:t>
            </a:r>
            <a:r>
              <a:rPr lang="en-US" sz="2000" b="1" dirty="0">
                <a:solidFill>
                  <a:srgbClr val="00B050"/>
                </a:solidFill>
              </a:rPr>
              <a:t>there make ready</a:t>
            </a:r>
            <a:r>
              <a:rPr lang="en-US" sz="2000" dirty="0">
                <a:solidFill>
                  <a:srgbClr val="00B050"/>
                </a:solidFill>
              </a:rPr>
              <a:t>.</a:t>
            </a:r>
            <a:r>
              <a:rPr lang="en-US" sz="2000" dirty="0"/>
              <a:t>"  </a:t>
            </a:r>
            <a:br>
              <a:rPr lang="en-US" sz="2000" dirty="0"/>
            </a:br>
            <a:r>
              <a:rPr lang="en-US" sz="2000" b="1" dirty="0">
                <a:solidFill>
                  <a:schemeClr val="tx1"/>
                </a:solidFill>
              </a:rPr>
              <a:t>13</a:t>
            </a:r>
            <a:r>
              <a:rPr lang="en-US" sz="2000" dirty="0"/>
              <a:t> </a:t>
            </a:r>
            <a:r>
              <a:rPr lang="en-US" sz="2000" dirty="0" smtClean="0"/>
              <a:t> So </a:t>
            </a:r>
            <a:r>
              <a:rPr lang="en-US" sz="2000" dirty="0"/>
              <a:t>they went and found it just as he had said to them, and they </a:t>
            </a:r>
            <a:r>
              <a:rPr lang="en-US" sz="2000" b="1" dirty="0">
                <a:solidFill>
                  <a:srgbClr val="0070C0"/>
                </a:solidFill>
              </a:rPr>
              <a:t>prepared the </a:t>
            </a:r>
            <a:r>
              <a:rPr lang="en-US" sz="2000" b="1" dirty="0" smtClean="0">
                <a:solidFill>
                  <a:srgbClr val="0070C0"/>
                </a:solidFill>
              </a:rPr>
              <a:t>Passover.</a:t>
            </a:r>
            <a:r>
              <a:rPr lang="en-US" sz="1900" dirty="0"/>
              <a:t>  </a:t>
            </a:r>
            <a:br>
              <a:rPr lang="en-US" sz="1900" dirty="0"/>
            </a:br>
            <a:endParaRPr lang="en-US" sz="900" dirty="0" smtClean="0"/>
          </a:p>
          <a:p>
            <a:pPr marL="45720" indent="0" algn="ctr">
              <a:buNone/>
            </a:pPr>
            <a:r>
              <a:rPr lang="en-US" sz="2100" b="1" u="sng" dirty="0" smtClean="0">
                <a:solidFill>
                  <a:srgbClr val="0070C0"/>
                </a:solidFill>
              </a:rPr>
              <a:t>Next Luke records the E</a:t>
            </a:r>
            <a:r>
              <a:rPr lang="en-US" sz="1900" b="1" u="sng" dirty="0" smtClean="0">
                <a:solidFill>
                  <a:srgbClr val="0070C0"/>
                </a:solidFill>
              </a:rPr>
              <a:t>VENTS</a:t>
            </a:r>
            <a:r>
              <a:rPr lang="en-US" sz="2100" b="1" u="sng" dirty="0" smtClean="0">
                <a:solidFill>
                  <a:srgbClr val="0070C0"/>
                </a:solidFill>
              </a:rPr>
              <a:t> </a:t>
            </a:r>
            <a:r>
              <a:rPr lang="en-US" sz="2400" b="1" u="sng" dirty="0" smtClean="0">
                <a:solidFill>
                  <a:srgbClr val="0070C0"/>
                </a:solidFill>
              </a:rPr>
              <a:t>F</a:t>
            </a:r>
            <a:r>
              <a:rPr lang="en-US" sz="1900" b="1" u="sng" dirty="0" smtClean="0">
                <a:solidFill>
                  <a:srgbClr val="0070C0"/>
                </a:solidFill>
              </a:rPr>
              <a:t>OR </a:t>
            </a:r>
            <a:r>
              <a:rPr lang="en-US" sz="2100" b="1" u="sng" dirty="0" smtClean="0">
                <a:solidFill>
                  <a:srgbClr val="0070C0"/>
                </a:solidFill>
              </a:rPr>
              <a:t>T</a:t>
            </a:r>
            <a:r>
              <a:rPr lang="en-US" sz="1900" b="1" u="sng" dirty="0" smtClean="0">
                <a:solidFill>
                  <a:srgbClr val="0070C0"/>
                </a:solidFill>
              </a:rPr>
              <a:t>HE</a:t>
            </a:r>
            <a:r>
              <a:rPr lang="en-US" sz="2100" b="1" u="sng" dirty="0" smtClean="0">
                <a:solidFill>
                  <a:srgbClr val="0070C0"/>
                </a:solidFill>
              </a:rPr>
              <a:t> L</a:t>
            </a:r>
            <a:r>
              <a:rPr lang="en-US" sz="1900" b="1" u="sng" dirty="0" smtClean="0">
                <a:solidFill>
                  <a:srgbClr val="0070C0"/>
                </a:solidFill>
              </a:rPr>
              <a:t>AST</a:t>
            </a:r>
            <a:r>
              <a:rPr lang="en-US" sz="2100" b="1" u="sng" dirty="0" smtClean="0">
                <a:solidFill>
                  <a:srgbClr val="0070C0"/>
                </a:solidFill>
              </a:rPr>
              <a:t> S</a:t>
            </a:r>
            <a:r>
              <a:rPr lang="en-US" sz="1900" b="1" u="sng" dirty="0" smtClean="0">
                <a:solidFill>
                  <a:srgbClr val="0070C0"/>
                </a:solidFill>
              </a:rPr>
              <a:t>UPPER</a:t>
            </a:r>
            <a:endParaRPr lang="en-US" sz="1600" b="1" u="sng" dirty="0" smtClean="0"/>
          </a:p>
          <a:p>
            <a:pPr marL="4572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14 </a:t>
            </a:r>
            <a:r>
              <a:rPr lang="en-US" sz="2000" dirty="0" smtClean="0"/>
              <a:t> And when the hour was come, </a:t>
            </a:r>
            <a:r>
              <a:rPr lang="en-US" sz="2000" u="sng" dirty="0" smtClean="0"/>
              <a:t>he sat down</a:t>
            </a:r>
            <a:r>
              <a:rPr lang="en-US" sz="2000" dirty="0" smtClean="0"/>
              <a:t>, </a:t>
            </a:r>
            <a:r>
              <a:rPr lang="en-US" sz="2000" u="sng" dirty="0" smtClean="0"/>
              <a:t>and the twelve a</a:t>
            </a:r>
            <a:r>
              <a:rPr lang="en-US" sz="2000" dirty="0" smtClean="0"/>
              <a:t>p</a:t>
            </a:r>
            <a:r>
              <a:rPr lang="en-US" sz="2000" u="sng" dirty="0" smtClean="0"/>
              <a:t>ostles with him</a:t>
            </a:r>
            <a:r>
              <a:rPr lang="en-US" sz="2000" dirty="0" smtClean="0"/>
              <a:t>.</a:t>
            </a:r>
          </a:p>
          <a:p>
            <a:pPr marL="4572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15</a:t>
            </a:r>
            <a:r>
              <a:rPr lang="en-US" sz="2000" dirty="0" smtClean="0"/>
              <a:t>  And </a:t>
            </a:r>
            <a:r>
              <a:rPr lang="en-US" sz="2000" dirty="0"/>
              <a:t>he said unto them, </a:t>
            </a:r>
            <a:r>
              <a:rPr lang="en-US" sz="2000" b="1" dirty="0">
                <a:solidFill>
                  <a:srgbClr val="FF0000"/>
                </a:solidFill>
              </a:rPr>
              <a:t>With desire I have desired to eat this </a:t>
            </a:r>
            <a:r>
              <a:rPr lang="en-US" sz="2000" b="1" dirty="0" err="1">
                <a:solidFill>
                  <a:srgbClr val="FF0000"/>
                </a:solidFill>
              </a:rPr>
              <a:t>passover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/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with </a:t>
            </a:r>
            <a:r>
              <a:rPr lang="en-US" sz="2000" b="1" dirty="0">
                <a:solidFill>
                  <a:srgbClr val="FF0000"/>
                </a:solidFill>
              </a:rPr>
              <a:t>you before I suffer:</a:t>
            </a:r>
          </a:p>
          <a:p>
            <a:pPr marL="4572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16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For </a:t>
            </a:r>
            <a:r>
              <a:rPr lang="en-US" sz="2000" dirty="0">
                <a:solidFill>
                  <a:srgbClr val="C00000"/>
                </a:solidFill>
              </a:rPr>
              <a:t>I say unto you, I will not any more eat thereof, until it be fulfilled in the kingdom of </a:t>
            </a:r>
            <a:r>
              <a:rPr lang="en-US" sz="1800" b="1" dirty="0" smtClean="0">
                <a:solidFill>
                  <a:srgbClr val="0070C0"/>
                </a:solidFill>
              </a:rPr>
              <a:t>Yahuah. </a:t>
            </a:r>
            <a:r>
              <a:rPr lang="en-US" sz="2000" dirty="0" smtClean="0"/>
              <a:t> </a:t>
            </a:r>
            <a:r>
              <a:rPr lang="en-US" sz="1600" i="1" dirty="0"/>
              <a:t>(NKJV</a:t>
            </a:r>
            <a:r>
              <a:rPr lang="en-US" sz="1600" i="1" dirty="0" smtClean="0"/>
              <a:t>)</a:t>
            </a:r>
            <a:endParaRPr lang="en-US" sz="2000" i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72466" y="5815490"/>
            <a:ext cx="7785734" cy="661510"/>
          </a:xfrm>
          <a:prstGeom prst="rect">
            <a:avLst/>
          </a:prstGeom>
          <a:solidFill>
            <a:srgbClr val="AFDDFF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  <a:sp3d extrusionH="57150">
              <a:bevelT w="38100" h="38100" prst="angle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Is Luke just as challenging as Mark?</a:t>
            </a:r>
          </a:p>
          <a:p>
            <a:pPr marL="45720" indent="0" algn="ctr">
              <a:buNone/>
            </a:pP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8" name="Picture 2" descr="C:\Users\Rae\Desktop\Art to file\white man red ques mark clea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107309"/>
            <a:ext cx="1694329" cy="190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63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alphaModFix amt="9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22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76200"/>
            <a:ext cx="8305800" cy="160020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rgbClr val="C00000"/>
                </a:solidFill>
              </a:rPr>
              <a:t>A closer look at:  </a:t>
            </a:r>
            <a:r>
              <a:rPr lang="en-US" sz="2800" dirty="0" smtClean="0"/>
              <a:t>Matthew, Mark &amp; Luke</a:t>
            </a:r>
            <a:br>
              <a:rPr lang="en-US" sz="28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2800" dirty="0" smtClean="0"/>
              <a:t>IN  THE 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NKJV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Context  Abib 13:  </a:t>
            </a:r>
            <a:r>
              <a:rPr lang="en-US" sz="2400" dirty="0" smtClean="0">
                <a:solidFill>
                  <a:srgbClr val="00B050"/>
                </a:solidFill>
              </a:rPr>
              <a:t>"Where do you want us to </a:t>
            </a:r>
            <a:br>
              <a:rPr lang="en-US" sz="2400" dirty="0" smtClean="0">
                <a:solidFill>
                  <a:srgbClr val="00B050"/>
                </a:solidFill>
              </a:rPr>
            </a:br>
            <a:r>
              <a:rPr lang="en-US" sz="2400" dirty="0" smtClean="0">
                <a:solidFill>
                  <a:srgbClr val="00B050"/>
                </a:solidFill>
              </a:rPr>
              <a:t>prepare for you to eat the Passover?" </a:t>
            </a:r>
            <a:r>
              <a:rPr lang="en-US" sz="2400" dirty="0" smtClean="0"/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2362200"/>
            <a:ext cx="8991600" cy="55626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en-US" sz="2400" b="1" smtClean="0">
                <a:solidFill>
                  <a:srgbClr val="FF0000"/>
                </a:solidFill>
              </a:rPr>
              <a:t>Matt 26:17</a:t>
            </a:r>
            <a:r>
              <a:rPr lang="en-US" sz="2400" smtClean="0">
                <a:solidFill>
                  <a:srgbClr val="FF0000"/>
                </a:solidFill>
              </a:rPr>
              <a:t>  </a:t>
            </a:r>
            <a:r>
              <a:rPr lang="en-US" sz="2400" b="1" smtClean="0">
                <a:solidFill>
                  <a:srgbClr val="0070C0"/>
                </a:solidFill>
              </a:rPr>
              <a:t>Now on the first </a:t>
            </a:r>
            <a:r>
              <a:rPr lang="en-US" sz="2400" i="1" smtClean="0"/>
              <a:t>day</a:t>
            </a:r>
            <a:r>
              <a:rPr lang="en-US" sz="2400" b="1" smtClean="0"/>
              <a:t> </a:t>
            </a:r>
            <a:r>
              <a:rPr lang="en-US" sz="2400" b="1" smtClean="0">
                <a:solidFill>
                  <a:srgbClr val="0070C0"/>
                </a:solidFill>
              </a:rPr>
              <a:t>of</a:t>
            </a:r>
            <a:r>
              <a:rPr lang="en-US" sz="2400" b="1" smtClean="0"/>
              <a:t> </a:t>
            </a:r>
            <a:r>
              <a:rPr lang="en-US" sz="2400" i="1" smtClean="0"/>
              <a:t>the Feast of</a:t>
            </a:r>
            <a:r>
              <a:rPr lang="en-US" sz="2400" b="1" smtClean="0"/>
              <a:t> </a:t>
            </a:r>
            <a:r>
              <a:rPr lang="en-US" sz="2400" b="1" smtClean="0">
                <a:solidFill>
                  <a:srgbClr val="0070C0"/>
                </a:solidFill>
              </a:rPr>
              <a:t>the Unleavened Bread</a:t>
            </a:r>
            <a:r>
              <a:rPr lang="en-US" sz="2400" smtClean="0"/>
              <a:t> </a:t>
            </a:r>
            <a:r>
              <a:rPr lang="en-US" sz="2000" smtClean="0"/>
              <a:t>the disciples came to Jesus </a:t>
            </a:r>
            <a:r>
              <a:rPr lang="en-US" sz="1600" smtClean="0"/>
              <a:t>[</a:t>
            </a:r>
            <a:r>
              <a:rPr lang="en-US" sz="1600" smtClean="0">
                <a:solidFill>
                  <a:srgbClr val="0070C0"/>
                </a:solidFill>
              </a:rPr>
              <a:t>Yahusha</a:t>
            </a:r>
            <a:r>
              <a:rPr lang="en-US" sz="1600" smtClean="0"/>
              <a:t>] </a:t>
            </a:r>
            <a:r>
              <a:rPr lang="en-US" sz="2000" smtClean="0"/>
              <a:t>… </a:t>
            </a:r>
            <a:endParaRPr lang="en-US" sz="2000" b="1" smtClean="0">
              <a:solidFill>
                <a:srgbClr val="FF0000"/>
              </a:solidFill>
            </a:endParaRPr>
          </a:p>
          <a:p>
            <a:pPr marL="45720" indent="0">
              <a:buFont typeface="Georgia" pitchFamily="18" charset="0"/>
              <a:buNone/>
            </a:pPr>
            <a:endParaRPr lang="en-US" sz="2400" b="1" smtClean="0">
              <a:solidFill>
                <a:srgbClr val="FF0000"/>
              </a:solidFill>
            </a:endParaRPr>
          </a:p>
          <a:p>
            <a:pPr marL="45720" indent="0">
              <a:buFont typeface="Georgia" pitchFamily="18" charset="0"/>
              <a:buNone/>
            </a:pPr>
            <a:r>
              <a:rPr lang="en-US" sz="2400" b="1" smtClean="0">
                <a:solidFill>
                  <a:srgbClr val="FF0000"/>
                </a:solidFill>
              </a:rPr>
              <a:t>Mark 14:12 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b="1" smtClean="0">
                <a:solidFill>
                  <a:srgbClr val="0070C0"/>
                </a:solidFill>
              </a:rPr>
              <a:t>Now on the first day of Unleavened Bread, </a:t>
            </a:r>
            <a:br>
              <a:rPr lang="en-US" sz="2400" b="1" smtClean="0">
                <a:solidFill>
                  <a:srgbClr val="0070C0"/>
                </a:solidFill>
              </a:rPr>
            </a:br>
            <a:r>
              <a:rPr lang="en-US" sz="2000" smtClean="0"/>
              <a:t>when they killed the Passover </a:t>
            </a:r>
            <a:r>
              <a:rPr lang="en-US" sz="2000" i="1" smtClean="0"/>
              <a:t>lamb</a:t>
            </a:r>
            <a:r>
              <a:rPr lang="en-US" sz="2000" smtClean="0"/>
              <a:t>, His disciples said to Him, ...</a:t>
            </a:r>
            <a:endParaRPr lang="en-US" sz="300" b="1" smtClean="0">
              <a:solidFill>
                <a:schemeClr val="tx1"/>
              </a:solidFill>
            </a:endParaRPr>
          </a:p>
          <a:p>
            <a:pPr marL="45720" indent="0">
              <a:buFont typeface="Georgia" pitchFamily="18" charset="0"/>
              <a:buNone/>
            </a:pPr>
            <a:r>
              <a:rPr lang="en-US" sz="2400" b="1" smtClean="0">
                <a:solidFill>
                  <a:srgbClr val="00B050"/>
                </a:solidFill>
                <a:latin typeface="Comic Sans MS" pitchFamily="66" charset="0"/>
              </a:rPr>
              <a:t>  </a:t>
            </a:r>
            <a:r>
              <a:rPr lang="en-US" sz="2400" smtClean="0">
                <a:latin typeface="Comic Sans MS" pitchFamily="66" charset="0"/>
              </a:rPr>
              <a:t/>
            </a:r>
            <a:br>
              <a:rPr lang="en-US" sz="2400" smtClean="0">
                <a:latin typeface="Comic Sans MS" pitchFamily="66" charset="0"/>
              </a:rPr>
            </a:br>
            <a:endParaRPr lang="en-US" sz="400" b="1" smtClean="0">
              <a:solidFill>
                <a:schemeClr val="tx1"/>
              </a:solidFill>
              <a:latin typeface="Comic Sans MS" pitchFamily="66" charset="0"/>
            </a:endParaRPr>
          </a:p>
          <a:p>
            <a:pPr marL="45720" indent="0">
              <a:buFont typeface="Georgia" pitchFamily="18" charset="0"/>
              <a:buNone/>
            </a:pPr>
            <a:r>
              <a:rPr lang="en-US" sz="2400" b="1" smtClean="0">
                <a:solidFill>
                  <a:srgbClr val="FF0000"/>
                </a:solidFill>
              </a:rPr>
              <a:t>Luke 22:7 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b="1" smtClean="0">
                <a:solidFill>
                  <a:srgbClr val="0070C0"/>
                </a:solidFill>
              </a:rPr>
              <a:t>Then came the day of Unleavened Bread, </a:t>
            </a:r>
            <a:br>
              <a:rPr lang="en-US" sz="2400" b="1" smtClean="0">
                <a:solidFill>
                  <a:srgbClr val="0070C0"/>
                </a:solidFill>
              </a:rPr>
            </a:br>
            <a:r>
              <a:rPr lang="en-US" sz="2000" smtClean="0"/>
              <a:t>when the Passover must be killed. </a:t>
            </a:r>
            <a:endParaRPr lang="en-US" sz="2000" dirty="0" smtClean="0"/>
          </a:p>
        </p:txBody>
      </p:sp>
      <p:pic>
        <p:nvPicPr>
          <p:cNvPr id="6" name="Picture 2" descr="C:\Users\Rae\Desktop\Art to file\white man red ques mark cle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53400" y="2203914"/>
            <a:ext cx="804750" cy="90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Rae\Desktop\Art to file\white man red ques mark cle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73291" y="3288372"/>
            <a:ext cx="804750" cy="90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ae\Desktop\Art to file\white man red ques mark cle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10650" y="4800600"/>
            <a:ext cx="804750" cy="90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Users\Rae\Desktop\Art on Desktop\white man clip art\yellow-blue smiley faces\Smiley Decision Questions png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1419" y="304800"/>
            <a:ext cx="929414" cy="104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4301068" y="760048"/>
            <a:ext cx="1185332" cy="53340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8467" y="5943600"/>
            <a:ext cx="9143999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 there </a:t>
            </a:r>
            <a:r>
              <a:rPr lang="en-US" sz="2800" b="1" cap="none" spc="0" dirty="0" smtClean="0">
                <a:ln w="1905">
                  <a:solidFill>
                    <a:srgbClr val="FF66CC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emphasis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on the </a:t>
            </a:r>
            <a:r>
              <a:rPr lang="en-US" sz="2800" b="1" cap="none" spc="0" dirty="0" smtClean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Feast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smtClean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 Unleavened Bread?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253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alphaModFix amt="9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304800"/>
            <a:ext cx="8305800" cy="129540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[Other Versions]    </a:t>
            </a:r>
            <a:r>
              <a:rPr lang="en-US" sz="2800" dirty="0" smtClean="0">
                <a:solidFill>
                  <a:srgbClr val="C00000"/>
                </a:solidFill>
              </a:rPr>
              <a:t>A closer look at:  </a:t>
            </a:r>
            <a:r>
              <a:rPr lang="en-US" sz="2800" dirty="0" smtClean="0"/>
              <a:t>Matthew 26:17</a:t>
            </a:r>
            <a:br>
              <a:rPr lang="en-US" sz="2800" dirty="0" smtClean="0"/>
            </a:br>
            <a:r>
              <a:rPr lang="en-US" sz="3200" dirty="0" smtClean="0"/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Context  Abib 13:  </a:t>
            </a:r>
            <a:r>
              <a:rPr lang="en-US" sz="2400" dirty="0" smtClean="0">
                <a:solidFill>
                  <a:srgbClr val="00B050"/>
                </a:solidFill>
              </a:rPr>
              <a:t>"Where do you want us to </a:t>
            </a:r>
            <a:br>
              <a:rPr lang="en-US" sz="2400" dirty="0" smtClean="0">
                <a:solidFill>
                  <a:srgbClr val="00B050"/>
                </a:solidFill>
              </a:rPr>
            </a:br>
            <a:r>
              <a:rPr lang="en-US" sz="2400" dirty="0" smtClean="0">
                <a:solidFill>
                  <a:srgbClr val="00B050"/>
                </a:solidFill>
              </a:rPr>
              <a:t>prepare for you to eat the Passover?" </a:t>
            </a:r>
            <a:r>
              <a:rPr lang="en-US" sz="2400" dirty="0" smtClean="0"/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676400"/>
            <a:ext cx="8991600" cy="54864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[NKJV]  </a:t>
            </a:r>
            <a:r>
              <a:rPr lang="en-US" sz="2400" b="1" dirty="0" smtClean="0">
                <a:solidFill>
                  <a:srgbClr val="0070C0"/>
                </a:solidFill>
              </a:rPr>
              <a:t>Now on the first </a:t>
            </a:r>
            <a:r>
              <a:rPr lang="en-US" sz="2400" i="1" dirty="0" smtClean="0"/>
              <a:t>da</a:t>
            </a:r>
            <a:r>
              <a:rPr lang="en-US" sz="2400" b="1" i="1" dirty="0" smtClean="0">
                <a:solidFill>
                  <a:srgbClr val="FF0000"/>
                </a:solidFill>
              </a:rPr>
              <a:t>y</a:t>
            </a:r>
            <a:r>
              <a:rPr lang="en-US" sz="2400" b="1" dirty="0" smtClean="0"/>
              <a:t> </a:t>
            </a:r>
            <a:r>
              <a:rPr lang="en-US" sz="2400" i="1" dirty="0" smtClean="0"/>
              <a:t>of</a:t>
            </a:r>
            <a:r>
              <a:rPr lang="en-US" sz="2400" b="1" dirty="0" smtClean="0"/>
              <a:t> </a:t>
            </a:r>
            <a:r>
              <a:rPr lang="en-US" sz="2400" i="1" dirty="0" smtClean="0"/>
              <a:t>the Feast of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the </a:t>
            </a:r>
            <a:r>
              <a:rPr lang="en-US" sz="2400" b="1" u="sng" dirty="0" smtClean="0">
                <a:solidFill>
                  <a:srgbClr val="0070C0"/>
                </a:solidFill>
              </a:rPr>
              <a:t>Un</a:t>
            </a:r>
            <a:r>
              <a:rPr lang="en-US" sz="2400" b="1" dirty="0" smtClean="0">
                <a:solidFill>
                  <a:srgbClr val="0070C0"/>
                </a:solidFill>
              </a:rPr>
              <a:t>leavened </a:t>
            </a:r>
            <a:r>
              <a:rPr lang="en-US" sz="2400" b="1" u="sng" dirty="0" smtClean="0">
                <a:solidFill>
                  <a:srgbClr val="0070C0"/>
                </a:solidFill>
              </a:rPr>
              <a:t>B</a:t>
            </a:r>
            <a:r>
              <a:rPr lang="en-US" sz="2400" b="1" dirty="0" smtClean="0">
                <a:solidFill>
                  <a:srgbClr val="0070C0"/>
                </a:solidFill>
              </a:rPr>
              <a:t>read</a:t>
            </a:r>
            <a:r>
              <a:rPr lang="en-US" sz="2400" dirty="0" smtClean="0"/>
              <a:t> </a:t>
            </a:r>
            <a:r>
              <a:rPr lang="en-US" sz="2000" dirty="0" smtClean="0"/>
              <a:t>the disciples came to Jesus </a:t>
            </a:r>
            <a:r>
              <a:rPr lang="en-US" sz="1600" dirty="0" smtClean="0"/>
              <a:t>[</a:t>
            </a:r>
            <a:r>
              <a:rPr lang="en-US" sz="1600" dirty="0" smtClean="0">
                <a:solidFill>
                  <a:srgbClr val="0070C0"/>
                </a:solidFill>
              </a:rPr>
              <a:t>Yahusha</a:t>
            </a:r>
            <a:r>
              <a:rPr lang="en-US" sz="1600" dirty="0" smtClean="0"/>
              <a:t>], </a:t>
            </a:r>
            <a:r>
              <a:rPr lang="en-US" sz="2000" dirty="0" smtClean="0"/>
              <a:t>saying to Him</a:t>
            </a:r>
            <a:r>
              <a:rPr lang="en-US" sz="1600" dirty="0" smtClean="0"/>
              <a:t>, … </a:t>
            </a:r>
            <a:endParaRPr lang="en-US" sz="2000" dirty="0" smtClean="0"/>
          </a:p>
          <a:p>
            <a:pPr marL="45720" indent="0">
              <a:buFont typeface="Georgia" pitchFamily="18" charset="0"/>
              <a:buNone/>
            </a:pPr>
            <a:endParaRPr lang="en-US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45720" indent="0">
              <a:buFont typeface="Georgia" pitchFamily="18" charset="0"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[NIV]  </a:t>
            </a:r>
            <a:r>
              <a:rPr lang="en-US" sz="2400" b="1" dirty="0" smtClean="0">
                <a:solidFill>
                  <a:srgbClr val="0070C0"/>
                </a:solidFill>
              </a:rPr>
              <a:t>On the first da</a:t>
            </a:r>
            <a:r>
              <a:rPr lang="en-US" sz="2400" b="1" dirty="0" smtClean="0">
                <a:solidFill>
                  <a:srgbClr val="FF0000"/>
                </a:solidFill>
              </a:rPr>
              <a:t>y</a:t>
            </a:r>
            <a:r>
              <a:rPr lang="en-US" sz="2400" b="1" dirty="0" smtClean="0">
                <a:solidFill>
                  <a:srgbClr val="0070C0"/>
                </a:solidFill>
              </a:rPr>
              <a:t> of the </a:t>
            </a:r>
            <a:r>
              <a:rPr lang="en-US" sz="2400" b="1" u="sng" dirty="0" smtClean="0">
                <a:solidFill>
                  <a:srgbClr val="0070C0"/>
                </a:solidFill>
              </a:rPr>
              <a:t>F</a:t>
            </a:r>
            <a:r>
              <a:rPr lang="en-US" sz="2400" b="1" dirty="0" smtClean="0">
                <a:solidFill>
                  <a:srgbClr val="0070C0"/>
                </a:solidFill>
              </a:rPr>
              <a:t>east of </a:t>
            </a:r>
            <a:r>
              <a:rPr lang="en-US" sz="2400" b="1" u="sng" dirty="0" smtClean="0">
                <a:solidFill>
                  <a:srgbClr val="0070C0"/>
                </a:solidFill>
              </a:rPr>
              <a:t>Un</a:t>
            </a:r>
            <a:r>
              <a:rPr lang="en-US" sz="2400" b="1" dirty="0" smtClean="0">
                <a:solidFill>
                  <a:srgbClr val="0070C0"/>
                </a:solidFill>
              </a:rPr>
              <a:t>leavened </a:t>
            </a:r>
            <a:r>
              <a:rPr lang="en-US" sz="2400" b="1" u="sng" dirty="0" smtClean="0">
                <a:solidFill>
                  <a:srgbClr val="0070C0"/>
                </a:solidFill>
              </a:rPr>
              <a:t>B</a:t>
            </a:r>
            <a:r>
              <a:rPr lang="en-US" sz="2400" b="1" dirty="0" smtClean="0">
                <a:solidFill>
                  <a:srgbClr val="0070C0"/>
                </a:solidFill>
              </a:rPr>
              <a:t>read, </a:t>
            </a:r>
            <a:br>
              <a:rPr lang="en-US" sz="2400" b="1" dirty="0" smtClean="0">
                <a:solidFill>
                  <a:srgbClr val="0070C0"/>
                </a:solidFill>
              </a:rPr>
            </a:br>
            <a:r>
              <a:rPr lang="en-US" sz="2000" dirty="0" smtClean="0"/>
              <a:t>the disciples came to Jesus </a:t>
            </a:r>
            <a:r>
              <a:rPr lang="en-US" sz="1600" dirty="0" smtClean="0"/>
              <a:t>[</a:t>
            </a:r>
            <a:r>
              <a:rPr lang="en-US" sz="1600" dirty="0" smtClean="0">
                <a:solidFill>
                  <a:srgbClr val="0070C0"/>
                </a:solidFill>
              </a:rPr>
              <a:t>Yahusha</a:t>
            </a:r>
            <a:r>
              <a:rPr lang="en-US" sz="1600" dirty="0" smtClean="0"/>
              <a:t>]</a:t>
            </a:r>
            <a:r>
              <a:rPr lang="en-US" sz="2000" dirty="0" smtClean="0"/>
              <a:t> and asked, … </a:t>
            </a:r>
            <a:endParaRPr lang="en-US" sz="2000" dirty="0" smtClean="0">
              <a:latin typeface="Comic Sans MS" pitchFamily="66" charset="0"/>
            </a:endParaRPr>
          </a:p>
          <a:p>
            <a:pPr marL="45720" indent="0">
              <a:buFont typeface="Georgia" pitchFamily="18" charset="0"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[TS 2009]  </a:t>
            </a:r>
            <a:r>
              <a:rPr lang="en-US" sz="2400" b="1" dirty="0" smtClean="0">
                <a:solidFill>
                  <a:srgbClr val="0070C0"/>
                </a:solidFill>
              </a:rPr>
              <a:t>And on the first </a:t>
            </a:r>
            <a:r>
              <a:rPr lang="en-US" sz="2400" i="1" dirty="0" smtClean="0"/>
              <a:t>da</a:t>
            </a:r>
            <a:r>
              <a:rPr lang="en-US" sz="2400" b="1" i="1" dirty="0" smtClean="0">
                <a:solidFill>
                  <a:srgbClr val="FF0000"/>
                </a:solidFill>
              </a:rPr>
              <a:t>y</a:t>
            </a:r>
            <a:r>
              <a:rPr lang="en-US" sz="2400" b="1" dirty="0" smtClean="0">
                <a:solidFill>
                  <a:srgbClr val="0070C0"/>
                </a:solidFill>
              </a:rPr>
              <a:t> of </a:t>
            </a:r>
            <a:r>
              <a:rPr lang="en-US" sz="2400" b="1" u="sng" dirty="0" smtClean="0">
                <a:solidFill>
                  <a:srgbClr val="0070C0"/>
                </a:solidFill>
              </a:rPr>
              <a:t>Un</a:t>
            </a:r>
            <a:r>
              <a:rPr lang="en-US" sz="2400" b="1" dirty="0" smtClean="0">
                <a:solidFill>
                  <a:srgbClr val="0070C0"/>
                </a:solidFill>
              </a:rPr>
              <a:t>leavened </a:t>
            </a:r>
            <a:r>
              <a:rPr lang="en-US" sz="2400" b="1" u="sng" dirty="0" smtClean="0">
                <a:solidFill>
                  <a:srgbClr val="0070C0"/>
                </a:solidFill>
              </a:rPr>
              <a:t>B</a:t>
            </a:r>
            <a:r>
              <a:rPr lang="en-US" sz="2400" b="1" dirty="0" smtClean="0">
                <a:solidFill>
                  <a:srgbClr val="0070C0"/>
                </a:solidFill>
              </a:rPr>
              <a:t>read </a:t>
            </a:r>
            <a:br>
              <a:rPr lang="en-US" sz="2400" b="1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taught ones came to Yahusha, saying to Him, … 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pPr marL="45720" indent="0">
              <a:buFont typeface="Georgia" pitchFamily="18" charset="0"/>
              <a:buNone/>
            </a:pPr>
            <a:endParaRPr lang="en-US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7315200" y="64928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8E6382-2566-492A-A2A1-417678E32A5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2" descr="C:\Users\Rae\Desktop\Art to file\white man red ques mark cle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339250" y="1828800"/>
            <a:ext cx="804750" cy="90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C:\Users\Rae\Desktop\Art on Desktop\white man clip art\yellow-blue smiley faces\Smiley Decision Questions png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0959" y="228600"/>
            <a:ext cx="929414" cy="104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8468" y="4876800"/>
            <a:ext cx="9143999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these other versions for </a:t>
            </a:r>
            <a:r>
              <a:rPr lang="en-US" sz="2800" b="1" cap="none" spc="0" dirty="0" smtClean="0">
                <a:ln w="1905">
                  <a:solidFill>
                    <a:srgbClr val="FF66CC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Matt 26:17, 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 the emphasis still on the </a:t>
            </a:r>
            <a:r>
              <a:rPr lang="en-US" sz="2800" b="1" cap="none" spc="0" dirty="0" smtClean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Feast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smtClean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 Unleavened Bread?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8600" y="2743200"/>
            <a:ext cx="8722360" cy="0"/>
          </a:xfrm>
          <a:prstGeom prst="straightConnector1">
            <a:avLst/>
          </a:prstGeom>
          <a:ln w="76200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10800000" scaled="1"/>
              <a:tileRect/>
            </a:gradFill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52400" y="381000"/>
            <a:ext cx="2286000" cy="45720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9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alphaModFix amt="9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304800"/>
            <a:ext cx="8305800" cy="129540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[Other Versions]    </a:t>
            </a:r>
            <a:r>
              <a:rPr lang="en-US" sz="2800" dirty="0" smtClean="0">
                <a:solidFill>
                  <a:srgbClr val="C00000"/>
                </a:solidFill>
              </a:rPr>
              <a:t>A closer look at:  </a:t>
            </a:r>
            <a:r>
              <a:rPr lang="en-US" sz="2800" dirty="0" smtClean="0"/>
              <a:t>Mark 14:12</a:t>
            </a:r>
            <a:br>
              <a:rPr lang="en-US" sz="2800" dirty="0" smtClean="0"/>
            </a:br>
            <a:r>
              <a:rPr lang="en-US" sz="3200" dirty="0" smtClean="0"/>
              <a:t> 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Context Abib 13: </a:t>
            </a:r>
            <a:r>
              <a:rPr lang="en-US" sz="2400" dirty="0" smtClean="0">
                <a:solidFill>
                  <a:srgbClr val="00B050"/>
                </a:solidFill>
              </a:rPr>
              <a:t>"Where do you want us to </a:t>
            </a:r>
            <a:br>
              <a:rPr lang="en-US" sz="2400" dirty="0" smtClean="0">
                <a:solidFill>
                  <a:srgbClr val="00B050"/>
                </a:solidFill>
              </a:rPr>
            </a:br>
            <a:r>
              <a:rPr lang="en-US" sz="2400" dirty="0" smtClean="0">
                <a:solidFill>
                  <a:srgbClr val="00B050"/>
                </a:solidFill>
              </a:rPr>
              <a:t>prepare for you to eat the Passover?" </a:t>
            </a:r>
            <a:r>
              <a:rPr lang="en-US" sz="2400" dirty="0" smtClean="0"/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893228"/>
            <a:ext cx="8991600" cy="5269572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[NKJV] 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Now on the first da</a:t>
            </a:r>
            <a:r>
              <a:rPr lang="en-US" sz="2400" b="1" dirty="0" smtClean="0">
                <a:solidFill>
                  <a:srgbClr val="FF0000"/>
                </a:solidFill>
              </a:rPr>
              <a:t>y</a:t>
            </a:r>
            <a:r>
              <a:rPr lang="en-US" sz="2400" b="1" dirty="0" smtClean="0">
                <a:solidFill>
                  <a:srgbClr val="0070C0"/>
                </a:solidFill>
              </a:rPr>
              <a:t> of </a:t>
            </a:r>
            <a:r>
              <a:rPr lang="en-US" sz="2400" b="1" u="sng" dirty="0" smtClean="0">
                <a:solidFill>
                  <a:srgbClr val="0070C0"/>
                </a:solidFill>
              </a:rPr>
              <a:t>Un</a:t>
            </a:r>
            <a:r>
              <a:rPr lang="en-US" sz="2400" b="1" dirty="0" smtClean="0">
                <a:solidFill>
                  <a:srgbClr val="0070C0"/>
                </a:solidFill>
              </a:rPr>
              <a:t>leavened </a:t>
            </a:r>
            <a:r>
              <a:rPr lang="en-US" sz="2400" b="1" u="sng" dirty="0" smtClean="0">
                <a:solidFill>
                  <a:srgbClr val="0070C0"/>
                </a:solidFill>
              </a:rPr>
              <a:t>B</a:t>
            </a:r>
            <a:r>
              <a:rPr lang="en-US" sz="2400" b="1" dirty="0" smtClean="0">
                <a:solidFill>
                  <a:srgbClr val="0070C0"/>
                </a:solidFill>
              </a:rPr>
              <a:t>read, when they killed the Passover </a:t>
            </a:r>
            <a:r>
              <a:rPr lang="en-US" sz="2400" i="1" dirty="0" smtClean="0"/>
              <a:t>lamb</a:t>
            </a:r>
            <a:r>
              <a:rPr lang="en-US" sz="2400" dirty="0" smtClean="0"/>
              <a:t>, </a:t>
            </a:r>
            <a:r>
              <a:rPr lang="en-US" sz="2000" dirty="0" smtClean="0"/>
              <a:t>his disciples said to him,… </a:t>
            </a:r>
          </a:p>
          <a:p>
            <a:pPr marL="45720" indent="0">
              <a:buFont typeface="Georgia" pitchFamily="18" charset="0"/>
              <a:buNone/>
            </a:pPr>
            <a:endParaRPr lang="en-US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45720" indent="0">
              <a:buFont typeface="Georgia" pitchFamily="18" charset="0"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[NIV]  </a:t>
            </a:r>
            <a:r>
              <a:rPr lang="en-US" sz="2400" b="1" dirty="0" smtClean="0">
                <a:solidFill>
                  <a:srgbClr val="0070C0"/>
                </a:solidFill>
              </a:rPr>
              <a:t>On the first da</a:t>
            </a:r>
            <a:r>
              <a:rPr lang="en-US" sz="2400" b="1" dirty="0" smtClean="0">
                <a:solidFill>
                  <a:srgbClr val="FF0000"/>
                </a:solidFill>
              </a:rPr>
              <a:t>y</a:t>
            </a:r>
            <a:r>
              <a:rPr lang="en-US" sz="2400" b="1" dirty="0" smtClean="0">
                <a:solidFill>
                  <a:srgbClr val="0070C0"/>
                </a:solidFill>
              </a:rPr>
              <a:t> of the </a:t>
            </a:r>
            <a:r>
              <a:rPr lang="en-US" sz="2400" b="1" u="sng" dirty="0" smtClean="0">
                <a:solidFill>
                  <a:srgbClr val="0070C0"/>
                </a:solidFill>
              </a:rPr>
              <a:t>F</a:t>
            </a:r>
            <a:r>
              <a:rPr lang="en-US" sz="2400" b="1" dirty="0" smtClean="0">
                <a:solidFill>
                  <a:srgbClr val="0070C0"/>
                </a:solidFill>
              </a:rPr>
              <a:t>east of </a:t>
            </a:r>
            <a:r>
              <a:rPr lang="en-US" sz="2400" b="1" u="sng" dirty="0" smtClean="0">
                <a:solidFill>
                  <a:srgbClr val="0070C0"/>
                </a:solidFill>
              </a:rPr>
              <a:t>Un</a:t>
            </a:r>
            <a:r>
              <a:rPr lang="en-US" sz="2400" b="1" dirty="0" smtClean="0">
                <a:solidFill>
                  <a:srgbClr val="0070C0"/>
                </a:solidFill>
              </a:rPr>
              <a:t>leavened </a:t>
            </a:r>
            <a:r>
              <a:rPr lang="en-US" sz="2400" b="1" u="sng" dirty="0" smtClean="0">
                <a:solidFill>
                  <a:srgbClr val="0070C0"/>
                </a:solidFill>
              </a:rPr>
              <a:t>B</a:t>
            </a:r>
            <a:r>
              <a:rPr lang="en-US" sz="2400" b="1" dirty="0" smtClean="0">
                <a:solidFill>
                  <a:srgbClr val="0070C0"/>
                </a:solidFill>
              </a:rPr>
              <a:t>read, </a:t>
            </a:r>
            <a:br>
              <a:rPr lang="en-US" sz="2400" b="1" dirty="0" smtClean="0">
                <a:solidFill>
                  <a:srgbClr val="0070C0"/>
                </a:solidFill>
              </a:rPr>
            </a:br>
            <a:r>
              <a:rPr lang="en-US" sz="2400" b="1" dirty="0" smtClean="0">
                <a:solidFill>
                  <a:srgbClr val="0070C0"/>
                </a:solidFill>
              </a:rPr>
              <a:t>when it was customary to sacrifice the Passover lamb, …</a:t>
            </a:r>
            <a:endParaRPr lang="en-US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45720" indent="0">
              <a:buFont typeface="Georgia" pitchFamily="18" charset="0"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[TS 2009]  </a:t>
            </a:r>
            <a:r>
              <a:rPr lang="en-US" sz="2400" b="1" dirty="0" smtClean="0">
                <a:solidFill>
                  <a:srgbClr val="0070C0"/>
                </a:solidFill>
              </a:rPr>
              <a:t>And on the first da</a:t>
            </a:r>
            <a:r>
              <a:rPr lang="en-US" sz="2400" b="1" dirty="0" smtClean="0">
                <a:solidFill>
                  <a:srgbClr val="FF0000"/>
                </a:solidFill>
              </a:rPr>
              <a:t>y</a:t>
            </a:r>
            <a:r>
              <a:rPr lang="en-US" sz="2400" b="1" dirty="0" smtClean="0">
                <a:solidFill>
                  <a:srgbClr val="0070C0"/>
                </a:solidFill>
              </a:rPr>
              <a:t> of </a:t>
            </a:r>
            <a:r>
              <a:rPr lang="en-US" sz="2400" b="1" u="sng" dirty="0" smtClean="0">
                <a:solidFill>
                  <a:srgbClr val="0070C0"/>
                </a:solidFill>
              </a:rPr>
              <a:t>Un</a:t>
            </a:r>
            <a:r>
              <a:rPr lang="en-US" sz="2400" b="1" dirty="0" smtClean="0">
                <a:solidFill>
                  <a:srgbClr val="0070C0"/>
                </a:solidFill>
              </a:rPr>
              <a:t>leavened </a:t>
            </a:r>
            <a:r>
              <a:rPr lang="en-US" sz="2400" b="1" u="sng" dirty="0" smtClean="0">
                <a:solidFill>
                  <a:srgbClr val="0070C0"/>
                </a:solidFill>
              </a:rPr>
              <a:t>B</a:t>
            </a:r>
            <a:r>
              <a:rPr lang="en-US" sz="2400" b="1" dirty="0" smtClean="0">
                <a:solidFill>
                  <a:srgbClr val="0070C0"/>
                </a:solidFill>
              </a:rPr>
              <a:t>read, when they were slaughtering the </a:t>
            </a:r>
            <a:r>
              <a:rPr lang="en-US" sz="2400" b="1" dirty="0" err="1" smtClean="0">
                <a:solidFill>
                  <a:srgbClr val="0070C0"/>
                </a:solidFill>
              </a:rPr>
              <a:t>Pesah</a:t>
            </a:r>
            <a:r>
              <a:rPr lang="en-US" sz="2400" b="1" dirty="0" smtClean="0">
                <a:solidFill>
                  <a:srgbClr val="0070C0"/>
                </a:solidFill>
              </a:rPr>
              <a:t> lamb, </a:t>
            </a:r>
            <a:r>
              <a:rPr lang="en-US" sz="2000" dirty="0" smtClean="0"/>
              <a:t>His taught ones said … </a:t>
            </a:r>
            <a:endParaRPr lang="en-US" sz="2000" b="1" dirty="0" smtClean="0">
              <a:latin typeface="Comic Sans MS" pitchFamily="66" charset="0"/>
            </a:endParaRPr>
          </a:p>
          <a:p>
            <a:pPr marL="45720" indent="0">
              <a:buFont typeface="Georgia" pitchFamily="18" charset="0"/>
              <a:buNone/>
            </a:pPr>
            <a:endParaRPr lang="en-US" sz="4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7315200" y="64928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8E6382-2566-492A-A2A1-417678E32A5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2" descr="C:\Users\Rae\Desktop\Art to file\white man red ques mark cle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306147" y="1752600"/>
            <a:ext cx="804750" cy="90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C:\Users\Rae\Desktop\Art on Desktop\white man clip art\yellow-blue smiley faces\Smiley Decision Questions png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0959" y="228600"/>
            <a:ext cx="929414" cy="104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8468" y="5105400"/>
            <a:ext cx="9143999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these other versions for </a:t>
            </a:r>
            <a:r>
              <a:rPr lang="en-US" sz="2800" b="1" cap="none" spc="0" dirty="0" smtClean="0">
                <a:ln w="1905">
                  <a:solidFill>
                    <a:srgbClr val="FF66CC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Mark 14:12, 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 the emphasis still on the </a:t>
            </a:r>
            <a:r>
              <a:rPr lang="en-US" sz="2800" b="1" cap="none" spc="0" dirty="0" smtClean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Feast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smtClean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 Unleavened Bread?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8600" y="2921478"/>
            <a:ext cx="8722360" cy="0"/>
          </a:xfrm>
          <a:prstGeom prst="straightConnector1">
            <a:avLst/>
          </a:prstGeom>
          <a:ln w="76200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10800000" scaled="1"/>
              <a:tileRect/>
            </a:gradFill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57200" y="381000"/>
            <a:ext cx="2286000" cy="45720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2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alphaModFix amt="9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304800"/>
            <a:ext cx="8305800" cy="129540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[Other Versions]    </a:t>
            </a:r>
            <a:r>
              <a:rPr lang="en-US" sz="2800" dirty="0" smtClean="0">
                <a:solidFill>
                  <a:srgbClr val="C00000"/>
                </a:solidFill>
              </a:rPr>
              <a:t>A closer look at:  </a:t>
            </a:r>
            <a:r>
              <a:rPr lang="en-US" sz="2800" dirty="0" smtClean="0"/>
              <a:t>Luke 22:7</a:t>
            </a:r>
            <a:br>
              <a:rPr lang="en-US" sz="2800" dirty="0" smtClean="0"/>
            </a:br>
            <a:r>
              <a:rPr lang="en-US" sz="3200" dirty="0" smtClean="0"/>
              <a:t> 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Context  Abib 13:  </a:t>
            </a:r>
            <a:r>
              <a:rPr lang="en-US" sz="2400" dirty="0" smtClean="0">
                <a:solidFill>
                  <a:srgbClr val="00B050"/>
                </a:solidFill>
              </a:rPr>
              <a:t>"Where do you want us to </a:t>
            </a:r>
            <a:br>
              <a:rPr lang="en-US" sz="2400" dirty="0" smtClean="0">
                <a:solidFill>
                  <a:srgbClr val="00B050"/>
                </a:solidFill>
              </a:rPr>
            </a:br>
            <a:r>
              <a:rPr lang="en-US" sz="2400" dirty="0" smtClean="0">
                <a:solidFill>
                  <a:srgbClr val="00B050"/>
                </a:solidFill>
              </a:rPr>
              <a:t>prepare for you to eat the Passover?" </a:t>
            </a:r>
            <a:r>
              <a:rPr lang="en-US" sz="2400" dirty="0" smtClean="0"/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76400"/>
            <a:ext cx="8991600" cy="3048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[NKJV] 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Then came the Da</a:t>
            </a:r>
            <a:r>
              <a:rPr lang="en-US" sz="2400" b="1" dirty="0" smtClean="0">
                <a:solidFill>
                  <a:srgbClr val="FF0000"/>
                </a:solidFill>
              </a:rPr>
              <a:t>y</a:t>
            </a:r>
            <a:r>
              <a:rPr lang="en-US" sz="2400" b="1" dirty="0" smtClean="0">
                <a:solidFill>
                  <a:srgbClr val="0070C0"/>
                </a:solidFill>
              </a:rPr>
              <a:t> of </a:t>
            </a:r>
            <a:r>
              <a:rPr lang="en-US" sz="2400" b="1" u="sng" dirty="0" smtClean="0">
                <a:solidFill>
                  <a:srgbClr val="0070C0"/>
                </a:solidFill>
              </a:rPr>
              <a:t>Un</a:t>
            </a:r>
            <a:r>
              <a:rPr lang="en-US" sz="2400" b="1" dirty="0" smtClean="0">
                <a:solidFill>
                  <a:srgbClr val="0070C0"/>
                </a:solidFill>
              </a:rPr>
              <a:t>leavened </a:t>
            </a:r>
            <a:r>
              <a:rPr lang="en-US" sz="2400" b="1" u="sng" dirty="0" smtClean="0">
                <a:solidFill>
                  <a:srgbClr val="0070C0"/>
                </a:solidFill>
              </a:rPr>
              <a:t>B</a:t>
            </a:r>
            <a:r>
              <a:rPr lang="en-US" sz="2400" b="1" dirty="0" smtClean="0">
                <a:solidFill>
                  <a:srgbClr val="0070C0"/>
                </a:solidFill>
              </a:rPr>
              <a:t>read, </a:t>
            </a:r>
            <a:br>
              <a:rPr lang="en-US" sz="2400" b="1" dirty="0" smtClean="0">
                <a:solidFill>
                  <a:srgbClr val="0070C0"/>
                </a:solidFill>
              </a:rPr>
            </a:br>
            <a:r>
              <a:rPr lang="en-US" sz="2000" dirty="0" smtClean="0"/>
              <a:t>when the Passover must be killed. </a:t>
            </a:r>
          </a:p>
          <a:p>
            <a:pPr marL="45720" indent="0">
              <a:buFont typeface="Georgia" pitchFamily="18" charset="0"/>
              <a:buNone/>
            </a:pPr>
            <a:endParaRPr lang="en-US" sz="2400" dirty="0" smtClean="0">
              <a:solidFill>
                <a:srgbClr val="0070C0"/>
              </a:solidFill>
            </a:endParaRPr>
          </a:p>
          <a:p>
            <a:pPr marL="45720" indent="0">
              <a:buFont typeface="Georgia" pitchFamily="18" charset="0"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[NIV]  </a:t>
            </a:r>
            <a:r>
              <a:rPr lang="en-US" sz="2400" b="1" dirty="0" smtClean="0">
                <a:solidFill>
                  <a:srgbClr val="0070C0"/>
                </a:solidFill>
              </a:rPr>
              <a:t>Then came the da</a:t>
            </a:r>
            <a:r>
              <a:rPr lang="en-US" sz="2400" b="1" dirty="0" smtClean="0">
                <a:solidFill>
                  <a:srgbClr val="FF0000"/>
                </a:solidFill>
              </a:rPr>
              <a:t>y</a:t>
            </a:r>
            <a:r>
              <a:rPr lang="en-US" sz="2400" b="1" dirty="0" smtClean="0">
                <a:solidFill>
                  <a:srgbClr val="0070C0"/>
                </a:solidFill>
              </a:rPr>
              <a:t> of </a:t>
            </a:r>
            <a:r>
              <a:rPr lang="en-US" sz="2400" b="1" u="sng" dirty="0" smtClean="0">
                <a:solidFill>
                  <a:srgbClr val="0070C0"/>
                </a:solidFill>
              </a:rPr>
              <a:t>Un</a:t>
            </a:r>
            <a:r>
              <a:rPr lang="en-US" sz="2400" b="1" dirty="0" smtClean="0">
                <a:solidFill>
                  <a:srgbClr val="0070C0"/>
                </a:solidFill>
              </a:rPr>
              <a:t>leavened </a:t>
            </a:r>
            <a:r>
              <a:rPr lang="en-US" sz="2400" b="1" u="sng" dirty="0" smtClean="0">
                <a:solidFill>
                  <a:srgbClr val="0070C0"/>
                </a:solidFill>
              </a:rPr>
              <a:t>B</a:t>
            </a:r>
            <a:r>
              <a:rPr lang="en-US" sz="2400" b="1" dirty="0" smtClean="0">
                <a:solidFill>
                  <a:srgbClr val="0070C0"/>
                </a:solidFill>
              </a:rPr>
              <a:t>read, </a:t>
            </a:r>
            <a:br>
              <a:rPr lang="en-US" sz="2400" b="1" dirty="0" smtClean="0">
                <a:solidFill>
                  <a:srgbClr val="0070C0"/>
                </a:solidFill>
              </a:rPr>
            </a:br>
            <a:r>
              <a:rPr lang="en-US" sz="2400" b="1" dirty="0" smtClean="0">
                <a:solidFill>
                  <a:srgbClr val="0070C0"/>
                </a:solidFill>
                <a:latin typeface="Arial Bold" pitchFamily="34" charset="0"/>
                <a:cs typeface="Arial Bold" pitchFamily="34" charset="0"/>
              </a:rPr>
              <a:t>on which the Passover lamb had to be sacrificed. </a:t>
            </a:r>
          </a:p>
          <a:p>
            <a:pPr marL="45720" indent="0">
              <a:buFont typeface="Georgia" pitchFamily="18" charset="0"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[TS 2009]  </a:t>
            </a:r>
            <a:r>
              <a:rPr lang="en-US" sz="2400" b="1" dirty="0" smtClean="0">
                <a:solidFill>
                  <a:srgbClr val="0070C0"/>
                </a:solidFill>
              </a:rPr>
              <a:t>And the da</a:t>
            </a:r>
            <a:r>
              <a:rPr lang="en-US" sz="2400" b="1" dirty="0" smtClean="0">
                <a:solidFill>
                  <a:srgbClr val="FF0000"/>
                </a:solidFill>
              </a:rPr>
              <a:t>y</a:t>
            </a:r>
            <a:r>
              <a:rPr lang="en-US" sz="2400" b="1" dirty="0" smtClean="0">
                <a:solidFill>
                  <a:srgbClr val="0070C0"/>
                </a:solidFill>
              </a:rPr>
              <a:t> of </a:t>
            </a:r>
            <a:r>
              <a:rPr lang="en-US" sz="2400" b="1" u="sng" dirty="0" smtClean="0">
                <a:solidFill>
                  <a:srgbClr val="0070C0"/>
                </a:solidFill>
              </a:rPr>
              <a:t>Un</a:t>
            </a:r>
            <a:r>
              <a:rPr lang="en-US" sz="2400" b="1" dirty="0" smtClean="0">
                <a:solidFill>
                  <a:srgbClr val="0070C0"/>
                </a:solidFill>
              </a:rPr>
              <a:t>leavened </a:t>
            </a:r>
            <a:r>
              <a:rPr lang="en-US" sz="2400" b="1" u="sng" dirty="0" smtClean="0">
                <a:solidFill>
                  <a:srgbClr val="0070C0"/>
                </a:solidFill>
              </a:rPr>
              <a:t>B</a:t>
            </a:r>
            <a:r>
              <a:rPr lang="en-US" sz="2400" b="1" dirty="0" smtClean="0">
                <a:solidFill>
                  <a:srgbClr val="0070C0"/>
                </a:solidFill>
              </a:rPr>
              <a:t>read came </a:t>
            </a:r>
            <a:br>
              <a:rPr lang="en-US" sz="2400" b="1" dirty="0" smtClean="0">
                <a:solidFill>
                  <a:srgbClr val="0070C0"/>
                </a:solidFill>
              </a:rPr>
            </a:br>
            <a:r>
              <a:rPr lang="en-US" sz="2400" b="1" dirty="0" smtClean="0">
                <a:solidFill>
                  <a:srgbClr val="0070C0"/>
                </a:solidFill>
                <a:latin typeface="Arial Bold" pitchFamily="34" charset="0"/>
                <a:cs typeface="Arial Bold" pitchFamily="34" charset="0"/>
              </a:rPr>
              <a:t>when the </a:t>
            </a:r>
            <a:r>
              <a:rPr lang="en-US" sz="2400" b="1" dirty="0" err="1" smtClean="0">
                <a:solidFill>
                  <a:srgbClr val="0070C0"/>
                </a:solidFill>
                <a:latin typeface="Arial Bold" pitchFamily="34" charset="0"/>
                <a:cs typeface="Arial Bold" pitchFamily="34" charset="0"/>
              </a:rPr>
              <a:t>Pesah</a:t>
            </a:r>
            <a:r>
              <a:rPr lang="en-US" sz="2400" b="1" dirty="0" smtClean="0">
                <a:solidFill>
                  <a:srgbClr val="0070C0"/>
                </a:solidFill>
                <a:latin typeface="Arial Bold" pitchFamily="34" charset="0"/>
                <a:cs typeface="Arial Bold" pitchFamily="34" charset="0"/>
              </a:rPr>
              <a:t> had to be slaughtered. </a:t>
            </a:r>
          </a:p>
          <a:p>
            <a:pPr marL="45720" indent="0">
              <a:buFont typeface="Georgia" pitchFamily="18" charset="0"/>
              <a:buNone/>
            </a:pPr>
            <a:endParaRPr lang="en-US" sz="2400" b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7315200" y="64928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8E6382-2566-492A-A2A1-417678E32A5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2" descr="C:\Users\Rae\Desktop\Art to file\white man red ques mark cle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770916" y="1524000"/>
            <a:ext cx="804750" cy="90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C:\Users\Rae\Desktop\Art on Desktop\white man clip art\yellow-blue smiley faces\Smiley Decision Questions png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0959" y="228600"/>
            <a:ext cx="929414" cy="104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8468" y="4913293"/>
            <a:ext cx="9143999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these other versions for </a:t>
            </a:r>
            <a:r>
              <a:rPr lang="en-US" sz="2800" b="1" cap="none" spc="0" dirty="0" smtClean="0">
                <a:ln w="1905">
                  <a:solidFill>
                    <a:srgbClr val="FF66CC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Luke 22:7, 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 the emphasis still on the </a:t>
            </a:r>
            <a:r>
              <a:rPr lang="en-US" sz="2800" b="1" cap="none" spc="0" dirty="0" smtClean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Feast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smtClean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 Unleavened Bread?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8600" y="2691444"/>
            <a:ext cx="8722360" cy="0"/>
          </a:xfrm>
          <a:prstGeom prst="straightConnector1">
            <a:avLst/>
          </a:prstGeom>
          <a:ln w="76200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10800000" scaled="1"/>
              <a:tileRect/>
            </a:gradFill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571500" y="381000"/>
            <a:ext cx="2286000" cy="45720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5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 txBox="1">
            <a:spLocks/>
          </p:cNvSpPr>
          <p:nvPr/>
        </p:nvSpPr>
        <p:spPr>
          <a:xfrm>
            <a:off x="7310989" y="64928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8E6382-2566-492A-A2A1-417678E32A5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1132" y="2399626"/>
            <a:ext cx="6992744" cy="610274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Something Does Not Make Sense!</a:t>
            </a:r>
            <a:endParaRPr lang="en-US" sz="3200" dirty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467358" y="2971800"/>
            <a:ext cx="8067041" cy="274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3600" b="1" u="sng" dirty="0" smtClean="0">
                <a:solidFill>
                  <a:schemeClr val="tx2">
                    <a:lumMod val="75000"/>
                  </a:schemeClr>
                </a:solidFill>
              </a:rPr>
              <a:t>If</a:t>
            </a:r>
            <a:r>
              <a:rPr lang="en-US" sz="2800" dirty="0" smtClean="0"/>
              <a:t> the disciples were actually planning preparations for Passover with </a:t>
            </a:r>
            <a:r>
              <a:rPr lang="en-US" sz="2800" b="1" dirty="0" smtClean="0">
                <a:solidFill>
                  <a:srgbClr val="0070C0"/>
                </a:solidFill>
              </a:rPr>
              <a:t>Yahusha </a:t>
            </a:r>
            <a:br>
              <a:rPr lang="en-US" sz="2800" b="1" dirty="0" smtClean="0">
                <a:solidFill>
                  <a:srgbClr val="0070C0"/>
                </a:solidFill>
              </a:rPr>
            </a:br>
            <a:r>
              <a:rPr lang="en-US" sz="2800" dirty="0" smtClean="0"/>
              <a:t>on </a:t>
            </a:r>
            <a:r>
              <a:rPr lang="en-US" sz="2800" b="1" u="sng" dirty="0" smtClean="0"/>
              <a:t>the</a:t>
            </a:r>
            <a:r>
              <a:rPr lang="en-US" sz="2800" dirty="0" smtClean="0"/>
              <a:t> first Day of the Unleavened Bread </a:t>
            </a:r>
            <a:r>
              <a:rPr lang="en-US" sz="2800" b="1" u="sng" dirty="0" smtClean="0"/>
              <a:t>Festival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C00000"/>
                </a:solidFill>
              </a:rPr>
              <a:t>this is definitely </a:t>
            </a:r>
            <a:r>
              <a:rPr lang="en-US" sz="2800" b="1" u="sng" dirty="0" smtClean="0">
                <a:solidFill>
                  <a:srgbClr val="C00000"/>
                </a:solidFill>
              </a:rPr>
              <a:t>not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b="1" u="sng" dirty="0" smtClean="0">
                <a:solidFill>
                  <a:srgbClr val="C00000"/>
                </a:solidFill>
              </a:rPr>
              <a:t>in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b="1" u="sng" dirty="0" smtClean="0">
                <a:solidFill>
                  <a:srgbClr val="C00000"/>
                </a:solidFill>
              </a:rPr>
              <a:t>ali</a:t>
            </a:r>
            <a:r>
              <a:rPr lang="en-US" sz="2800" b="1" dirty="0" smtClean="0">
                <a:solidFill>
                  <a:srgbClr val="C00000"/>
                </a:solidFill>
              </a:rPr>
              <a:t>g</a:t>
            </a:r>
            <a:r>
              <a:rPr lang="en-US" sz="2800" b="1" u="sng" dirty="0" smtClean="0">
                <a:solidFill>
                  <a:srgbClr val="C00000"/>
                </a:solidFill>
              </a:rPr>
              <a:t>nment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800" dirty="0" smtClean="0">
                <a:solidFill>
                  <a:srgbClr val="C00000"/>
                </a:solidFill>
              </a:rPr>
              <a:t>with the Passover statute commands</a:t>
            </a:r>
            <a:r>
              <a:rPr lang="en-US" sz="2800" dirty="0" smtClean="0"/>
              <a:t> in Exodus.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32645" y="155419"/>
            <a:ext cx="7630160" cy="2130581"/>
          </a:xfrm>
          <a:prstGeom prst="rect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  <a:sp3d extrusionH="57150">
              <a:bevelT w="38100" h="38100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Everything </a:t>
            </a:r>
            <a:r>
              <a:rPr lang="en-US" sz="3200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seems to indicate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the Passover preparations were taking place on the first Da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FF99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y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of 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the 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Festival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of 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Unleavened Bread.</a:t>
            </a:r>
            <a:endParaRPr lang="en-US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8" name="Picture 2" descr="C:\Users\Rae\Desktop\do boy glass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648909" cy="182578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ae\Desktop\Art to file\white man red ques mark clea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17315" y="2211329"/>
            <a:ext cx="1612852" cy="180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01132" y="5608877"/>
            <a:ext cx="7933268" cy="584775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1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Let’s take a closer look at the KJV!</a:t>
            </a:r>
            <a:endParaRPr lang="en-US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2" name="Picture 2" descr="C:\Users\Rae\Desktop\Art to file\Oooh Yellow face clear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5729" y="4114800"/>
            <a:ext cx="899319" cy="97234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68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alphaModFix amt="9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32926"/>
            <a:ext cx="8305800" cy="160020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rgbClr val="C00000"/>
                </a:solidFill>
              </a:rPr>
              <a:t>A closer look at:  </a:t>
            </a:r>
            <a:r>
              <a:rPr lang="en-US" sz="2800" dirty="0" smtClean="0"/>
              <a:t>Matthew, Mark &amp; Luke</a:t>
            </a:r>
            <a:br>
              <a:rPr lang="en-US" sz="28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2800" dirty="0" smtClean="0"/>
              <a:t>IN  THE 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KJV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Context  Abib 13:  </a:t>
            </a:r>
            <a:r>
              <a:rPr lang="en-US" sz="2400" dirty="0" smtClean="0">
                <a:solidFill>
                  <a:srgbClr val="00B050"/>
                </a:solidFill>
              </a:rPr>
              <a:t>"Where do you want us to </a:t>
            </a:r>
            <a:br>
              <a:rPr lang="en-US" sz="2400" dirty="0" smtClean="0">
                <a:solidFill>
                  <a:srgbClr val="00B050"/>
                </a:solidFill>
              </a:rPr>
            </a:br>
            <a:r>
              <a:rPr lang="en-US" sz="2400" dirty="0" smtClean="0">
                <a:solidFill>
                  <a:srgbClr val="00B050"/>
                </a:solidFill>
              </a:rPr>
              <a:t>prepare for you to eat the Passover?" </a:t>
            </a:r>
            <a:r>
              <a:rPr lang="en-US" sz="2400" dirty="0" smtClean="0"/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2057400"/>
            <a:ext cx="8991600" cy="2791361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en-US" sz="24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60000"/>
                    </a:schemeClr>
                  </a:glow>
                </a:effectLst>
                <a:latin typeface="Comic Sans MS" pitchFamily="66" charset="0"/>
              </a:rPr>
              <a:t>Matt 26:17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Now on the first</a:t>
            </a:r>
            <a:r>
              <a:rPr lang="en-US" sz="16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600" i="1" dirty="0" smtClean="0">
                <a:latin typeface="Comic Sans MS" pitchFamily="66" charset="0"/>
              </a:rPr>
              <a:t>da</a:t>
            </a:r>
            <a:r>
              <a:rPr lang="en-US" sz="1600" i="1" dirty="0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of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200" i="1" dirty="0" smtClean="0">
                <a:latin typeface="Comic Sans MS" pitchFamily="66" charset="0"/>
              </a:rPr>
              <a:t>the Feast of</a:t>
            </a:r>
            <a:r>
              <a:rPr lang="en-US" sz="1200" b="1" dirty="0" smtClean="0">
                <a:latin typeface="Comic Sans MS" pitchFamily="66" charset="0"/>
              </a:rPr>
              <a:t>  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un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leavened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read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the disciples came to Jesus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[</a:t>
            </a:r>
            <a:r>
              <a:rPr lang="en-US" sz="1600" dirty="0" smtClean="0">
                <a:solidFill>
                  <a:srgbClr val="0070C0"/>
                </a:solidFill>
                <a:latin typeface="Comic Sans MS" pitchFamily="66" charset="0"/>
              </a:rPr>
              <a:t>Yahusha</a:t>
            </a:r>
            <a:r>
              <a:rPr lang="en-US" sz="1600" dirty="0" smtClean="0">
                <a:latin typeface="Comic Sans MS" pitchFamily="66" charset="0"/>
              </a:rPr>
              <a:t>], </a:t>
            </a:r>
            <a:r>
              <a:rPr lang="en-US" sz="2000" dirty="0" smtClean="0">
                <a:latin typeface="Comic Sans MS" pitchFamily="66" charset="0"/>
              </a:rPr>
              <a:t>saying unto Him, … </a:t>
            </a:r>
            <a:endParaRPr lang="en-US" sz="1600" dirty="0" smtClean="0">
              <a:latin typeface="Comic Sans MS" pitchFamily="66" charset="0"/>
            </a:endParaRPr>
          </a:p>
          <a:p>
            <a:pPr marL="45720" indent="0">
              <a:buFont typeface="Georgia" pitchFamily="18" charset="0"/>
              <a:buNone/>
            </a:pPr>
            <a:endParaRPr lang="en-US" sz="200" b="1" dirty="0" smtClean="0">
              <a:solidFill>
                <a:srgbClr val="FF0000"/>
              </a:solidFill>
            </a:endParaRPr>
          </a:p>
          <a:p>
            <a:pPr marL="45720" indent="0">
              <a:buFont typeface="Georgia" pitchFamily="18" charset="0"/>
              <a:buNone/>
            </a:pPr>
            <a:r>
              <a:rPr lang="en-US" sz="24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60000"/>
                    </a:schemeClr>
                  </a:glow>
                </a:effectLst>
                <a:latin typeface="Comic Sans MS" pitchFamily="66" charset="0"/>
              </a:rPr>
              <a:t>Mark 14:12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And the first da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 of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un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leavened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read, </a:t>
            </a:r>
            <a:b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when they killed the Passover, </a:t>
            </a:r>
            <a:r>
              <a:rPr lang="en-US" sz="2000" dirty="0" smtClean="0">
                <a:latin typeface="Comic Sans MS" pitchFamily="66" charset="0"/>
              </a:rPr>
              <a:t>his disciples said unto him, … </a:t>
            </a:r>
            <a:br>
              <a:rPr lang="en-US" sz="2000" dirty="0" smtClean="0">
                <a:latin typeface="Comic Sans MS" pitchFamily="66" charset="0"/>
              </a:rPr>
            </a:br>
            <a:r>
              <a:rPr lang="en-US" sz="1000" b="1" dirty="0" smtClean="0">
                <a:solidFill>
                  <a:srgbClr val="00B050"/>
                </a:solidFill>
                <a:latin typeface="Comic Sans MS" pitchFamily="66" charset="0"/>
              </a:rPr>
              <a:t> </a:t>
            </a:r>
            <a:r>
              <a:rPr lang="en-US" sz="1050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/>
            </a:r>
            <a:br>
              <a:rPr lang="en-US" sz="2400" dirty="0" smtClean="0">
                <a:latin typeface="Comic Sans MS" pitchFamily="66" charset="0"/>
              </a:rPr>
            </a:br>
            <a:r>
              <a:rPr lang="en-US" sz="24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60000"/>
                    </a:schemeClr>
                  </a:glow>
                </a:effectLst>
                <a:latin typeface="Comic Sans MS" pitchFamily="66" charset="0"/>
              </a:rPr>
              <a:t>Luke 22:7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Then came the da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 of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un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leavened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read, </a:t>
            </a:r>
            <a:b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sz="2000" dirty="0" smtClean="0">
                <a:latin typeface="Comic Sans MS" pitchFamily="66" charset="0"/>
              </a:rPr>
              <a:t>when the Passover must be killed. </a:t>
            </a:r>
            <a:endParaRPr lang="en-US" sz="2000" dirty="0" smtClean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7315200" y="64928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8E6382-2566-492A-A2A1-417678E32A5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2" descr="C:\Users\Rae\Desktop\Art to file\white man red ques mark cle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53400" y="2236840"/>
            <a:ext cx="804750" cy="90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Rae\Desktop\Art to file\white man red ques mark cle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73291" y="3017426"/>
            <a:ext cx="804750" cy="90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ae\Desktop\Art to file\white man red ques mark cle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10650" y="3842926"/>
            <a:ext cx="804750" cy="90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Users\Rae\Desktop\Art on Desktop\white man clip art\yellow-blue smiley faces\Smiley Decision Questions png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1419" y="304800"/>
            <a:ext cx="929414" cy="104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9023" y="4700848"/>
            <a:ext cx="8829018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There is no emphasis on</a:t>
            </a:r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the </a:t>
            </a:r>
            <a:r>
              <a:rPr lang="en-US" sz="2400" b="1" u="sng" cap="none" spc="0" dirty="0" smtClean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Feast</a:t>
            </a:r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smtClean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 Unleavened Bread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the KJV this time.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Is there more to consider? 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Were the disciples preparing for a “</a:t>
            </a:r>
            <a:r>
              <a:rPr lang="en-US" sz="2400" b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east” or “</a:t>
            </a:r>
            <a:r>
              <a:rPr lang="en-US" sz="2400" b="1" u="sng" dirty="0" smtClean="0">
                <a:ln w="1905"/>
                <a:solidFill>
                  <a:srgbClr val="8C4C6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east</a:t>
            </a:r>
            <a:r>
              <a:rPr lang="en-US" sz="2400" b="1" dirty="0" smtClean="0">
                <a:ln w="1905"/>
                <a:solidFill>
                  <a:srgbClr val="8C4C6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[</a:t>
            </a:r>
            <a:r>
              <a:rPr lang="en-US" sz="2400" b="1" dirty="0" err="1" smtClean="0">
                <a:ln w="1905"/>
                <a:solidFill>
                  <a:srgbClr val="8C4C6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ival</a:t>
            </a:r>
            <a:r>
              <a:rPr lang="en-US" sz="2400" b="1" dirty="0" smtClean="0">
                <a:ln w="1905"/>
                <a:solidFill>
                  <a:srgbClr val="8C4C6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]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”?</a:t>
            </a:r>
            <a:endParaRPr lang="en-US" sz="2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11369" y="6015215"/>
            <a:ext cx="6963592" cy="707886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1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Let’s check out a few facts to see if there is </a:t>
            </a:r>
          </a:p>
          <a:p>
            <a:pPr algn="ctr"/>
            <a:r>
              <a:rPr lang="en-US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a difference between three very similar terms!</a:t>
            </a:r>
            <a:endParaRPr lang="en-US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32300" y="721948"/>
            <a:ext cx="914400" cy="53340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2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6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1"/>
            <a:ext cx="8305800" cy="685801"/>
          </a:xfrm>
        </p:spPr>
        <p:txBody>
          <a:bodyPr/>
          <a:lstStyle/>
          <a:p>
            <a:r>
              <a:rPr lang="en-US" sz="3600" dirty="0" smtClean="0"/>
              <a:t>Matthew, Mark &amp; Luke </a:t>
            </a:r>
            <a:r>
              <a:rPr lang="en-US" sz="3600" dirty="0" smtClean="0">
                <a:solidFill>
                  <a:srgbClr val="C00000"/>
                </a:solidFill>
              </a:rPr>
              <a:t>say this: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297663"/>
            <a:ext cx="8515352" cy="5865137"/>
          </a:xfrm>
        </p:spPr>
        <p:txBody>
          <a:bodyPr>
            <a:normAutofit fontScale="85000" lnSpcReduction="1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lv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Matt </a:t>
            </a:r>
            <a:r>
              <a:rPr lang="en-US" sz="2400" b="1" dirty="0" smtClean="0">
                <a:solidFill>
                  <a:schemeClr val="tx1"/>
                </a:solidFill>
              </a:rPr>
              <a:t>26:17, 19</a:t>
            </a:r>
            <a:r>
              <a:rPr lang="en-US" sz="2400" dirty="0" smtClean="0"/>
              <a:t>  </a:t>
            </a:r>
            <a:r>
              <a:rPr lang="en-US" sz="2400" b="1" dirty="0">
                <a:solidFill>
                  <a:srgbClr val="0070C0"/>
                </a:solidFill>
              </a:rPr>
              <a:t>Now on the first </a:t>
            </a:r>
            <a:r>
              <a:rPr lang="en-US" sz="1900" i="1" dirty="0"/>
              <a:t>day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of</a:t>
            </a:r>
            <a:r>
              <a:rPr lang="en-US" sz="2400" b="1" dirty="0"/>
              <a:t> </a:t>
            </a:r>
            <a:r>
              <a:rPr lang="en-US" sz="1900" i="1" dirty="0"/>
              <a:t>the Feast of</a:t>
            </a:r>
            <a:r>
              <a:rPr lang="en-US" sz="1900" b="1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the </a:t>
            </a:r>
            <a:r>
              <a:rPr lang="en-US" sz="2400" b="1" dirty="0" smtClean="0">
                <a:solidFill>
                  <a:srgbClr val="0070C0"/>
                </a:solidFill>
              </a:rPr>
              <a:t/>
            </a:r>
            <a:br>
              <a:rPr lang="en-US" sz="2400" b="1" dirty="0" smtClean="0">
                <a:solidFill>
                  <a:srgbClr val="0070C0"/>
                </a:solidFill>
              </a:rPr>
            </a:br>
            <a:r>
              <a:rPr lang="en-US" sz="2400" b="1" dirty="0" smtClean="0">
                <a:solidFill>
                  <a:srgbClr val="0070C0"/>
                </a:solidFill>
              </a:rPr>
              <a:t>unleavened </a:t>
            </a:r>
            <a:r>
              <a:rPr lang="en-US" sz="2400" b="1" dirty="0">
                <a:solidFill>
                  <a:srgbClr val="0070C0"/>
                </a:solidFill>
              </a:rPr>
              <a:t>b</a:t>
            </a:r>
            <a:r>
              <a:rPr lang="en-US" sz="2400" b="1" dirty="0" smtClean="0">
                <a:solidFill>
                  <a:srgbClr val="0070C0"/>
                </a:solidFill>
              </a:rPr>
              <a:t>read</a:t>
            </a:r>
            <a:r>
              <a:rPr lang="en-US" sz="2400" dirty="0" smtClean="0"/>
              <a:t> </a:t>
            </a:r>
            <a:r>
              <a:rPr lang="en-US" sz="2400" dirty="0"/>
              <a:t>the disciples came to </a:t>
            </a:r>
            <a:r>
              <a:rPr lang="en-US" sz="2400" b="1" dirty="0" smtClean="0">
                <a:solidFill>
                  <a:srgbClr val="0070C0"/>
                </a:solidFill>
              </a:rPr>
              <a:t>Yahusha</a:t>
            </a:r>
            <a:r>
              <a:rPr lang="en-US" sz="2400" dirty="0" smtClean="0">
                <a:solidFill>
                  <a:srgbClr val="0070C0"/>
                </a:solidFill>
              </a:rPr>
              <a:t>,</a:t>
            </a:r>
            <a:r>
              <a:rPr lang="en-US" sz="2400" dirty="0" smtClean="0"/>
              <a:t> </a:t>
            </a:r>
            <a:r>
              <a:rPr lang="en-US" sz="2400" dirty="0"/>
              <a:t>saying to him,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>
                <a:solidFill>
                  <a:srgbClr val="00B050"/>
                </a:solidFill>
              </a:rPr>
              <a:t>"</a:t>
            </a:r>
            <a:r>
              <a:rPr lang="en-US" sz="2400" b="1" dirty="0">
                <a:solidFill>
                  <a:srgbClr val="00B050"/>
                </a:solidFill>
              </a:rPr>
              <a:t>Where do you want us to prepare for you to eat the Passover?"  </a:t>
            </a:r>
            <a:r>
              <a:rPr lang="en-US" sz="2400" b="1" dirty="0" smtClean="0">
                <a:solidFill>
                  <a:srgbClr val="00B050"/>
                </a:solidFill>
              </a:rPr>
              <a:t/>
            </a:r>
            <a:br>
              <a:rPr lang="en-US" sz="2400" b="1" dirty="0" smtClean="0">
                <a:solidFill>
                  <a:srgbClr val="00B050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19</a:t>
            </a:r>
            <a:r>
              <a:rPr lang="en-US" sz="2400" dirty="0" smtClean="0"/>
              <a:t>  </a:t>
            </a:r>
            <a:r>
              <a:rPr lang="en-US" sz="2400" dirty="0"/>
              <a:t>So the disciples did as </a:t>
            </a:r>
            <a:r>
              <a:rPr lang="en-US" sz="2400" b="1" dirty="0">
                <a:solidFill>
                  <a:srgbClr val="0070C0"/>
                </a:solidFill>
              </a:rPr>
              <a:t>Yahusha</a:t>
            </a:r>
            <a:r>
              <a:rPr lang="en-US" sz="2400" dirty="0" smtClean="0"/>
              <a:t> </a:t>
            </a:r>
            <a:r>
              <a:rPr lang="en-US" sz="2400" dirty="0"/>
              <a:t>had directed them; and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>
                <a:solidFill>
                  <a:srgbClr val="00B050"/>
                </a:solidFill>
              </a:rPr>
              <a:t>they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prepared the </a:t>
            </a:r>
            <a:r>
              <a:rPr lang="en-US" sz="2400" b="1" dirty="0" smtClean="0">
                <a:solidFill>
                  <a:srgbClr val="00B050"/>
                </a:solidFill>
              </a:rPr>
              <a:t>Passover.</a:t>
            </a:r>
            <a:r>
              <a:rPr lang="en-US" sz="2400" dirty="0"/>
              <a:t> </a:t>
            </a:r>
            <a:endParaRPr lang="en-US" sz="2400" dirty="0" smtClean="0"/>
          </a:p>
          <a:p>
            <a:pPr marL="45720" indent="0">
              <a:buNone/>
            </a:pPr>
            <a:endParaRPr lang="en-US" sz="400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Mark 14:12, 16</a:t>
            </a:r>
            <a:r>
              <a:rPr lang="en-US" sz="2400" b="1" dirty="0" smtClean="0"/>
              <a:t> </a:t>
            </a:r>
            <a:r>
              <a:rPr lang="en-US" sz="2400" dirty="0" smtClean="0"/>
              <a:t> </a:t>
            </a:r>
            <a:r>
              <a:rPr lang="en-US" sz="2400" b="1" dirty="0">
                <a:solidFill>
                  <a:srgbClr val="0070C0"/>
                </a:solidFill>
              </a:rPr>
              <a:t>Now on the first da</a:t>
            </a:r>
            <a:r>
              <a:rPr lang="en-US" sz="2400" b="1" dirty="0">
                <a:solidFill>
                  <a:srgbClr val="FF0000"/>
                </a:solidFill>
              </a:rPr>
              <a:t>y</a:t>
            </a:r>
            <a:r>
              <a:rPr lang="en-US" sz="2400" b="1" dirty="0">
                <a:solidFill>
                  <a:srgbClr val="0070C0"/>
                </a:solidFill>
              </a:rPr>
              <a:t> of </a:t>
            </a:r>
            <a:r>
              <a:rPr lang="en-US" sz="2400" b="1" dirty="0" smtClean="0">
                <a:solidFill>
                  <a:srgbClr val="0070C0"/>
                </a:solidFill>
              </a:rPr>
              <a:t>unleavened </a:t>
            </a:r>
            <a:r>
              <a:rPr lang="en-US" sz="2400" b="1" dirty="0">
                <a:solidFill>
                  <a:srgbClr val="0070C0"/>
                </a:solidFill>
              </a:rPr>
              <a:t>b</a:t>
            </a:r>
            <a:r>
              <a:rPr lang="en-US" sz="2400" b="1" dirty="0" smtClean="0">
                <a:solidFill>
                  <a:srgbClr val="0070C0"/>
                </a:solidFill>
              </a:rPr>
              <a:t>read</a:t>
            </a:r>
            <a:r>
              <a:rPr lang="en-US" sz="2400" b="1" dirty="0">
                <a:solidFill>
                  <a:srgbClr val="0070C0"/>
                </a:solidFill>
              </a:rPr>
              <a:t>, when </a:t>
            </a:r>
            <a:r>
              <a:rPr lang="en-US" sz="2400" b="1" dirty="0" smtClean="0">
                <a:solidFill>
                  <a:srgbClr val="0070C0"/>
                </a:solidFill>
              </a:rPr>
              <a:t/>
            </a:r>
            <a:br>
              <a:rPr lang="en-US" sz="2400" b="1" dirty="0" smtClean="0">
                <a:solidFill>
                  <a:srgbClr val="0070C0"/>
                </a:solidFill>
              </a:rPr>
            </a:br>
            <a:r>
              <a:rPr lang="en-US" sz="2400" b="1" dirty="0" smtClean="0">
                <a:solidFill>
                  <a:srgbClr val="0070C0"/>
                </a:solidFill>
              </a:rPr>
              <a:t>they </a:t>
            </a:r>
            <a:r>
              <a:rPr lang="en-US" sz="2400" b="1" dirty="0">
                <a:solidFill>
                  <a:srgbClr val="0070C0"/>
                </a:solidFill>
              </a:rPr>
              <a:t>killed the Passover </a:t>
            </a:r>
            <a:r>
              <a:rPr lang="en-US" sz="1900" i="1" dirty="0"/>
              <a:t>lamb</a:t>
            </a:r>
            <a:r>
              <a:rPr lang="en-US" sz="2400" dirty="0"/>
              <a:t>, his disciples said to him, </a:t>
            </a:r>
            <a:r>
              <a:rPr lang="en-US" sz="2400" b="1" dirty="0">
                <a:solidFill>
                  <a:srgbClr val="00B050"/>
                </a:solidFill>
              </a:rPr>
              <a:t>"Where do </a:t>
            </a:r>
            <a:r>
              <a:rPr lang="en-US" sz="2400" b="1" dirty="0" smtClean="0">
                <a:solidFill>
                  <a:srgbClr val="00B050"/>
                </a:solidFill>
              </a:rPr>
              <a:t/>
            </a:r>
            <a:br>
              <a:rPr lang="en-US" sz="2400" b="1" dirty="0" smtClean="0">
                <a:solidFill>
                  <a:srgbClr val="00B050"/>
                </a:solidFill>
              </a:rPr>
            </a:br>
            <a:r>
              <a:rPr lang="en-US" sz="2400" b="1" dirty="0" smtClean="0">
                <a:solidFill>
                  <a:srgbClr val="00B050"/>
                </a:solidFill>
              </a:rPr>
              <a:t>you </a:t>
            </a:r>
            <a:r>
              <a:rPr lang="en-US" sz="2400" b="1" dirty="0">
                <a:solidFill>
                  <a:srgbClr val="00B050"/>
                </a:solidFill>
              </a:rPr>
              <a:t>want us to go and prepare, that you may eat the Passover?" 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 smtClean="0">
                <a:solidFill>
                  <a:schemeClr val="tx1"/>
                </a:solidFill>
              </a:rPr>
              <a:t>16</a:t>
            </a:r>
            <a:r>
              <a:rPr lang="en-US" sz="2400" b="1" dirty="0" smtClean="0"/>
              <a:t> </a:t>
            </a:r>
            <a:r>
              <a:rPr lang="en-US" sz="2400" dirty="0" smtClean="0"/>
              <a:t> </a:t>
            </a:r>
            <a:r>
              <a:rPr lang="en-US" sz="2400" dirty="0"/>
              <a:t>So his disciples went out, and came into the city, and found it just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as </a:t>
            </a:r>
            <a:r>
              <a:rPr lang="en-US" sz="2400" dirty="0"/>
              <a:t>he had said to them; and they </a:t>
            </a:r>
            <a:r>
              <a:rPr lang="en-US" sz="2400" b="1" dirty="0">
                <a:solidFill>
                  <a:srgbClr val="00B050"/>
                </a:solidFill>
              </a:rPr>
              <a:t>prepared the </a:t>
            </a:r>
            <a:r>
              <a:rPr lang="en-US" sz="2400" b="1" dirty="0" smtClean="0">
                <a:solidFill>
                  <a:srgbClr val="00B050"/>
                </a:solidFill>
              </a:rPr>
              <a:t>Passover.</a:t>
            </a:r>
            <a:r>
              <a:rPr lang="en-US" sz="1400" dirty="0"/>
              <a:t> </a:t>
            </a:r>
            <a:endParaRPr lang="en-US" sz="2000" dirty="0" smtClean="0"/>
          </a:p>
          <a:p>
            <a:pPr marL="45720" indent="0">
              <a:buNone/>
            </a:pPr>
            <a:endParaRPr lang="en-US" sz="400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Luke 22:7-9, 13 </a:t>
            </a:r>
            <a:r>
              <a:rPr lang="en-US" sz="2400" dirty="0" smtClean="0"/>
              <a:t> </a:t>
            </a:r>
            <a:r>
              <a:rPr lang="en-US" sz="2400" b="1" dirty="0">
                <a:solidFill>
                  <a:srgbClr val="0070C0"/>
                </a:solidFill>
              </a:rPr>
              <a:t>Then came the </a:t>
            </a:r>
            <a:r>
              <a:rPr lang="en-US" sz="2400" b="1" dirty="0" smtClean="0">
                <a:solidFill>
                  <a:srgbClr val="0070C0"/>
                </a:solidFill>
              </a:rPr>
              <a:t>da</a:t>
            </a:r>
            <a:r>
              <a:rPr lang="en-US" sz="2400" b="1" dirty="0" smtClean="0">
                <a:solidFill>
                  <a:srgbClr val="FF0000"/>
                </a:solidFill>
              </a:rPr>
              <a:t>y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of </a:t>
            </a:r>
            <a:r>
              <a:rPr lang="en-US" sz="2400" b="1" dirty="0" smtClean="0">
                <a:solidFill>
                  <a:srgbClr val="0070C0"/>
                </a:solidFill>
              </a:rPr>
              <a:t>unleavened </a:t>
            </a:r>
            <a:r>
              <a:rPr lang="en-US" sz="2400" b="1" dirty="0">
                <a:solidFill>
                  <a:srgbClr val="0070C0"/>
                </a:solidFill>
              </a:rPr>
              <a:t>b</a:t>
            </a:r>
            <a:r>
              <a:rPr lang="en-US" sz="2400" b="1" dirty="0" smtClean="0">
                <a:solidFill>
                  <a:srgbClr val="0070C0"/>
                </a:solidFill>
              </a:rPr>
              <a:t>read</a:t>
            </a:r>
            <a:r>
              <a:rPr lang="en-US" sz="2400" b="1" dirty="0">
                <a:solidFill>
                  <a:srgbClr val="0070C0"/>
                </a:solidFill>
              </a:rPr>
              <a:t>, </a:t>
            </a:r>
            <a:r>
              <a:rPr lang="en-US" sz="2400" b="1" dirty="0" smtClean="0">
                <a:solidFill>
                  <a:srgbClr val="0070C0"/>
                </a:solidFill>
              </a:rPr>
              <a:t/>
            </a:r>
            <a:br>
              <a:rPr lang="en-US" sz="2400" b="1" dirty="0" smtClean="0">
                <a:solidFill>
                  <a:srgbClr val="0070C0"/>
                </a:solidFill>
              </a:rPr>
            </a:br>
            <a:r>
              <a:rPr lang="en-US" sz="2400" b="1" dirty="0" smtClean="0">
                <a:solidFill>
                  <a:srgbClr val="0070C0"/>
                </a:solidFill>
              </a:rPr>
              <a:t>when </a:t>
            </a:r>
            <a:r>
              <a:rPr lang="en-US" sz="2400" b="1" dirty="0">
                <a:solidFill>
                  <a:srgbClr val="0070C0"/>
                </a:solidFill>
              </a:rPr>
              <a:t>the Passover must be killed</a:t>
            </a:r>
            <a:r>
              <a:rPr lang="en-US" sz="2400" dirty="0">
                <a:solidFill>
                  <a:srgbClr val="0070C0"/>
                </a:solidFill>
              </a:rPr>
              <a:t>. 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>
                <a:solidFill>
                  <a:schemeClr val="tx1"/>
                </a:solidFill>
              </a:rPr>
              <a:t>8</a:t>
            </a:r>
            <a:r>
              <a:rPr lang="en-US" sz="2400" dirty="0"/>
              <a:t>  And he sent Peter and John, saying,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rgbClr val="C00000"/>
                </a:solidFill>
              </a:rPr>
              <a:t>"</a:t>
            </a:r>
            <a:r>
              <a:rPr lang="en-US" sz="2400" dirty="0">
                <a:solidFill>
                  <a:srgbClr val="C00000"/>
                </a:solidFill>
              </a:rPr>
              <a:t>Go and </a:t>
            </a:r>
            <a:r>
              <a:rPr lang="en-US" sz="2400" b="1" dirty="0">
                <a:solidFill>
                  <a:srgbClr val="0070C0"/>
                </a:solidFill>
              </a:rPr>
              <a:t>prepare the Passover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for us, that we may eat."  </a:t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9</a:t>
            </a:r>
            <a:r>
              <a:rPr lang="en-US" sz="2400" dirty="0"/>
              <a:t>  So they said to him, </a:t>
            </a:r>
            <a:r>
              <a:rPr lang="en-US" sz="2400" b="1" dirty="0">
                <a:solidFill>
                  <a:srgbClr val="00B050"/>
                </a:solidFill>
              </a:rPr>
              <a:t>"Where do you want us to prepare?"  </a:t>
            </a:r>
            <a:br>
              <a:rPr lang="en-US" sz="2400" b="1" dirty="0">
                <a:solidFill>
                  <a:srgbClr val="00B050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13</a:t>
            </a:r>
            <a:r>
              <a:rPr lang="en-US" sz="2400" dirty="0" smtClean="0"/>
              <a:t>  </a:t>
            </a:r>
            <a:r>
              <a:rPr lang="en-US" sz="2400" dirty="0"/>
              <a:t>So they went and found it just as he had said to them,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and </a:t>
            </a:r>
            <a:r>
              <a:rPr lang="en-US" sz="2400" dirty="0"/>
              <a:t>they </a:t>
            </a:r>
            <a:r>
              <a:rPr lang="en-US" sz="2400" b="1" dirty="0">
                <a:solidFill>
                  <a:srgbClr val="0070C0"/>
                </a:solidFill>
              </a:rPr>
              <a:t>prepared the </a:t>
            </a:r>
            <a:r>
              <a:rPr lang="en-US" sz="2400" b="1" dirty="0" smtClean="0">
                <a:solidFill>
                  <a:srgbClr val="0070C0"/>
                </a:solidFill>
              </a:rPr>
              <a:t>Passover.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fld id="{D18E6382-2566-492A-A2A1-417678E32A52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9650" y="76201"/>
            <a:ext cx="8772300" cy="6096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rgbClr val="C00000"/>
                </a:solidFill>
              </a:rPr>
              <a:t>(Watching for a closer examination on just 1 da</a:t>
            </a:r>
            <a:r>
              <a:rPr lang="en-US" sz="2800" dirty="0" smtClean="0">
                <a:solidFill>
                  <a:srgbClr val="00FF99"/>
                </a:solidFill>
              </a:rPr>
              <a:t>y</a:t>
            </a:r>
            <a:r>
              <a:rPr lang="en-US" sz="2800" dirty="0" smtClean="0">
                <a:solidFill>
                  <a:srgbClr val="C00000"/>
                </a:solidFill>
              </a:rPr>
              <a:t>!)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7" name="Picture 2" descr="C:\Users\Rae\Desktop\Art to file\white man red ques mark clea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077200" y="1072031"/>
            <a:ext cx="804750" cy="90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ae\Desktop\Art to file\white man red ques mark clea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077200" y="2743201"/>
            <a:ext cx="804750" cy="90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ae\Desktop\Art to file\white man red ques mark clea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077200" y="4495801"/>
            <a:ext cx="804750" cy="90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C:\Users\Rae\Desktop\Art on Desktop\white man clip art\yellow-blue smiley faces\Smiley Decision Questions png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2536" y="5486400"/>
            <a:ext cx="929414" cy="104596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114800" y="6227569"/>
            <a:ext cx="4200300" cy="6096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rgbClr val="C00000"/>
                </a:solidFill>
              </a:rPr>
              <a:t>Just 1 da</a:t>
            </a:r>
            <a:r>
              <a:rPr lang="en-US" sz="2800" dirty="0" smtClean="0">
                <a:solidFill>
                  <a:srgbClr val="00FF99"/>
                </a:solidFill>
              </a:rPr>
              <a:t>y</a:t>
            </a:r>
            <a:r>
              <a:rPr lang="en-US" sz="2800" dirty="0" smtClean="0">
                <a:solidFill>
                  <a:srgbClr val="C00000"/>
                </a:solidFill>
              </a:rPr>
              <a:t> ~ singular!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06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 txBox="1">
            <a:spLocks/>
          </p:cNvSpPr>
          <p:nvPr/>
        </p:nvSpPr>
        <p:spPr>
          <a:xfrm>
            <a:off x="7239000" y="64166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014052-953B-4273-8F47-BF25327D5B24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4" name="Picture 2" descr="C:\Users\Rae\Desktop\Decisions gold arrows pn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8876" y="1003198"/>
            <a:ext cx="3048000" cy="30480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0" y="228600"/>
            <a:ext cx="9144000" cy="9525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Something to Think About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" y="1232118"/>
            <a:ext cx="38100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  <a:latin typeface="Arial Rounded MT Bold" pitchFamily="34" charset="0"/>
              </a:rPr>
              <a:t>Was that </a:t>
            </a:r>
            <a:br>
              <a:rPr lang="en-US" sz="2800" b="1" dirty="0" smtClean="0">
                <a:solidFill>
                  <a:schemeClr val="accent1"/>
                </a:solidFill>
                <a:latin typeface="Arial Rounded MT Bold" pitchFamily="34" charset="0"/>
              </a:rPr>
            </a:br>
            <a:r>
              <a:rPr lang="en-US" sz="2800" b="1" dirty="0" smtClean="0">
                <a:solidFill>
                  <a:schemeClr val="accent1"/>
                </a:solidFill>
                <a:latin typeface="Arial Rounded MT Bold" pitchFamily="34" charset="0"/>
              </a:rPr>
              <a:t>“da</a:t>
            </a:r>
            <a:r>
              <a:rPr lang="en-US" sz="2800" b="1" dirty="0" smtClean="0">
                <a:solidFill>
                  <a:srgbClr val="00FF99"/>
                </a:solidFill>
                <a:latin typeface="Arial Rounded MT Bold" pitchFamily="34" charset="0"/>
              </a:rPr>
              <a:t>y</a:t>
            </a:r>
            <a:r>
              <a:rPr lang="en-US" sz="2800" b="1" dirty="0" smtClean="0">
                <a:solidFill>
                  <a:schemeClr val="accent1"/>
                </a:solidFill>
                <a:latin typeface="Arial Rounded MT Bold" pitchFamily="34" charset="0"/>
              </a:rPr>
              <a:t>” … when </a:t>
            </a:r>
            <a:br>
              <a:rPr lang="en-US" sz="2800" b="1" dirty="0" smtClean="0">
                <a:solidFill>
                  <a:schemeClr val="accent1"/>
                </a:solidFill>
                <a:latin typeface="Arial Rounded MT Bold" pitchFamily="34" charset="0"/>
              </a:rPr>
            </a:br>
            <a:r>
              <a:rPr lang="en-US" sz="2800" b="1" dirty="0" smtClean="0">
                <a:solidFill>
                  <a:schemeClr val="accent1"/>
                </a:solidFill>
                <a:latin typeface="Arial Rounded MT Bold" pitchFamily="34" charset="0"/>
              </a:rPr>
              <a:t>they killed the </a:t>
            </a:r>
            <a:br>
              <a:rPr lang="en-US" sz="2800" b="1" dirty="0" smtClean="0">
                <a:solidFill>
                  <a:schemeClr val="accent1"/>
                </a:solidFill>
                <a:latin typeface="Arial Rounded MT Bold" pitchFamily="34" charset="0"/>
              </a:rPr>
            </a:br>
            <a:r>
              <a:rPr lang="en-US" sz="2800" b="1" dirty="0" smtClean="0">
                <a:solidFill>
                  <a:schemeClr val="accent1"/>
                </a:solidFill>
                <a:latin typeface="Arial Rounded MT Bold" pitchFamily="34" charset="0"/>
              </a:rPr>
              <a:t>Passover …?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3776" y="3780718"/>
            <a:ext cx="358140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Also the Da</a:t>
            </a: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rgbClr val="00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y</a:t>
            </a: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 </a:t>
            </a:r>
            <a:b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</a:b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when unleavened bread was eaten </a:t>
            </a:r>
            <a:b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</a:b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the first time</a:t>
            </a:r>
            <a:b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</a:b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(</a:t>
            </a:r>
            <a:r>
              <a:rPr lang="en-US" sz="2800" b="1" dirty="0" err="1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eg</a:t>
            </a: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:  Passover)?  </a:t>
            </a:r>
            <a:endParaRPr lang="en-US" sz="2800" b="1" dirty="0" smtClean="0">
              <a:ln>
                <a:solidFill>
                  <a:srgbClr val="0000FF"/>
                </a:solidFill>
              </a:ln>
              <a:solidFill>
                <a:schemeClr val="accent4">
                  <a:lumMod val="50000"/>
                </a:schemeClr>
              </a:solidFill>
              <a:effectLst>
                <a:glow rad="76200">
                  <a:srgbClr val="57B7FF"/>
                </a:glow>
              </a:effectLst>
              <a:latin typeface="Arial Rounded MT Bol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019800" y="2960437"/>
            <a:ext cx="1880919" cy="9525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Ravie" pitchFamily="82" charset="0"/>
              </a:rPr>
              <a:t>Or?</a:t>
            </a:r>
            <a:endParaRPr lang="en-US" dirty="0">
              <a:solidFill>
                <a:schemeClr val="tx2">
                  <a:lumMod val="75000"/>
                </a:schemeClr>
              </a:solidFill>
              <a:latin typeface="Ravie" pitchFamily="82" charset="0"/>
            </a:endParaRPr>
          </a:p>
        </p:txBody>
      </p:sp>
      <p:pic>
        <p:nvPicPr>
          <p:cNvPr id="23" name="Picture 2" descr="C:\Users\Rae\Desktop\Art on Desktop\white man clip art\3d white people\png\3d gets it png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328145" y="4019822"/>
            <a:ext cx="1806390" cy="245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257800" y="4051198"/>
            <a:ext cx="35814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76200">
                    <a:srgbClr val="57B7FF"/>
                  </a:glow>
                </a:effectLst>
                <a:latin typeface="Arial Rounded MT Bold" pitchFamily="34" charset="0"/>
              </a:rPr>
              <a:t>The first Da</a:t>
            </a: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76200">
                    <a:srgbClr val="57B7FF"/>
                  </a:glow>
                </a:effectLst>
                <a:latin typeface="Arial Rounded MT Bold" pitchFamily="34" charset="0"/>
              </a:rPr>
              <a:t>y</a:t>
            </a: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76200">
                    <a:srgbClr val="57B7FF"/>
                  </a:glow>
                </a:effectLst>
                <a:latin typeface="Arial Rounded MT Bold" pitchFamily="34" charset="0"/>
              </a:rPr>
              <a:t> </a:t>
            </a:r>
            <a:b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76200">
                    <a:srgbClr val="57B7FF"/>
                  </a:glow>
                </a:effectLst>
                <a:latin typeface="Arial Rounded MT Bold" pitchFamily="34" charset="0"/>
              </a:rPr>
            </a:b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76200">
                    <a:srgbClr val="57B7FF"/>
                  </a:glow>
                </a:effectLst>
                <a:latin typeface="Arial Rounded MT Bold" pitchFamily="34" charset="0"/>
              </a:rPr>
              <a:t>of the </a:t>
            </a:r>
            <a:b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76200">
                    <a:srgbClr val="57B7FF"/>
                  </a:glow>
                </a:effectLst>
                <a:latin typeface="Arial Rounded MT Bold" pitchFamily="34" charset="0"/>
              </a:rPr>
            </a:b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76200">
                    <a:srgbClr val="57B7FF"/>
                  </a:glow>
                </a:effectLst>
                <a:latin typeface="Arial Rounded MT Bold" pitchFamily="34" charset="0"/>
              </a:rPr>
              <a:t>Unleavened Bread Festival?  </a:t>
            </a:r>
          </a:p>
        </p:txBody>
      </p:sp>
    </p:spTree>
    <p:extLst>
      <p:ext uri="{BB962C8B-B14F-4D97-AF65-F5344CB8AC3E}">
        <p14:creationId xmlns:p14="http://schemas.microsoft.com/office/powerpoint/2010/main" val="365490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3</a:t>
            </a:fld>
            <a:endParaRPr lang="en-US"/>
          </a:p>
        </p:txBody>
      </p:sp>
      <p:pic>
        <p:nvPicPr>
          <p:cNvPr id="16" name="Picture 2" descr="C:\Users\Rae\Desktop\spring leaves bkgd 5 ban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14" y="4495800"/>
            <a:ext cx="8915086" cy="2365294"/>
          </a:xfrm>
          <a:prstGeom prst="rect">
            <a:avLst/>
          </a:prstGeom>
          <a:noFill/>
          <a:effectLst>
            <a:softEdge rad="520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3"/>
          <p:cNvSpPr txBox="1">
            <a:spLocks/>
          </p:cNvSpPr>
          <p:nvPr/>
        </p:nvSpPr>
        <p:spPr>
          <a:xfrm>
            <a:off x="7239000" y="64008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8E6382-2566-492A-A2A1-417678E32A5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209800" y="85555"/>
            <a:ext cx="4800600" cy="1905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/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</a:rPr>
              <a:t>“The”</a:t>
            </a:r>
          </a:p>
          <a:p>
            <a:pPr marL="182880"/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</a:rPr>
              <a:t>Last  Supper</a:t>
            </a:r>
            <a:endParaRPr lang="en-US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21801" y="1896067"/>
            <a:ext cx="4254749" cy="4733333"/>
            <a:chOff x="4648200" y="1972267"/>
            <a:chExt cx="4254749" cy="4733333"/>
          </a:xfrm>
        </p:grpSpPr>
        <p:sp>
          <p:nvSpPr>
            <p:cNvPr id="27" name="Rectangle 26"/>
            <p:cNvSpPr/>
            <p:nvPr/>
          </p:nvSpPr>
          <p:spPr>
            <a:xfrm>
              <a:off x="4768540" y="3833904"/>
              <a:ext cx="317587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0" dirty="0" smtClean="0">
                  <a:ln w="11430">
                    <a:solidFill>
                      <a:srgbClr val="006600"/>
                    </a:solidFill>
                  </a:ln>
                  <a:solidFill>
                    <a:srgbClr val="4B9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Rounded MT Bold" pitchFamily="34" charset="0"/>
                </a:rPr>
                <a:t>Abib</a:t>
              </a:r>
              <a:r>
                <a:rPr lang="en-US" sz="5400" b="1" cap="none" spc="0" dirty="0" smtClean="0">
                  <a:ln w="11430"/>
                  <a:solidFill>
                    <a:srgbClr val="00B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Rounded MT Bold" pitchFamily="34" charset="0"/>
                </a:rPr>
                <a:t> </a:t>
              </a:r>
              <a:r>
                <a:rPr lang="en-US" sz="5400" b="1" cap="none" spc="0" dirty="0" smtClean="0">
                  <a:ln w="11430">
                    <a:solidFill>
                      <a:srgbClr val="006600"/>
                    </a:solidFill>
                  </a:ln>
                  <a:solidFill>
                    <a:srgbClr val="4B9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Rounded MT Bold" pitchFamily="34" charset="0"/>
                </a:rPr>
                <a:t>13</a:t>
              </a:r>
              <a:r>
                <a:rPr lang="en-US" sz="5400" b="1" cap="none" spc="0" baseline="30000" dirty="0" smtClean="0">
                  <a:ln w="11430">
                    <a:solidFill>
                      <a:srgbClr val="006600"/>
                    </a:solidFill>
                  </a:ln>
                  <a:solidFill>
                    <a:srgbClr val="4B9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Rounded MT Bold" pitchFamily="34" charset="0"/>
                </a:rPr>
                <a:t>th</a:t>
              </a:r>
              <a:endParaRPr lang="en-US" sz="5400" b="1" cap="none" spc="0" dirty="0">
                <a:ln w="11430">
                  <a:solidFill>
                    <a:srgbClr val="006600"/>
                  </a:solidFill>
                </a:ln>
                <a:solidFill>
                  <a:srgbClr val="4B9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68540" y="4930853"/>
              <a:ext cx="317587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Rounded MT Bold" pitchFamily="34" charset="0"/>
                </a:rPr>
                <a:t>Abib</a:t>
              </a:r>
              <a:r>
                <a:rPr lang="en-US" sz="5400" b="1" cap="none" spc="0" dirty="0" smtClean="0">
                  <a:ln w="11430"/>
                  <a:solidFill>
                    <a:srgbClr val="00B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Rounded MT Bold" pitchFamily="34" charset="0"/>
                </a:rPr>
                <a:t> </a:t>
              </a:r>
              <a:r>
                <a:rPr lang="en-US" sz="5400" b="1" cap="none" spc="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Rounded MT Bold" pitchFamily="34" charset="0"/>
                </a:rPr>
                <a:t>14</a:t>
              </a:r>
              <a:r>
                <a:rPr lang="en-US" sz="5400" b="1" cap="none" spc="0" baseline="3000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Rounded MT Bold" pitchFamily="34" charset="0"/>
                </a:rPr>
                <a:t>th</a:t>
              </a:r>
              <a:endParaRPr lang="en-US" sz="54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374513" y="1972267"/>
              <a:ext cx="217373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Rounded MT Bold" pitchFamily="34" charset="0"/>
                </a:rPr>
                <a:t>Part 1</a:t>
              </a:r>
              <a:endPara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35" name="Subtitle 2"/>
            <p:cNvSpPr txBox="1">
              <a:spLocks/>
            </p:cNvSpPr>
            <p:nvPr/>
          </p:nvSpPr>
          <p:spPr>
            <a:xfrm>
              <a:off x="4920200" y="2895600"/>
              <a:ext cx="3100144" cy="88931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1">
                    <a:lumMod val="75000"/>
                  </a:schemeClr>
                </a:buClr>
                <a:buSzPct val="110000"/>
                <a:buFont typeface="Georgia" pitchFamily="18" charset="0"/>
                <a:buNone/>
                <a:defRPr sz="22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effectLst>
                    <a:glow rad="127000">
                      <a:srgbClr val="92D050">
                        <a:alpha val="66000"/>
                      </a:srgbClr>
                    </a:glow>
                  </a:effectLst>
                  <a:latin typeface="Comic Sans MS" pitchFamily="66" charset="0"/>
                </a:rPr>
                <a:t>The Controversy </a:t>
              </a:r>
              <a:b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effectLst>
                    <a:glow rad="127000">
                      <a:srgbClr val="92D050">
                        <a:alpha val="66000"/>
                      </a:srgbClr>
                    </a:glow>
                  </a:effectLst>
                  <a:latin typeface="Comic Sans MS" pitchFamily="66" charset="0"/>
                </a:rPr>
              </a:b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effectLst>
                    <a:glow rad="127000">
                      <a:srgbClr val="92D050">
                        <a:alpha val="66000"/>
                      </a:srgbClr>
                    </a:glow>
                  </a:effectLst>
                  <a:latin typeface="Comic Sans MS" pitchFamily="66" charset="0"/>
                </a:rPr>
                <a:t>over the “date” of</a:t>
              </a:r>
              <a:b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effectLst>
                    <a:glow rad="127000">
                      <a:srgbClr val="92D050">
                        <a:alpha val="66000"/>
                      </a:srgbClr>
                    </a:glow>
                  </a:effectLst>
                  <a:latin typeface="Comic Sans MS" pitchFamily="66" charset="0"/>
                </a:rPr>
              </a:b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effectLst>
                    <a:glow rad="127000">
                      <a:srgbClr val="92D050">
                        <a:alpha val="66000"/>
                      </a:srgbClr>
                    </a:glow>
                  </a:effectLst>
                  <a:latin typeface="Comic Sans MS" pitchFamily="66" charset="0"/>
                </a:rPr>
                <a:t>The Last Supper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912349" y="3545063"/>
              <a:ext cx="990600" cy="221599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38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?</a:t>
              </a:r>
              <a:endParaRPr lang="en-US" sz="13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37" name="Subtitle 2"/>
            <p:cNvSpPr txBox="1">
              <a:spLocks/>
            </p:cNvSpPr>
            <p:nvPr/>
          </p:nvSpPr>
          <p:spPr>
            <a:xfrm>
              <a:off x="4648200" y="5816283"/>
              <a:ext cx="3403464" cy="88931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1">
                    <a:lumMod val="75000"/>
                  </a:schemeClr>
                </a:buClr>
                <a:buSzPct val="110000"/>
                <a:buFont typeface="Georgia" pitchFamily="18" charset="0"/>
                <a:buNone/>
                <a:defRPr sz="22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effectLst>
                    <a:glow rad="127000">
                      <a:srgbClr val="92D050">
                        <a:alpha val="66000"/>
                      </a:srgbClr>
                    </a:glow>
                  </a:effectLst>
                  <a:latin typeface="Comic Sans MS" pitchFamily="66" charset="0"/>
                </a:rPr>
                <a:t>Was “The Last Supper” the Passover Meal?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953000" y="1897870"/>
            <a:ext cx="3582590" cy="4731530"/>
            <a:chOff x="378620" y="1972267"/>
            <a:chExt cx="3582590" cy="4731530"/>
          </a:xfrm>
        </p:grpSpPr>
        <p:sp>
          <p:nvSpPr>
            <p:cNvPr id="39" name="Subtitle 2"/>
            <p:cNvSpPr txBox="1">
              <a:spLocks/>
            </p:cNvSpPr>
            <p:nvPr/>
          </p:nvSpPr>
          <p:spPr>
            <a:xfrm>
              <a:off x="378620" y="2904153"/>
              <a:ext cx="3355180" cy="88751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1">
                    <a:lumMod val="75000"/>
                  </a:schemeClr>
                </a:buClr>
                <a:buSzPct val="110000"/>
                <a:buFont typeface="Georgia" pitchFamily="18" charset="0"/>
                <a:buNone/>
                <a:defRPr sz="22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  </a:t>
              </a: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effectLst>
                    <a:glow rad="127000">
                      <a:schemeClr val="bg1"/>
                    </a:glow>
                  </a:effectLst>
                  <a:latin typeface="Comic Sans MS" pitchFamily="66" charset="0"/>
                </a:rPr>
                <a:t>Both types of bread were at </a:t>
              </a:r>
              <a:b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effectLst>
                    <a:glow rad="127000">
                      <a:schemeClr val="bg1"/>
                    </a:glow>
                  </a:effectLst>
                  <a:latin typeface="Comic Sans MS" pitchFamily="66" charset="0"/>
                </a:rPr>
              </a:b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effectLst>
                    <a:glow rad="127000">
                      <a:schemeClr val="bg1"/>
                    </a:glow>
                  </a:effectLst>
                  <a:latin typeface="Comic Sans MS" pitchFamily="66" charset="0"/>
                </a:rPr>
                <a:t>The Last Supper Table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033350" y="1972267"/>
              <a:ext cx="217373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0" dirty="0" smtClean="0">
                  <a:ln w="11430"/>
                  <a:solidFill>
                    <a:schemeClr val="accent4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Rounded MT Bold" pitchFamily="34" charset="0"/>
                </a:rPr>
                <a:t>Part 2</a:t>
              </a:r>
              <a:endParaRPr lang="en-US" sz="5400" b="1" cap="none" spc="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41" name="Picture 3" descr="C:\Users\Rae\Desktop\leavened bread clear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85" y="3887176"/>
              <a:ext cx="1609725" cy="1463675"/>
            </a:xfrm>
            <a:prstGeom prst="rect">
              <a:avLst/>
            </a:prstGeom>
            <a:noFill/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" descr="C:\Users\Rae\Desktop\ULB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6210" y="3887176"/>
              <a:ext cx="1905000" cy="1818875"/>
            </a:xfrm>
            <a:prstGeom prst="rect">
              <a:avLst/>
            </a:prstGeom>
            <a:noFill/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Subtitle 2"/>
            <p:cNvSpPr txBox="1">
              <a:spLocks/>
            </p:cNvSpPr>
            <p:nvPr/>
          </p:nvSpPr>
          <p:spPr>
            <a:xfrm>
              <a:off x="378620" y="5816283"/>
              <a:ext cx="3355180" cy="88751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1">
                    <a:lumMod val="75000"/>
                  </a:schemeClr>
                </a:buClr>
                <a:buSzPct val="110000"/>
                <a:buFont typeface="Georgia" pitchFamily="18" charset="0"/>
                <a:buNone/>
                <a:defRPr sz="22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effectLst>
                    <a:glow rad="127000">
                      <a:schemeClr val="bg1"/>
                    </a:glow>
                  </a:effectLst>
                  <a:latin typeface="Comic Sans MS" pitchFamily="66" charset="0"/>
                </a:rPr>
                <a:t>ONLY one bread </a:t>
              </a:r>
              <a:b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effectLst>
                    <a:glow rad="127000">
                      <a:schemeClr val="bg1"/>
                    </a:glow>
                  </a:effectLst>
                  <a:latin typeface="Comic Sans MS" pitchFamily="66" charset="0"/>
                </a:rPr>
              </a:b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effectLst>
                    <a:glow rad="127000">
                      <a:schemeClr val="bg1"/>
                    </a:glow>
                  </a:effectLst>
                  <a:latin typeface="Comic Sans MS" pitchFamily="66" charset="0"/>
                </a:rPr>
                <a:t>can represent</a:t>
              </a:r>
              <a:b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effectLst>
                    <a:glow rad="127000">
                      <a:schemeClr val="bg1"/>
                    </a:glow>
                  </a:effectLst>
                  <a:latin typeface="Comic Sans MS" pitchFamily="66" charset="0"/>
                </a:rPr>
              </a:b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effectLst>
                    <a:glow rad="127000">
                      <a:schemeClr val="bg1"/>
                    </a:glow>
                  </a:effectLst>
                  <a:latin typeface="Comic Sans MS" pitchFamily="66" charset="0"/>
                </a:rPr>
                <a:t>Yahusha’s Body.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795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 txBox="1">
            <a:spLocks/>
          </p:cNvSpPr>
          <p:nvPr/>
        </p:nvSpPr>
        <p:spPr>
          <a:xfrm>
            <a:off x="7239000" y="64166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014052-953B-4273-8F47-BF25327D5B24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4" name="Picture 2" descr="C:\Users\Rae\Desktop\Decisions gold arrows pn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0" y="614511"/>
            <a:ext cx="3048000" cy="30480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0" y="114300"/>
            <a:ext cx="9144000" cy="9525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Important Crossroad Decision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990600"/>
            <a:ext cx="38100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  <a:latin typeface="Arial Rounded MT Bold" pitchFamily="34" charset="0"/>
              </a:rPr>
              <a:t>We are now at a point where </a:t>
            </a:r>
            <a:br>
              <a:rPr lang="en-US" sz="2800" b="1" dirty="0" smtClean="0">
                <a:solidFill>
                  <a:schemeClr val="accent1"/>
                </a:solidFill>
                <a:latin typeface="Arial Rounded MT Bold" pitchFamily="34" charset="0"/>
              </a:rPr>
            </a:br>
            <a:r>
              <a:rPr lang="en-US" sz="2800" b="1" dirty="0" smtClean="0">
                <a:solidFill>
                  <a:schemeClr val="accent1"/>
                </a:solidFill>
                <a:latin typeface="Arial Rounded MT Bold" pitchFamily="34" charset="0"/>
              </a:rPr>
              <a:t>a decision will </a:t>
            </a:r>
            <a:br>
              <a:rPr lang="en-US" sz="2800" b="1" dirty="0" smtClean="0">
                <a:solidFill>
                  <a:schemeClr val="accent1"/>
                </a:solidFill>
                <a:latin typeface="Arial Rounded MT Bold" pitchFamily="34" charset="0"/>
              </a:rPr>
            </a:br>
            <a:r>
              <a:rPr lang="en-US" sz="2800" b="1" dirty="0" smtClean="0">
                <a:solidFill>
                  <a:schemeClr val="accent1"/>
                </a:solidFill>
                <a:latin typeface="Arial Rounded MT Bold" pitchFamily="34" charset="0"/>
              </a:rPr>
              <a:t>have to be made.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25788" y="990599"/>
            <a:ext cx="358140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Do we have to choose between: </a:t>
            </a:r>
          </a:p>
          <a:p>
            <a:pPr algn="ctr"/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The Synoptic Gospels </a:t>
            </a: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rgbClr val="7030A0">
                      <a:alpha val="40000"/>
                    </a:srgbClr>
                  </a:glow>
                </a:effectLst>
                <a:latin typeface="Arial Rounded MT Bold" pitchFamily="34" charset="0"/>
              </a:rPr>
              <a:t>or the </a:t>
            </a:r>
            <a:b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rgbClr val="7030A0">
                      <a:alpha val="40000"/>
                    </a:srgbClr>
                  </a:glow>
                </a:effectLst>
                <a:latin typeface="Arial Rounded MT Bold" pitchFamily="34" charset="0"/>
              </a:rPr>
            </a:b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76200">
                    <a:srgbClr val="57B7FF"/>
                  </a:glow>
                </a:effectLst>
                <a:latin typeface="Arial Rounded MT Bold" pitchFamily="34" charset="0"/>
              </a:rPr>
              <a:t>Book of John?</a:t>
            </a:r>
          </a:p>
        </p:txBody>
      </p:sp>
      <p:pic>
        <p:nvPicPr>
          <p:cNvPr id="11" name="Picture 3" descr="C:\Users\Rae\Desktop\Gospel-Of-Joh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2308410" cy="1575730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Rae\Desktop\synoptic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1590" y="3660606"/>
            <a:ext cx="2308410" cy="1569719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Rae\Desktop\White men puzzle 600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4075" y="4876800"/>
            <a:ext cx="3224725" cy="181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481281" y="5600700"/>
            <a:ext cx="1880919" cy="9525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Ravie" pitchFamily="82" charset="0"/>
              </a:rPr>
              <a:t>Or?</a:t>
            </a:r>
            <a:endParaRPr lang="en-US" dirty="0">
              <a:solidFill>
                <a:schemeClr val="tx2">
                  <a:lumMod val="75000"/>
                </a:schemeClr>
              </a:solidFill>
              <a:latin typeface="Ravie" pitchFamily="8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2600" y="5285465"/>
            <a:ext cx="510540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Would it be better to see </a:t>
            </a: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ALL the Gospels </a:t>
            </a:r>
            <a:b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</a:b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in harmony with each other?</a:t>
            </a:r>
          </a:p>
        </p:txBody>
      </p:sp>
      <p:pic>
        <p:nvPicPr>
          <p:cNvPr id="23" name="Picture 2" descr="C:\Users\Rae\Desktop\Art on Desktop\white man clip art\3d white people\png\3d gets it png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304800" y="3721719"/>
            <a:ext cx="1806390" cy="245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75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4632960" y="5442843"/>
            <a:ext cx="990600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315200" y="64928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014052-953B-4273-8F47-BF25327D5B24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114300"/>
            <a:ext cx="9144000" cy="9525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Charting the Four Gospels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15438" y="1958984"/>
            <a:ext cx="2546202" cy="1197859"/>
          </a:xfrm>
          <a:prstGeom prst="rect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Vs. 17 Context &amp; Time Reference:</a:t>
            </a:r>
            <a:br>
              <a:rPr lang="en-US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“3</a:t>
            </a:r>
            <a:r>
              <a:rPr lang="en-US" sz="1800" b="1" spc="50" baseline="30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rd</a:t>
            </a:r>
            <a:r>
              <a:rPr lang="en-US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 Cycle” </a:t>
            </a:r>
            <a:r>
              <a:rPr lang="en-US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before </a:t>
            </a:r>
            <a:r>
              <a:rPr lang="en-US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/>
            </a:r>
            <a:br>
              <a:rPr lang="en-US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The Last Supper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771396"/>
              </p:ext>
            </p:extLst>
          </p:nvPr>
        </p:nvGraphicFramePr>
        <p:xfrm>
          <a:off x="441941" y="4066163"/>
          <a:ext cx="2895601" cy="91948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{C4B1156A-380E-4F78-BDF5-A606A8083BF9}</a:tableStyleId>
              </a:tblPr>
              <a:tblGrid>
                <a:gridCol w="990601"/>
                <a:gridCol w="990600"/>
                <a:gridCol w="914400"/>
              </a:tblGrid>
              <a:tr h="9194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</a:t>
                      </a:r>
                      <a:r>
                        <a:rPr lang="en-US" sz="1800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st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Cycle</a:t>
                      </a:r>
                    </a:p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2</a:t>
                      </a:r>
                      <a:r>
                        <a:rPr lang="en-US" sz="1800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nd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Cycle</a:t>
                      </a:r>
                      <a:endParaRPr lang="en-US" sz="1800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3</a:t>
                      </a:r>
                      <a:r>
                        <a:rPr lang="en-US" sz="1800" baseline="30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rd</a:t>
                      </a:r>
                      <a:r>
                        <a:rPr lang="en-US" sz="18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 Cycle</a:t>
                      </a:r>
                      <a:endParaRPr lang="en-US" sz="18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46000">
                          <a:srgbClr val="FFF200"/>
                        </a:gs>
                        <a:gs pos="55000">
                          <a:srgbClr val="FF7A00"/>
                        </a:gs>
                        <a:gs pos="61000">
                          <a:srgbClr val="FF0300"/>
                        </a:gs>
                        <a:gs pos="69000">
                          <a:srgbClr val="002060"/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434644"/>
              </p:ext>
            </p:extLst>
          </p:nvPr>
        </p:nvGraphicFramePr>
        <p:xfrm>
          <a:off x="5945916" y="4002663"/>
          <a:ext cx="2895601" cy="105156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{C4B1156A-380E-4F78-BDF5-A606A8083BF9}</a:tableStyleId>
              </a:tblPr>
              <a:tblGrid>
                <a:gridCol w="990601"/>
                <a:gridCol w="9906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5</a:t>
                      </a:r>
                      <a:r>
                        <a:rPr lang="en-US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Cycle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</a:t>
                      </a:r>
                      <a:br>
                        <a:rPr lang="en-US" sz="11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</a:br>
                      <a:r>
                        <a:rPr lang="en-US" sz="11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</a:t>
                      </a:r>
                      <a:r>
                        <a:rPr lang="en-US" sz="1100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st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ULB</a:t>
                      </a:r>
                    </a:p>
                    <a:p>
                      <a:pPr algn="ctr"/>
                      <a:endParaRPr lang="en-US" sz="1050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AFD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6</a:t>
                      </a:r>
                      <a:r>
                        <a:rPr lang="en-US" sz="1800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Cycle 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/>
                      </a:r>
                      <a:br>
                        <a:rPr lang="en-US" sz="11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</a:br>
                      <a:r>
                        <a:rPr lang="en-US" sz="11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2</a:t>
                      </a:r>
                      <a:r>
                        <a:rPr lang="en-US" sz="1100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nd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ULB</a:t>
                      </a:r>
                    </a:p>
                    <a:p>
                      <a:pPr algn="ctr"/>
                      <a:endParaRPr lang="en-US" sz="1600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Sabb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.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</a:t>
                      </a:r>
                      <a:br>
                        <a:rPr lang="en-US" sz="11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</a:br>
                      <a:r>
                        <a:rPr lang="en-US" sz="6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/>
                      </a:r>
                      <a:br>
                        <a:rPr lang="en-US" sz="6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</a:br>
                      <a:r>
                        <a:rPr lang="en-US" sz="11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/>
                      </a:r>
                      <a:br>
                        <a:rPr lang="en-US" sz="11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</a:br>
                      <a:r>
                        <a:rPr lang="en-US" sz="11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3</a:t>
                      </a:r>
                      <a:r>
                        <a:rPr lang="en-US" sz="1100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rd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ULB</a:t>
                      </a:r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738285"/>
              </p:ext>
            </p:extLst>
          </p:nvPr>
        </p:nvGraphicFramePr>
        <p:xfrm>
          <a:off x="3505200" y="3995043"/>
          <a:ext cx="990600" cy="118872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{C4B1156A-380E-4F78-BDF5-A606A8083BF9}</a:tableStyleId>
              </a:tblPr>
              <a:tblGrid>
                <a:gridCol w="9906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4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 Day Season</a:t>
                      </a:r>
                    </a:p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47000">
                          <a:srgbClr val="00B0F0"/>
                        </a:gs>
                        <a:gs pos="56000">
                          <a:srgbClr val="000040"/>
                        </a:gs>
                        <a:gs pos="70000">
                          <a:srgbClr val="400040"/>
                        </a:gs>
                        <a:gs pos="84000">
                          <a:srgbClr val="00B0F0"/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750421"/>
              </p:ext>
            </p:extLst>
          </p:nvPr>
        </p:nvGraphicFramePr>
        <p:xfrm>
          <a:off x="3288031" y="3914398"/>
          <a:ext cx="213359" cy="1463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13359"/>
              </a:tblGrid>
              <a:tr h="689610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825420"/>
              </p:ext>
            </p:extLst>
          </p:nvPr>
        </p:nvGraphicFramePr>
        <p:xfrm>
          <a:off x="4736875" y="3995043"/>
          <a:ext cx="990601" cy="118872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{C4B1156A-380E-4F78-BDF5-A606A8083BF9}</a:tableStyleId>
              </a:tblPr>
              <a:tblGrid>
                <a:gridCol w="990601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4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 Night Season</a:t>
                      </a: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176601"/>
              </p:ext>
            </p:extLst>
          </p:nvPr>
        </p:nvGraphicFramePr>
        <p:xfrm>
          <a:off x="4496085" y="3915033"/>
          <a:ext cx="213359" cy="1463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13359"/>
              </a:tblGrid>
              <a:tr h="689610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610751"/>
              </p:ext>
            </p:extLst>
          </p:nvPr>
        </p:nvGraphicFramePr>
        <p:xfrm>
          <a:off x="5727476" y="3992503"/>
          <a:ext cx="213359" cy="14020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13359"/>
              </a:tblGrid>
              <a:tr h="1297940"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sz="1200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8C4C64"/>
                    </a:solidFill>
                  </a:tcPr>
                </a:tc>
              </a:tr>
            </a:tbl>
          </a:graphicData>
        </a:graphic>
      </p:graphicFrame>
      <p:cxnSp>
        <p:nvCxnSpPr>
          <p:cNvPr id="31" name="Straight Connector 30"/>
          <p:cNvCxnSpPr/>
          <p:nvPr/>
        </p:nvCxnSpPr>
        <p:spPr>
          <a:xfrm>
            <a:off x="425598" y="3842643"/>
            <a:ext cx="0" cy="137160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495800" y="5519043"/>
            <a:ext cx="121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Passover Meal</a:t>
            </a:r>
            <a:endParaRPr lang="en-US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4614278" y="5381883"/>
            <a:ext cx="0" cy="685800"/>
          </a:xfrm>
          <a:prstGeom prst="line">
            <a:avLst/>
          </a:prstGeom>
          <a:ln w="57150">
            <a:solidFill>
              <a:srgbClr val="FF0000"/>
            </a:solidFill>
            <a:headEnd type="diamond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Left Brace 33"/>
          <p:cNvSpPr/>
          <p:nvPr/>
        </p:nvSpPr>
        <p:spPr>
          <a:xfrm rot="5400000">
            <a:off x="7051684" y="2245627"/>
            <a:ext cx="462904" cy="3051168"/>
          </a:xfrm>
          <a:prstGeom prst="leftBrace">
            <a:avLst>
              <a:gd name="adj1" fmla="val 51533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8C4C6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Left Brace 1"/>
          <p:cNvSpPr/>
          <p:nvPr/>
        </p:nvSpPr>
        <p:spPr>
          <a:xfrm rot="5400000">
            <a:off x="4284862" y="2564905"/>
            <a:ext cx="455284" cy="2404992"/>
          </a:xfrm>
          <a:prstGeom prst="leftBrace">
            <a:avLst>
              <a:gd name="adj1" fmla="val 51533"/>
              <a:gd name="adj2" fmla="val 50000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2971800" y="3088238"/>
            <a:ext cx="0" cy="983005"/>
          </a:xfrm>
          <a:prstGeom prst="line">
            <a:avLst/>
          </a:prstGeom>
          <a:ln w="57150">
            <a:solidFill>
              <a:schemeClr val="accent1"/>
            </a:solidFill>
            <a:headEnd type="diamond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0" y="3196312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Last Supper Timeframe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45536" y="2181761"/>
            <a:ext cx="273393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Passover is the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2000" b="1" dirty="0" smtClean="0">
                <a:solidFill>
                  <a:srgbClr val="C00000"/>
                </a:solidFill>
              </a:rPr>
              <a:t>1</a:t>
            </a:r>
            <a:r>
              <a:rPr lang="en-US" sz="2000" b="1" baseline="30000" dirty="0" smtClean="0">
                <a:solidFill>
                  <a:srgbClr val="C00000"/>
                </a:solidFill>
              </a:rPr>
              <a:t>st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“da</a:t>
            </a:r>
            <a:r>
              <a:rPr lang="en-US" sz="2400" b="1" dirty="0" smtClean="0">
                <a:solidFill>
                  <a:srgbClr val="00FF99"/>
                </a:solidFill>
              </a:rPr>
              <a:t>y</a:t>
            </a:r>
            <a:r>
              <a:rPr lang="en-US" sz="2400" b="1" dirty="0" smtClean="0">
                <a:solidFill>
                  <a:srgbClr val="C00000"/>
                </a:solidFill>
              </a:rPr>
              <a:t>” 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of unleavened bread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2000" b="1" dirty="0" smtClean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Footlight MT Light" pitchFamily="18" charset="0"/>
              </a:rPr>
              <a:t>that </a:t>
            </a:r>
            <a:r>
              <a:rPr lang="en-US" sz="2000" b="1" u="sng" dirty="0" smtClean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Footlight MT Light" pitchFamily="18" charset="0"/>
              </a:rPr>
              <a:t>was</a:t>
            </a:r>
            <a:r>
              <a:rPr lang="en-US" sz="2000" b="1" dirty="0" smtClean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Footlight MT Light" pitchFamily="18" charset="0"/>
              </a:rPr>
              <a:t> approaching.</a:t>
            </a:r>
            <a:endParaRPr lang="en-US" sz="2000" b="1" dirty="0">
              <a:solidFill>
                <a:srgbClr val="C0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Footlight MT Light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34647" y="2181761"/>
            <a:ext cx="280732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b="1" dirty="0" smtClean="0">
                <a:solidFill>
                  <a:srgbClr val="8C4C64"/>
                </a:solidFill>
              </a:rPr>
              <a:t>The Festival of Unleavened Bread </a:t>
            </a:r>
            <a:br>
              <a:rPr lang="en-US" b="1" dirty="0" smtClean="0">
                <a:solidFill>
                  <a:srgbClr val="8C4C64"/>
                </a:solidFill>
              </a:rPr>
            </a:br>
            <a:r>
              <a:rPr lang="en-US" b="1" dirty="0" smtClean="0">
                <a:solidFill>
                  <a:srgbClr val="8C4C64"/>
                </a:solidFill>
              </a:rPr>
              <a:t>also had </a:t>
            </a:r>
            <a:r>
              <a:rPr lang="en-US" sz="2400" b="1" dirty="0" smtClean="0">
                <a:solidFill>
                  <a:srgbClr val="C00000"/>
                </a:solidFill>
              </a:rPr>
              <a:t>“7 da</a:t>
            </a:r>
            <a:r>
              <a:rPr lang="en-US" sz="2400" b="1" dirty="0">
                <a:solidFill>
                  <a:srgbClr val="00FF99"/>
                </a:solidFill>
              </a:rPr>
              <a:t>y</a:t>
            </a:r>
            <a:r>
              <a:rPr lang="en-US" sz="2400" b="1" dirty="0" smtClean="0">
                <a:solidFill>
                  <a:srgbClr val="C00000"/>
                </a:solidFill>
              </a:rPr>
              <a:t>s”</a:t>
            </a:r>
            <a:r>
              <a:rPr lang="en-US" sz="2400" b="1" dirty="0" smtClean="0">
                <a:solidFill>
                  <a:srgbClr val="8C4C64"/>
                </a:solidFill>
              </a:rPr>
              <a:t> </a:t>
            </a:r>
            <a:r>
              <a:rPr lang="en-US" b="1" dirty="0" smtClean="0">
                <a:solidFill>
                  <a:srgbClr val="8C4C64"/>
                </a:solidFill>
              </a:rPr>
              <a:t/>
            </a:r>
            <a:br>
              <a:rPr lang="en-US" b="1" dirty="0" smtClean="0">
                <a:solidFill>
                  <a:srgbClr val="8C4C64"/>
                </a:solidFill>
              </a:rPr>
            </a:br>
            <a:r>
              <a:rPr lang="en-US" sz="2000" b="1" dirty="0" smtClean="0">
                <a:solidFill>
                  <a:srgbClr val="8C4C64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Footlight MT Light" pitchFamily="18" charset="0"/>
              </a:rPr>
              <a:t>that </a:t>
            </a:r>
            <a:r>
              <a:rPr lang="en-US" sz="2000" b="1" u="sng" dirty="0" smtClean="0">
                <a:solidFill>
                  <a:srgbClr val="8C4C64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Footlight MT Light" pitchFamily="18" charset="0"/>
              </a:rPr>
              <a:t>were</a:t>
            </a:r>
            <a:r>
              <a:rPr lang="en-US" sz="2000" b="1" dirty="0" smtClean="0">
                <a:solidFill>
                  <a:srgbClr val="8C4C64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Footlight MT Light" pitchFamily="18" charset="0"/>
              </a:rPr>
              <a:t> approaching.</a:t>
            </a:r>
            <a:endParaRPr lang="en-US" sz="2000" b="1" dirty="0">
              <a:solidFill>
                <a:srgbClr val="8C4C64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Footlight MT Light" pitchFamily="18" charset="0"/>
            </a:endParaRPr>
          </a:p>
        </p:txBody>
      </p:sp>
      <p:sp>
        <p:nvSpPr>
          <p:cNvPr id="40" name="Content Placeholder 6"/>
          <p:cNvSpPr txBox="1">
            <a:spLocks/>
          </p:cNvSpPr>
          <p:nvPr/>
        </p:nvSpPr>
        <p:spPr>
          <a:xfrm>
            <a:off x="1058444" y="936617"/>
            <a:ext cx="7171156" cy="892183"/>
          </a:xfrm>
          <a:prstGeom prst="rect">
            <a:avLst/>
          </a:prstGeom>
          <a:solidFill>
            <a:srgbClr val="AFDD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rmAutofit fontScale="70000" lnSpcReduction="20000"/>
            <a:sp3d extrusionH="57150">
              <a:bevelT w="38100" h="38100" prst="angle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20000"/>
              </a:lnSpc>
              <a:buNone/>
            </a:pPr>
            <a:r>
              <a:rPr lang="en-US" sz="2300" b="1" dirty="0">
                <a:solidFill>
                  <a:schemeClr val="tx1"/>
                </a:solidFill>
              </a:rPr>
              <a:t>Matt 26:17</a:t>
            </a:r>
            <a:r>
              <a:rPr lang="en-US" sz="2300" dirty="0"/>
              <a:t>  </a:t>
            </a:r>
            <a:r>
              <a:rPr lang="en-US" sz="2300" b="1" dirty="0">
                <a:solidFill>
                  <a:srgbClr val="0070C0"/>
                </a:solidFill>
              </a:rPr>
              <a:t>Now </a:t>
            </a:r>
            <a:r>
              <a:rPr lang="en-US" sz="1700" strike="sngStrike" dirty="0">
                <a:solidFill>
                  <a:srgbClr val="0070C0"/>
                </a:solidFill>
              </a:rPr>
              <a:t>on</a:t>
            </a:r>
            <a:r>
              <a:rPr lang="en-US" sz="2300" b="1" dirty="0">
                <a:solidFill>
                  <a:srgbClr val="0070C0"/>
                </a:solidFill>
              </a:rPr>
              <a:t> </a:t>
            </a:r>
            <a:r>
              <a:rPr lang="en-US" sz="2300" b="1" dirty="0" smtClean="0">
                <a:solidFill>
                  <a:schemeClr val="tx2">
                    <a:lumMod val="75000"/>
                  </a:schemeClr>
                </a:solidFill>
              </a:rPr>
              <a:t>[as]</a:t>
            </a:r>
            <a:r>
              <a:rPr lang="en-US" sz="2300" dirty="0" smtClean="0"/>
              <a:t> </a:t>
            </a:r>
            <a:r>
              <a:rPr lang="en-US" sz="2300" b="1" dirty="0" smtClean="0">
                <a:solidFill>
                  <a:srgbClr val="0070C0"/>
                </a:solidFill>
              </a:rPr>
              <a:t>the </a:t>
            </a:r>
            <a:r>
              <a:rPr lang="en-US" sz="2300" b="1" dirty="0">
                <a:solidFill>
                  <a:srgbClr val="0070C0"/>
                </a:solidFill>
              </a:rPr>
              <a:t>first </a:t>
            </a:r>
            <a:r>
              <a:rPr lang="en-US" sz="1700" i="1" dirty="0"/>
              <a:t>day</a:t>
            </a:r>
            <a:r>
              <a:rPr lang="en-US" sz="2300" b="1" dirty="0"/>
              <a:t> </a:t>
            </a:r>
            <a:r>
              <a:rPr lang="en-US" sz="2300" b="1" dirty="0">
                <a:solidFill>
                  <a:srgbClr val="0070C0"/>
                </a:solidFill>
              </a:rPr>
              <a:t>of</a:t>
            </a:r>
            <a:r>
              <a:rPr lang="en-US" sz="2300" b="1" dirty="0"/>
              <a:t> </a:t>
            </a:r>
            <a:r>
              <a:rPr lang="en-US" sz="1700" i="1" dirty="0"/>
              <a:t>the Feast </a:t>
            </a:r>
            <a:r>
              <a:rPr lang="en-US" sz="1700" i="1" dirty="0" smtClean="0"/>
              <a:t>of </a:t>
            </a:r>
            <a:r>
              <a:rPr lang="en-US" sz="1700" b="1" dirty="0" smtClean="0"/>
              <a:t> </a:t>
            </a:r>
            <a:r>
              <a:rPr lang="en-US" sz="2300" b="1" dirty="0">
                <a:solidFill>
                  <a:srgbClr val="0070C0"/>
                </a:solidFill>
              </a:rPr>
              <a:t>the </a:t>
            </a:r>
            <a:r>
              <a:rPr lang="en-US" sz="2300" b="1" dirty="0" smtClean="0">
                <a:solidFill>
                  <a:srgbClr val="0070C0"/>
                </a:solidFill>
              </a:rPr>
              <a:t>unleavened </a:t>
            </a:r>
            <a:r>
              <a:rPr lang="en-US" sz="2300" b="1" dirty="0">
                <a:solidFill>
                  <a:srgbClr val="0070C0"/>
                </a:solidFill>
              </a:rPr>
              <a:t>b</a:t>
            </a:r>
            <a:r>
              <a:rPr lang="en-US" sz="2300" b="1" dirty="0" smtClean="0">
                <a:solidFill>
                  <a:srgbClr val="0070C0"/>
                </a:solidFill>
              </a:rPr>
              <a:t>read </a:t>
            </a:r>
            <a:br>
              <a:rPr lang="en-US" sz="2300" b="1" dirty="0" smtClean="0">
                <a:solidFill>
                  <a:srgbClr val="0070C0"/>
                </a:solidFill>
              </a:rPr>
            </a:br>
            <a:r>
              <a:rPr lang="en-US" sz="2300" b="1" dirty="0" smtClean="0">
                <a:solidFill>
                  <a:schemeClr val="tx2">
                    <a:lumMod val="75000"/>
                  </a:schemeClr>
                </a:solidFill>
              </a:rPr>
              <a:t>[day was approaching]</a:t>
            </a:r>
            <a:r>
              <a:rPr lang="en-US" sz="2300" dirty="0" smtClean="0"/>
              <a:t> </a:t>
            </a:r>
            <a:r>
              <a:rPr lang="en-US" sz="2300" dirty="0"/>
              <a:t>the disciples came to </a:t>
            </a:r>
            <a:r>
              <a:rPr lang="en-US" sz="2300" b="1" dirty="0" smtClean="0">
                <a:solidFill>
                  <a:srgbClr val="0070C0"/>
                </a:solidFill>
              </a:rPr>
              <a:t>Yahusha</a:t>
            </a:r>
            <a:r>
              <a:rPr lang="en-US" sz="2300" dirty="0" smtClean="0">
                <a:solidFill>
                  <a:srgbClr val="0070C0"/>
                </a:solidFill>
              </a:rPr>
              <a:t>,</a:t>
            </a:r>
            <a:r>
              <a:rPr lang="en-US" sz="2300" dirty="0" smtClean="0"/>
              <a:t> saying to </a:t>
            </a:r>
            <a:r>
              <a:rPr lang="en-US" sz="2300" dirty="0"/>
              <a:t>him, 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b="1" dirty="0" smtClean="0">
                <a:solidFill>
                  <a:srgbClr val="00B050"/>
                </a:solidFill>
              </a:rPr>
              <a:t>"</a:t>
            </a:r>
            <a:r>
              <a:rPr lang="en-US" sz="2300" b="1" dirty="0">
                <a:solidFill>
                  <a:srgbClr val="00B050"/>
                </a:solidFill>
              </a:rPr>
              <a:t>Where do you want </a:t>
            </a:r>
            <a:r>
              <a:rPr lang="en-US" sz="2300" b="1" dirty="0" smtClean="0">
                <a:solidFill>
                  <a:srgbClr val="00B050"/>
                </a:solidFill>
              </a:rPr>
              <a:t>us </a:t>
            </a:r>
            <a:r>
              <a:rPr lang="en-US" sz="2300" b="1" dirty="0">
                <a:solidFill>
                  <a:srgbClr val="00B050"/>
                </a:solidFill>
              </a:rPr>
              <a:t>to prepare for you to eat the Passover?"</a:t>
            </a:r>
            <a:r>
              <a:rPr lang="en-US" sz="2000" b="1" dirty="0">
                <a:solidFill>
                  <a:srgbClr val="00B050"/>
                </a:solidFill>
              </a:rPr>
              <a:t> </a:t>
            </a:r>
            <a:endParaRPr lang="en-US" sz="2000" b="1" dirty="0" smtClean="0">
              <a:solidFill>
                <a:srgbClr val="00B05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62600" y="5521107"/>
            <a:ext cx="3657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chemeClr val="accent1">
                    <a:lumMod val="50000"/>
                  </a:schemeClr>
                </a:solidFill>
              </a:rPr>
              <a:t>It was impossible for the disciples to place this request on either:</a:t>
            </a:r>
          </a:p>
          <a:p>
            <a:r>
              <a:rPr lang="en-US" sz="1700" b="1" dirty="0" smtClean="0">
                <a:solidFill>
                  <a:schemeClr val="accent1">
                    <a:lumMod val="50000"/>
                  </a:schemeClr>
                </a:solidFill>
              </a:rPr>
              <a:t>(1)  Passover 4</a:t>
            </a:r>
            <a:r>
              <a:rPr lang="en-US" sz="1700" b="1" baseline="30000" dirty="0" smtClean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sz="1700" b="1" dirty="0" smtClean="0">
                <a:solidFill>
                  <a:schemeClr val="accent1">
                    <a:lumMod val="50000"/>
                  </a:schemeClr>
                </a:solidFill>
              </a:rPr>
              <a:t> cycle; </a:t>
            </a:r>
            <a:br>
              <a:rPr lang="en-US" sz="17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700" b="1" dirty="0" smtClean="0">
                <a:solidFill>
                  <a:schemeClr val="accent1">
                    <a:lumMod val="50000"/>
                  </a:schemeClr>
                </a:solidFill>
              </a:rPr>
              <a:t>(2)  Unleavened Bread 5</a:t>
            </a:r>
            <a:r>
              <a:rPr lang="en-US" sz="1700" b="1" baseline="30000" dirty="0" smtClean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sz="1700" b="1" dirty="0" smtClean="0">
                <a:solidFill>
                  <a:schemeClr val="accent1">
                    <a:lumMod val="50000"/>
                  </a:schemeClr>
                </a:solidFill>
              </a:rPr>
              <a:t> cycle.</a:t>
            </a:r>
            <a:endParaRPr lang="en-US" sz="1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2040" y="5410200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There is only one way for the Synoptic Gospels to be understood:  there </a:t>
            </a:r>
            <a:b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</a:b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were </a:t>
            </a:r>
            <a:r>
              <a:rPr lang="en-US" sz="16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“days approaching” </a:t>
            </a:r>
            <a:r>
              <a:rPr lang="en-US" sz="1600" b="1" dirty="0" smtClean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that were </a:t>
            </a:r>
            <a:r>
              <a:rPr lang="en-US" sz="16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 connected to </a:t>
            </a:r>
            <a:r>
              <a:rPr lang="en-US" sz="1600" b="1" dirty="0" smtClean="0">
                <a:solidFill>
                  <a:srgbClr val="8C4C6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unleavened bread.  </a:t>
            </a:r>
            <a:r>
              <a:rPr lang="en-US" sz="16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The context is about Passover day arriving!</a:t>
            </a:r>
          </a:p>
        </p:txBody>
      </p:sp>
    </p:spTree>
    <p:extLst>
      <p:ext uri="{BB962C8B-B14F-4D97-AF65-F5344CB8AC3E}">
        <p14:creationId xmlns:p14="http://schemas.microsoft.com/office/powerpoint/2010/main" val="356681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7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  <p:bldP spid="2" grpId="0" animBg="1"/>
      <p:bldP spid="6" grpId="0"/>
      <p:bldP spid="38" grpId="0"/>
      <p:bldP spid="39" grpId="0"/>
      <p:bldP spid="41" grpId="0"/>
      <p:bldP spid="4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 txBox="1">
            <a:spLocks/>
          </p:cNvSpPr>
          <p:nvPr/>
        </p:nvSpPr>
        <p:spPr>
          <a:xfrm>
            <a:off x="7239000" y="64166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014052-953B-4273-8F47-BF25327D5B24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114300"/>
            <a:ext cx="9144000" cy="9525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Translation Discrepancies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914400"/>
            <a:ext cx="41148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Remember, John’s gospel was written much later.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It’s very likely the Synoptic Gospels were already translated into Greek </a:t>
            </a:r>
            <a:b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</a:b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by this time.</a:t>
            </a:r>
          </a:p>
        </p:txBody>
      </p:sp>
      <p:pic>
        <p:nvPicPr>
          <p:cNvPr id="2050" name="Picture 2" descr="C:\Users\Rae\Desktop\KJV origina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3564858" cy="19959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ae\Desktop\translators of KJV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848" y="3124200"/>
            <a:ext cx="3273552" cy="2141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191001" y="932330"/>
            <a:ext cx="464820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John would have seen the definite necessity to clarify </a:t>
            </a:r>
            <a:b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</a:b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the proper meaning around </a:t>
            </a:r>
            <a:b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</a:b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“</a:t>
            </a:r>
            <a:r>
              <a:rPr 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27000">
                    <a:srgbClr val="002060"/>
                  </a:glow>
                </a:effectLst>
                <a:latin typeface="Arial Rounded MT Bold" pitchFamily="34" charset="0"/>
              </a:rPr>
              <a:t>da</a:t>
            </a:r>
            <a:r>
              <a:rPr lang="en-US" sz="2000" b="1" dirty="0" smtClean="0">
                <a:solidFill>
                  <a:srgbClr val="00FF99"/>
                </a:solidFill>
                <a:effectLst>
                  <a:glow rad="127000">
                    <a:srgbClr val="002060"/>
                  </a:glow>
                </a:effectLst>
                <a:latin typeface="Arial Rounded MT Bold" pitchFamily="34" charset="0"/>
              </a:rPr>
              <a:t>y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 of unleavened bread” – </a:t>
            </a:r>
            <a:r>
              <a:rPr lang="en-US" sz="2000" b="1" dirty="0" smtClean="0">
                <a:solidFill>
                  <a:srgbClr val="00FF99"/>
                </a:solidFill>
                <a:effectLst>
                  <a:glow rad="127000">
                    <a:srgbClr val="002060"/>
                  </a:glow>
                </a:effectLst>
                <a:latin typeface="Arial Rounded MT Bold" pitchFamily="34" charset="0"/>
              </a:rPr>
              <a:t>(meaning Passover)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effectLst>
                  <a:glow rad="127000">
                    <a:srgbClr val="002060"/>
                  </a:glow>
                </a:effectLst>
                <a:latin typeface="Arial Rounded MT Bold" pitchFamily="34" charset="0"/>
              </a:rPr>
              <a:t> 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taking </a:t>
            </a:r>
            <a:b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</a:b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ALL readers BACK to what </a:t>
            </a:r>
            <a:b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</a:b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the Hebrew mind-set would </a:t>
            </a:r>
            <a:b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</a:b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originally understand.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" y="5613737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000" b="1" dirty="0" smtClean="0">
                <a:solidFill>
                  <a:srgbClr val="4B9600"/>
                </a:solidFill>
                <a:latin typeface="Arial Rounded MT Bold" pitchFamily="34" charset="0"/>
              </a:rPr>
              <a:t>Today the Greek translation has taken on a meaning that was never intended by any Hebrew writer/believer.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08601" y="5591512"/>
            <a:ext cx="1206500" cy="1225550"/>
            <a:chOff x="7635748" y="5257800"/>
            <a:chExt cx="1206500" cy="122555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5" name="Oval 24"/>
            <p:cNvSpPr/>
            <p:nvPr/>
          </p:nvSpPr>
          <p:spPr>
            <a:xfrm>
              <a:off x="7794091" y="5392964"/>
              <a:ext cx="843036" cy="8818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4" descr="C:\Users\Rae\Desktop\blue face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5748" y="5257800"/>
              <a:ext cx="1206500" cy="122555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6629400" y="5859959"/>
            <a:ext cx="20056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Next …</a:t>
            </a:r>
            <a:endParaRPr lang="en-US" sz="4400" b="1" cap="none" spc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860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33</a:t>
            </a:fld>
            <a:endParaRPr lang="en-US"/>
          </a:p>
        </p:txBody>
      </p:sp>
      <p:sp>
        <p:nvSpPr>
          <p:cNvPr id="3" name="Left Bracket 2"/>
          <p:cNvSpPr/>
          <p:nvPr/>
        </p:nvSpPr>
        <p:spPr>
          <a:xfrm rot="5400000">
            <a:off x="3901765" y="-168363"/>
            <a:ext cx="1355706" cy="8458205"/>
          </a:xfrm>
          <a:prstGeom prst="leftBracket">
            <a:avLst>
              <a:gd name="adj" fmla="val 39718"/>
            </a:avLst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Bracket 3"/>
          <p:cNvSpPr/>
          <p:nvPr/>
        </p:nvSpPr>
        <p:spPr>
          <a:xfrm rot="5400000">
            <a:off x="6217396" y="3925302"/>
            <a:ext cx="260129" cy="2057400"/>
          </a:xfrm>
          <a:prstGeom prst="leftBracket">
            <a:avLst>
              <a:gd name="adj" fmla="val 75280"/>
            </a:avLst>
          </a:prstGeom>
          <a:solidFill>
            <a:srgbClr val="92D05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latin typeface="Comic Sans MS" pitchFamily="66" charset="0"/>
              </a:rPr>
              <a:t>W/S Festival</a:t>
            </a:r>
            <a:endParaRPr lang="en-US" sz="2000" b="1" dirty="0">
              <a:ln>
                <a:solidFill>
                  <a:sysClr val="windowText" lastClr="000000"/>
                </a:solidFill>
              </a:ln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5" name="Up Arrow Callout 4"/>
          <p:cNvSpPr/>
          <p:nvPr/>
        </p:nvSpPr>
        <p:spPr>
          <a:xfrm>
            <a:off x="1642870" y="4769072"/>
            <a:ext cx="7165852" cy="1341120"/>
          </a:xfrm>
          <a:prstGeom prst="upArrowCallout">
            <a:avLst>
              <a:gd name="adj1" fmla="val 27728"/>
              <a:gd name="adj2" fmla="val 21000"/>
              <a:gd name="adj3" fmla="val 25000"/>
              <a:gd name="adj4" fmla="val 54311"/>
            </a:avLst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endParaRPr lang="en-US" sz="5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Festival of Unleavened Bread has:</a:t>
            </a:r>
            <a:b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7 days with a feast each day of unleavened bread 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(incl. W/S).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-76200" y="0"/>
            <a:ext cx="9220200" cy="144780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/>
              <a:t>Is it a “</a:t>
            </a:r>
            <a:r>
              <a:rPr lang="en-US" sz="3600" u="sng" dirty="0" smtClean="0">
                <a:solidFill>
                  <a:srgbClr val="002060"/>
                </a:solidFill>
              </a:rPr>
              <a:t>f</a:t>
            </a:r>
            <a:r>
              <a:rPr lang="en-US" sz="3600" dirty="0" smtClean="0"/>
              <a:t>east”? – “</a:t>
            </a:r>
            <a:r>
              <a:rPr lang="en-US" sz="3600" u="sng" dirty="0" smtClean="0">
                <a:solidFill>
                  <a:srgbClr val="FF0000"/>
                </a:solidFill>
              </a:rPr>
              <a:t>F</a:t>
            </a:r>
            <a:r>
              <a:rPr lang="en-US" sz="3600" dirty="0" smtClean="0"/>
              <a:t>east”? or “</a:t>
            </a:r>
            <a:r>
              <a:rPr lang="en-US" sz="3600" u="sng" dirty="0" smtClean="0">
                <a:solidFill>
                  <a:schemeClr val="accent3">
                    <a:lumMod val="50000"/>
                  </a:schemeClr>
                </a:solidFill>
              </a:rPr>
              <a:t>F</a:t>
            </a:r>
            <a:r>
              <a:rPr lang="en-US" sz="3600" dirty="0" smtClean="0"/>
              <a:t>estival”?</a:t>
            </a:r>
            <a:endParaRPr lang="en-US" sz="3600" dirty="0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8609687"/>
              </p:ext>
            </p:extLst>
          </p:nvPr>
        </p:nvGraphicFramePr>
        <p:xfrm>
          <a:off x="1642872" y="4357591"/>
          <a:ext cx="7200900" cy="370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rgbClr val="002060"/>
                            </a:solidFill>
                          </a:ln>
                          <a:latin typeface="Comic Sans MS" pitchFamily="66" charset="0"/>
                        </a:rPr>
                        <a:t>1</a:t>
                      </a:r>
                      <a:r>
                        <a:rPr lang="en-US" baseline="30000" dirty="0" smtClean="0">
                          <a:ln>
                            <a:solidFill>
                              <a:srgbClr val="002060"/>
                            </a:solidFill>
                          </a:ln>
                          <a:latin typeface="Comic Sans MS" pitchFamily="66" charset="0"/>
                        </a:rPr>
                        <a:t>st</a:t>
                      </a:r>
                      <a:r>
                        <a:rPr lang="en-US" dirty="0" smtClean="0">
                          <a:ln>
                            <a:solidFill>
                              <a:srgbClr val="002060"/>
                            </a:solidFill>
                          </a:ln>
                          <a:latin typeface="Comic Sans MS" pitchFamily="66" charset="0"/>
                        </a:rPr>
                        <a:t> ULB</a:t>
                      </a:r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45000">
                          <a:schemeClr val="accent4">
                            <a:lumMod val="75000"/>
                          </a:schemeClr>
                        </a:gs>
                        <a:gs pos="52000">
                          <a:srgbClr val="AFDDF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rgbClr val="002060"/>
                            </a:solidFill>
                          </a:ln>
                          <a:latin typeface="Comic Sans MS" pitchFamily="66" charset="0"/>
                        </a:rPr>
                        <a:t>2</a:t>
                      </a:r>
                      <a:r>
                        <a:rPr lang="en-US" baseline="30000" dirty="0" smtClean="0">
                          <a:ln>
                            <a:solidFill>
                              <a:srgbClr val="002060"/>
                            </a:solidFill>
                          </a:ln>
                          <a:latin typeface="Comic Sans MS" pitchFamily="66" charset="0"/>
                        </a:rPr>
                        <a:t>nd</a:t>
                      </a:r>
                      <a:r>
                        <a:rPr lang="en-US" dirty="0" smtClean="0">
                          <a:ln>
                            <a:solidFill>
                              <a:srgbClr val="002060"/>
                            </a:solidFill>
                          </a:ln>
                          <a:latin typeface="Comic Sans MS" pitchFamily="66" charset="0"/>
                        </a:rPr>
                        <a:t> ULB</a:t>
                      </a:r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rgbClr val="002060"/>
                            </a:solidFill>
                          </a:ln>
                          <a:latin typeface="Comic Sans MS" pitchFamily="66" charset="0"/>
                        </a:rPr>
                        <a:t>3</a:t>
                      </a:r>
                      <a:r>
                        <a:rPr lang="en-US" baseline="30000" dirty="0" smtClean="0">
                          <a:ln>
                            <a:solidFill>
                              <a:srgbClr val="002060"/>
                            </a:solidFill>
                          </a:ln>
                          <a:latin typeface="Comic Sans MS" pitchFamily="66" charset="0"/>
                        </a:rPr>
                        <a:t>rd</a:t>
                      </a:r>
                      <a:r>
                        <a:rPr lang="en-US" dirty="0" smtClean="0">
                          <a:ln>
                            <a:solidFill>
                              <a:srgbClr val="002060"/>
                            </a:solidFill>
                          </a:ln>
                          <a:latin typeface="Comic Sans MS" pitchFamily="66" charset="0"/>
                        </a:rPr>
                        <a:t> ULB</a:t>
                      </a:r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rgbClr val="002060"/>
                            </a:solidFill>
                          </a:ln>
                          <a:latin typeface="Comic Sans MS" pitchFamily="66" charset="0"/>
                        </a:rPr>
                        <a:t>4</a:t>
                      </a:r>
                      <a:r>
                        <a:rPr lang="en-US" baseline="30000" dirty="0" smtClean="0">
                          <a:ln>
                            <a:solidFill>
                              <a:srgbClr val="002060"/>
                            </a:solidFill>
                          </a:ln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ln>
                            <a:solidFill>
                              <a:srgbClr val="002060"/>
                            </a:solidFill>
                          </a:ln>
                          <a:latin typeface="Comic Sans MS" pitchFamily="66" charset="0"/>
                        </a:rPr>
                        <a:t> ULB</a:t>
                      </a:r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rgbClr val="002060"/>
                            </a:solidFill>
                          </a:ln>
                          <a:latin typeface="Comic Sans MS" pitchFamily="66" charset="0"/>
                        </a:rPr>
                        <a:t>5</a:t>
                      </a:r>
                      <a:r>
                        <a:rPr lang="en-US" baseline="30000" dirty="0" smtClean="0">
                          <a:ln>
                            <a:solidFill>
                              <a:srgbClr val="002060"/>
                            </a:solidFill>
                          </a:ln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ln>
                            <a:solidFill>
                              <a:srgbClr val="002060"/>
                            </a:solidFill>
                          </a:ln>
                          <a:latin typeface="Comic Sans MS" pitchFamily="66" charset="0"/>
                        </a:rPr>
                        <a:t> ULB</a:t>
                      </a:r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rgbClr val="002060"/>
                            </a:solidFill>
                          </a:ln>
                          <a:latin typeface="Comic Sans MS" pitchFamily="66" charset="0"/>
                        </a:rPr>
                        <a:t>6</a:t>
                      </a:r>
                      <a:r>
                        <a:rPr lang="en-US" baseline="30000" dirty="0" smtClean="0">
                          <a:ln>
                            <a:solidFill>
                              <a:srgbClr val="002060"/>
                            </a:solidFill>
                          </a:ln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ln>
                            <a:solidFill>
                              <a:srgbClr val="002060"/>
                            </a:solidFill>
                          </a:ln>
                          <a:latin typeface="Comic Sans MS" pitchFamily="66" charset="0"/>
                        </a:rPr>
                        <a:t> ULB</a:t>
                      </a:r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rgbClr val="002060"/>
                            </a:solidFill>
                          </a:ln>
                          <a:latin typeface="Comic Sans MS" pitchFamily="66" charset="0"/>
                        </a:rPr>
                        <a:t>7</a:t>
                      </a:r>
                      <a:r>
                        <a:rPr lang="en-US" baseline="30000" dirty="0" smtClean="0">
                          <a:ln>
                            <a:solidFill>
                              <a:srgbClr val="002060"/>
                            </a:solidFill>
                          </a:ln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ln>
                            <a:solidFill>
                              <a:srgbClr val="002060"/>
                            </a:solidFill>
                          </a:ln>
                          <a:latin typeface="Comic Sans MS" pitchFamily="66" charset="0"/>
                        </a:rPr>
                        <a:t> ULB</a:t>
                      </a:r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gradFill>
                      <a:gsLst>
                        <a:gs pos="45000">
                          <a:schemeClr val="accent4">
                            <a:lumMod val="75000"/>
                          </a:schemeClr>
                        </a:gs>
                        <a:gs pos="52000">
                          <a:srgbClr val="AFDDFF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4809218"/>
              </p:ext>
            </p:extLst>
          </p:nvPr>
        </p:nvGraphicFramePr>
        <p:xfrm>
          <a:off x="5833872" y="5113494"/>
          <a:ext cx="9906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127000">
                              <a:srgbClr val="003300"/>
                            </a:glow>
                          </a:effectLst>
                          <a:latin typeface="Comic Sans MS" pitchFamily="66" charset="0"/>
                        </a:rPr>
                        <a:t>Wave Sheaf</a:t>
                      </a:r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bg1"/>
                        </a:solidFill>
                        <a:effectLst>
                          <a:glow rad="127000">
                            <a:srgbClr val="003300"/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402319" y="1706487"/>
            <a:ext cx="7132081" cy="15081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For Covenant Calendar Definitions:</a:t>
            </a:r>
          </a:p>
          <a:p>
            <a:pPr algn="ctr"/>
            <a:r>
              <a:rPr lang="en-US" sz="20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The FULL Passover FESTIVAL includes:  </a:t>
            </a:r>
            <a:br>
              <a:rPr lang="en-US" sz="20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2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Passover Day; </a:t>
            </a:r>
            <a:r>
              <a:rPr lang="en-US" sz="20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Unleavened Bread Festival </a:t>
            </a:r>
            <a:r>
              <a:rPr lang="en-US" sz="1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[of 7 days] </a:t>
            </a:r>
            <a:r>
              <a:rPr lang="en-US" sz="20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/>
            </a:r>
            <a:br>
              <a:rPr lang="en-US" sz="20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&amp; </a:t>
            </a:r>
            <a:r>
              <a:rPr lang="en-US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Wave Sheaf Festival</a:t>
            </a:r>
            <a:endParaRPr lang="en-US" sz="20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graphicFrame>
        <p:nvGraphicFramePr>
          <p:cNvPr id="1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282482"/>
              </p:ext>
            </p:extLst>
          </p:nvPr>
        </p:nvGraphicFramePr>
        <p:xfrm>
          <a:off x="347472" y="4357591"/>
          <a:ext cx="1176528" cy="370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765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Passover</a:t>
                      </a:r>
                      <a:r>
                        <a:rPr lang="en-US" b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 </a:t>
                      </a:r>
                      <a:endParaRPr lang="en-US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2" name="Left Bracket 11"/>
          <p:cNvSpPr/>
          <p:nvPr/>
        </p:nvSpPr>
        <p:spPr>
          <a:xfrm rot="5400000">
            <a:off x="5051924" y="595218"/>
            <a:ext cx="361949" cy="7162804"/>
          </a:xfrm>
          <a:prstGeom prst="leftBracket">
            <a:avLst>
              <a:gd name="adj" fmla="val 75280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ctr">
            <a:sp3d extrusionH="57150">
              <a:bevelT w="38100" h="38100" prst="angle"/>
            </a:sp3d>
          </a:bodyPr>
          <a:lstStyle/>
          <a:p>
            <a:pPr algn="ctr"/>
            <a:endParaRPr lang="en-US" sz="24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1372" y="3459087"/>
            <a:ext cx="84582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The Full Passover Festival has 3 Components</a:t>
            </a:r>
            <a:endParaRPr lang="en-US" sz="2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14" name="Left Bracket 13"/>
          <p:cNvSpPr/>
          <p:nvPr/>
        </p:nvSpPr>
        <p:spPr>
          <a:xfrm rot="5400000">
            <a:off x="744090" y="3630154"/>
            <a:ext cx="361949" cy="1130814"/>
          </a:xfrm>
          <a:prstGeom prst="leftBracket">
            <a:avLst>
              <a:gd name="adj" fmla="val 75280"/>
            </a:avLst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US" sz="1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P/O Fest.</a:t>
            </a:r>
            <a:endParaRPr lang="en-US" sz="1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Up Arrow Callout 14"/>
          <p:cNvSpPr/>
          <p:nvPr/>
        </p:nvSpPr>
        <p:spPr>
          <a:xfrm>
            <a:off x="359659" y="4738592"/>
            <a:ext cx="1130813" cy="1371600"/>
          </a:xfrm>
          <a:prstGeom prst="upArrowCallout">
            <a:avLst>
              <a:gd name="adj1" fmla="val 34703"/>
              <a:gd name="adj2" fmla="val 25000"/>
              <a:gd name="adj3" fmla="val 25000"/>
              <a:gd name="adj4" fmla="val 64977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glow rad="127000">
                    <a:srgbClr val="002060"/>
                  </a:glow>
                </a:effectLst>
                <a:latin typeface="Comic Sans MS" pitchFamily="66" charset="0"/>
              </a:rPr>
              <a:t>1</a:t>
            </a:r>
            <a:r>
              <a:rPr lang="en-US" b="1" baseline="30000" dirty="0" smtClean="0">
                <a:solidFill>
                  <a:schemeClr val="bg1"/>
                </a:solidFill>
                <a:effectLst>
                  <a:glow rad="127000">
                    <a:srgbClr val="002060"/>
                  </a:glow>
                </a:effectLst>
                <a:latin typeface="Comic Sans MS" pitchFamily="66" charset="0"/>
              </a:rPr>
              <a:t>st</a:t>
            </a:r>
            <a:r>
              <a:rPr lang="en-US" b="1" dirty="0" smtClean="0">
                <a:solidFill>
                  <a:schemeClr val="bg1"/>
                </a:solidFill>
                <a:effectLst>
                  <a:glow rad="127000">
                    <a:srgbClr val="002060"/>
                  </a:glow>
                </a:effectLst>
                <a:latin typeface="Comic Sans MS" pitchFamily="66" charset="0"/>
              </a:rPr>
              <a:t> feast day of ‘</a:t>
            </a:r>
            <a:r>
              <a:rPr lang="en-US" b="1" dirty="0" err="1" smtClean="0">
                <a:solidFill>
                  <a:schemeClr val="bg1"/>
                </a:solidFill>
                <a:effectLst>
                  <a:glow rad="127000">
                    <a:srgbClr val="002060"/>
                  </a:glow>
                </a:effectLst>
                <a:latin typeface="Comic Sans MS" pitchFamily="66" charset="0"/>
              </a:rPr>
              <a:t>ulb</a:t>
            </a:r>
            <a:r>
              <a:rPr lang="en-US" b="1" dirty="0" smtClean="0">
                <a:solidFill>
                  <a:schemeClr val="bg1"/>
                </a:solidFill>
                <a:effectLst>
                  <a:glow rad="127000">
                    <a:srgbClr val="002060"/>
                  </a:glow>
                </a:effectLst>
                <a:latin typeface="Comic Sans MS" pitchFamily="66" charset="0"/>
              </a:rPr>
              <a:t>’</a:t>
            </a:r>
            <a:br>
              <a:rPr lang="en-US" b="1" dirty="0" smtClean="0">
                <a:solidFill>
                  <a:schemeClr val="bg1"/>
                </a:solidFill>
                <a:effectLst>
                  <a:glow rad="127000">
                    <a:srgbClr val="002060"/>
                  </a:glow>
                </a:effectLst>
                <a:latin typeface="Comic Sans MS" pitchFamily="66" charset="0"/>
              </a:rPr>
            </a:br>
            <a:endParaRPr lang="en-US" b="1" dirty="0">
              <a:solidFill>
                <a:schemeClr val="bg1"/>
              </a:solidFill>
              <a:effectLst>
                <a:glow rad="127000">
                  <a:srgbClr val="002060"/>
                </a:glow>
              </a:effectLst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00016" y="762000"/>
            <a:ext cx="4229102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Comic Sans MS" pitchFamily="66" charset="0"/>
              </a:rPr>
              <a:t>‘feast’ H4960; </a:t>
            </a:r>
            <a:r>
              <a:rPr lang="en-US" sz="1400" dirty="0" err="1" smtClean="0">
                <a:latin typeface="Comic Sans MS" pitchFamily="66" charset="0"/>
              </a:rPr>
              <a:t>mishteh</a:t>
            </a:r>
            <a:r>
              <a:rPr lang="en-US" sz="1400" dirty="0" smtClean="0">
                <a:latin typeface="Comic Sans MS" pitchFamily="66" charset="0"/>
              </a:rPr>
              <a:t>; </a:t>
            </a:r>
            <a:r>
              <a:rPr lang="en-US" sz="1400" dirty="0">
                <a:latin typeface="Comic Sans MS" pitchFamily="66" charset="0"/>
              </a:rPr>
              <a:t>from </a:t>
            </a:r>
            <a:r>
              <a:rPr lang="en-US" sz="1400" dirty="0" smtClean="0">
                <a:latin typeface="Comic Sans MS" pitchFamily="66" charset="0"/>
              </a:rPr>
              <a:t>H8354</a:t>
            </a:r>
            <a:r>
              <a:rPr lang="en-US" sz="1400" dirty="0">
                <a:latin typeface="Comic Sans MS" pitchFamily="66" charset="0"/>
              </a:rPr>
              <a:t>; drink, </a:t>
            </a:r>
            <a:r>
              <a:rPr lang="en-US" sz="1400" dirty="0" smtClean="0">
                <a:latin typeface="Comic Sans MS" pitchFamily="66" charset="0"/>
              </a:rPr>
              <a:t/>
            </a:r>
            <a:br>
              <a:rPr lang="en-US" sz="1400" dirty="0" smtClean="0">
                <a:latin typeface="Comic Sans MS" pitchFamily="66" charset="0"/>
              </a:rPr>
            </a:br>
            <a:r>
              <a:rPr lang="en-US" sz="1400" dirty="0" smtClean="0">
                <a:latin typeface="Comic Sans MS" pitchFamily="66" charset="0"/>
              </a:rPr>
              <a:t>by </a:t>
            </a:r>
            <a:r>
              <a:rPr lang="en-US" sz="1400" dirty="0">
                <a:latin typeface="Comic Sans MS" pitchFamily="66" charset="0"/>
              </a:rPr>
              <a:t>implication, drinking (the act); also (by implication) </a:t>
            </a:r>
            <a:r>
              <a:rPr lang="en-US" sz="1400" b="1" u="sng" dirty="0">
                <a:solidFill>
                  <a:srgbClr val="0070C0"/>
                </a:solidFill>
                <a:latin typeface="Comic Sans MS" pitchFamily="66" charset="0"/>
              </a:rPr>
              <a:t>a ban</a:t>
            </a:r>
            <a:r>
              <a:rPr lang="en-US" sz="1400" b="1" dirty="0">
                <a:solidFill>
                  <a:srgbClr val="0070C0"/>
                </a:solidFill>
                <a:latin typeface="Comic Sans MS" pitchFamily="66" charset="0"/>
              </a:rPr>
              <a:t>q</a:t>
            </a:r>
            <a:r>
              <a:rPr lang="en-US" sz="1400" b="1" u="sng" dirty="0">
                <a:solidFill>
                  <a:srgbClr val="0070C0"/>
                </a:solidFill>
                <a:latin typeface="Comic Sans MS" pitchFamily="66" charset="0"/>
              </a:rPr>
              <a:t>uet</a:t>
            </a:r>
            <a:r>
              <a:rPr lang="en-US" sz="1400" dirty="0">
                <a:latin typeface="Comic Sans MS" pitchFamily="66" charset="0"/>
              </a:rPr>
              <a:t> or (generally) feast</a:t>
            </a:r>
            <a:r>
              <a:rPr lang="en-US" sz="1400" dirty="0" smtClean="0">
                <a:latin typeface="Comic Sans MS" pitchFamily="66" charset="0"/>
              </a:rPr>
              <a:t>:  </a:t>
            </a:r>
            <a:br>
              <a:rPr lang="en-US" sz="1400" dirty="0" smtClean="0">
                <a:latin typeface="Comic Sans MS" pitchFamily="66" charset="0"/>
              </a:rPr>
            </a:br>
            <a:r>
              <a:rPr lang="en-US" sz="1400" dirty="0" smtClean="0">
                <a:latin typeface="Comic Sans MS" pitchFamily="66" charset="0"/>
              </a:rPr>
              <a:t>KJV </a:t>
            </a:r>
            <a:r>
              <a:rPr lang="en-US" sz="1400" dirty="0">
                <a:latin typeface="Comic Sans MS" pitchFamily="66" charset="0"/>
              </a:rPr>
              <a:t>- </a:t>
            </a:r>
            <a:r>
              <a:rPr lang="en-US" sz="1400" b="1" u="sng" dirty="0">
                <a:solidFill>
                  <a:srgbClr val="0070C0"/>
                </a:solidFill>
                <a:latin typeface="Comic Sans MS" pitchFamily="66" charset="0"/>
              </a:rPr>
              <a:t>ban</a:t>
            </a:r>
            <a:r>
              <a:rPr lang="en-US" sz="1400" b="1" dirty="0">
                <a:solidFill>
                  <a:srgbClr val="0070C0"/>
                </a:solidFill>
                <a:latin typeface="Comic Sans MS" pitchFamily="66" charset="0"/>
              </a:rPr>
              <a:t>q</a:t>
            </a:r>
            <a:r>
              <a:rPr lang="en-US" sz="1400" b="1" u="sng" dirty="0">
                <a:solidFill>
                  <a:srgbClr val="0070C0"/>
                </a:solidFill>
                <a:latin typeface="Comic Sans MS" pitchFamily="66" charset="0"/>
              </a:rPr>
              <a:t>uet</a:t>
            </a:r>
            <a:r>
              <a:rPr lang="en-US" sz="1400" dirty="0">
                <a:solidFill>
                  <a:srgbClr val="0070C0"/>
                </a:solidFill>
                <a:latin typeface="Comic Sans MS" pitchFamily="66" charset="0"/>
              </a:rPr>
              <a:t>,</a:t>
            </a:r>
            <a:r>
              <a:rPr lang="en-US" sz="1400" dirty="0">
                <a:latin typeface="Comic Sans MS" pitchFamily="66" charset="0"/>
              </a:rPr>
              <a:t> drank, drink, </a:t>
            </a:r>
            <a:r>
              <a:rPr lang="en-US" sz="1400" b="1" u="sng" dirty="0" smtClean="0">
                <a:solidFill>
                  <a:srgbClr val="0070C0"/>
                </a:solidFill>
                <a:latin typeface="Comic Sans MS" pitchFamily="66" charset="0"/>
              </a:rPr>
              <a:t>feast</a:t>
            </a:r>
            <a:r>
              <a:rPr lang="en-US" sz="1400" dirty="0" smtClean="0">
                <a:latin typeface="Comic Sans MS" pitchFamily="66" charset="0"/>
              </a:rPr>
              <a:t> </a:t>
            </a:r>
            <a:r>
              <a:rPr lang="en-US" sz="1400" dirty="0">
                <a:latin typeface="Comic Sans MS" pitchFamily="66" charset="0"/>
              </a:rPr>
              <a:t>([</a:t>
            </a:r>
            <a:r>
              <a:rPr lang="en-US" sz="1400" b="1" dirty="0">
                <a:solidFill>
                  <a:srgbClr val="0070C0"/>
                </a:solidFill>
                <a:latin typeface="Comic Sans MS" pitchFamily="66" charset="0"/>
              </a:rPr>
              <a:t>-</a:t>
            </a:r>
            <a:r>
              <a:rPr lang="en-US" sz="1400" b="1" u="sng" dirty="0" err="1">
                <a:solidFill>
                  <a:srgbClr val="0070C0"/>
                </a:solidFill>
                <a:latin typeface="Comic Sans MS" pitchFamily="66" charset="0"/>
              </a:rPr>
              <a:t>ed</a:t>
            </a:r>
            <a:r>
              <a:rPr lang="en-US" sz="1400" dirty="0">
                <a:latin typeface="Comic Sans MS" pitchFamily="66" charset="0"/>
              </a:rPr>
              <a:t>], </a:t>
            </a:r>
            <a:r>
              <a:rPr lang="en-US" sz="1400" dirty="0">
                <a:solidFill>
                  <a:srgbClr val="0070C0"/>
                </a:solidFill>
                <a:latin typeface="Comic Sans MS" pitchFamily="66" charset="0"/>
              </a:rPr>
              <a:t>-</a:t>
            </a:r>
            <a:r>
              <a:rPr lang="en-US" sz="1400" b="1" u="sng" dirty="0" err="1">
                <a:solidFill>
                  <a:srgbClr val="0070C0"/>
                </a:solidFill>
                <a:latin typeface="Comic Sans MS" pitchFamily="66" charset="0"/>
              </a:rPr>
              <a:t>in</a:t>
            </a:r>
            <a:r>
              <a:rPr lang="en-US" sz="1400" b="1" dirty="0" err="1">
                <a:solidFill>
                  <a:srgbClr val="0070C0"/>
                </a:solidFill>
                <a:latin typeface="Comic Sans MS" pitchFamily="66" charset="0"/>
              </a:rPr>
              <a:t>g</a:t>
            </a:r>
            <a:r>
              <a:rPr lang="en-US" sz="1400" dirty="0" smtClean="0">
                <a:latin typeface="Comic Sans MS" pitchFamily="66" charset="0"/>
              </a:rPr>
              <a:t>).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9456" y="762000"/>
            <a:ext cx="4229102" cy="954107"/>
          </a:xfrm>
          <a:prstGeom prst="rect">
            <a:avLst/>
          </a:prstGeom>
          <a:solidFill>
            <a:srgbClr val="AFDD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r>
              <a:rPr lang="en-US" sz="1400" b="1" dirty="0">
                <a:solidFill>
                  <a:srgbClr val="0070C0"/>
                </a:solidFill>
                <a:latin typeface="Comic Sans MS" pitchFamily="66" charset="0"/>
              </a:rPr>
              <a:t>Gen </a:t>
            </a:r>
            <a:r>
              <a:rPr lang="en-US" sz="1400" b="1" dirty="0" smtClean="0">
                <a:solidFill>
                  <a:srgbClr val="0070C0"/>
                </a:solidFill>
                <a:latin typeface="Comic Sans MS" pitchFamily="66" charset="0"/>
              </a:rPr>
              <a:t>19:3  </a:t>
            </a:r>
            <a:r>
              <a:rPr lang="en-US" sz="1400" dirty="0" smtClean="0">
                <a:latin typeface="Comic Sans MS" pitchFamily="66" charset="0"/>
              </a:rPr>
              <a:t>And </a:t>
            </a:r>
            <a:r>
              <a:rPr lang="en-US" sz="1400" smtClean="0">
                <a:latin typeface="Comic Sans MS" pitchFamily="66" charset="0"/>
              </a:rPr>
              <a:t>[Lot] </a:t>
            </a:r>
            <a:r>
              <a:rPr lang="en-US" sz="1400" dirty="0">
                <a:latin typeface="Comic Sans MS" pitchFamily="66" charset="0"/>
              </a:rPr>
              <a:t>pressed upon them greatly; </a:t>
            </a:r>
            <a:r>
              <a:rPr lang="en-US" sz="1400" dirty="0" smtClean="0">
                <a:latin typeface="Comic Sans MS" pitchFamily="66" charset="0"/>
              </a:rPr>
              <a:t/>
            </a:r>
            <a:br>
              <a:rPr lang="en-US" sz="1400" dirty="0" smtClean="0">
                <a:latin typeface="Comic Sans MS" pitchFamily="66" charset="0"/>
              </a:rPr>
            </a:br>
            <a:r>
              <a:rPr lang="en-US" sz="1400" dirty="0" smtClean="0">
                <a:latin typeface="Comic Sans MS" pitchFamily="66" charset="0"/>
              </a:rPr>
              <a:t>and </a:t>
            </a:r>
            <a:r>
              <a:rPr lang="en-US" sz="1400" dirty="0">
                <a:latin typeface="Comic Sans MS" pitchFamily="66" charset="0"/>
              </a:rPr>
              <a:t>they turned in unto him, and entered into his house; and he made them a </a:t>
            </a:r>
            <a:r>
              <a:rPr lang="en-US" sz="1400" b="1" u="sng" dirty="0">
                <a:solidFill>
                  <a:srgbClr val="0070C0"/>
                </a:solidFill>
                <a:latin typeface="Comic Sans MS" pitchFamily="66" charset="0"/>
              </a:rPr>
              <a:t>feast</a:t>
            </a:r>
            <a:r>
              <a:rPr lang="en-US" sz="1400" dirty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en-US" sz="1400" dirty="0">
                <a:latin typeface="Comic Sans MS" pitchFamily="66" charset="0"/>
              </a:rPr>
              <a:t>and did </a:t>
            </a:r>
            <a:r>
              <a:rPr lang="en-US" sz="1400" b="1" dirty="0">
                <a:solidFill>
                  <a:srgbClr val="0070C0"/>
                </a:solidFill>
                <a:latin typeface="Comic Sans MS" pitchFamily="66" charset="0"/>
              </a:rPr>
              <a:t>bake 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unleavened bread, </a:t>
            </a:r>
            <a:r>
              <a:rPr lang="en-US" sz="1400" b="1" dirty="0">
                <a:solidFill>
                  <a:srgbClr val="0070C0"/>
                </a:solidFill>
                <a:latin typeface="Comic Sans MS" pitchFamily="66" charset="0"/>
              </a:rPr>
              <a:t>and they did </a:t>
            </a:r>
            <a:r>
              <a:rPr lang="en-US" sz="1400" b="1" dirty="0" smtClean="0">
                <a:solidFill>
                  <a:srgbClr val="0070C0"/>
                </a:solidFill>
                <a:latin typeface="Comic Sans MS" pitchFamily="66" charset="0"/>
              </a:rPr>
              <a:t>eat</a:t>
            </a:r>
            <a:r>
              <a:rPr lang="en-US" sz="1400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  <a:endParaRPr lang="en-US" sz="1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137" y="6114871"/>
            <a:ext cx="89926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 Abib 13 </a:t>
            </a:r>
            <a:r>
              <a:rPr lang="en-US" sz="1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(in Matt, Mark, Luke) </a:t>
            </a:r>
            <a:r>
              <a:rPr lang="en-US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disciples asked where to prepare the </a:t>
            </a:r>
            <a:r>
              <a:rPr lang="en-US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Passover – for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u="sng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en-US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[Abib 14] </a:t>
            </a:r>
            <a:r>
              <a:rPr lang="en-US" b="1" u="sng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FEAST</a:t>
            </a:r>
            <a:r>
              <a:rPr lang="en-US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“da</a:t>
            </a:r>
            <a:r>
              <a:rPr lang="en-US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</a:t>
            </a:r>
            <a:r>
              <a:rPr lang="en-US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 of </a:t>
            </a:r>
            <a:r>
              <a:rPr lang="en-US" b="1" u="sng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</a:t>
            </a:r>
            <a:r>
              <a:rPr lang="en-US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leavened </a:t>
            </a:r>
            <a:r>
              <a:rPr lang="en-US" b="1" u="sng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r>
              <a:rPr lang="en-US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read that </a:t>
            </a:r>
            <a:r>
              <a:rPr lang="en-US" b="1" u="sng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was</a:t>
            </a:r>
            <a:r>
              <a:rPr lang="en-US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approaching.</a:t>
            </a:r>
            <a:endParaRPr lang="en-US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42869" y="3942233"/>
            <a:ext cx="71896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Festival of Unleavened Bread</a:t>
            </a:r>
            <a:endParaRPr lang="en-US" sz="2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42870" y="4742688"/>
            <a:ext cx="3310130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H2282 “chag” Festival of ULB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290589" y="2155496"/>
            <a:ext cx="1004811" cy="934415"/>
          </a:xfrm>
          <a:prstGeom prst="wedgeRoundRectCallout">
            <a:avLst>
              <a:gd name="adj1" fmla="val 54662"/>
              <a:gd name="adj2" fmla="val 80356"/>
              <a:gd name="adj3" fmla="val 16667"/>
            </a:avLst>
          </a:prstGeom>
          <a:solidFill>
            <a:schemeClr val="accent2"/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b="1" dirty="0" smtClean="0"/>
              <a:t>This </a:t>
            </a:r>
            <a:r>
              <a:rPr lang="en-CA" b="1" u="sng" dirty="0" smtClean="0"/>
              <a:t>is</a:t>
            </a:r>
            <a:r>
              <a:rPr lang="en-CA" b="1" dirty="0" smtClean="0"/>
              <a:t> </a:t>
            </a:r>
            <a:r>
              <a:rPr lang="en-CA" b="1" dirty="0" err="1" smtClean="0"/>
              <a:t>Exo</a:t>
            </a:r>
            <a:r>
              <a:rPr lang="en-CA" b="1" dirty="0" smtClean="0"/>
              <a:t> 12:18!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00920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2" grpId="0" animBg="1"/>
      <p:bldP spid="14" grpId="0" animBg="1"/>
      <p:bldP spid="15" grpId="0" animBg="1"/>
      <p:bldP spid="18" grpId="0"/>
      <p:bldP spid="20" grpId="0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34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7239000" y="64008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8E6382-2566-492A-A2A1-417678E32A52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pPr/>
              <a:t>34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3" descr="C:\Users\Rae\Desktop\Gospel-Of-Joh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" y="272709"/>
            <a:ext cx="3361765" cy="2294755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6"/>
          <p:cNvSpPr txBox="1">
            <a:spLocks/>
          </p:cNvSpPr>
          <p:nvPr/>
        </p:nvSpPr>
        <p:spPr>
          <a:xfrm>
            <a:off x="4180939" y="355122"/>
            <a:ext cx="4572001" cy="563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  <a:sp3d extrusionH="57150">
              <a:bevelT w="57150" h="38100" prst="artDeco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In many studies one must: </a:t>
            </a:r>
          </a:p>
          <a:p>
            <a:pPr marL="502920" indent="-457200">
              <a:buFont typeface="Georgia" pitchFamily="18" charset="0"/>
              <a:buAutoNum type="arabicPeriod"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Watch the Content.</a:t>
            </a:r>
          </a:p>
          <a:p>
            <a:pPr marL="502920" indent="-457200">
              <a:buFont typeface="Georgia" pitchFamily="18" charset="0"/>
              <a:buAutoNum type="arabicPeriod"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Watch the Context especially with words like “</a:t>
            </a:r>
            <a:r>
              <a:rPr lang="en-US" sz="2000" b="1" dirty="0" smtClean="0">
                <a:solidFill>
                  <a:srgbClr val="0070C0"/>
                </a:solidFill>
              </a:rPr>
              <a:t>a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” and “</a:t>
            </a:r>
            <a:r>
              <a:rPr lang="en-US" sz="2000" b="1" dirty="0" smtClean="0">
                <a:solidFill>
                  <a:srgbClr val="C00000"/>
                </a:solidFill>
              </a:rPr>
              <a:t>the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” … as these words will cause a difference in the final context.</a:t>
            </a:r>
          </a:p>
          <a:p>
            <a:pPr marL="502920" indent="-457200">
              <a:buFont typeface="Georgia" pitchFamily="18" charset="0"/>
              <a:buAutoNum type="arabicPeriod"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Compare other versions of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Scripture.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  <a:p>
            <a:pPr marL="502920" indent="-457200">
              <a:buFont typeface="Georgia" pitchFamily="18" charset="0"/>
              <a:buAutoNum type="arabicPeriod"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Bible Versions that may have italicized words &amp; capital letters </a:t>
            </a:r>
            <a:r>
              <a:rPr lang="en-US" sz="2000" b="1" dirty="0" smtClean="0">
                <a:solidFill>
                  <a:srgbClr val="C00000"/>
                </a:solidFill>
              </a:rPr>
              <a:t>where they do not belong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can </a:t>
            </a:r>
            <a:r>
              <a:rPr lang="en-US" sz="2000" b="1" u="sng" dirty="0" smtClean="0">
                <a:solidFill>
                  <a:schemeClr val="tx2">
                    <a:lumMod val="50000"/>
                  </a:schemeClr>
                </a:solidFill>
              </a:rPr>
              <a:t>lead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to a different context if </a:t>
            </a:r>
            <a:b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one is not paying attention.</a:t>
            </a:r>
          </a:p>
          <a:p>
            <a:pPr marL="502920" indent="-457200">
              <a:buFont typeface="Georgia" pitchFamily="18" charset="0"/>
              <a:buAutoNum type="arabicPeriod"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Be sure to check and see what John has to say, as often his Gospel solves the controversy.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3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t>35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78645" y="259140"/>
            <a:ext cx="9490286" cy="230832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14300" prst="artDeco"/>
          </a:sp3d>
        </p:spPr>
        <p:txBody>
          <a:bodyPr wrap="square" lIns="91440" tIns="45720" rIns="91440" bIns="4572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/>
                <a:solidFill>
                  <a:schemeClr val="accent3"/>
                </a:solidFill>
              </a:rPr>
              <a:t>1</a:t>
            </a:r>
            <a:r>
              <a:rPr lang="en-US" sz="4800" b="1" baseline="30000" dirty="0" smtClean="0">
                <a:ln/>
                <a:solidFill>
                  <a:schemeClr val="accent3"/>
                </a:solidFill>
              </a:rPr>
              <a:t>st</a:t>
            </a:r>
            <a:r>
              <a:rPr lang="en-US" sz="4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  <a:t>Witness for </a:t>
            </a:r>
            <a:b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  <a:t>the “day” and “date” </a:t>
            </a:r>
            <a:b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  <a:t>of Passover</a:t>
            </a:r>
            <a:endParaRPr lang="en-US" sz="4800" b="1" strike="sngStrike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9765" y="5029200"/>
            <a:ext cx="5181004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John’s Gospel</a:t>
            </a:r>
            <a:r>
              <a:rPr lang="en-US" sz="3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3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Chapters 13-18-19</a:t>
            </a:r>
            <a:endParaRPr lang="en-US" sz="24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18534" y="2676106"/>
            <a:ext cx="4863466" cy="2200693"/>
          </a:xfrm>
          <a:prstGeom prst="rect">
            <a:avLst/>
          </a:prstGeom>
          <a:solidFill>
            <a:srgbClr val="AFDDFF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  <a:sp3d extrusionH="57150">
              <a:bevelT w="38100" h="38100" prst="angle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The Synoptic Gospels seem to have some challenging phrases. </a:t>
            </a:r>
          </a:p>
          <a:p>
            <a:pPr marL="45720" indent="0" algn="ctr">
              <a:buNone/>
            </a:pP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Let’s examine John.</a:t>
            </a:r>
          </a:p>
          <a:p>
            <a:pPr marL="45720" indent="0" algn="ctr">
              <a:buNone/>
            </a:pP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57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76200" y="39469"/>
            <a:ext cx="9220200" cy="95113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 smtClean="0"/>
              <a:t>Considering John’s Gospel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305800" cy="4800600"/>
          </a:xfrm>
        </p:spPr>
        <p:txBody>
          <a:bodyPr>
            <a:normAutofit fontScale="925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dirty="0" smtClean="0"/>
              <a:t>Have you ever wondered why there are 4 Gospels for one story?  Have you ever wondered why John’s Gospel is different than the </a:t>
            </a:r>
            <a:r>
              <a:rPr lang="en-US" dirty="0" err="1" smtClean="0"/>
              <a:t>Synoptics</a:t>
            </a:r>
            <a:r>
              <a:rPr lang="en-US" dirty="0" smtClean="0"/>
              <a:t>?</a:t>
            </a:r>
          </a:p>
          <a:p>
            <a:r>
              <a:rPr lang="en-US" dirty="0" smtClean="0"/>
              <a:t>Many </a:t>
            </a:r>
            <a:r>
              <a:rPr lang="en-US" dirty="0"/>
              <a:t>scholars believe John wrote his Gospel late in the </a:t>
            </a:r>
            <a:r>
              <a:rPr lang="en-US" dirty="0" smtClean="0"/>
              <a:t>first </a:t>
            </a:r>
            <a:r>
              <a:rPr lang="en-US" dirty="0"/>
              <a:t>century; </a:t>
            </a:r>
            <a:r>
              <a:rPr lang="en-US" b="1" i="1" u="sng" dirty="0">
                <a:solidFill>
                  <a:srgbClr val="FF0000"/>
                </a:solidFill>
              </a:rPr>
              <a:t>decades after the S</a:t>
            </a:r>
            <a:r>
              <a:rPr lang="en-US" b="1" i="1" dirty="0">
                <a:solidFill>
                  <a:srgbClr val="FF0000"/>
                </a:solidFill>
              </a:rPr>
              <a:t>y</a:t>
            </a:r>
            <a:r>
              <a:rPr lang="en-US" b="1" i="1" u="sng" dirty="0">
                <a:solidFill>
                  <a:srgbClr val="FF0000"/>
                </a:solidFill>
              </a:rPr>
              <a:t>no</a:t>
            </a:r>
            <a:r>
              <a:rPr lang="en-US" b="1" i="1" dirty="0">
                <a:solidFill>
                  <a:srgbClr val="FF0000"/>
                </a:solidFill>
              </a:rPr>
              <a:t>p</a:t>
            </a:r>
            <a:r>
              <a:rPr lang="en-US" b="1" i="1" u="sng" dirty="0">
                <a:solidFill>
                  <a:srgbClr val="FF0000"/>
                </a:solidFill>
              </a:rPr>
              <a:t>tic Gos</a:t>
            </a:r>
            <a:r>
              <a:rPr lang="en-US" b="1" i="1" dirty="0">
                <a:solidFill>
                  <a:srgbClr val="FF0000"/>
                </a:solidFill>
              </a:rPr>
              <a:t>p</a:t>
            </a:r>
            <a:r>
              <a:rPr lang="en-US" b="1" i="1" u="sng" dirty="0">
                <a:solidFill>
                  <a:srgbClr val="FF0000"/>
                </a:solidFill>
              </a:rPr>
              <a:t>els had </a:t>
            </a:r>
            <a:r>
              <a:rPr lang="en-US" b="1" i="1" u="sng" dirty="0" smtClean="0">
                <a:solidFill>
                  <a:srgbClr val="FF0000"/>
                </a:solidFill>
              </a:rPr>
              <a:t>been </a:t>
            </a:r>
            <a:r>
              <a:rPr lang="en-US" b="1" i="1" u="sng" dirty="0">
                <a:solidFill>
                  <a:srgbClr val="FF0000"/>
                </a:solidFill>
              </a:rPr>
              <a:t>written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b="1" dirty="0" smtClean="0">
                <a:solidFill>
                  <a:srgbClr val="00B050"/>
                </a:solidFill>
              </a:rPr>
              <a:t>Greek-speaking </a:t>
            </a:r>
            <a:r>
              <a:rPr lang="en-US" b="1" dirty="0">
                <a:solidFill>
                  <a:srgbClr val="00B050"/>
                </a:solidFill>
              </a:rPr>
              <a:t>Gentiles </a:t>
            </a:r>
            <a:r>
              <a:rPr lang="en-US" b="1" dirty="0" smtClean="0">
                <a:solidFill>
                  <a:srgbClr val="00B050"/>
                </a:solidFill>
              </a:rPr>
              <a:t>comprised </a:t>
            </a:r>
            <a:r>
              <a:rPr lang="en-US" b="1" dirty="0">
                <a:solidFill>
                  <a:srgbClr val="00B050"/>
                </a:solidFill>
              </a:rPr>
              <a:t>a significant </a:t>
            </a:r>
            <a:r>
              <a:rPr lang="en-US" b="1" dirty="0" smtClean="0">
                <a:solidFill>
                  <a:srgbClr val="00B050"/>
                </a:solidFill>
              </a:rPr>
              <a:t>portion of </a:t>
            </a:r>
            <a:r>
              <a:rPr lang="en-US" b="1" dirty="0">
                <a:solidFill>
                  <a:srgbClr val="00B050"/>
                </a:solidFill>
              </a:rPr>
              <a:t>the </a:t>
            </a:r>
            <a:r>
              <a:rPr lang="en-US" b="1" dirty="0" smtClean="0">
                <a:solidFill>
                  <a:srgbClr val="00B050"/>
                </a:solidFill>
              </a:rPr>
              <a:t>assembly </a:t>
            </a:r>
            <a:r>
              <a:rPr lang="en-US" sz="1700" b="1" dirty="0" smtClean="0">
                <a:solidFill>
                  <a:srgbClr val="00B050"/>
                </a:solidFill>
              </a:rPr>
              <a:t>(believing in the Roman midnight commencement for the day-start). </a:t>
            </a:r>
            <a:endParaRPr lang="en-US" sz="1700" b="1" dirty="0">
              <a:solidFill>
                <a:srgbClr val="00B05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John's </a:t>
            </a:r>
            <a:r>
              <a:rPr lang="en-US" b="1" dirty="0" smtClean="0">
                <a:solidFill>
                  <a:srgbClr val="C00000"/>
                </a:solidFill>
              </a:rPr>
              <a:t>Gospel differs from </a:t>
            </a:r>
            <a:r>
              <a:rPr lang="en-US" b="1" dirty="0">
                <a:solidFill>
                  <a:srgbClr val="C00000"/>
                </a:solidFill>
              </a:rPr>
              <a:t>the Synoptic Gospels </a:t>
            </a:r>
            <a:r>
              <a:rPr lang="en-US" b="1" dirty="0" smtClean="0">
                <a:solidFill>
                  <a:srgbClr val="C00000"/>
                </a:solidFill>
              </a:rPr>
              <a:t>because </a:t>
            </a:r>
            <a:r>
              <a:rPr lang="en-US" b="1" dirty="0">
                <a:solidFill>
                  <a:srgbClr val="C00000"/>
                </a:solidFill>
              </a:rPr>
              <a:t>of the number of Gentile converts </a:t>
            </a:r>
            <a:r>
              <a:rPr lang="en-US" b="1" dirty="0" smtClean="0">
                <a:solidFill>
                  <a:srgbClr val="C00000"/>
                </a:solidFill>
              </a:rPr>
              <a:t>pouring into </a:t>
            </a:r>
            <a:r>
              <a:rPr lang="en-US" b="1" dirty="0">
                <a:solidFill>
                  <a:srgbClr val="C00000"/>
                </a:solidFill>
              </a:rPr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assembly.  He had to include missed </a:t>
            </a:r>
            <a:r>
              <a:rPr lang="en-US" b="1" dirty="0">
                <a:solidFill>
                  <a:srgbClr val="C00000"/>
                </a:solidFill>
              </a:rPr>
              <a:t>details (separating truth from error</a:t>
            </a:r>
            <a:r>
              <a:rPr lang="en-US" b="1" dirty="0" smtClean="0">
                <a:solidFill>
                  <a:srgbClr val="C00000"/>
                </a:solidFill>
              </a:rPr>
              <a:t>) especially when </a:t>
            </a:r>
            <a:r>
              <a:rPr lang="en-US" b="1" dirty="0">
                <a:solidFill>
                  <a:srgbClr val="C00000"/>
                </a:solidFill>
              </a:rPr>
              <a:t>the anti-Jewish bias </a:t>
            </a:r>
            <a:r>
              <a:rPr lang="en-US" b="1" dirty="0" smtClean="0">
                <a:solidFill>
                  <a:srgbClr val="C00000"/>
                </a:solidFill>
              </a:rPr>
              <a:t>began </a:t>
            </a:r>
            <a:r>
              <a:rPr lang="en-US" b="1" dirty="0">
                <a:solidFill>
                  <a:srgbClr val="C00000"/>
                </a:solidFill>
              </a:rPr>
              <a:t>to take </a:t>
            </a:r>
            <a:r>
              <a:rPr lang="en-US" b="1" dirty="0" smtClean="0">
                <a:solidFill>
                  <a:srgbClr val="C00000"/>
                </a:solidFill>
              </a:rPr>
              <a:t>root.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John </a:t>
            </a:r>
            <a:r>
              <a:rPr lang="en-US" b="1" dirty="0">
                <a:solidFill>
                  <a:srgbClr val="0070C0"/>
                </a:solidFill>
              </a:rPr>
              <a:t>went to great lengths to emphasize the Messiah's </a:t>
            </a:r>
            <a:r>
              <a:rPr lang="en-US" b="1" dirty="0" smtClean="0">
                <a:solidFill>
                  <a:srgbClr val="0070C0"/>
                </a:solidFill>
              </a:rPr>
              <a:t>heritage and to remove all possibilities of lingering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doubt, especially around the details of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Covenant Calendar, timing of events, etc.</a:t>
            </a:r>
            <a:r>
              <a:rPr lang="en-US" b="1" dirty="0">
                <a:solidFill>
                  <a:srgbClr val="0070C0"/>
                </a:solidFill>
              </a:rPr>
              <a:t> </a:t>
            </a:r>
            <a:endParaRPr lang="en-US" b="1" dirty="0" smtClean="0">
              <a:solidFill>
                <a:srgbClr val="0070C0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828800" cy="365125"/>
          </a:xfrm>
        </p:spPr>
        <p:txBody>
          <a:bodyPr/>
          <a:lstStyle/>
          <a:p>
            <a:fld id="{D18E6382-2566-492A-A2A1-417678E32A52}" type="slidenum">
              <a:rPr lang="en-US" smtClean="0"/>
              <a:t>36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5721960"/>
            <a:ext cx="5410200" cy="978695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en-US" sz="2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Let’s review the beginning of John’s account of the Last Supper.</a:t>
            </a:r>
            <a:endParaRPr lang="en-US" sz="2400" dirty="0" smtClean="0">
              <a:solidFill>
                <a:srgbClr val="00B0F0"/>
              </a:solidFill>
            </a:endParaRPr>
          </a:p>
        </p:txBody>
      </p:sp>
      <p:pic>
        <p:nvPicPr>
          <p:cNvPr id="13" name="Picture 2" descr="C:\Users\Rae\Desktop\john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4800600"/>
            <a:ext cx="2590800" cy="1819275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64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5029200" cy="838201"/>
          </a:xfrm>
        </p:spPr>
        <p:txBody>
          <a:bodyPr/>
          <a:lstStyle/>
          <a:p>
            <a:r>
              <a:rPr lang="en-US" dirty="0" smtClean="0"/>
              <a:t>John 13:1-5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fld id="{D18E6382-2566-492A-A2A1-417678E32A52}" type="slidenum">
              <a:rPr lang="en-US" smtClean="0"/>
              <a:t>37</a:t>
            </a:fld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half" idx="4294967295"/>
          </p:nvPr>
        </p:nvSpPr>
        <p:spPr>
          <a:xfrm>
            <a:off x="437936" y="838200"/>
            <a:ext cx="4953000" cy="6096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 Now 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Footlight MT Light" pitchFamily="18" charset="0"/>
              </a:rPr>
              <a:t>BEFORE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1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</a:rPr>
              <a:t>the </a:t>
            </a:r>
            <a:r>
              <a:rPr lang="en-US" sz="1800" b="1" dirty="0">
                <a:solidFill>
                  <a:srgbClr val="0070C0"/>
                </a:solidFill>
              </a:rPr>
              <a:t>feast of the </a:t>
            </a:r>
            <a:r>
              <a:rPr lang="en-US" sz="1800" b="1" dirty="0" err="1">
                <a:solidFill>
                  <a:srgbClr val="0070C0"/>
                </a:solidFill>
              </a:rPr>
              <a:t>passover</a:t>
            </a:r>
            <a:r>
              <a:rPr lang="en-US" sz="1800" b="1" dirty="0">
                <a:solidFill>
                  <a:srgbClr val="0070C0"/>
                </a:solidFill>
              </a:rPr>
              <a:t>, </a:t>
            </a:r>
            <a:r>
              <a:rPr lang="en-US" sz="1800" dirty="0">
                <a:solidFill>
                  <a:schemeClr val="tx1"/>
                </a:solidFill>
              </a:rPr>
              <a:t>when </a:t>
            </a:r>
            <a:r>
              <a:rPr lang="en-US" sz="1800" b="1" dirty="0">
                <a:solidFill>
                  <a:srgbClr val="0070C0"/>
                </a:solidFill>
              </a:rPr>
              <a:t>Yahusha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knew that his hour was come that he should depart out of this world unto 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the </a:t>
            </a:r>
            <a:r>
              <a:rPr lang="en-US" sz="1800" dirty="0">
                <a:solidFill>
                  <a:schemeClr val="tx1"/>
                </a:solidFill>
              </a:rPr>
              <a:t>Father, having loved his own which were in the world, he loved them unto the end.</a:t>
            </a:r>
          </a:p>
          <a:p>
            <a:pPr marL="4572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2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rgbClr val="0070C0"/>
                </a:solidFill>
              </a:rPr>
              <a:t>And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u="sng" dirty="0">
                <a:solidFill>
                  <a:srgbClr val="FF0000"/>
                </a:solidFill>
              </a:rPr>
              <a:t>su</a:t>
            </a:r>
            <a:r>
              <a:rPr lang="en-US" sz="1800" b="1" dirty="0">
                <a:solidFill>
                  <a:srgbClr val="FF0000"/>
                </a:solidFill>
              </a:rPr>
              <a:t>pp</a:t>
            </a:r>
            <a:r>
              <a:rPr lang="en-US" sz="1800" b="1" u="sng" dirty="0">
                <a:solidFill>
                  <a:srgbClr val="FF0000"/>
                </a:solidFill>
              </a:rPr>
              <a:t>er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u="sng" dirty="0" smtClean="0">
                <a:solidFill>
                  <a:srgbClr val="0070C0"/>
                </a:solidFill>
              </a:rPr>
              <a:t>bein</a:t>
            </a:r>
            <a:r>
              <a:rPr lang="en-US" sz="1800" b="1" dirty="0" smtClean="0">
                <a:solidFill>
                  <a:srgbClr val="0070C0"/>
                </a:solidFill>
              </a:rPr>
              <a:t>g </a:t>
            </a:r>
            <a:r>
              <a:rPr lang="en-US" sz="1800" b="1" u="sng" dirty="0" smtClean="0">
                <a:solidFill>
                  <a:srgbClr val="FF0000"/>
                </a:solidFill>
              </a:rPr>
              <a:t>ended</a:t>
            </a:r>
            <a:r>
              <a:rPr lang="en-US" sz="1800" dirty="0">
                <a:solidFill>
                  <a:srgbClr val="FF0000"/>
                </a:solidFill>
              </a:rPr>
              <a:t>, </a:t>
            </a:r>
            <a:r>
              <a:rPr 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devil having now put into the heart of Judas</a:t>
            </a:r>
            <a:r>
              <a:rPr lang="en-US" sz="1800" dirty="0">
                <a:solidFill>
                  <a:schemeClr val="tx1"/>
                </a:solidFill>
              </a:rPr>
              <a:t> Iscariot, Simon's son, </a:t>
            </a:r>
            <a:r>
              <a:rPr 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 betray him;</a:t>
            </a:r>
          </a:p>
          <a:p>
            <a:pPr marL="4572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3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rgbClr val="0070C0"/>
                </a:solidFill>
              </a:rPr>
              <a:t>Yahusha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knowing that the Father had 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given </a:t>
            </a:r>
            <a:r>
              <a:rPr lang="en-US" sz="1800" dirty="0">
                <a:solidFill>
                  <a:schemeClr val="tx1"/>
                </a:solidFill>
              </a:rPr>
              <a:t>all things into his hands, and that he was come from </a:t>
            </a:r>
            <a:r>
              <a:rPr lang="en-US" sz="1800" b="1" dirty="0" smtClean="0">
                <a:solidFill>
                  <a:srgbClr val="0070C0"/>
                </a:solidFill>
              </a:rPr>
              <a:t>Yahuah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and went to </a:t>
            </a:r>
            <a:r>
              <a:rPr lang="en-US" sz="1800" b="1" dirty="0" smtClean="0">
                <a:solidFill>
                  <a:srgbClr val="0070C0"/>
                </a:solidFill>
              </a:rPr>
              <a:t>Yahuah</a:t>
            </a:r>
            <a:r>
              <a:rPr lang="en-US" sz="1800" dirty="0" smtClean="0">
                <a:solidFill>
                  <a:srgbClr val="0070C0"/>
                </a:solidFill>
              </a:rPr>
              <a:t>;</a:t>
            </a:r>
            <a:endParaRPr lang="en-US" sz="1800" dirty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4 </a:t>
            </a:r>
            <a:r>
              <a:rPr lang="en-US" sz="1800" b="1" dirty="0">
                <a:solidFill>
                  <a:srgbClr val="0070C0"/>
                </a:solidFill>
              </a:rPr>
              <a:t>He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riseth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0070C0"/>
                </a:solidFill>
              </a:rPr>
              <a:t>from</a:t>
            </a:r>
            <a:r>
              <a:rPr lang="en-US" sz="1800" b="1" dirty="0">
                <a:solidFill>
                  <a:srgbClr val="FF0000"/>
                </a:solidFill>
              </a:rPr>
              <a:t> supper</a:t>
            </a:r>
            <a:r>
              <a:rPr lang="en-US" sz="1800" dirty="0">
                <a:solidFill>
                  <a:srgbClr val="FF0000"/>
                </a:solidFill>
              </a:rPr>
              <a:t>,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0070C0"/>
                </a:solidFill>
              </a:rPr>
              <a:t>and laid aside </a:t>
            </a:r>
            <a:r>
              <a:rPr lang="en-US" sz="1800" b="1" dirty="0" smtClean="0">
                <a:solidFill>
                  <a:srgbClr val="0070C0"/>
                </a:solidFill>
              </a:rPr>
              <a:t/>
            </a:r>
            <a:br>
              <a:rPr lang="en-US" sz="1800" b="1" dirty="0" smtClean="0">
                <a:solidFill>
                  <a:srgbClr val="0070C0"/>
                </a:solidFill>
              </a:rPr>
            </a:br>
            <a:r>
              <a:rPr lang="en-US" sz="1800" b="1" dirty="0" smtClean="0">
                <a:solidFill>
                  <a:srgbClr val="0070C0"/>
                </a:solidFill>
              </a:rPr>
              <a:t>his </a:t>
            </a:r>
            <a:r>
              <a:rPr lang="en-US" sz="1800" b="1" dirty="0">
                <a:solidFill>
                  <a:srgbClr val="0070C0"/>
                </a:solidFill>
              </a:rPr>
              <a:t>garments;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and took a towel, and girded himself.</a:t>
            </a:r>
          </a:p>
          <a:p>
            <a:pPr marL="4572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5</a:t>
            </a:r>
            <a:r>
              <a:rPr lang="en-US" sz="1800" dirty="0">
                <a:solidFill>
                  <a:schemeClr val="tx1"/>
                </a:solidFill>
              </a:rPr>
              <a:t> After that he </a:t>
            </a:r>
            <a:r>
              <a:rPr lang="en-US" sz="1800" dirty="0" err="1">
                <a:solidFill>
                  <a:schemeClr val="tx1"/>
                </a:solidFill>
              </a:rPr>
              <a:t>poureth</a:t>
            </a:r>
            <a:r>
              <a:rPr lang="en-US" sz="1800" dirty="0">
                <a:solidFill>
                  <a:schemeClr val="tx1"/>
                </a:solidFill>
              </a:rPr>
              <a:t> water into a </a:t>
            </a:r>
            <a:r>
              <a:rPr lang="en-US" sz="1800" dirty="0" err="1">
                <a:solidFill>
                  <a:schemeClr val="tx1"/>
                </a:solidFill>
              </a:rPr>
              <a:t>bason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and </a:t>
            </a:r>
            <a:r>
              <a:rPr lang="en-US" sz="1800" b="1" dirty="0">
                <a:solidFill>
                  <a:srgbClr val="0070C0"/>
                </a:solidFill>
              </a:rPr>
              <a:t>began to wash the disciples' feet</a:t>
            </a:r>
            <a:r>
              <a:rPr lang="en-US" sz="1800" dirty="0">
                <a:solidFill>
                  <a:srgbClr val="0070C0"/>
                </a:solidFill>
              </a:rPr>
              <a:t>, </a:t>
            </a:r>
            <a:r>
              <a:rPr lang="en-US" sz="1800" dirty="0" smtClean="0">
                <a:solidFill>
                  <a:srgbClr val="0070C0"/>
                </a:solidFill>
              </a:rPr>
              <a:t/>
            </a:r>
            <a:br>
              <a:rPr lang="en-US" sz="1800" dirty="0" smtClean="0">
                <a:solidFill>
                  <a:srgbClr val="0070C0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and </a:t>
            </a:r>
            <a:r>
              <a:rPr lang="en-US" sz="1800" dirty="0">
                <a:solidFill>
                  <a:schemeClr val="tx1"/>
                </a:solidFill>
              </a:rPr>
              <a:t>to wipe them with the towel wherewith 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he </a:t>
            </a:r>
            <a:r>
              <a:rPr lang="en-US" sz="1800" dirty="0">
                <a:solidFill>
                  <a:schemeClr val="tx1"/>
                </a:solidFill>
              </a:rPr>
              <a:t>was girded.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5562600" y="1143000"/>
            <a:ext cx="3124200" cy="4953000"/>
          </a:xfrm>
          <a:prstGeom prst="rect">
            <a:avLst/>
          </a:prstGeom>
          <a:gradFill flip="none" rotWithShape="1">
            <a:gsLst>
              <a:gs pos="81000">
                <a:srgbClr val="002060"/>
              </a:gs>
              <a:gs pos="74000">
                <a:schemeClr val="accent6">
                  <a:lumMod val="20000"/>
                  <a:lumOff val="80000"/>
                </a:schemeClr>
              </a:gs>
              <a:gs pos="55000">
                <a:schemeClr val="accent4">
                  <a:lumMod val="20000"/>
                  <a:lumOff val="80000"/>
                </a:schemeClr>
              </a:gs>
              <a:gs pos="43000">
                <a:srgbClr val="0070C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92500" lnSpcReduction="10000"/>
            <a:sp3d extrusionH="57150">
              <a:bevelT h="25400" prst="softRound"/>
            </a:sp3d>
          </a:bodyPr>
          <a:lstStyle/>
          <a:p>
            <a:pPr marL="45720" indent="0" algn="ctr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Verse 1 plainly </a:t>
            </a:r>
            <a:r>
              <a:rPr lang="en-US" sz="2000" b="1" dirty="0">
                <a:solidFill>
                  <a:schemeClr val="bg1"/>
                </a:solidFill>
              </a:rPr>
              <a:t>states the timing was </a:t>
            </a:r>
            <a:r>
              <a:rPr lang="en-US" sz="2000" b="1" dirty="0" smtClean="0">
                <a:solidFill>
                  <a:schemeClr val="bg1"/>
                </a:solidFill>
              </a:rPr>
              <a:t>"</a:t>
            </a:r>
            <a:r>
              <a:rPr lang="en-US" sz="2000" b="1" u="sng" dirty="0" smtClean="0">
                <a:solidFill>
                  <a:srgbClr val="FFFF00"/>
                </a:solidFill>
                <a:latin typeface="Footlight MT Light" pitchFamily="18" charset="0"/>
              </a:rPr>
              <a:t>BEFORE</a:t>
            </a:r>
            <a:r>
              <a:rPr lang="en-US" sz="2000" b="1" dirty="0" smtClean="0">
                <a:solidFill>
                  <a:schemeClr val="bg1"/>
                </a:solidFill>
              </a:rPr>
              <a:t> the </a:t>
            </a:r>
            <a:r>
              <a:rPr lang="en-US" sz="2000" b="1" dirty="0">
                <a:solidFill>
                  <a:schemeClr val="bg1"/>
                </a:solidFill>
              </a:rPr>
              <a:t>feast of the Passover," which is always on the </a:t>
            </a:r>
            <a:r>
              <a:rPr lang="en-US" sz="2000" b="1" cap="small" dirty="0">
                <a:solidFill>
                  <a:schemeClr val="bg1"/>
                </a:solidFill>
              </a:rPr>
              <a:t>14</a:t>
            </a:r>
            <a:r>
              <a:rPr lang="en-US" sz="2000" b="1" cap="small" baseline="30000" dirty="0">
                <a:solidFill>
                  <a:schemeClr val="bg1"/>
                </a:solidFill>
              </a:rPr>
              <a:t>th</a:t>
            </a:r>
            <a:r>
              <a:rPr lang="en-US" sz="2000" b="1" dirty="0">
                <a:solidFill>
                  <a:schemeClr val="bg1"/>
                </a:solidFill>
              </a:rPr>
              <a:t> day of the first month.  Logic demands the betrayal of </a:t>
            </a:r>
            <a:r>
              <a:rPr lang="en-US" sz="2000" b="1" u="sng" dirty="0">
                <a:solidFill>
                  <a:schemeClr val="bg1"/>
                </a:solidFill>
              </a:rPr>
              <a:t>Yahusha</a:t>
            </a:r>
            <a:r>
              <a:rPr lang="en-US" sz="2000" b="1" dirty="0">
                <a:solidFill>
                  <a:schemeClr val="bg1"/>
                </a:solidFill>
              </a:rPr>
              <a:t> must occur before His sacrifice on the </a:t>
            </a:r>
            <a:r>
              <a:rPr lang="en-US" sz="2000" b="1" dirty="0" smtClean="0">
                <a:solidFill>
                  <a:schemeClr val="bg1"/>
                </a:solidFill>
              </a:rPr>
              <a:t>tree.</a:t>
            </a:r>
            <a:endParaRPr lang="en-US" sz="2000" b="1" dirty="0">
              <a:solidFill>
                <a:schemeClr val="bg1"/>
              </a:solidFill>
            </a:endParaRPr>
          </a:p>
          <a:p>
            <a:pPr marL="45720" indent="0" algn="ctr"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Verse 2:  </a:t>
            </a:r>
            <a:r>
              <a:rPr lang="en-US" sz="2000" dirty="0" smtClean="0">
                <a:solidFill>
                  <a:srgbClr val="FF00FF"/>
                </a:solidFill>
                <a:effectLst>
                  <a:glow rad="88900">
                    <a:schemeClr val="bg1">
                      <a:lumMod val="85000"/>
                    </a:schemeClr>
                  </a:glow>
                </a:effectLst>
              </a:rPr>
              <a:t>John shows </a:t>
            </a:r>
            <a:br>
              <a:rPr lang="en-US" sz="2000" dirty="0" smtClean="0">
                <a:solidFill>
                  <a:srgbClr val="FF00FF"/>
                </a:solidFill>
                <a:effectLst>
                  <a:glow rad="88900">
                    <a:schemeClr val="bg1">
                      <a:lumMod val="85000"/>
                    </a:schemeClr>
                  </a:glow>
                </a:effectLst>
              </a:rPr>
            </a:br>
            <a:r>
              <a:rPr lang="en-US" sz="2000" dirty="0" smtClean="0">
                <a:solidFill>
                  <a:srgbClr val="FF00FF"/>
                </a:solidFill>
                <a:effectLst>
                  <a:glow rad="88900">
                    <a:schemeClr val="bg1">
                      <a:lumMod val="85000"/>
                    </a:schemeClr>
                  </a:glow>
                </a:effectLst>
              </a:rPr>
              <a:t>the </a:t>
            </a:r>
            <a:r>
              <a:rPr lang="en-US" sz="2000" dirty="0">
                <a:solidFill>
                  <a:srgbClr val="FF00FF"/>
                </a:solidFill>
                <a:effectLst>
                  <a:glow rad="88900">
                    <a:schemeClr val="bg1">
                      <a:lumMod val="85000"/>
                    </a:schemeClr>
                  </a:glow>
                </a:effectLst>
              </a:rPr>
              <a:t>Last Supper took place on the </a:t>
            </a:r>
            <a:r>
              <a:rPr lang="en-US" sz="2000" u="sng" dirty="0">
                <a:solidFill>
                  <a:srgbClr val="FF00FF"/>
                </a:solidFill>
                <a:effectLst>
                  <a:glow rad="88900">
                    <a:schemeClr val="bg1">
                      <a:lumMod val="85000"/>
                    </a:schemeClr>
                  </a:glow>
                </a:effectLst>
              </a:rPr>
              <a:t>same ni</a:t>
            </a:r>
            <a:r>
              <a:rPr lang="en-US" sz="2000" dirty="0">
                <a:solidFill>
                  <a:srgbClr val="FF00FF"/>
                </a:solidFill>
                <a:effectLst>
                  <a:glow rad="88900">
                    <a:schemeClr val="bg1">
                      <a:lumMod val="85000"/>
                    </a:schemeClr>
                  </a:glow>
                </a:effectLst>
              </a:rPr>
              <a:t>g</a:t>
            </a:r>
            <a:r>
              <a:rPr lang="en-US" sz="2000" u="sng" dirty="0">
                <a:solidFill>
                  <a:srgbClr val="FF00FF"/>
                </a:solidFill>
                <a:effectLst>
                  <a:glow rad="88900">
                    <a:schemeClr val="bg1">
                      <a:lumMod val="85000"/>
                    </a:schemeClr>
                  </a:glow>
                </a:effectLst>
              </a:rPr>
              <a:t>ht </a:t>
            </a:r>
            <a:r>
              <a:rPr lang="en-US" sz="2000" u="sng" dirty="0" smtClean="0">
                <a:solidFill>
                  <a:srgbClr val="FF00FF"/>
                </a:solidFill>
                <a:effectLst>
                  <a:glow rad="88900">
                    <a:schemeClr val="bg1">
                      <a:lumMod val="85000"/>
                    </a:schemeClr>
                  </a:glow>
                </a:effectLst>
              </a:rPr>
              <a:t/>
            </a:r>
            <a:br>
              <a:rPr lang="en-US" sz="2000" u="sng" dirty="0" smtClean="0">
                <a:solidFill>
                  <a:srgbClr val="FF00FF"/>
                </a:solidFill>
                <a:effectLst>
                  <a:glow rad="88900">
                    <a:schemeClr val="bg1">
                      <a:lumMod val="85000"/>
                    </a:schemeClr>
                  </a:glow>
                </a:effectLst>
              </a:rPr>
            </a:br>
            <a:r>
              <a:rPr lang="en-US" sz="2000" dirty="0" smtClean="0">
                <a:solidFill>
                  <a:srgbClr val="FF00FF"/>
                </a:solidFill>
                <a:effectLst>
                  <a:glow rad="88900">
                    <a:schemeClr val="bg1">
                      <a:lumMod val="85000"/>
                    </a:schemeClr>
                  </a:glow>
                </a:effectLst>
              </a:rPr>
              <a:t>Judas Iscariot</a:t>
            </a:r>
            <a:br>
              <a:rPr lang="en-US" sz="2000" dirty="0" smtClean="0">
                <a:solidFill>
                  <a:srgbClr val="FF00FF"/>
                </a:solidFill>
                <a:effectLst>
                  <a:glow rad="88900">
                    <a:schemeClr val="bg1">
                      <a:lumMod val="85000"/>
                    </a:schemeClr>
                  </a:glow>
                </a:effectLst>
              </a:rPr>
            </a:br>
            <a:r>
              <a:rPr lang="en-US" sz="2000" dirty="0" smtClean="0">
                <a:solidFill>
                  <a:srgbClr val="FF00FF"/>
                </a:solidFill>
                <a:effectLst>
                  <a:glow rad="88900">
                    <a:schemeClr val="bg1">
                      <a:lumMod val="85000"/>
                    </a:schemeClr>
                  </a:glow>
                </a:effectLst>
              </a:rPr>
              <a:t> </a:t>
            </a:r>
            <a:r>
              <a:rPr lang="en-US" sz="2000" dirty="0">
                <a:solidFill>
                  <a:srgbClr val="FF00FF"/>
                </a:solidFill>
                <a:effectLst>
                  <a:glow rad="88900">
                    <a:schemeClr val="bg1">
                      <a:lumMod val="85000"/>
                    </a:schemeClr>
                  </a:glow>
                </a:effectLst>
              </a:rPr>
              <a:t>betrayed </a:t>
            </a:r>
            <a:r>
              <a:rPr lang="en-US" sz="2000" u="sng" dirty="0" smtClean="0">
                <a:solidFill>
                  <a:srgbClr val="FF00FF"/>
                </a:solidFill>
                <a:effectLst>
                  <a:glow rad="88900">
                    <a:schemeClr val="bg1">
                      <a:lumMod val="85000"/>
                    </a:schemeClr>
                  </a:glow>
                </a:effectLst>
              </a:rPr>
              <a:t>Yahusha</a:t>
            </a:r>
            <a:r>
              <a:rPr lang="en-US" sz="1800" dirty="0" smtClean="0">
                <a:solidFill>
                  <a:srgbClr val="FF00FF"/>
                </a:solidFill>
                <a:effectLst>
                  <a:glow rad="88900">
                    <a:schemeClr val="bg1">
                      <a:lumMod val="85000"/>
                    </a:schemeClr>
                  </a:glow>
                </a:effectLst>
              </a:rPr>
              <a:t>. </a:t>
            </a:r>
          </a:p>
          <a:p>
            <a:pPr marL="45720" indent="0" algn="ctr">
              <a:buNone/>
            </a:pPr>
            <a:r>
              <a:rPr lang="en-US" b="1" dirty="0" smtClean="0">
                <a:ln w="1905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Does this sound very different from the </a:t>
            </a:r>
            <a:br>
              <a:rPr lang="en-US" b="1" dirty="0" smtClean="0">
                <a:ln w="1905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b="1" dirty="0" smtClean="0">
                <a:ln w="1905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Synoptic Gospels? </a:t>
            </a:r>
            <a:endParaRPr lang="en-US" b="1" dirty="0">
              <a:ln w="1905"/>
              <a:solidFill>
                <a:schemeClr val="accent4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pPr marL="45720" lvl="0" indent="0" algn="ctr">
              <a:buNone/>
            </a:pPr>
            <a:endParaRPr lang="en-US" sz="1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6200" y="6248400"/>
            <a:ext cx="9067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en-US" sz="2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However, there are several other details to be noted.</a:t>
            </a:r>
            <a:endParaRPr lang="en-US" sz="2600" dirty="0" smtClean="0">
              <a:solidFill>
                <a:srgbClr val="00B0F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943600" y="256674"/>
            <a:ext cx="2209800" cy="533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mic Sans MS" pitchFamily="66" charset="0"/>
              </a:rPr>
              <a:t>REVIEW</a:t>
            </a:r>
            <a:endParaRPr lang="en-US" sz="3200" b="1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97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599"/>
            <a:ext cx="9067800" cy="838201"/>
          </a:xfrm>
        </p:spPr>
        <p:txBody>
          <a:bodyPr/>
          <a:lstStyle/>
          <a:p>
            <a:r>
              <a:rPr lang="en-US" sz="4000" dirty="0" smtClean="0"/>
              <a:t>John’s Timing of the Last  Supper 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38</a:t>
            </a:fld>
            <a:endParaRPr lang="en-US"/>
          </a:p>
        </p:txBody>
      </p:sp>
      <p:sp>
        <p:nvSpPr>
          <p:cNvPr id="7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1143000" y="1034970"/>
            <a:ext cx="7543800" cy="4222830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  <a:sp3d extrusionH="57150">
              <a:bevelT h="25400" prst="softRound"/>
            </a:sp3d>
          </a:bodyPr>
          <a:lstStyle/>
          <a:p>
            <a:pPr marL="502920" lvl="0" indent="-457200">
              <a:buClr>
                <a:schemeClr val="accent6">
                  <a:lumMod val="20000"/>
                  <a:lumOff val="80000"/>
                </a:schemeClr>
              </a:buClr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John’s timing of the Last Supper is obviously referring to </a:t>
            </a:r>
            <a:r>
              <a:rPr lang="en-US" sz="2000" b="1" dirty="0" smtClean="0">
                <a:solidFill>
                  <a:schemeClr val="bg1"/>
                </a:solidFill>
              </a:rPr>
              <a:t>the </a:t>
            </a:r>
            <a:r>
              <a:rPr lang="en-US" sz="2000" b="1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</a:rPr>
              <a:t>night</a:t>
            </a:r>
            <a:r>
              <a:rPr lang="en-US" sz="2000" b="1" dirty="0">
                <a:solidFill>
                  <a:schemeClr val="bg1"/>
                </a:solidFill>
              </a:rPr>
              <a:t> of Abib 13. 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502920" lvl="0" indent="-457200">
              <a:buClr>
                <a:schemeClr val="accent6">
                  <a:lumMod val="20000"/>
                  <a:lumOff val="80000"/>
                </a:schemeClr>
              </a:buClr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</a:rPr>
              <a:t>Sadly, the Synoptic Gospels do not have the same clarity in some areas.  </a:t>
            </a:r>
            <a:r>
              <a:rPr lang="en-US" sz="1800" b="1" dirty="0" smtClean="0">
                <a:solidFill>
                  <a:schemeClr val="bg1"/>
                </a:solidFill>
              </a:rPr>
              <a:t>(Matt 26:17; </a:t>
            </a:r>
            <a:r>
              <a:rPr lang="en-US" sz="1800" b="1" dirty="0">
                <a:solidFill>
                  <a:schemeClr val="bg1"/>
                </a:solidFill>
              </a:rPr>
              <a:t>Mark </a:t>
            </a:r>
            <a:r>
              <a:rPr lang="en-US" sz="1800" b="1" dirty="0" smtClean="0">
                <a:solidFill>
                  <a:schemeClr val="bg1"/>
                </a:solidFill>
              </a:rPr>
              <a:t>14:12; </a:t>
            </a:r>
            <a:r>
              <a:rPr lang="en-US" sz="1800" b="1" dirty="0">
                <a:solidFill>
                  <a:schemeClr val="bg1"/>
                </a:solidFill>
              </a:rPr>
              <a:t>Luke </a:t>
            </a:r>
            <a:r>
              <a:rPr lang="en-US" sz="1800" b="1" dirty="0" smtClean="0">
                <a:solidFill>
                  <a:schemeClr val="bg1"/>
                </a:solidFill>
              </a:rPr>
              <a:t>22:7.)</a:t>
            </a:r>
          </a:p>
          <a:p>
            <a:pPr marL="502920" lvl="0" indent="-457200">
              <a:buClr>
                <a:schemeClr val="accent6">
                  <a:lumMod val="20000"/>
                  <a:lumOff val="80000"/>
                </a:schemeClr>
              </a:buClr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</a:rPr>
              <a:t>John </a:t>
            </a:r>
            <a:r>
              <a:rPr lang="en-US" sz="2000" b="1" dirty="0">
                <a:solidFill>
                  <a:schemeClr val="bg1"/>
                </a:solidFill>
              </a:rPr>
              <a:t>goes on to reiterate several times that these </a:t>
            </a:r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events </a:t>
            </a:r>
            <a:r>
              <a:rPr lang="en-US" sz="2000" b="1" dirty="0">
                <a:solidFill>
                  <a:schemeClr val="bg1"/>
                </a:solidFill>
              </a:rPr>
              <a:t>took place </a:t>
            </a:r>
            <a:r>
              <a:rPr lang="en-US" sz="2000" b="1" u="sng" dirty="0">
                <a:solidFill>
                  <a:srgbClr val="FFFF00"/>
                </a:solidFill>
              </a:rPr>
              <a:t>before</a:t>
            </a:r>
            <a:r>
              <a:rPr lang="en-US" sz="2000" b="1" dirty="0">
                <a:solidFill>
                  <a:schemeClr val="bg1"/>
                </a:solidFill>
              </a:rPr>
              <a:t> Passover. 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502920" lvl="0" indent="-457200">
              <a:buClr>
                <a:schemeClr val="accent6">
                  <a:lumMod val="20000"/>
                  <a:lumOff val="80000"/>
                </a:schemeClr>
              </a:buClr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</a:rPr>
              <a:t>Clearly</a:t>
            </a:r>
            <a:r>
              <a:rPr lang="en-US" sz="2000" b="1" dirty="0">
                <a:solidFill>
                  <a:schemeClr val="bg1"/>
                </a:solidFill>
              </a:rPr>
              <a:t>, the Passover meal</a:t>
            </a:r>
            <a:r>
              <a:rPr lang="en-US" sz="2000" b="1" dirty="0">
                <a:solidFill>
                  <a:srgbClr val="8C4C64"/>
                </a:solidFill>
                <a:effectLst>
                  <a:glow rad="76200">
                    <a:schemeClr val="bg1">
                      <a:lumMod val="85000"/>
                    </a:schemeClr>
                  </a:glow>
                </a:effectLst>
              </a:rPr>
              <a:t> </a:t>
            </a:r>
            <a:r>
              <a:rPr lang="en-US" sz="2000" b="1" dirty="0">
                <a:ln>
                  <a:solidFill>
                    <a:srgbClr val="8C4C64"/>
                  </a:solidFill>
                </a:ln>
                <a:solidFill>
                  <a:srgbClr val="FF0000"/>
                </a:solidFill>
                <a:effectLst>
                  <a:glow rad="215900">
                    <a:schemeClr val="bg1">
                      <a:lumMod val="85000"/>
                    </a:schemeClr>
                  </a:glow>
                </a:effectLst>
              </a:rPr>
              <a:t>traditionally</a:t>
            </a:r>
            <a:r>
              <a:rPr lang="en-US" sz="2000" b="1" dirty="0">
                <a:solidFill>
                  <a:srgbClr val="8C4C64"/>
                </a:solidFill>
                <a:effectLst>
                  <a:glow rad="76200">
                    <a:schemeClr val="bg1">
                      <a:lumMod val="85000"/>
                    </a:schemeClr>
                  </a:glow>
                </a:effectLst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eaten </a:t>
            </a:r>
            <a:r>
              <a:rPr lang="en-US" sz="2000" b="1" dirty="0">
                <a:solidFill>
                  <a:schemeClr val="bg1"/>
                </a:solidFill>
              </a:rPr>
              <a:t>on the evening of Abib </a:t>
            </a:r>
            <a:r>
              <a:rPr lang="en-US" sz="2000" b="1" cap="small" dirty="0">
                <a:solidFill>
                  <a:schemeClr val="bg1"/>
                </a:solidFill>
              </a:rPr>
              <a:t>14</a:t>
            </a:r>
            <a:r>
              <a:rPr lang="en-US" sz="2000" b="1" cap="small" baseline="30000" dirty="0">
                <a:solidFill>
                  <a:schemeClr val="bg1"/>
                </a:solidFill>
              </a:rPr>
              <a:t>th</a:t>
            </a:r>
            <a:r>
              <a:rPr lang="en-US" sz="2000" b="1" baseline="30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had not yet been observed.  Why?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71600" y="3886200"/>
            <a:ext cx="68580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24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Passover lamb could only be eaten </a:t>
            </a:r>
            <a:r>
              <a:rPr lang="en-US" sz="2400" b="1" u="sng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after</a:t>
            </a:r>
            <a:r>
              <a:rPr lang="en-US" sz="24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the Passover sacrifice is slain, bled, skinned and roasted</a:t>
            </a:r>
            <a:r>
              <a:rPr lang="en-US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That’s Torah!  </a:t>
            </a:r>
            <a:endParaRPr lang="en-US" sz="24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43000" y="5410200"/>
            <a:ext cx="7537048" cy="1219200"/>
          </a:xfrm>
          <a:prstGeom prst="rect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>
            <a:noAutofit/>
            <a:sp3d extrusionH="57150">
              <a:bevelT h="25400" prst="softRound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By 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default alone, the Passover meal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could NOT have 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been observed by our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Messiah, His disciples or any other Jews!!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 rot="5400000">
            <a:off x="-1035452" y="2819400"/>
            <a:ext cx="3276600" cy="533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mic Sans MS" pitchFamily="66" charset="0"/>
              </a:rPr>
              <a:t>REVIEW</a:t>
            </a:r>
            <a:endParaRPr lang="en-US" sz="3200" b="1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28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599"/>
            <a:ext cx="6943846" cy="838201"/>
          </a:xfrm>
        </p:spPr>
        <p:txBody>
          <a:bodyPr/>
          <a:lstStyle/>
          <a:p>
            <a:r>
              <a:rPr lang="en-US" sz="4000" dirty="0" smtClean="0"/>
              <a:t>John 13:21, 26, 27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39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00200" y="5186682"/>
            <a:ext cx="6934200" cy="1290318"/>
          </a:xfrm>
          <a:prstGeom prst="rect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  <a:sp3d extrusionH="57150">
              <a:bevelT h="25400" prst="softRound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These events can only occur on the</a:t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Night Season of Abib 13, </a:t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the day before Passover on Abib 14.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half" idx="4294967295"/>
          </p:nvPr>
        </p:nvSpPr>
        <p:spPr>
          <a:xfrm>
            <a:off x="1447800" y="1143000"/>
            <a:ext cx="7391400" cy="5029200"/>
          </a:xfrm>
          <a:prstGeom prst="rect">
            <a:avLst/>
          </a:prstGeom>
        </p:spPr>
        <p:txBody>
          <a:bodyPr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 algn="ctr">
              <a:buNone/>
            </a:pPr>
            <a:r>
              <a:rPr lang="en-US" sz="2400" b="1" u="sng" dirty="0" smtClean="0">
                <a:solidFill>
                  <a:srgbClr val="0070C0"/>
                </a:solidFill>
              </a:rPr>
              <a:t>E</a:t>
            </a:r>
            <a:r>
              <a:rPr lang="en-US" sz="1800" b="1" u="sng" dirty="0" smtClean="0">
                <a:solidFill>
                  <a:srgbClr val="0070C0"/>
                </a:solidFill>
              </a:rPr>
              <a:t>VENTS</a:t>
            </a:r>
            <a:r>
              <a:rPr lang="en-US" sz="2400" b="1" u="sng" dirty="0" smtClean="0">
                <a:solidFill>
                  <a:srgbClr val="0070C0"/>
                </a:solidFill>
              </a:rPr>
              <a:t>  F</a:t>
            </a:r>
            <a:r>
              <a:rPr lang="en-US" sz="1800" b="1" u="sng" dirty="0" smtClean="0">
                <a:solidFill>
                  <a:srgbClr val="0070C0"/>
                </a:solidFill>
              </a:rPr>
              <a:t>OLLOWING</a:t>
            </a:r>
            <a:r>
              <a:rPr lang="en-US" sz="2400" b="1" u="sng" dirty="0" smtClean="0">
                <a:solidFill>
                  <a:srgbClr val="0070C0"/>
                </a:solidFill>
              </a:rPr>
              <a:t> The L</a:t>
            </a:r>
            <a:r>
              <a:rPr lang="en-US" sz="1800" b="1" u="sng" dirty="0" smtClean="0">
                <a:solidFill>
                  <a:srgbClr val="0070C0"/>
                </a:solidFill>
              </a:rPr>
              <a:t>AST</a:t>
            </a:r>
            <a:r>
              <a:rPr lang="en-US" sz="2400" b="1" u="sng" dirty="0" smtClean="0">
                <a:solidFill>
                  <a:srgbClr val="0070C0"/>
                </a:solidFill>
              </a:rPr>
              <a:t> S</a:t>
            </a:r>
            <a:r>
              <a:rPr lang="en-US" sz="1800" b="1" u="sng" dirty="0" smtClean="0">
                <a:solidFill>
                  <a:srgbClr val="0070C0"/>
                </a:solidFill>
              </a:rPr>
              <a:t>UPPER</a:t>
            </a:r>
            <a:r>
              <a:rPr lang="en-US" sz="2400" b="1" u="sng" dirty="0">
                <a:solidFill>
                  <a:srgbClr val="0070C0"/>
                </a:solidFill>
              </a:rPr>
              <a:t> </a:t>
            </a:r>
            <a:r>
              <a:rPr lang="en-US" sz="2400" b="1" u="sng" dirty="0" smtClean="0">
                <a:solidFill>
                  <a:srgbClr val="0070C0"/>
                </a:solidFill>
              </a:rPr>
              <a:t/>
            </a:r>
            <a:br>
              <a:rPr lang="en-US" sz="2400" b="1" u="sng" dirty="0" smtClean="0">
                <a:solidFill>
                  <a:srgbClr val="0070C0"/>
                </a:solidFill>
              </a:rPr>
            </a:br>
            <a:r>
              <a:rPr lang="en-US" sz="2400" b="1" dirty="0" smtClean="0">
                <a:solidFill>
                  <a:srgbClr val="0070C0"/>
                </a:solidFill>
              </a:rPr>
              <a:t>&amp; F</a:t>
            </a:r>
            <a:r>
              <a:rPr lang="en-US" sz="1800" b="1" dirty="0" smtClean="0">
                <a:solidFill>
                  <a:srgbClr val="0070C0"/>
                </a:solidFill>
              </a:rPr>
              <a:t>OOT</a:t>
            </a:r>
            <a:r>
              <a:rPr lang="en-US" sz="2400" b="1" dirty="0" smtClean="0">
                <a:solidFill>
                  <a:srgbClr val="0070C0"/>
                </a:solidFill>
              </a:rPr>
              <a:t> W</a:t>
            </a:r>
            <a:r>
              <a:rPr lang="en-US" sz="1800" b="1" dirty="0" smtClean="0">
                <a:solidFill>
                  <a:srgbClr val="0070C0"/>
                </a:solidFill>
              </a:rPr>
              <a:t>ASHING</a:t>
            </a:r>
            <a:endParaRPr lang="en-US" sz="1800" dirty="0" smtClean="0"/>
          </a:p>
          <a:p>
            <a:pPr marL="45720" indent="0" algn="ctr">
              <a:buNone/>
            </a:pPr>
            <a:endParaRPr lang="en-US" sz="1200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21</a:t>
            </a:r>
            <a:r>
              <a:rPr lang="en-US" dirty="0" smtClean="0">
                <a:solidFill>
                  <a:schemeClr val="tx1"/>
                </a:solidFill>
              </a:rPr>
              <a:t>  When </a:t>
            </a:r>
            <a:r>
              <a:rPr lang="en-US" b="1" dirty="0">
                <a:solidFill>
                  <a:srgbClr val="0070C0"/>
                </a:solidFill>
              </a:rPr>
              <a:t>Yahusha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had thus said, he was troubled in spirit, and testified, and said, </a:t>
            </a:r>
            <a:r>
              <a:rPr lang="en-US" dirty="0">
                <a:solidFill>
                  <a:srgbClr val="C00000"/>
                </a:solidFill>
              </a:rPr>
              <a:t>Verily, verily, I say unto you, that one of you</a:t>
            </a:r>
            <a:r>
              <a:rPr lang="en-US" dirty="0">
                <a:solidFill>
                  <a:schemeClr val="tx1"/>
                </a:solidFill>
              </a:rPr>
              <a:t> [</a:t>
            </a:r>
            <a:r>
              <a:rPr lang="en-US" b="1" dirty="0">
                <a:solidFill>
                  <a:schemeClr val="tx1"/>
                </a:solidFill>
              </a:rPr>
              <a:t>Judas</a:t>
            </a:r>
            <a:r>
              <a:rPr lang="en-US" dirty="0">
                <a:solidFill>
                  <a:schemeClr val="tx1"/>
                </a:solidFill>
              </a:rPr>
              <a:t>] </a:t>
            </a:r>
            <a:r>
              <a:rPr lang="en-US" dirty="0">
                <a:solidFill>
                  <a:srgbClr val="C00000"/>
                </a:solidFill>
              </a:rPr>
              <a:t>shall betray me.</a:t>
            </a:r>
          </a:p>
          <a:p>
            <a:pPr marL="4572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26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Yahusha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answered, </a:t>
            </a:r>
            <a:r>
              <a:rPr lang="en-US" dirty="0">
                <a:solidFill>
                  <a:srgbClr val="C00000"/>
                </a:solidFill>
              </a:rPr>
              <a:t>He it is, to </a:t>
            </a:r>
            <a:r>
              <a:rPr lang="en-US" dirty="0">
                <a:solidFill>
                  <a:srgbClr val="FF0000"/>
                </a:solidFill>
              </a:rPr>
              <a:t>whom </a:t>
            </a:r>
            <a:r>
              <a:rPr lang="en-US" b="1" dirty="0">
                <a:solidFill>
                  <a:srgbClr val="FF0000"/>
                </a:solidFill>
              </a:rPr>
              <a:t>I shall give a sop, when I have dipped it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And when he had </a:t>
            </a:r>
            <a:r>
              <a:rPr lang="en-US" b="1" dirty="0">
                <a:solidFill>
                  <a:srgbClr val="FF0000"/>
                </a:solidFill>
              </a:rPr>
              <a:t>dipped the sop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he </a:t>
            </a:r>
            <a:r>
              <a:rPr lang="en-US" b="1" dirty="0">
                <a:solidFill>
                  <a:srgbClr val="FF0000"/>
                </a:solidFill>
              </a:rPr>
              <a:t>gave it to Judas Iscariot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the son of Simon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45720" indent="0">
              <a:buNone/>
            </a:pPr>
            <a:r>
              <a:rPr lang="en-US" b="1" dirty="0">
                <a:solidFill>
                  <a:schemeClr val="tx1"/>
                </a:solidFill>
              </a:rPr>
              <a:t>27</a:t>
            </a:r>
            <a:r>
              <a:rPr lang="en-US" dirty="0">
                <a:solidFill>
                  <a:schemeClr val="tx1"/>
                </a:solidFill>
              </a:rPr>
              <a:t>  And after the sop Satan entered into him. Then said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Yahusha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unto him, </a:t>
            </a:r>
            <a:r>
              <a:rPr lang="en-US" b="1" u="sng" dirty="0">
                <a:solidFill>
                  <a:srgbClr val="FF0000"/>
                </a:solidFill>
              </a:rPr>
              <a:t>That thou </a:t>
            </a:r>
            <a:r>
              <a:rPr lang="en-US" b="1" u="sng" dirty="0" err="1">
                <a:solidFill>
                  <a:srgbClr val="FF0000"/>
                </a:solidFill>
              </a:rPr>
              <a:t>doest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u="sng" dirty="0">
                <a:solidFill>
                  <a:srgbClr val="FF0000"/>
                </a:solidFill>
              </a:rPr>
              <a:t>do</a:t>
            </a:r>
            <a:r>
              <a:rPr lang="en-US" b="1" dirty="0">
                <a:solidFill>
                  <a:srgbClr val="FF0000"/>
                </a:solidFill>
              </a:rPr>
              <a:t> q</a:t>
            </a:r>
            <a:r>
              <a:rPr lang="en-US" b="1" u="sng" dirty="0">
                <a:solidFill>
                  <a:srgbClr val="FF0000"/>
                </a:solidFill>
              </a:rPr>
              <a:t>uickl</a:t>
            </a:r>
            <a:r>
              <a:rPr lang="en-US" b="1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 marL="4572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29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262597"/>
            <a:ext cx="5638800" cy="2252003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What was the “day” and month “date” of The Last Supper?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4</a:t>
            </a:fld>
            <a:endParaRPr lang="en-US"/>
          </a:p>
        </p:txBody>
      </p:sp>
      <p:pic>
        <p:nvPicPr>
          <p:cNvPr id="16387" name="Picture 3" descr="C:\Users\Rae\Desktop\doe boy yes &amp; n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2760" y="3200400"/>
            <a:ext cx="2814640" cy="2110980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229600" y="2971800"/>
            <a:ext cx="9906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13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90416" y="5105400"/>
            <a:ext cx="8434484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Because there was leavened bread present the evening of 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The Last Supper, that alone disqualifies the supper as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the Passover Meal, eaten on Abib 14.  </a:t>
            </a:r>
          </a:p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However, that is only one witness. 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about John 13:1?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2400" y="3706582"/>
            <a:ext cx="3175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>
                  <a:solidFill>
                    <a:srgbClr val="006600"/>
                  </a:solidFill>
                </a:ln>
                <a:solidFill>
                  <a:srgbClr val="4B9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Abib</a:t>
            </a:r>
            <a:r>
              <a:rPr lang="en-US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5400" b="1" cap="none" spc="0" dirty="0" smtClean="0">
                <a:ln w="11430">
                  <a:solidFill>
                    <a:srgbClr val="006600"/>
                  </a:solidFill>
                </a:ln>
                <a:solidFill>
                  <a:srgbClr val="4B9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13</a:t>
            </a:r>
            <a:r>
              <a:rPr lang="en-US" sz="5400" b="1" cap="none" spc="0" baseline="30000" dirty="0" smtClean="0">
                <a:ln w="11430">
                  <a:solidFill>
                    <a:srgbClr val="006600"/>
                  </a:solidFill>
                </a:ln>
                <a:solidFill>
                  <a:srgbClr val="4B9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th</a:t>
            </a:r>
            <a:endParaRPr lang="en-US" sz="5400" b="1" cap="none" spc="0" dirty="0">
              <a:ln w="11430">
                <a:solidFill>
                  <a:srgbClr val="006600"/>
                </a:solidFill>
              </a:ln>
              <a:solidFill>
                <a:srgbClr val="4B9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34730" y="3724870"/>
            <a:ext cx="3175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Abib</a:t>
            </a:r>
            <a:r>
              <a:rPr lang="en-US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14</a:t>
            </a:r>
            <a:r>
              <a:rPr lang="en-US" sz="5400" b="1" cap="none" spc="0" baseline="30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th</a:t>
            </a:r>
            <a:endParaRPr lang="en-US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85131" y="2286000"/>
            <a:ext cx="2173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Part 1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68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8077200" cy="838201"/>
          </a:xfrm>
        </p:spPr>
        <p:txBody>
          <a:bodyPr/>
          <a:lstStyle/>
          <a:p>
            <a:r>
              <a:rPr lang="en-US" sz="4000" dirty="0" smtClean="0"/>
              <a:t>John 13: 28-30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40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99032" y="3733800"/>
            <a:ext cx="7287768" cy="1600200"/>
          </a:xfrm>
          <a:prstGeom prst="rect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  <a:sp3d extrusionH="57150">
              <a:bevelT h="25400" prst="softRound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Once Judas left,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57B7FF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Yahusha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 gave His last words to the remaining 11 disciples.  Chapters 14-17 include approximately 3000 words not recorded by the Synoptic Gospels. 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half" idx="4294967295"/>
          </p:nvPr>
        </p:nvSpPr>
        <p:spPr>
          <a:xfrm>
            <a:off x="1447800" y="838201"/>
            <a:ext cx="7086600" cy="2895600"/>
          </a:xfrm>
          <a:prstGeom prst="rect">
            <a:avLst/>
          </a:prstGeom>
        </p:spPr>
        <p:txBody>
          <a:bodyPr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28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>
                <a:solidFill>
                  <a:schemeClr val="tx1"/>
                </a:solidFill>
              </a:rPr>
              <a:t>Now </a:t>
            </a:r>
            <a:r>
              <a:rPr lang="en-US" b="1" u="sng" dirty="0">
                <a:solidFill>
                  <a:srgbClr val="FF0000"/>
                </a:solidFill>
              </a:rPr>
              <a:t>no man at the table knew</a:t>
            </a:r>
            <a:r>
              <a:rPr lang="en-US" dirty="0">
                <a:solidFill>
                  <a:schemeClr val="tx1"/>
                </a:solidFill>
              </a:rPr>
              <a:t> for what intent he </a:t>
            </a:r>
            <a:r>
              <a:rPr lang="en-US" dirty="0" err="1">
                <a:solidFill>
                  <a:schemeClr val="tx1"/>
                </a:solidFill>
              </a:rPr>
              <a:t>spake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this </a:t>
            </a:r>
            <a:r>
              <a:rPr lang="en-US" dirty="0">
                <a:solidFill>
                  <a:schemeClr val="tx1"/>
                </a:solidFill>
              </a:rPr>
              <a:t>unto him.</a:t>
            </a:r>
          </a:p>
          <a:p>
            <a:pPr marL="45720" indent="0">
              <a:buNone/>
            </a:pPr>
            <a:r>
              <a:rPr lang="en-US" b="1" dirty="0">
                <a:solidFill>
                  <a:schemeClr val="tx1"/>
                </a:solidFill>
              </a:rPr>
              <a:t>29</a:t>
            </a:r>
            <a:r>
              <a:rPr lang="en-US" dirty="0">
                <a:solidFill>
                  <a:schemeClr val="tx1"/>
                </a:solidFill>
              </a:rPr>
              <a:t>  For </a:t>
            </a:r>
            <a:r>
              <a:rPr lang="en-US" b="1" u="sng" dirty="0">
                <a:solidFill>
                  <a:srgbClr val="FF0000"/>
                </a:solidFill>
              </a:rPr>
              <a:t>some of </a:t>
            </a:r>
            <a:r>
              <a:rPr lang="en-US" b="1" u="sng" dirty="0" smtClean="0">
                <a:solidFill>
                  <a:srgbClr val="FF0000"/>
                </a:solidFill>
              </a:rPr>
              <a:t>them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</a:rPr>
              <a:t>thou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g</a:t>
            </a:r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</a:rPr>
              <a:t>ht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because Judas had the bag, that </a:t>
            </a:r>
            <a:r>
              <a:rPr lang="en-US" b="1" u="sng" dirty="0" smtClean="0">
                <a:solidFill>
                  <a:srgbClr val="0070C0"/>
                </a:solidFill>
              </a:rPr>
              <a:t>Yahusha </a:t>
            </a:r>
            <a:r>
              <a:rPr lang="en-US" b="1" u="sng" dirty="0">
                <a:solidFill>
                  <a:srgbClr val="0070C0"/>
                </a:solidFill>
              </a:rPr>
              <a:t>had said unto him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b="1" u="sng" dirty="0">
                <a:solidFill>
                  <a:srgbClr val="FF0000"/>
                </a:solidFill>
              </a:rPr>
              <a:t>Bu</a:t>
            </a:r>
            <a:r>
              <a:rPr lang="en-US" b="1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 those </a:t>
            </a:r>
            <a:r>
              <a:rPr lang="en-US" b="1" u="sng" dirty="0">
                <a:solidFill>
                  <a:srgbClr val="FF0000"/>
                </a:solidFill>
              </a:rPr>
              <a:t>thin</a:t>
            </a:r>
            <a:r>
              <a:rPr lang="en-US" b="1" dirty="0">
                <a:solidFill>
                  <a:srgbClr val="FF0000"/>
                </a:solidFill>
              </a:rPr>
              <a:t>g</a:t>
            </a:r>
            <a:r>
              <a:rPr lang="en-US" b="1" u="sng" dirty="0">
                <a:solidFill>
                  <a:srgbClr val="FF0000"/>
                </a:solidFill>
              </a:rPr>
              <a:t>s that we have need </a:t>
            </a:r>
            <a:r>
              <a:rPr lang="en-US" b="1" u="sng" dirty="0" smtClean="0">
                <a:solidFill>
                  <a:srgbClr val="FF0000"/>
                </a:solidFill>
              </a:rPr>
              <a:t>of </a:t>
            </a:r>
            <a:r>
              <a:rPr lang="en-US" b="1" u="sng" dirty="0">
                <a:solidFill>
                  <a:srgbClr val="FF0000"/>
                </a:solidFill>
              </a:rPr>
              <a:t>a</a:t>
            </a:r>
            <a:r>
              <a:rPr lang="en-US" b="1" dirty="0">
                <a:solidFill>
                  <a:srgbClr val="FF0000"/>
                </a:solidFill>
              </a:rPr>
              <a:t>g</a:t>
            </a:r>
            <a:r>
              <a:rPr lang="en-US" b="1" u="sng" dirty="0">
                <a:solidFill>
                  <a:srgbClr val="FF0000"/>
                </a:solidFill>
              </a:rPr>
              <a:t>ainst the feast</a:t>
            </a:r>
            <a:r>
              <a:rPr lang="en-US" dirty="0">
                <a:solidFill>
                  <a:srgbClr val="FF0000"/>
                </a:solidFill>
              </a:rPr>
              <a:t>;</a:t>
            </a:r>
            <a:r>
              <a:rPr lang="en-US" dirty="0">
                <a:solidFill>
                  <a:schemeClr val="tx1"/>
                </a:solidFill>
              </a:rPr>
              <a:t> or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that he should give something to the poor.</a:t>
            </a:r>
          </a:p>
          <a:p>
            <a:pPr marL="45720" indent="0">
              <a:buNone/>
            </a:pPr>
            <a:r>
              <a:rPr lang="en-US" b="1" dirty="0">
                <a:solidFill>
                  <a:schemeClr val="tx1"/>
                </a:solidFill>
              </a:rPr>
              <a:t>30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 then having received the sop went immediately out: and </a:t>
            </a:r>
            <a:r>
              <a:rPr lang="en-US" sz="3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 was </a:t>
            </a:r>
            <a:r>
              <a:rPr lang="en-US" sz="3000" b="1" u="sng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</a:t>
            </a:r>
            <a:r>
              <a:rPr lang="en-US" sz="3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r>
              <a:rPr lang="en-US" sz="3000" b="1" u="sng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ht</a:t>
            </a:r>
            <a:r>
              <a:rPr lang="en-US" sz="3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99032" y="5486400"/>
            <a:ext cx="728776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8C4C6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/>
              <a:t>Verse 29:  </a:t>
            </a:r>
            <a:r>
              <a:rPr lang="en-US" dirty="0" smtClean="0"/>
              <a:t>Did you catch the calendar lingo?  </a:t>
            </a:r>
            <a:br>
              <a:rPr lang="en-US" dirty="0" smtClean="0"/>
            </a:br>
            <a:r>
              <a:rPr lang="en-US" dirty="0" smtClean="0"/>
              <a:t>The disciples </a:t>
            </a:r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</a:rPr>
              <a:t>thou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g</a:t>
            </a:r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</a:rPr>
              <a:t>ht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Yahusha</a:t>
            </a:r>
            <a:r>
              <a:rPr lang="en-US" dirty="0" smtClean="0"/>
              <a:t> said: </a:t>
            </a:r>
            <a:r>
              <a:rPr lang="en-US" b="1" dirty="0" smtClean="0">
                <a:solidFill>
                  <a:srgbClr val="C00000"/>
                </a:solidFill>
              </a:rPr>
              <a:t>“Buy those things …”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This is obviously NOT the night of the 14</a:t>
            </a:r>
            <a:r>
              <a:rPr lang="en-US" baseline="30000" dirty="0" smtClean="0"/>
              <a:t>th</a:t>
            </a:r>
            <a:r>
              <a:rPr lang="en-US" dirty="0" smtClean="0"/>
              <a:t>, as He is still with them.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60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543800" cy="838201"/>
          </a:xfrm>
        </p:spPr>
        <p:txBody>
          <a:bodyPr/>
          <a:lstStyle/>
          <a:p>
            <a:r>
              <a:rPr lang="en-US" sz="4000" dirty="0" smtClean="0"/>
              <a:t>John Has Many Extra Details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41</a:t>
            </a:fld>
            <a:endParaRPr lang="en-US"/>
          </a:p>
        </p:txBody>
      </p:sp>
      <p:sp>
        <p:nvSpPr>
          <p:cNvPr id="8" name="Content Placeholder 6"/>
          <p:cNvSpPr>
            <a:spLocks noGrp="1"/>
          </p:cNvSpPr>
          <p:nvPr>
            <p:ph sz="half" idx="4294967295"/>
          </p:nvPr>
        </p:nvSpPr>
        <p:spPr>
          <a:xfrm>
            <a:off x="1219200" y="1016643"/>
            <a:ext cx="7620000" cy="5231757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b="1" dirty="0"/>
              <a:t>C</a:t>
            </a:r>
            <a:r>
              <a:rPr lang="en-US" b="1" dirty="0" smtClean="0"/>
              <a:t>hapters 14-17:  John is the </a:t>
            </a:r>
            <a:r>
              <a:rPr lang="en-US" b="1" u="sng" dirty="0"/>
              <a:t>onl</a:t>
            </a:r>
            <a:r>
              <a:rPr lang="en-US" b="1" dirty="0"/>
              <a:t>y G</a:t>
            </a:r>
            <a:r>
              <a:rPr lang="en-US" b="1" dirty="0" smtClean="0"/>
              <a:t>ospel writer that records </a:t>
            </a:r>
            <a:r>
              <a:rPr lang="en-US" b="1" dirty="0"/>
              <a:t>many </a:t>
            </a:r>
            <a:r>
              <a:rPr lang="en-US" b="1" dirty="0" smtClean="0"/>
              <a:t>additional instructions from </a:t>
            </a:r>
            <a:r>
              <a:rPr lang="en-US" b="1" dirty="0" smtClean="0">
                <a:solidFill>
                  <a:srgbClr val="0070C0"/>
                </a:solidFill>
              </a:rPr>
              <a:t>Yahusha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to </a:t>
            </a:r>
            <a:r>
              <a:rPr lang="en-US" b="1" dirty="0"/>
              <a:t>His </a:t>
            </a:r>
            <a:r>
              <a:rPr lang="en-US" b="1" dirty="0" smtClean="0"/>
              <a:t>disciples – from the </a:t>
            </a:r>
            <a:r>
              <a:rPr lang="en-US" b="1" dirty="0"/>
              <a:t>time Judas left the </a:t>
            </a:r>
            <a:r>
              <a:rPr lang="en-US" b="1" dirty="0" smtClean="0"/>
              <a:t>group until they went to the Garden of Gethsemane.</a:t>
            </a:r>
          </a:p>
          <a:p>
            <a:pPr marL="45720" indent="0">
              <a:buNone/>
            </a:pPr>
            <a:endParaRPr lang="en-US" sz="11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The details include: </a:t>
            </a:r>
          </a:p>
          <a:p>
            <a:pPr marL="502920" indent="-457200"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Revealing of His Father; Promise of the Helper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dirty="0" err="1" smtClean="0">
                <a:solidFill>
                  <a:srgbClr val="0070C0"/>
                </a:solidFill>
              </a:rPr>
              <a:t>Ch</a:t>
            </a:r>
            <a:r>
              <a:rPr lang="en-US" dirty="0" smtClean="0">
                <a:solidFill>
                  <a:srgbClr val="0070C0"/>
                </a:solidFill>
              </a:rPr>
              <a:t> 14)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02920" indent="-457200">
              <a:buAutoNum type="arabicPeriod"/>
            </a:pPr>
            <a:r>
              <a:rPr lang="en-US" b="1" dirty="0" smtClean="0">
                <a:solidFill>
                  <a:srgbClr val="00B050"/>
                </a:solidFill>
              </a:rPr>
              <a:t>Lesson on the Vine and the Branches  </a:t>
            </a:r>
            <a:r>
              <a:rPr lang="en-US" dirty="0" smtClean="0">
                <a:solidFill>
                  <a:srgbClr val="00B050"/>
                </a:solidFill>
              </a:rPr>
              <a:t>(</a:t>
            </a:r>
            <a:r>
              <a:rPr lang="en-US" dirty="0" err="1" smtClean="0">
                <a:solidFill>
                  <a:srgbClr val="00B050"/>
                </a:solidFill>
              </a:rPr>
              <a:t>Ch</a:t>
            </a:r>
            <a:r>
              <a:rPr lang="en-US" dirty="0" smtClean="0">
                <a:solidFill>
                  <a:srgbClr val="00B050"/>
                </a:solidFill>
              </a:rPr>
              <a:t> 15)</a:t>
            </a:r>
            <a:endParaRPr lang="en-US" b="1" dirty="0" smtClean="0">
              <a:solidFill>
                <a:srgbClr val="00B050"/>
              </a:solidFill>
            </a:endParaRPr>
          </a:p>
          <a:p>
            <a:pPr marL="502920" indent="-457200">
              <a:buAutoNum type="arabicPeriod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The Coming Rejection 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Ch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15)</a:t>
            </a:r>
            <a:endParaRPr lang="en-US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502920" indent="-457200">
              <a:buAutoNum type="arabicPeriod"/>
            </a:pPr>
            <a:r>
              <a:rPr lang="en-US" b="1" dirty="0" smtClean="0">
                <a:solidFill>
                  <a:srgbClr val="7030A0"/>
                </a:solidFill>
              </a:rPr>
              <a:t>Work of the </a:t>
            </a:r>
            <a:r>
              <a:rPr lang="en-US" b="1" dirty="0" err="1" smtClean="0">
                <a:solidFill>
                  <a:srgbClr val="7030A0"/>
                </a:solidFill>
              </a:rPr>
              <a:t>Ruach</a:t>
            </a:r>
            <a:r>
              <a:rPr lang="en-US" b="1" dirty="0" smtClean="0">
                <a:solidFill>
                  <a:srgbClr val="7030A0"/>
                </a:solidFill>
              </a:rPr>
              <a:t> [Holy Spirit]  </a:t>
            </a:r>
            <a:r>
              <a:rPr lang="en-US" dirty="0" smtClean="0">
                <a:solidFill>
                  <a:srgbClr val="7030A0"/>
                </a:solidFill>
              </a:rPr>
              <a:t>(</a:t>
            </a:r>
            <a:r>
              <a:rPr lang="en-US" dirty="0" err="1" smtClean="0">
                <a:solidFill>
                  <a:srgbClr val="7030A0"/>
                </a:solidFill>
              </a:rPr>
              <a:t>Ch</a:t>
            </a:r>
            <a:r>
              <a:rPr lang="en-US" dirty="0" smtClean="0">
                <a:solidFill>
                  <a:srgbClr val="7030A0"/>
                </a:solidFill>
              </a:rPr>
              <a:t> 16)</a:t>
            </a:r>
          </a:p>
          <a:p>
            <a:pPr marL="502920" indent="-457200"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Yahusha’s</a:t>
            </a:r>
            <a:r>
              <a:rPr lang="en-US" b="1" dirty="0" smtClean="0">
                <a:solidFill>
                  <a:schemeClr val="tx1"/>
                </a:solidFill>
              </a:rPr>
              <a:t> Prayer for Himself and Others</a:t>
            </a:r>
            <a:r>
              <a:rPr lang="en-US" dirty="0" smtClean="0">
                <a:solidFill>
                  <a:schemeClr val="tx1"/>
                </a:solidFill>
              </a:rPr>
              <a:t>  (</a:t>
            </a:r>
            <a:r>
              <a:rPr lang="en-US" dirty="0" err="1" smtClean="0">
                <a:solidFill>
                  <a:schemeClr val="tx1"/>
                </a:solidFill>
              </a:rPr>
              <a:t>Ch</a:t>
            </a:r>
            <a:r>
              <a:rPr lang="en-US" dirty="0" smtClean="0">
                <a:solidFill>
                  <a:schemeClr val="tx1"/>
                </a:solidFill>
              </a:rPr>
              <a:t> 17)</a:t>
            </a:r>
            <a:endParaRPr lang="en-US" b="1" dirty="0" smtClean="0">
              <a:solidFill>
                <a:schemeClr val="tx1"/>
              </a:solidFill>
            </a:endParaRPr>
          </a:p>
          <a:p>
            <a:pPr marL="502920" indent="-457200">
              <a:buAutoNum type="arabicPeriod"/>
            </a:pPr>
            <a:endParaRPr lang="en-US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43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067800" cy="838201"/>
          </a:xfrm>
        </p:spPr>
        <p:txBody>
          <a:bodyPr/>
          <a:lstStyle/>
          <a:p>
            <a:r>
              <a:rPr lang="en-US" sz="4000" dirty="0" smtClean="0"/>
              <a:t>John’s Other </a:t>
            </a:r>
            <a:r>
              <a:rPr lang="en-US" sz="4000" u="sng" dirty="0" smtClean="0"/>
              <a:t>Im</a:t>
            </a:r>
            <a:r>
              <a:rPr lang="en-US" sz="4000" dirty="0" smtClean="0"/>
              <a:t>p</a:t>
            </a:r>
            <a:r>
              <a:rPr lang="en-US" sz="4000" u="sng" dirty="0" smtClean="0"/>
              <a:t>ortant</a:t>
            </a:r>
            <a:r>
              <a:rPr lang="en-US" sz="4000" dirty="0" smtClean="0"/>
              <a:t> Details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477000"/>
            <a:ext cx="1828800" cy="365125"/>
          </a:xfrm>
        </p:spPr>
        <p:txBody>
          <a:bodyPr/>
          <a:lstStyle/>
          <a:p>
            <a:fld id="{D18E6382-2566-492A-A2A1-417678E32A52}" type="slidenum">
              <a:rPr lang="en-US" smtClean="0"/>
              <a:t>42</a:t>
            </a:fld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228600" y="6019800"/>
            <a:ext cx="8696446" cy="533400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  <a:sp3d extrusionH="57150">
              <a:bevelT w="38100" h="38100"/>
            </a:sp3d>
          </a:bodyPr>
          <a:lstStyle/>
          <a:p>
            <a:pPr marL="45720" lvl="0" indent="0" algn="ctr">
              <a:buClr>
                <a:schemeClr val="accent6">
                  <a:lumMod val="20000"/>
                  <a:lumOff val="80000"/>
                </a:schemeClr>
              </a:buClr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Notice:  No one had eaten the Passover meal yet!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79662" y="990600"/>
            <a:ext cx="7602338" cy="914399"/>
          </a:xfrm>
          <a:prstGeom prst="rect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>
            <a:noAutofit/>
            <a:sp3d extrusionH="57150">
              <a:bevelT h="25400" prst="softRound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Let’s consider 3 examples of details in John’s Gospel not found in the Synoptic Gospels: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half" idx="4294967295"/>
          </p:nvPr>
        </p:nvSpPr>
        <p:spPr>
          <a:xfrm>
            <a:off x="977150" y="1984672"/>
            <a:ext cx="7620000" cy="423164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b="1" dirty="0"/>
              <a:t>JOHN 18:28</a:t>
            </a:r>
            <a:r>
              <a:rPr lang="en-US" dirty="0"/>
              <a:t> </a:t>
            </a:r>
          </a:p>
          <a:p>
            <a:pPr marL="45720" indent="0">
              <a:buNone/>
            </a:pPr>
            <a:r>
              <a:rPr lang="en-US" dirty="0"/>
              <a:t>Then they led </a:t>
            </a:r>
            <a:r>
              <a:rPr lang="en-US" b="1" dirty="0">
                <a:solidFill>
                  <a:srgbClr val="0070C0"/>
                </a:solidFill>
              </a:rPr>
              <a:t>Yahusha</a:t>
            </a:r>
            <a:r>
              <a:rPr lang="en-US" dirty="0" smtClean="0"/>
              <a:t> </a:t>
            </a:r>
            <a:r>
              <a:rPr lang="en-US" dirty="0"/>
              <a:t>from Caiaphas to the </a:t>
            </a:r>
            <a:r>
              <a:rPr lang="en-US" dirty="0" err="1"/>
              <a:t>Praetorium</a:t>
            </a:r>
            <a:r>
              <a:rPr lang="en-US" dirty="0"/>
              <a:t>, and it was </a:t>
            </a:r>
            <a:r>
              <a:rPr lang="en-US" b="1" u="sng" dirty="0">
                <a:solidFill>
                  <a:srgbClr val="0070C0"/>
                </a:solidFill>
              </a:rPr>
              <a:t>earl</a:t>
            </a:r>
            <a:r>
              <a:rPr lang="en-US" b="1" dirty="0">
                <a:solidFill>
                  <a:srgbClr val="0070C0"/>
                </a:solidFill>
              </a:rPr>
              <a:t>y</a:t>
            </a:r>
            <a:r>
              <a:rPr lang="en-US" b="1" u="sng" dirty="0">
                <a:solidFill>
                  <a:srgbClr val="0070C0"/>
                </a:solidFill>
              </a:rPr>
              <a:t> mornin</a:t>
            </a:r>
            <a:r>
              <a:rPr lang="en-US" b="1" dirty="0">
                <a:solidFill>
                  <a:srgbClr val="0070C0"/>
                </a:solidFill>
              </a:rPr>
              <a:t>g</a:t>
            </a:r>
            <a:r>
              <a:rPr lang="en-US" dirty="0">
                <a:solidFill>
                  <a:srgbClr val="0070C0"/>
                </a:solidFill>
              </a:rPr>
              <a:t>. </a:t>
            </a:r>
            <a:r>
              <a:rPr lang="en-US" dirty="0"/>
              <a:t> But they themselves did not go into the </a:t>
            </a:r>
            <a:r>
              <a:rPr lang="en-US" dirty="0" err="1"/>
              <a:t>Praetorium</a:t>
            </a:r>
            <a:r>
              <a:rPr lang="en-US" dirty="0"/>
              <a:t>, </a:t>
            </a:r>
            <a:r>
              <a:rPr lang="en-US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lest the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</a:t>
            </a:r>
            <a:r>
              <a:rPr lang="en-US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should be defiled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dirty="0"/>
              <a:t>but </a:t>
            </a:r>
            <a:r>
              <a:rPr lang="en-US" b="1" dirty="0">
                <a:solidFill>
                  <a:srgbClr val="0070C0"/>
                </a:solidFill>
              </a:rPr>
              <a:t>that they might eat the Passover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3200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This </a:t>
            </a:r>
            <a:r>
              <a:rPr lang="en-US" b="1" u="sng" dirty="0">
                <a:solidFill>
                  <a:srgbClr val="0070C0"/>
                </a:solidFill>
              </a:rPr>
              <a:t>earl</a:t>
            </a:r>
            <a:r>
              <a:rPr lang="en-US" b="1" dirty="0">
                <a:solidFill>
                  <a:srgbClr val="0070C0"/>
                </a:solidFill>
              </a:rPr>
              <a:t>y</a:t>
            </a:r>
            <a:r>
              <a:rPr lang="en-US" b="1" u="sng" dirty="0">
                <a:solidFill>
                  <a:srgbClr val="0070C0"/>
                </a:solidFill>
              </a:rPr>
              <a:t> mornin</a:t>
            </a:r>
            <a:r>
              <a:rPr lang="en-US" b="1" dirty="0">
                <a:solidFill>
                  <a:srgbClr val="0070C0"/>
                </a:solidFill>
              </a:rPr>
              <a:t>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is in the context of the Passover Day.  John </a:t>
            </a:r>
            <a:r>
              <a:rPr lang="en-US" dirty="0" smtClean="0"/>
              <a:t>records all the </a:t>
            </a:r>
            <a:r>
              <a:rPr lang="en-US" dirty="0"/>
              <a:t>passion events with Roman </a:t>
            </a:r>
            <a:r>
              <a:rPr lang="en-US" dirty="0" smtClean="0"/>
              <a:t>Reckoning of time </a:t>
            </a:r>
            <a:r>
              <a:rPr lang="en-US" dirty="0"/>
              <a:t>– </a:t>
            </a:r>
            <a:r>
              <a:rPr lang="en-US" dirty="0" smtClean="0"/>
              <a:t>and the </a:t>
            </a:r>
            <a:r>
              <a:rPr lang="en-US" dirty="0"/>
              <a:t>day beginning at midnight.  Therefore, the “early morning” is correct for both “</a:t>
            </a:r>
            <a:r>
              <a:rPr lang="en-US" dirty="0" smtClean="0"/>
              <a:t>Dawn/sunset </a:t>
            </a:r>
            <a:r>
              <a:rPr lang="en-US" dirty="0"/>
              <a:t>day-start” and Roman Reckoning </a:t>
            </a:r>
            <a:r>
              <a:rPr lang="en-US" dirty="0" smtClean="0"/>
              <a:t>timing.) </a:t>
            </a: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2133600"/>
            <a:ext cx="995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#1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096435" y="3592933"/>
            <a:ext cx="3895165" cy="762000"/>
          </a:xfrm>
          <a:prstGeom prst="wedgeRoundRectCallout">
            <a:avLst>
              <a:gd name="adj1" fmla="val -55454"/>
              <a:gd name="adj2" fmla="val -34797"/>
              <a:gd name="adj3" fmla="val 16667"/>
            </a:avLst>
          </a:prstGeom>
          <a:solidFill>
            <a:schemeClr val="accent2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400" b="1" u="sng" dirty="0" smtClean="0">
                <a:ln>
                  <a:solidFill>
                    <a:srgbClr val="0000FF"/>
                  </a:solidFill>
                </a:ln>
                <a:latin typeface="Comic Sans MS" pitchFamily="66" charset="0"/>
              </a:rPr>
              <a:t>Started</a:t>
            </a:r>
            <a:r>
              <a:rPr lang="en-CA" sz="2400" b="1" dirty="0" smtClean="0">
                <a:ln>
                  <a:solidFill>
                    <a:srgbClr val="0000FF"/>
                  </a:solidFill>
                </a:ln>
                <a:latin typeface="Comic Sans MS" pitchFamily="66" charset="0"/>
              </a:rPr>
              <a:t> </a:t>
            </a:r>
            <a:r>
              <a:rPr lang="en-CA" sz="2400" b="1" u="sng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that</a:t>
            </a:r>
            <a:r>
              <a:rPr lang="en-CA" sz="2400" b="1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CA" sz="2400" b="1" u="sng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evenin</a:t>
            </a:r>
            <a:r>
              <a:rPr lang="en-CA" sz="2400" b="1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g, </a:t>
            </a:r>
            <a:r>
              <a:rPr lang="en-CA" sz="2400" b="1" dirty="0" smtClean="0">
                <a:ln>
                  <a:solidFill>
                    <a:srgbClr val="0000FF"/>
                  </a:solidFill>
                </a:ln>
                <a:latin typeface="Comic Sans MS" pitchFamily="66" charset="0"/>
              </a:rPr>
              <a:t/>
            </a:r>
            <a:br>
              <a:rPr lang="en-CA" sz="2400" b="1" dirty="0" smtClean="0">
                <a:ln>
                  <a:solidFill>
                    <a:srgbClr val="0000FF"/>
                  </a:solidFill>
                </a:ln>
                <a:latin typeface="Comic Sans MS" pitchFamily="66" charset="0"/>
              </a:rPr>
            </a:br>
            <a:r>
              <a:rPr lang="en-CA" sz="2400" b="1" dirty="0" smtClean="0">
                <a:ln>
                  <a:solidFill>
                    <a:srgbClr val="0000FF"/>
                  </a:solidFill>
                </a:ln>
                <a:latin typeface="Comic Sans MS" pitchFamily="66" charset="0"/>
              </a:rPr>
              <a:t>on their Lunar Calendar!</a:t>
            </a:r>
            <a:endParaRPr lang="en-CA" sz="2400" b="1" dirty="0">
              <a:ln>
                <a:solidFill>
                  <a:srgbClr val="0000FF"/>
                </a:solidFill>
              </a:ln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47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067800" cy="838201"/>
          </a:xfrm>
        </p:spPr>
        <p:txBody>
          <a:bodyPr/>
          <a:lstStyle/>
          <a:p>
            <a:r>
              <a:rPr lang="en-US" sz="4000" dirty="0" smtClean="0"/>
              <a:t>John’s Other </a:t>
            </a:r>
            <a:r>
              <a:rPr lang="en-US" sz="4000" u="sng" dirty="0" smtClean="0"/>
              <a:t>Important</a:t>
            </a:r>
            <a:r>
              <a:rPr lang="en-US" sz="4000" dirty="0" smtClean="0"/>
              <a:t> Details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43</a:t>
            </a:fld>
            <a:endParaRPr lang="en-US"/>
          </a:p>
        </p:txBody>
      </p:sp>
      <p:sp>
        <p:nvSpPr>
          <p:cNvPr id="8" name="Content Placeholder 6"/>
          <p:cNvSpPr>
            <a:spLocks noGrp="1"/>
          </p:cNvSpPr>
          <p:nvPr>
            <p:ph sz="half" idx="4294967295"/>
          </p:nvPr>
        </p:nvSpPr>
        <p:spPr>
          <a:xfrm>
            <a:off x="1524000" y="914400"/>
            <a:ext cx="7391400" cy="4267200"/>
          </a:xfrm>
          <a:prstGeom prst="rect">
            <a:avLst/>
          </a:prstGeom>
        </p:spPr>
        <p:txBody>
          <a:bodyPr>
            <a:normAutofit fontScale="85000" lnSpcReduction="2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b="1" dirty="0" smtClean="0"/>
              <a:t>JOHN </a:t>
            </a:r>
            <a:r>
              <a:rPr lang="en-US" b="1" dirty="0"/>
              <a:t>19:14</a:t>
            </a:r>
            <a:r>
              <a:rPr lang="en-US" dirty="0"/>
              <a:t> </a:t>
            </a:r>
          </a:p>
          <a:p>
            <a:pPr marL="45720" indent="0">
              <a:buNone/>
            </a:pPr>
            <a:r>
              <a:rPr lang="en-US" dirty="0">
                <a:solidFill>
                  <a:srgbClr val="0070C0"/>
                </a:solidFill>
              </a:rPr>
              <a:t>Now </a:t>
            </a:r>
            <a:r>
              <a:rPr lang="en-US" b="1" dirty="0">
                <a:solidFill>
                  <a:srgbClr val="0070C0"/>
                </a:solidFill>
              </a:rPr>
              <a:t>it was </a:t>
            </a:r>
            <a:r>
              <a:rPr lang="en-US" b="1" u="sng" dirty="0">
                <a:solidFill>
                  <a:srgbClr val="0070C0"/>
                </a:solidFill>
              </a:rPr>
              <a:t>the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u="sng" dirty="0">
                <a:solidFill>
                  <a:srgbClr val="0070C0"/>
                </a:solidFill>
              </a:rPr>
              <a:t>Pre</a:t>
            </a:r>
            <a:r>
              <a:rPr lang="en-US" b="1" dirty="0">
                <a:solidFill>
                  <a:srgbClr val="0070C0"/>
                </a:solidFill>
              </a:rPr>
              <a:t>p</a:t>
            </a:r>
            <a:r>
              <a:rPr lang="en-US" b="1" u="sng" dirty="0">
                <a:solidFill>
                  <a:srgbClr val="0070C0"/>
                </a:solidFill>
              </a:rPr>
              <a:t>aration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u="sng" dirty="0" smtClean="0">
                <a:solidFill>
                  <a:srgbClr val="0070C0"/>
                </a:solidFill>
              </a:rPr>
              <a:t>of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u="sng" dirty="0">
                <a:solidFill>
                  <a:srgbClr val="0070C0"/>
                </a:solidFill>
              </a:rPr>
              <a:t>the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u="sng" dirty="0">
                <a:solidFill>
                  <a:srgbClr val="0070C0"/>
                </a:solidFill>
              </a:rPr>
              <a:t>Passover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C00000"/>
                </a:solidFill>
              </a:rPr>
              <a:t>the </a:t>
            </a:r>
            <a:r>
              <a:rPr lang="en-US" sz="1600" cap="small" dirty="0" smtClean="0">
                <a:solidFill>
                  <a:srgbClr val="C00000"/>
                </a:solidFill>
              </a:rPr>
              <a:t>14</a:t>
            </a:r>
            <a:r>
              <a:rPr lang="en-US" sz="1600" cap="small" baseline="30000" dirty="0" smtClean="0">
                <a:solidFill>
                  <a:srgbClr val="C00000"/>
                </a:solidFill>
              </a:rPr>
              <a:t>th </a:t>
            </a:r>
            <a:r>
              <a:rPr lang="en-US" sz="1600" dirty="0" smtClean="0">
                <a:solidFill>
                  <a:srgbClr val="C00000"/>
                </a:solidFill>
              </a:rPr>
              <a:t>Roman time</a:t>
            </a:r>
            <a:r>
              <a:rPr lang="en-US" sz="1600" dirty="0" smtClean="0"/>
              <a:t>], </a:t>
            </a:r>
            <a:r>
              <a:rPr lang="en-US" dirty="0"/>
              <a:t>and </a:t>
            </a:r>
            <a:r>
              <a:rPr lang="en-US" u="heavy" dirty="0">
                <a:solidFill>
                  <a:srgbClr val="0070C0"/>
                </a:solidFill>
              </a:rPr>
              <a:t>about the sixth hour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sz="1700" dirty="0"/>
              <a:t>[Roman Reckoning of time from </a:t>
            </a:r>
            <a:r>
              <a:rPr lang="en-US" sz="1700" dirty="0" smtClean="0"/>
              <a:t>midnight is </a:t>
            </a:r>
            <a:r>
              <a:rPr lang="en-US" sz="1700" dirty="0"/>
              <a:t>6 AM].</a:t>
            </a:r>
            <a:r>
              <a:rPr lang="en-US" dirty="0"/>
              <a:t> 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he </a:t>
            </a:r>
            <a:r>
              <a:rPr lang="en-US" sz="1700" dirty="0"/>
              <a:t>[Pilate] </a:t>
            </a:r>
            <a:r>
              <a:rPr lang="en-US" dirty="0"/>
              <a:t>said to the Jews, "Behold your King</a:t>
            </a:r>
            <a:r>
              <a:rPr lang="en-US" dirty="0" smtClean="0"/>
              <a:t>!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030A0"/>
                </a:solidFill>
              </a:rPr>
              <a:t>(The Synoptic Gospels count the “the sixth hour” from “dawn” day-start.  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(See:  Matt 27:45; Mark 15:33 and Luke 23:44.)  </a:t>
            </a:r>
            <a:r>
              <a:rPr lang="en-US" dirty="0" smtClean="0">
                <a:solidFill>
                  <a:srgbClr val="7030A0"/>
                </a:solidFill>
              </a:rPr>
              <a:t>The 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6</a:t>
            </a:r>
            <a:r>
              <a:rPr lang="en-US" baseline="30000" dirty="0" smtClean="0">
                <a:solidFill>
                  <a:srgbClr val="7030A0"/>
                </a:solidFill>
              </a:rPr>
              <a:t>th</a:t>
            </a:r>
            <a:r>
              <a:rPr lang="en-US" dirty="0" smtClean="0">
                <a:solidFill>
                  <a:srgbClr val="7030A0"/>
                </a:solidFill>
              </a:rPr>
              <a:t> hour ends at the “hour of noon” when the sun was darkened 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till the 9</a:t>
            </a:r>
            <a:r>
              <a:rPr lang="en-US" baseline="30000" dirty="0" smtClean="0">
                <a:solidFill>
                  <a:srgbClr val="7030A0"/>
                </a:solidFill>
              </a:rPr>
              <a:t>th</a:t>
            </a:r>
            <a:r>
              <a:rPr lang="en-US" dirty="0" smtClean="0">
                <a:solidFill>
                  <a:srgbClr val="7030A0"/>
                </a:solidFill>
              </a:rPr>
              <a:t> hour.  The timing of John’s account aligns perfectly.) </a:t>
            </a:r>
            <a:r>
              <a:rPr lang="en-US" b="1" dirty="0">
                <a:solidFill>
                  <a:srgbClr val="7030A0"/>
                </a:solidFill>
              </a:rPr>
              <a:t/>
            </a:r>
            <a:br>
              <a:rPr lang="en-US" b="1" dirty="0">
                <a:solidFill>
                  <a:srgbClr val="7030A0"/>
                </a:solidFill>
              </a:rPr>
            </a:br>
            <a:endParaRPr lang="en-US" sz="1300" dirty="0">
              <a:solidFill>
                <a:srgbClr val="7030A0"/>
              </a:solidFill>
            </a:endParaRPr>
          </a:p>
          <a:p>
            <a:pPr marL="45720" indent="0">
              <a:buNone/>
            </a:pPr>
            <a:r>
              <a:rPr lang="en-US" b="1" dirty="0"/>
              <a:t>JOHN 19:31</a:t>
            </a:r>
            <a:r>
              <a:rPr lang="en-US" dirty="0"/>
              <a:t> </a:t>
            </a:r>
          </a:p>
          <a:p>
            <a:pPr marL="45720" indent="0">
              <a:buNone/>
            </a:pPr>
            <a:r>
              <a:rPr lang="en-US" dirty="0"/>
              <a:t>Therefore, because </a:t>
            </a:r>
            <a:r>
              <a:rPr lang="en-US" b="1" u="sng" dirty="0">
                <a:solidFill>
                  <a:srgbClr val="0070C0"/>
                </a:solidFill>
              </a:rPr>
              <a:t>it was the </a:t>
            </a:r>
            <a:r>
              <a:rPr lang="en-US" b="1" u="sng" dirty="0" smtClean="0">
                <a:solidFill>
                  <a:srgbClr val="0070C0"/>
                </a:solidFill>
              </a:rPr>
              <a:t>Pre</a:t>
            </a:r>
            <a:r>
              <a:rPr lang="en-US" b="1" dirty="0" smtClean="0">
                <a:solidFill>
                  <a:srgbClr val="0070C0"/>
                </a:solidFill>
              </a:rPr>
              <a:t>p</a:t>
            </a:r>
            <a:r>
              <a:rPr lang="en-US" b="1" u="sng" dirty="0" smtClean="0">
                <a:solidFill>
                  <a:srgbClr val="0070C0"/>
                </a:solidFill>
              </a:rPr>
              <a:t>aration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sz="1700" dirty="0"/>
              <a:t>[the </a:t>
            </a:r>
            <a:r>
              <a:rPr lang="en-US" sz="1700" cap="small" dirty="0"/>
              <a:t>14</a:t>
            </a:r>
            <a:r>
              <a:rPr lang="en-US" sz="1700" cap="small" baseline="30000" dirty="0"/>
              <a:t>th</a:t>
            </a:r>
            <a:r>
              <a:rPr lang="en-US" sz="1700" dirty="0"/>
              <a:t>], </a:t>
            </a:r>
            <a:r>
              <a:rPr lang="en-US" dirty="0"/>
              <a:t>that the bodies should not remain on the cross on the </a:t>
            </a:r>
            <a:r>
              <a:rPr lang="en-US" b="1" u="sng" dirty="0">
                <a:solidFill>
                  <a:srgbClr val="0070C0"/>
                </a:solidFill>
              </a:rPr>
              <a:t>Sabbath</a:t>
            </a:r>
            <a:r>
              <a:rPr lang="en-US" b="1" dirty="0"/>
              <a:t> </a:t>
            </a:r>
            <a:r>
              <a:rPr lang="en-US" sz="1700" dirty="0" smtClean="0"/>
              <a:t>[or </a:t>
            </a:r>
            <a:r>
              <a:rPr lang="en-US" sz="1700" dirty="0"/>
              <a:t>the </a:t>
            </a:r>
            <a:r>
              <a:rPr lang="en-US" sz="1700" cap="small" dirty="0"/>
              <a:t>1</a:t>
            </a:r>
            <a:r>
              <a:rPr lang="en-US" sz="1700" cap="small" baseline="30000" dirty="0"/>
              <a:t>st</a:t>
            </a:r>
            <a:r>
              <a:rPr lang="en-US" sz="1700" dirty="0"/>
              <a:t> Unleavened Bread Sabbath] </a:t>
            </a:r>
            <a:r>
              <a:rPr lang="en-US" dirty="0"/>
              <a:t>(for </a:t>
            </a:r>
            <a:r>
              <a:rPr lang="en-US" b="1" dirty="0">
                <a:solidFill>
                  <a:srgbClr val="0070C0"/>
                </a:solidFill>
              </a:rPr>
              <a:t>that Sabbath was a high day</a:t>
            </a:r>
            <a:r>
              <a:rPr lang="en-US" dirty="0"/>
              <a:t>),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Jews </a:t>
            </a:r>
            <a:r>
              <a:rPr lang="en-US" dirty="0"/>
              <a:t>asked Pilate that their legs might be broken, and that they might be taken away. </a:t>
            </a:r>
            <a:r>
              <a:rPr lang="en-US" dirty="0" smtClean="0"/>
              <a:t>  </a:t>
            </a:r>
            <a:r>
              <a:rPr lang="en-US" sz="1600" dirty="0" smtClean="0"/>
              <a:t>NKJV</a:t>
            </a:r>
            <a:r>
              <a:rPr lang="en-US" dirty="0" smtClean="0"/>
              <a:t> </a:t>
            </a: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28214" y="838200"/>
            <a:ext cx="995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#2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8214" y="3352800"/>
            <a:ext cx="995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#3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747414" y="4876800"/>
            <a:ext cx="6939386" cy="1600200"/>
          </a:xfrm>
          <a:prstGeom prst="rect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>
            <a:noAutofit/>
            <a:sp3d extrusionH="57150">
              <a:bevelT h="25400" prst="softRound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Interesting note:  John 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is the only Gospel writer </a:t>
            </a:r>
            <a:b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to verify </a:t>
            </a: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the “High Sabbath” is the 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/>
            </a:r>
            <a:b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1</a:t>
            </a:r>
            <a:r>
              <a:rPr lang="en-US" sz="2000" b="1" spc="50" baseline="30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st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Sabbath of Unleavened Bread.  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/>
            </a:r>
            <a:b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There </a:t>
            </a: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is no indication that a “High Sabbath” 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/>
            </a:r>
            <a:b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must </a:t>
            </a: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include 2 Sabbaths on one day.</a:t>
            </a:r>
          </a:p>
        </p:txBody>
      </p:sp>
    </p:spTree>
    <p:extLst>
      <p:ext uri="{BB962C8B-B14F-4D97-AF65-F5344CB8AC3E}">
        <p14:creationId xmlns:p14="http://schemas.microsoft.com/office/powerpoint/2010/main" val="369313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3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8382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High Sabbath Observance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990600"/>
            <a:ext cx="8229600" cy="5791200"/>
          </a:xfrm>
        </p:spPr>
        <p:txBody>
          <a:bodyPr>
            <a:normAutofit fontScale="70000" lnSpcReduction="2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lvl="0" indent="0">
              <a:buNone/>
            </a:pPr>
            <a:r>
              <a:rPr lang="en-US" sz="4000" b="1" dirty="0" err="1" smtClean="0">
                <a:solidFill>
                  <a:srgbClr val="0070C0"/>
                </a:solidFill>
              </a:rPr>
              <a:t>Exo</a:t>
            </a:r>
            <a:r>
              <a:rPr lang="en-US" sz="4000" b="1" dirty="0" smtClean="0">
                <a:solidFill>
                  <a:srgbClr val="0070C0"/>
                </a:solidFill>
              </a:rPr>
              <a:t> 12:16-17  </a:t>
            </a:r>
            <a:r>
              <a:rPr lang="en-US" sz="3100" dirty="0" smtClean="0">
                <a:solidFill>
                  <a:srgbClr val="0070C0"/>
                </a:solidFill>
              </a:rPr>
              <a:t>(Book of the Covenant)</a:t>
            </a:r>
          </a:p>
          <a:p>
            <a:pPr marL="45720" indent="0">
              <a:buNone/>
            </a:pPr>
            <a:r>
              <a:rPr lang="en-US" sz="3200" b="1" dirty="0" smtClean="0">
                <a:solidFill>
                  <a:srgbClr val="0070C0"/>
                </a:solidFill>
              </a:rPr>
              <a:t>16</a:t>
            </a:r>
            <a:r>
              <a:rPr lang="en-US" sz="3200" dirty="0" smtClean="0"/>
              <a:t>  </a:t>
            </a:r>
            <a:r>
              <a:rPr lang="en-US" sz="3200" b="1" dirty="0" smtClean="0"/>
              <a:t>On </a:t>
            </a:r>
            <a:r>
              <a:rPr lang="en-US" sz="3200" b="1" dirty="0"/>
              <a:t>the first day </a:t>
            </a:r>
            <a:r>
              <a:rPr lang="en-US" sz="2400" dirty="0"/>
              <a:t>[of Unleavened Bread, the </a:t>
            </a:r>
            <a:r>
              <a:rPr lang="en-US" sz="2400" cap="small" dirty="0"/>
              <a:t>15</a:t>
            </a:r>
            <a:r>
              <a:rPr lang="en-US" sz="2400" cap="small" baseline="30000" dirty="0"/>
              <a:t>th</a:t>
            </a:r>
            <a:r>
              <a:rPr lang="en-US" sz="2400" dirty="0"/>
              <a:t> day of the </a:t>
            </a:r>
            <a:r>
              <a:rPr lang="en-US" sz="2400" cap="small" dirty="0"/>
              <a:t>1</a:t>
            </a:r>
            <a:r>
              <a:rPr lang="en-US" sz="2400" cap="small" baseline="30000" dirty="0"/>
              <a:t>st</a:t>
            </a:r>
            <a:r>
              <a:rPr lang="en-US" sz="2400" dirty="0"/>
              <a:t> month]</a:t>
            </a:r>
            <a:r>
              <a:rPr lang="en-US" sz="3200" b="1" dirty="0"/>
              <a:t> there shall be a holy convocation</a:t>
            </a:r>
            <a:r>
              <a:rPr lang="en-US" sz="3200" dirty="0"/>
              <a:t>, 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and on the seventh day there shall be a holy convocation for you.  No manner of work shall be done on them; but that which everyone must eat; that only may be prepared by you.  </a:t>
            </a:r>
            <a:br>
              <a:rPr lang="en-US" sz="3200" dirty="0">
                <a:solidFill>
                  <a:schemeClr val="accent3">
                    <a:lumMod val="50000"/>
                  </a:schemeClr>
                </a:solidFill>
              </a:rPr>
            </a:br>
            <a:endParaRPr lang="en-US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en-US" sz="3200" b="1" dirty="0" smtClean="0">
                <a:solidFill>
                  <a:srgbClr val="0070C0"/>
                </a:solidFill>
              </a:rPr>
              <a:t>17 </a:t>
            </a:r>
            <a:r>
              <a:rPr lang="en-US" sz="3200" dirty="0" smtClean="0"/>
              <a:t> 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So you shall observe the Feast of Unleavened Bread, for on this same day I will have brought your armies out of the land of Egypt.  Therefore you shall </a:t>
            </a:r>
            <a:r>
              <a:rPr lang="en-US" sz="3200" b="1" dirty="0"/>
              <a:t>observe this day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throughout your generations as an everlasting ordinance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en-US" sz="29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" lvl="0" indent="0">
              <a:buNone/>
            </a:pPr>
            <a:endParaRPr lang="en-US" sz="2000" b="1" dirty="0" smtClean="0">
              <a:solidFill>
                <a:srgbClr val="0070C0"/>
              </a:solidFill>
            </a:endParaRPr>
          </a:p>
          <a:p>
            <a:pPr marL="45720" lvl="0" indent="0">
              <a:buNone/>
            </a:pPr>
            <a:r>
              <a:rPr lang="en-US" sz="4000" b="1" dirty="0" smtClean="0">
                <a:solidFill>
                  <a:srgbClr val="4B9600"/>
                </a:solidFill>
              </a:rPr>
              <a:t>Lev 23:6-7  </a:t>
            </a:r>
            <a:r>
              <a:rPr lang="en-US" sz="3200" dirty="0">
                <a:solidFill>
                  <a:srgbClr val="4B9600"/>
                </a:solidFill>
              </a:rPr>
              <a:t>(Book of the </a:t>
            </a:r>
            <a:r>
              <a:rPr lang="en-US" sz="3200" dirty="0" smtClean="0">
                <a:solidFill>
                  <a:srgbClr val="4B9600"/>
                </a:solidFill>
              </a:rPr>
              <a:t>Law)</a:t>
            </a:r>
          </a:p>
          <a:p>
            <a:pPr marL="45720" indent="0">
              <a:buNone/>
            </a:pPr>
            <a:r>
              <a:rPr lang="en-US" sz="3100" b="1" dirty="0" smtClean="0">
                <a:solidFill>
                  <a:srgbClr val="4B9600"/>
                </a:solidFill>
              </a:rPr>
              <a:t>6</a:t>
            </a:r>
            <a:r>
              <a:rPr lang="en-US" sz="3100" b="1" dirty="0" smtClean="0"/>
              <a:t> </a:t>
            </a:r>
            <a:r>
              <a:rPr lang="en-US" sz="3100" dirty="0" smtClean="0"/>
              <a:t> </a:t>
            </a:r>
            <a:r>
              <a:rPr lang="en-US" sz="3100" dirty="0">
                <a:solidFill>
                  <a:schemeClr val="accent3">
                    <a:lumMod val="50000"/>
                  </a:schemeClr>
                </a:solidFill>
              </a:rPr>
              <a:t>And on the </a:t>
            </a:r>
            <a:r>
              <a:rPr lang="en-US" sz="3100" b="1" dirty="0"/>
              <a:t>fifteenth day</a:t>
            </a:r>
            <a:r>
              <a:rPr lang="en-US" sz="3100" dirty="0"/>
              <a:t> </a:t>
            </a:r>
            <a:r>
              <a:rPr lang="en-US" sz="3100" dirty="0">
                <a:solidFill>
                  <a:schemeClr val="accent3">
                    <a:lumMod val="50000"/>
                  </a:schemeClr>
                </a:solidFill>
              </a:rPr>
              <a:t>of the same </a:t>
            </a:r>
            <a:r>
              <a:rPr lang="en-US" sz="3100" b="1" dirty="0"/>
              <a:t>month</a:t>
            </a:r>
            <a:r>
              <a:rPr lang="en-US" sz="3100" dirty="0"/>
              <a:t> [Abib] </a:t>
            </a:r>
            <a:r>
              <a:rPr lang="en-US" sz="3100" dirty="0">
                <a:solidFill>
                  <a:schemeClr val="accent3">
                    <a:lumMod val="50000"/>
                  </a:schemeClr>
                </a:solidFill>
              </a:rPr>
              <a:t>is </a:t>
            </a:r>
            <a:r>
              <a:rPr lang="en-US" sz="31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31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3100" dirty="0" smtClean="0">
                <a:solidFill>
                  <a:schemeClr val="accent3">
                    <a:lumMod val="50000"/>
                  </a:schemeClr>
                </a:solidFill>
              </a:rPr>
              <a:t>the </a:t>
            </a:r>
            <a:r>
              <a:rPr lang="en-US" sz="3100" dirty="0">
                <a:solidFill>
                  <a:schemeClr val="accent3">
                    <a:lumMod val="50000"/>
                  </a:schemeClr>
                </a:solidFill>
              </a:rPr>
              <a:t>Feast of Unleavened Bread to </a:t>
            </a:r>
            <a:r>
              <a:rPr lang="en-US" sz="3100" b="1" dirty="0" smtClean="0">
                <a:solidFill>
                  <a:srgbClr val="0070C0"/>
                </a:solidFill>
              </a:rPr>
              <a:t>Yahuah</a:t>
            </a:r>
            <a:r>
              <a:rPr lang="en-US" sz="3100" dirty="0" smtClean="0">
                <a:solidFill>
                  <a:srgbClr val="0070C0"/>
                </a:solidFill>
              </a:rPr>
              <a:t>;</a:t>
            </a:r>
            <a:r>
              <a:rPr lang="en-US" sz="3100" dirty="0" smtClean="0"/>
              <a:t> </a:t>
            </a:r>
            <a:r>
              <a:rPr lang="en-US" sz="3100" b="1" dirty="0"/>
              <a:t>seven days 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you </a:t>
            </a:r>
            <a:r>
              <a:rPr lang="en-US" sz="3100" b="1" dirty="0"/>
              <a:t>must eat unleavened bread</a:t>
            </a:r>
            <a:r>
              <a:rPr lang="en-US" sz="3100" dirty="0"/>
              <a:t>.  </a:t>
            </a:r>
            <a:br>
              <a:rPr lang="en-US" sz="3100" dirty="0"/>
            </a:br>
            <a:r>
              <a:rPr lang="en-US" sz="3100" b="1" dirty="0" smtClean="0">
                <a:solidFill>
                  <a:srgbClr val="4B9600"/>
                </a:solidFill>
              </a:rPr>
              <a:t>7</a:t>
            </a:r>
            <a:r>
              <a:rPr lang="en-US" sz="3100" b="1" dirty="0" smtClean="0"/>
              <a:t> </a:t>
            </a:r>
            <a:r>
              <a:rPr lang="en-US" sz="3100" dirty="0" smtClean="0"/>
              <a:t> </a:t>
            </a:r>
            <a:r>
              <a:rPr lang="en-US" sz="3100" b="1" dirty="0"/>
              <a:t>On the first day you shall have a holy convocation</a:t>
            </a:r>
            <a:r>
              <a:rPr lang="en-US" sz="3100" dirty="0"/>
              <a:t>;</a:t>
            </a:r>
            <a:r>
              <a:rPr lang="en-US" sz="31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1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31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3100" dirty="0" smtClean="0">
                <a:solidFill>
                  <a:schemeClr val="accent3">
                    <a:lumMod val="50000"/>
                  </a:schemeClr>
                </a:solidFill>
              </a:rPr>
              <a:t>you </a:t>
            </a:r>
            <a:r>
              <a:rPr lang="en-US" sz="3100" dirty="0">
                <a:solidFill>
                  <a:schemeClr val="accent3">
                    <a:lumMod val="50000"/>
                  </a:schemeClr>
                </a:solidFill>
              </a:rPr>
              <a:t>shall do no customary work on it</a:t>
            </a:r>
            <a:r>
              <a:rPr lang="en-US" sz="31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en-US" sz="2800" dirty="0" smtClean="0"/>
              <a:t> </a:t>
            </a:r>
            <a:r>
              <a:rPr lang="en-US" sz="1900" i="1" dirty="0" smtClean="0"/>
              <a:t>(</a:t>
            </a:r>
            <a:r>
              <a:rPr lang="en-US" sz="1900" i="1" dirty="0"/>
              <a:t>NKJV) </a:t>
            </a:r>
            <a:endParaRPr lang="en-US" sz="1900" i="1" dirty="0">
              <a:solidFill>
                <a:srgbClr val="0070C0"/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828800" cy="365125"/>
          </a:xfrm>
        </p:spPr>
        <p:txBody>
          <a:bodyPr/>
          <a:lstStyle/>
          <a:p>
            <a:fld id="{D18E6382-2566-492A-A2A1-417678E32A52}" type="slidenum">
              <a:rPr lang="en-US" smtClean="0"/>
              <a:t>44</a:t>
            </a:fld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8395252" y="82731"/>
            <a:ext cx="583096" cy="496957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10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6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762001"/>
          </a:xfrm>
        </p:spPr>
        <p:txBody>
          <a:bodyPr/>
          <a:lstStyle/>
          <a:p>
            <a:r>
              <a:rPr lang="en-US" dirty="0" smtClean="0"/>
              <a:t>John Has Clarity With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0" y="764263"/>
            <a:ext cx="5867400" cy="228373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dirty="0"/>
              <a:t>As you can see, John points out repeatedly </a:t>
            </a:r>
            <a:r>
              <a:rPr lang="en-US" dirty="0" smtClean="0"/>
              <a:t>that: (1) </a:t>
            </a:r>
            <a:r>
              <a:rPr lang="en-US" dirty="0"/>
              <a:t>the Last Supper, </a:t>
            </a:r>
            <a:r>
              <a:rPr lang="en-US" dirty="0" smtClean="0"/>
              <a:t>(2) the </a:t>
            </a:r>
            <a:r>
              <a:rPr lang="en-US" dirty="0"/>
              <a:t>betrayal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/>
              <a:t>Judas</a:t>
            </a:r>
            <a:r>
              <a:rPr lang="en-US" dirty="0" smtClean="0"/>
              <a:t>, (3) </a:t>
            </a:r>
            <a:r>
              <a:rPr lang="en-US" b="1" dirty="0">
                <a:solidFill>
                  <a:srgbClr val="0070C0"/>
                </a:solidFill>
              </a:rPr>
              <a:t>Yahusha’s</a:t>
            </a:r>
            <a:r>
              <a:rPr lang="en-US" dirty="0"/>
              <a:t> arrest </a:t>
            </a: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(4) </a:t>
            </a:r>
            <a:r>
              <a:rPr lang="en-US" dirty="0"/>
              <a:t>the beginning of His trials occurred </a:t>
            </a:r>
            <a:r>
              <a:rPr lang="en-US" b="1" u="sng" dirty="0" smtClean="0">
                <a:solidFill>
                  <a:srgbClr val="7030A0"/>
                </a:solidFill>
                <a:latin typeface="Footlight MT Light" pitchFamily="18" charset="0"/>
              </a:rPr>
              <a:t>BEFORE</a:t>
            </a:r>
            <a:r>
              <a:rPr lang="en-US" dirty="0" smtClean="0"/>
              <a:t>  the </a:t>
            </a:r>
            <a:r>
              <a:rPr lang="en-US" dirty="0"/>
              <a:t>Passover cycle of Abib 14. 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45</a:t>
            </a:fld>
            <a:endParaRPr lang="en-US"/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838200" y="5635107"/>
            <a:ext cx="7467600" cy="994293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Clr>
                <a:schemeClr val="accent6">
                  <a:lumMod val="20000"/>
                  <a:lumOff val="80000"/>
                </a:schemeClr>
              </a:buClr>
              <a:buNone/>
            </a:pPr>
            <a:r>
              <a:rPr lang="en-US" sz="2800" b="1" dirty="0" smtClean="0">
                <a:ln w="50800"/>
                <a:solidFill>
                  <a:srgbClr val="00B0F0"/>
                </a:solidFill>
              </a:rPr>
              <a:t>Yahuah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commanded the Israelites to observe this 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High </a:t>
            </a:r>
            <a:r>
              <a:rPr lang="en-US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Sabbath every 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year.</a:t>
            </a:r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45720" indent="0">
              <a:buClr>
                <a:schemeClr val="accent6">
                  <a:lumMod val="20000"/>
                  <a:lumOff val="80000"/>
                </a:schemeClr>
              </a:buClr>
              <a:buNone/>
            </a:pPr>
            <a:endParaRPr lang="en-US" sz="1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3074" name="Picture 2" descr="C:\Users\Rae\Desktop\spread the word dough boy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552" y="1012371"/>
            <a:ext cx="2030048" cy="2258786"/>
          </a:xfrm>
          <a:prstGeom prst="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8"/>
          <p:cNvSpPr txBox="1">
            <a:spLocks/>
          </p:cNvSpPr>
          <p:nvPr/>
        </p:nvSpPr>
        <p:spPr>
          <a:xfrm>
            <a:off x="2971800" y="2608870"/>
            <a:ext cx="5181600" cy="1295400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rmAutofit fontScale="92500"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Clr>
                <a:schemeClr val="accent6">
                  <a:lumMod val="20000"/>
                  <a:lumOff val="80000"/>
                </a:schemeClr>
              </a:buClr>
              <a:buNone/>
            </a:pP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Therefore, the Last Supper </a:t>
            </a:r>
            <a:b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n-US" sz="2800" b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also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occurred on the day </a:t>
            </a:r>
            <a:b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n-US" sz="3000" b="1" u="sng" dirty="0" smtClean="0">
                <a:ln w="50800"/>
                <a:solidFill>
                  <a:srgbClr val="FFFF00"/>
                </a:solidFill>
                <a:latin typeface="Footlight MT Light" pitchFamily="18" charset="0"/>
              </a:rPr>
              <a:t>BEFORE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Passover.</a:t>
            </a:r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45720" indent="0">
              <a:buClr>
                <a:schemeClr val="accent6">
                  <a:lumMod val="20000"/>
                  <a:lumOff val="80000"/>
                </a:schemeClr>
              </a:buClr>
              <a:buNone/>
            </a:pPr>
            <a:endParaRPr lang="en-US" sz="1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36952" y="3982453"/>
            <a:ext cx="7897448" cy="16563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70C0"/>
                </a:solidFill>
              </a:rPr>
              <a:t>John 19:31 </a:t>
            </a:r>
            <a:r>
              <a:rPr lang="en-US" dirty="0" smtClean="0"/>
              <a:t>shows with certainty the day </a:t>
            </a:r>
            <a:r>
              <a:rPr lang="en-US" b="1" dirty="0" smtClean="0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  <a:latin typeface="Comic Sans MS" pitchFamily="66" charset="0"/>
              </a:rPr>
              <a:t>following</a:t>
            </a:r>
            <a:r>
              <a:rPr lang="en-US" dirty="0" smtClean="0"/>
              <a:t> the  Passover Preparation </a:t>
            </a:r>
            <a:r>
              <a:rPr lang="en-US" dirty="0"/>
              <a:t>Day </a:t>
            </a:r>
            <a:r>
              <a:rPr lang="en-US" dirty="0" smtClean="0"/>
              <a:t>was </a:t>
            </a:r>
            <a:r>
              <a:rPr lang="en-US" b="1" u="sng" dirty="0" smtClean="0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  <a:latin typeface="Comic Sans MS" pitchFamily="66" charset="0"/>
              </a:rPr>
              <a:t>the</a:t>
            </a:r>
            <a:r>
              <a:rPr lang="en-US" dirty="0" smtClean="0"/>
              <a:t> </a:t>
            </a:r>
            <a:r>
              <a:rPr lang="en-US" b="1" dirty="0" smtClean="0"/>
              <a:t>annual high Sabbath, the First Day of Unleavened Bread, which fell annually on Abib 15.</a:t>
            </a:r>
            <a:r>
              <a:rPr lang="en-US" sz="2000" dirty="0" smtClean="0"/>
              <a:t>  </a:t>
            </a:r>
            <a:r>
              <a:rPr lang="en-US" sz="2000" dirty="0" smtClean="0">
                <a:solidFill>
                  <a:srgbClr val="C00000"/>
                </a:solidFill>
              </a:rPr>
              <a:t>(</a:t>
            </a:r>
            <a:r>
              <a:rPr lang="en-US" sz="2000" b="1" u="sng" dirty="0" smtClean="0">
                <a:solidFill>
                  <a:srgbClr val="C00000"/>
                </a:solidFill>
              </a:rPr>
              <a:t>Remember</a:t>
            </a:r>
            <a:r>
              <a:rPr lang="en-US" sz="2000" dirty="0" smtClean="0">
                <a:solidFill>
                  <a:srgbClr val="C00000"/>
                </a:solidFill>
              </a:rPr>
              <a:t>:  The definition of a High Sabbath is NOT an annual feast Sabbath falling on the weekly Sabbath!)</a:t>
            </a:r>
            <a:r>
              <a:rPr lang="en-US" dirty="0" smtClean="0"/>
              <a:t> 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034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9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780365"/>
          </a:xfrm>
        </p:spPr>
        <p:txBody>
          <a:bodyPr/>
          <a:lstStyle/>
          <a:p>
            <a:r>
              <a:rPr lang="en-US" dirty="0" smtClean="0"/>
              <a:t>Semi-Review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143000"/>
            <a:ext cx="7924800" cy="5410200"/>
          </a:xfrm>
        </p:spPr>
        <p:txBody>
          <a:bodyPr>
            <a:normAutofit fontScale="925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b="1" dirty="0" smtClean="0"/>
              <a:t>Synoptic Accounts of the Last Supper:</a:t>
            </a:r>
            <a:endParaRPr lang="en-US" dirty="0" smtClean="0"/>
          </a:p>
          <a:p>
            <a:pPr marL="502920" indent="-457200">
              <a:buAutoNum type="arabicParenR"/>
            </a:pPr>
            <a:r>
              <a:rPr lang="en-US" dirty="0" smtClean="0"/>
              <a:t>The </a:t>
            </a:r>
            <a:r>
              <a:rPr lang="en-US" dirty="0"/>
              <a:t>disciples came to </a:t>
            </a:r>
            <a:r>
              <a:rPr lang="en-US" b="1" dirty="0">
                <a:solidFill>
                  <a:srgbClr val="0070C0"/>
                </a:solidFill>
              </a:rPr>
              <a:t>Yahusha</a:t>
            </a:r>
            <a:r>
              <a:rPr lang="en-US" dirty="0"/>
              <a:t> on Abib 13.  </a:t>
            </a:r>
            <a:endParaRPr lang="en-US" dirty="0" smtClean="0"/>
          </a:p>
          <a:p>
            <a:pPr marL="502920" indent="-457200">
              <a:buAutoNum type="arabicParenR"/>
            </a:pPr>
            <a:r>
              <a:rPr lang="en-US" dirty="0" smtClean="0"/>
              <a:t>They </a:t>
            </a:r>
            <a:r>
              <a:rPr lang="en-US" dirty="0"/>
              <a:t>asked Him </a:t>
            </a:r>
            <a:r>
              <a:rPr lang="en-US" b="1" dirty="0"/>
              <a:t>where</a:t>
            </a:r>
            <a:r>
              <a:rPr lang="en-US" dirty="0"/>
              <a:t> He wanted them to prepare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eat </a:t>
            </a:r>
            <a:r>
              <a:rPr lang="en-US" dirty="0"/>
              <a:t>the Passover meal, which would </a:t>
            </a:r>
            <a:r>
              <a:rPr lang="en-US" dirty="0" smtClean="0"/>
              <a:t>normally occur </a:t>
            </a:r>
            <a:r>
              <a:rPr lang="en-US" dirty="0"/>
              <a:t>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next </a:t>
            </a:r>
            <a:r>
              <a:rPr lang="en-US" dirty="0"/>
              <a:t>night on Abib </a:t>
            </a:r>
            <a:r>
              <a:rPr lang="en-US" dirty="0" smtClean="0"/>
              <a:t>14. 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(</a:t>
            </a:r>
            <a:r>
              <a:rPr lang="en-US" dirty="0"/>
              <a:t>At least </a:t>
            </a:r>
            <a:r>
              <a:rPr lang="en-US" dirty="0" smtClean="0"/>
              <a:t>it appears that these </a:t>
            </a:r>
            <a:r>
              <a:rPr lang="en-US" dirty="0"/>
              <a:t>disciples </a:t>
            </a:r>
            <a:r>
              <a:rPr lang="en-US" b="1" u="sng" dirty="0"/>
              <a:t>assumed</a:t>
            </a:r>
            <a:r>
              <a:rPr lang="en-US" dirty="0"/>
              <a:t> they would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 </a:t>
            </a:r>
            <a:r>
              <a:rPr lang="en-US" dirty="0"/>
              <a:t>eating the Passover meal with </a:t>
            </a:r>
            <a:r>
              <a:rPr lang="en-US" b="1" dirty="0">
                <a:solidFill>
                  <a:srgbClr val="0070C0"/>
                </a:solidFill>
              </a:rPr>
              <a:t>Yahusha</a:t>
            </a:r>
            <a:r>
              <a:rPr lang="en-US" dirty="0"/>
              <a:t> again.)  </a:t>
            </a:r>
          </a:p>
          <a:p>
            <a:pPr marL="502920" indent="-457200">
              <a:buFont typeface="+mj-lt"/>
              <a:buAutoNum type="arabicParenR"/>
            </a:pPr>
            <a:r>
              <a:rPr lang="en-US" b="1" dirty="0" smtClean="0">
                <a:solidFill>
                  <a:srgbClr val="0070C0"/>
                </a:solidFill>
              </a:rPr>
              <a:t>Yahusha</a:t>
            </a:r>
            <a:r>
              <a:rPr lang="en-US" dirty="0" smtClean="0"/>
              <a:t> </a:t>
            </a:r>
            <a:r>
              <a:rPr lang="en-US" dirty="0"/>
              <a:t>instructed Peter and John how to find the place where </a:t>
            </a:r>
            <a:r>
              <a:rPr lang="en-US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 </a:t>
            </a:r>
            <a:r>
              <a:rPr lang="en-US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should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</a:t>
            </a:r>
            <a:r>
              <a:rPr lang="en-US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r>
              <a:rPr lang="en-US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are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to eat the Passover on the night of Abib 14</a:t>
            </a:r>
            <a:r>
              <a:rPr lang="en-US" dirty="0"/>
              <a:t> </a:t>
            </a:r>
            <a:r>
              <a:rPr lang="en-US" sz="1800" dirty="0"/>
              <a:t>(</a:t>
            </a:r>
            <a:r>
              <a:rPr lang="en-US" sz="1500" dirty="0"/>
              <a:t>that is, </a:t>
            </a:r>
            <a:r>
              <a:rPr lang="en-US" sz="1500" dirty="0" smtClean="0"/>
              <a:t>because they thought they would be eating the meal together then</a:t>
            </a:r>
            <a:r>
              <a:rPr lang="en-US" sz="1800" dirty="0" smtClean="0"/>
              <a:t>).</a:t>
            </a:r>
            <a:r>
              <a:rPr lang="en-US" dirty="0"/>
              <a:t>  </a:t>
            </a:r>
            <a:endParaRPr lang="en-US" dirty="0" smtClean="0"/>
          </a:p>
          <a:p>
            <a:pPr marL="502920" indent="-457200">
              <a:buFont typeface="+mj-lt"/>
              <a:buAutoNum type="arabicParenR"/>
            </a:pPr>
            <a:r>
              <a:rPr lang="en-US" dirty="0" smtClean="0"/>
              <a:t>He </a:t>
            </a:r>
            <a:r>
              <a:rPr lang="en-US" dirty="0"/>
              <a:t>told them the owner of the house would show them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large furnished upper room.  </a:t>
            </a:r>
            <a:endParaRPr lang="en-US" dirty="0" smtClean="0"/>
          </a:p>
          <a:p>
            <a:pPr marL="502920" indent="-457200">
              <a:buFont typeface="+mj-lt"/>
              <a:buAutoNum type="arabicParenR"/>
            </a:pPr>
            <a:r>
              <a:rPr lang="en-US" dirty="0" smtClean="0"/>
              <a:t>Mark </a:t>
            </a:r>
            <a:r>
              <a:rPr lang="en-US" dirty="0"/>
              <a:t>and Luke both state that it was there,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that room,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dirty="0" smtClean="0"/>
              <a:t>that </a:t>
            </a:r>
            <a:r>
              <a:rPr lang="en-US" dirty="0"/>
              <a:t>they were to prepare for the Passover meal to be eaten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(</a:t>
            </a:r>
            <a:r>
              <a:rPr lang="en-US" sz="1800" dirty="0"/>
              <a:t>Mark 14:15; Luke 22:12).</a:t>
            </a:r>
          </a:p>
          <a:p>
            <a:pPr marL="45720" indent="0">
              <a:buNone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46</a:t>
            </a:fld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8437982" y="112643"/>
            <a:ext cx="583096" cy="496957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303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768" y="237744"/>
            <a:ext cx="9067800" cy="762000"/>
          </a:xfrm>
        </p:spPr>
        <p:txBody>
          <a:bodyPr/>
          <a:lstStyle/>
          <a:p>
            <a:r>
              <a:rPr lang="en-US" sz="3600" dirty="0" smtClean="0"/>
              <a:t>AFTER the Supper ~ Early the Next Day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891250"/>
            <a:ext cx="8534400" cy="914401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 algn="ctr">
              <a:buNone/>
            </a:pPr>
            <a:r>
              <a:rPr lang="en-US" sz="26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following Synoptic testimonies </a:t>
            </a:r>
            <a:r>
              <a:rPr lang="en-US" sz="2600" b="1" u="sng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follow</a:t>
            </a:r>
            <a:r>
              <a:rPr lang="en-US" sz="26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br>
              <a:rPr lang="en-US" sz="26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6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events of the Last Supper – the next morning.  </a:t>
            </a:r>
            <a:endParaRPr lang="en-US" sz="2600" dirty="0" smtClean="0">
              <a:solidFill>
                <a:srgbClr val="7030A0"/>
              </a:solidFill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828800" cy="365125"/>
          </a:xfrm>
        </p:spPr>
        <p:txBody>
          <a:bodyPr/>
          <a:lstStyle/>
          <a:p>
            <a:fld id="{D18E6382-2566-492A-A2A1-417678E32A52}" type="slidenum">
              <a:rPr lang="en-US" smtClean="0"/>
              <a:t>47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95300" y="5920170"/>
            <a:ext cx="83058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2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does this information have to do with the Last Supper?</a:t>
            </a:r>
          </a:p>
          <a:p>
            <a:pPr algn="ctr"/>
            <a:endParaRPr lang="en-US" sz="5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384048" y="1905000"/>
            <a:ext cx="4265676" cy="4508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en-US" sz="1900" b="1" dirty="0" smtClean="0">
                <a:solidFill>
                  <a:srgbClr val="0070C0"/>
                </a:solidFill>
              </a:rPr>
              <a:t>Matt 27:1-2  </a:t>
            </a:r>
            <a:r>
              <a:rPr lang="en-US" sz="1900" dirty="0" smtClean="0"/>
              <a:t>When </a:t>
            </a:r>
            <a:r>
              <a:rPr lang="en-US" sz="19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morning was come, </a:t>
            </a:r>
            <a:r>
              <a:rPr lang="en-US" sz="1900" dirty="0" smtClean="0"/>
              <a:t>all the chief priests and elders of the people took counsel against </a:t>
            </a:r>
            <a:r>
              <a:rPr lang="en-US" sz="1900" b="1" dirty="0" smtClean="0">
                <a:solidFill>
                  <a:srgbClr val="0070C0"/>
                </a:solidFill>
              </a:rPr>
              <a:t>Yahusha</a:t>
            </a:r>
            <a:r>
              <a:rPr lang="en-US" sz="1900" dirty="0" smtClean="0"/>
              <a:t> to put him to death:  And when they had bound him, they led him away, and delivered him to Pontius Pilate the governor. </a:t>
            </a:r>
          </a:p>
          <a:p>
            <a:pPr marL="45720" indent="0">
              <a:buNone/>
            </a:pPr>
            <a:r>
              <a:rPr lang="en-US" sz="1900" b="1" dirty="0">
                <a:solidFill>
                  <a:srgbClr val="0070C0"/>
                </a:solidFill>
              </a:rPr>
              <a:t>Mark 15:1  </a:t>
            </a:r>
            <a:r>
              <a:rPr lang="en-US" sz="1900" dirty="0"/>
              <a:t>And straightway </a:t>
            </a:r>
            <a:r>
              <a:rPr lang="en-US" sz="19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the morning </a:t>
            </a:r>
            <a:r>
              <a:rPr lang="en-US" sz="1900" dirty="0"/>
              <a:t>the chief priests held a consultation with the elders and scribes and the whole council, and bound </a:t>
            </a:r>
            <a:r>
              <a:rPr lang="en-US" sz="1900" b="1" dirty="0">
                <a:solidFill>
                  <a:srgbClr val="0066FF"/>
                </a:solidFill>
              </a:rPr>
              <a:t>Yahusha, </a:t>
            </a:r>
            <a:r>
              <a:rPr lang="en-US" sz="1900" dirty="0"/>
              <a:t>and carried him away, and delivered him to Pilate</a:t>
            </a:r>
            <a:r>
              <a:rPr lang="en-US" sz="1900" dirty="0" smtClean="0"/>
              <a:t>.</a:t>
            </a:r>
            <a:endParaRPr lang="en-US" sz="1900" dirty="0" smtClean="0">
              <a:solidFill>
                <a:srgbClr val="0070C0"/>
              </a:solidFill>
            </a:endParaRPr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>
            <a:off x="4745215" y="3276600"/>
            <a:ext cx="40005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2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Typically, the Passover meal is to be eaten the “evening” of Abib 14, </a:t>
            </a:r>
            <a:r>
              <a:rPr lang="en-US" sz="2600" b="1" u="sng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AFTER</a:t>
            </a:r>
            <a:r>
              <a:rPr lang="en-US" sz="2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the sacrifice </a:t>
            </a:r>
            <a:r>
              <a:rPr lang="en-US" sz="2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[according to Torah statutes]</a:t>
            </a:r>
            <a:r>
              <a:rPr lang="en-US" sz="2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not the evening </a:t>
            </a:r>
            <a:r>
              <a:rPr lang="en-US" sz="2600" b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BEFORE</a:t>
            </a:r>
            <a:r>
              <a:rPr lang="en-US" sz="2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on the 13</a:t>
            </a:r>
            <a:r>
              <a:rPr lang="en-US" sz="2600" b="1" baseline="300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</a:t>
            </a:r>
            <a:r>
              <a:rPr lang="en-US" sz="2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about 21 hours </a:t>
            </a:r>
            <a:br>
              <a:rPr lang="en-US" sz="2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BEFORE the sacrifice.  </a:t>
            </a:r>
            <a:endParaRPr lang="en-US" sz="2600" dirty="0" smtClean="0">
              <a:solidFill>
                <a:srgbClr val="7030A0"/>
              </a:solidFill>
            </a:endParaRPr>
          </a:p>
        </p:txBody>
      </p:sp>
      <p:sp>
        <p:nvSpPr>
          <p:cNvPr id="15" name="Content Placeholder 6"/>
          <p:cNvSpPr txBox="1">
            <a:spLocks/>
          </p:cNvSpPr>
          <p:nvPr/>
        </p:nvSpPr>
        <p:spPr>
          <a:xfrm>
            <a:off x="4725924" y="1919519"/>
            <a:ext cx="4265676" cy="3262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900" b="1" dirty="0" smtClean="0">
                <a:solidFill>
                  <a:srgbClr val="0070C0"/>
                </a:solidFill>
              </a:rPr>
              <a:t>Luke 23:1  </a:t>
            </a:r>
            <a:r>
              <a:rPr lang="en-US" sz="1900" dirty="0" smtClean="0"/>
              <a:t>And the whole multitude of them arose, and led him unto Pilate</a:t>
            </a:r>
            <a:r>
              <a:rPr lang="en-US" sz="2000" dirty="0" smtClean="0"/>
              <a:t>. </a:t>
            </a:r>
            <a:r>
              <a:rPr lang="en-US" sz="1200" i="1" dirty="0" smtClean="0"/>
              <a:t>KJV</a:t>
            </a:r>
            <a:r>
              <a:rPr lang="en-US" sz="1600" i="1" dirty="0" smtClean="0"/>
              <a:t>  </a:t>
            </a:r>
            <a:br>
              <a:rPr lang="en-US" sz="1600" i="1" dirty="0" smtClean="0"/>
            </a:br>
            <a:r>
              <a:rPr lang="en-US" sz="1800" dirty="0" smtClean="0">
                <a:solidFill>
                  <a:srgbClr val="002060"/>
                </a:solidFill>
              </a:rPr>
              <a:t>[Luke has no details of the morning.]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06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762000"/>
          </a:xfrm>
        </p:spPr>
        <p:txBody>
          <a:bodyPr/>
          <a:lstStyle/>
          <a:p>
            <a:r>
              <a:rPr lang="en-US" sz="4000" dirty="0" smtClean="0"/>
              <a:t>John has more details of what happened early on Abib 14?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676400"/>
            <a:ext cx="8616632" cy="60198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John 18:28 </a:t>
            </a:r>
            <a:r>
              <a:rPr lang="en-US" dirty="0" smtClean="0"/>
              <a:t>  </a:t>
            </a:r>
            <a:r>
              <a:rPr lang="en-US" b="1" dirty="0"/>
              <a:t>Then led they </a:t>
            </a:r>
            <a:r>
              <a:rPr lang="en-US" b="1" dirty="0">
                <a:solidFill>
                  <a:srgbClr val="0070C0"/>
                </a:solidFill>
              </a:rPr>
              <a:t>Yahusha</a:t>
            </a:r>
            <a:r>
              <a:rPr lang="en-US" b="1" dirty="0" smtClean="0"/>
              <a:t> </a:t>
            </a:r>
            <a:r>
              <a:rPr lang="en-US" b="1" dirty="0"/>
              <a:t>from Caiaphas unto the hall of judgment: and it was </a:t>
            </a:r>
            <a:r>
              <a:rPr lang="en-US" b="1" u="sng" dirty="0">
                <a:solidFill>
                  <a:schemeClr val="bg2">
                    <a:lumMod val="50000"/>
                  </a:schemeClr>
                </a:solidFill>
              </a:rPr>
              <a:t>earl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y;</a:t>
            </a:r>
            <a:r>
              <a:rPr lang="en-US" b="1" dirty="0"/>
              <a:t> and </a:t>
            </a:r>
            <a:r>
              <a:rPr lang="en-US" sz="2800" b="1" u="sng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en-US" sz="28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themselves went not into the judgment hall, lest they should be defiled; but that they might 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eat the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passover</a:t>
            </a:r>
            <a:r>
              <a:rPr lang="en-US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en-US" sz="1800" i="1" dirty="0"/>
              <a:t>KJV</a:t>
            </a:r>
            <a:endParaRPr lang="en-US" sz="2800" i="1" dirty="0"/>
          </a:p>
          <a:p>
            <a:pPr marL="45720" indent="0">
              <a:buNone/>
            </a:pPr>
            <a:r>
              <a:rPr lang="en-US" b="1" u="sng" dirty="0" smtClean="0"/>
              <a:t>Question</a:t>
            </a:r>
            <a:r>
              <a:rPr lang="en-US" dirty="0" smtClean="0"/>
              <a:t>:  </a:t>
            </a:r>
            <a:r>
              <a:rPr lang="en-US" b="1" dirty="0" smtClean="0"/>
              <a:t>Who is being referred to as</a:t>
            </a:r>
            <a:r>
              <a:rPr lang="en-US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“</a:t>
            </a:r>
            <a:r>
              <a:rPr lang="en-US" sz="2400" b="1" u="sng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en-US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y”?</a:t>
            </a:r>
          </a:p>
          <a:p>
            <a:pPr marL="45720" indent="0">
              <a:buNone/>
            </a:pPr>
            <a:r>
              <a:rPr lang="en-US" sz="2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en-US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a)  The Pharisees?</a:t>
            </a:r>
          </a:p>
          <a:p>
            <a:pPr marL="45720" indent="0">
              <a:buNone/>
            </a:pPr>
            <a:r>
              <a:rPr lang="en-US" sz="2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en-US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b)  </a:t>
            </a:r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Other disciples?</a:t>
            </a:r>
          </a:p>
          <a:p>
            <a:pPr marL="45720" indent="0" algn="ctr">
              <a:buNone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Whoever it was, the Passover meal </a:t>
            </a:r>
            <a:r>
              <a:rPr lang="en-US" sz="24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had not </a:t>
            </a:r>
            <a:br>
              <a:rPr lang="en-US" sz="24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4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been eaten 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</a:t>
            </a:r>
            <a:r>
              <a:rPr lang="en-US" sz="24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et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neither by </a:t>
            </a:r>
            <a:r>
              <a:rPr lang="en-US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Pharisees,  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 </a:t>
            </a:r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any Disciples 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 the Last Supper</a:t>
            </a:r>
            <a:b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night before!</a:t>
            </a:r>
            <a:endParaRPr lang="en-US" dirty="0">
              <a:solidFill>
                <a:srgbClr val="FF0000"/>
              </a:solidFill>
            </a:endParaRPr>
          </a:p>
          <a:p>
            <a:pPr marL="4572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828800" cy="365125"/>
          </a:xfrm>
        </p:spPr>
        <p:txBody>
          <a:bodyPr/>
          <a:lstStyle/>
          <a:p>
            <a:fld id="{D18E6382-2566-492A-A2A1-417678E32A52}" type="slidenum">
              <a:rPr lang="en-US" smtClean="0"/>
              <a:t>48</a:t>
            </a:fld>
            <a:endParaRPr lang="en-US" dirty="0"/>
          </a:p>
        </p:txBody>
      </p:sp>
      <p:sp>
        <p:nvSpPr>
          <p:cNvPr id="5" name="Sun 4"/>
          <p:cNvSpPr/>
          <p:nvPr/>
        </p:nvSpPr>
        <p:spPr>
          <a:xfrm>
            <a:off x="8437982" y="112643"/>
            <a:ext cx="583096" cy="496957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565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49</a:t>
            </a:fld>
            <a:endParaRPr lang="en-US" dirty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5332444" y="2286000"/>
            <a:ext cx="3582955" cy="3897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Note for Synoptic Gospels</a:t>
            </a:r>
          </a:p>
          <a:p>
            <a:pPr marL="4572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Matthew and Mark record </a:t>
            </a:r>
            <a:r>
              <a:rPr lang="en-US" b="1" dirty="0" smtClean="0">
                <a:solidFill>
                  <a:srgbClr val="0070C0"/>
                </a:solidFill>
              </a:rPr>
              <a:t>Yahusha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was led to Pilate early in the morning marking the Passover of Abib 14.  Along with Luke, their record of the 6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hour is when the sky became darkened hiding our sacrificial Messiah. </a:t>
            </a:r>
          </a:p>
        </p:txBody>
      </p:sp>
      <p:pic>
        <p:nvPicPr>
          <p:cNvPr id="5" name="Picture 2" descr="C:\Users\Rae\Desktop\do boy glas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820170" cy="201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09800" y="194388"/>
            <a:ext cx="6485630" cy="1905140"/>
          </a:xfrm>
          <a:prstGeom prst="rect">
            <a:avLst/>
          </a:prstGeom>
          <a:solidFill>
            <a:schemeClr val="tx2">
              <a:lumMod val="50000"/>
            </a:schemeClr>
          </a:solidFill>
          <a:ln w="571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>
            <a:noAutofit/>
            <a:sp3d extrusionH="57150">
              <a:bevelT w="38100" h="38100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Cooper Black" pitchFamily="18" charset="0"/>
              </a:rPr>
              <a:t>In John 18:28 he said it was EARLY when 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8BF6FB">
                    <a:alpha val="95000"/>
                  </a:srgbClr>
                </a:solidFill>
                <a:latin typeface="Cooper Black" pitchFamily="18" charset="0"/>
              </a:rPr>
              <a:t>Yahusha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Cooper Black" pitchFamily="18" charset="0"/>
              </a:rPr>
              <a:t> was led from Caiaphas to Pilate.  </a:t>
            </a:r>
            <a:b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Cooper Black" pitchFamily="18" charset="0"/>
              </a:rPr>
            </a:b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8BF6FB"/>
                </a:solidFill>
                <a:latin typeface="Cooper Black" pitchFamily="18" charset="0"/>
              </a:rPr>
              <a:t>How EARLY was it?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8BF6FB"/>
              </a:solidFill>
              <a:latin typeface="Cooper Black" pitchFamily="18" charset="0"/>
            </a:endParaRPr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304800" y="5029200"/>
            <a:ext cx="4800600" cy="1524000"/>
          </a:xfrm>
          <a:prstGeom prst="rect">
            <a:avLst/>
          </a:prstGeom>
          <a:gradFill>
            <a:gsLst>
              <a:gs pos="53000">
                <a:srgbClr val="0070C0"/>
              </a:gs>
              <a:gs pos="49000">
                <a:schemeClr val="accent6">
                  <a:lumMod val="20000"/>
                  <a:lumOff val="80000"/>
                </a:schemeClr>
              </a:gs>
              <a:gs pos="47000">
                <a:schemeClr val="accent4">
                  <a:lumMod val="20000"/>
                  <a:lumOff val="80000"/>
                </a:schemeClr>
              </a:gs>
              <a:gs pos="43000">
                <a:srgbClr val="0070C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rmAutofit fontScale="92500"/>
            <a:sp3d extrusionH="57150">
              <a:bevelT h="25400" prst="softRound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Clr>
                <a:schemeClr val="accent6">
                  <a:lumMod val="20000"/>
                  <a:lumOff val="80000"/>
                </a:schemeClr>
              </a:buClr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Here John’s specific timing is about 12 hours AFTER the 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Last Supper and at least another 12 hours to a Passover meal.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381000" y="2286001"/>
            <a:ext cx="48768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en-US" b="1" dirty="0" smtClean="0"/>
              <a:t>JOHN 19:14 – a very special verse!</a:t>
            </a:r>
            <a:r>
              <a:rPr lang="en-US" dirty="0" smtClean="0"/>
              <a:t> </a:t>
            </a:r>
          </a:p>
          <a:p>
            <a:pPr marL="45720" indent="0">
              <a:buFont typeface="Georgia" pitchFamily="18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Now </a:t>
            </a:r>
            <a:r>
              <a:rPr lang="en-US" b="1" dirty="0" smtClean="0">
                <a:solidFill>
                  <a:srgbClr val="0070C0"/>
                </a:solidFill>
              </a:rPr>
              <a:t>it was </a:t>
            </a:r>
            <a:r>
              <a:rPr lang="en-US" b="1" u="sng" dirty="0" smtClean="0">
                <a:solidFill>
                  <a:srgbClr val="0070C0"/>
                </a:solidFill>
              </a:rPr>
              <a:t>the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u="sng" dirty="0" smtClean="0">
                <a:solidFill>
                  <a:srgbClr val="0070C0"/>
                </a:solidFill>
              </a:rPr>
              <a:t>Pre</a:t>
            </a:r>
            <a:r>
              <a:rPr lang="en-US" b="1" dirty="0" smtClean="0">
                <a:solidFill>
                  <a:srgbClr val="0070C0"/>
                </a:solidFill>
              </a:rPr>
              <a:t>p</a:t>
            </a:r>
            <a:r>
              <a:rPr lang="en-US" b="1" u="sng" dirty="0" smtClean="0">
                <a:solidFill>
                  <a:srgbClr val="0070C0"/>
                </a:solidFill>
              </a:rPr>
              <a:t>aration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u="sng" dirty="0" smtClean="0">
                <a:solidFill>
                  <a:srgbClr val="0070C0"/>
                </a:solidFill>
              </a:rPr>
              <a:t>of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u="sng" dirty="0" smtClean="0">
                <a:solidFill>
                  <a:srgbClr val="0070C0"/>
                </a:solidFill>
              </a:rPr>
              <a:t>the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u="sng" dirty="0" smtClean="0">
                <a:solidFill>
                  <a:srgbClr val="0070C0"/>
                </a:solidFill>
              </a:rPr>
              <a:t>Passover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/>
              <a:t>[</a:t>
            </a:r>
            <a:r>
              <a:rPr lang="en-US" sz="1600" dirty="0" smtClean="0">
                <a:solidFill>
                  <a:srgbClr val="C00000"/>
                </a:solidFill>
              </a:rPr>
              <a:t>the </a:t>
            </a:r>
            <a:r>
              <a:rPr lang="en-US" sz="1600" cap="small" dirty="0" smtClean="0">
                <a:solidFill>
                  <a:srgbClr val="C00000"/>
                </a:solidFill>
              </a:rPr>
              <a:t>14</a:t>
            </a:r>
            <a:r>
              <a:rPr lang="en-US" sz="1600" cap="small" baseline="30000" dirty="0" smtClean="0">
                <a:solidFill>
                  <a:srgbClr val="C00000"/>
                </a:solidFill>
              </a:rPr>
              <a:t>th </a:t>
            </a:r>
            <a:r>
              <a:rPr lang="en-US" sz="1600" dirty="0" smtClean="0">
                <a:solidFill>
                  <a:srgbClr val="C00000"/>
                </a:solidFill>
              </a:rPr>
              <a:t>Roman time</a:t>
            </a:r>
            <a:r>
              <a:rPr lang="en-US" sz="1600" dirty="0" smtClean="0"/>
              <a:t>], </a:t>
            </a:r>
            <a:br>
              <a:rPr lang="en-US" sz="1600" dirty="0" smtClean="0"/>
            </a:br>
            <a:r>
              <a:rPr lang="en-US" dirty="0" smtClean="0">
                <a:solidFill>
                  <a:srgbClr val="0070C0"/>
                </a:solidFill>
              </a:rPr>
              <a:t>and</a:t>
            </a:r>
            <a:r>
              <a:rPr lang="en-US" dirty="0" smtClean="0"/>
              <a:t> </a:t>
            </a:r>
            <a:r>
              <a:rPr lang="en-US" u="heavy" dirty="0" smtClean="0">
                <a:solidFill>
                  <a:srgbClr val="0070C0"/>
                </a:solidFill>
              </a:rPr>
              <a:t>about the sixth hour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sz="1700" dirty="0" smtClean="0"/>
              <a:t>[about 6 </a:t>
            </a:r>
            <a:r>
              <a:rPr lang="en-US" sz="1400" dirty="0" smtClean="0"/>
              <a:t>AM</a:t>
            </a:r>
            <a:r>
              <a:rPr lang="en-US" sz="1700" dirty="0" smtClean="0"/>
              <a:t> </a:t>
            </a:r>
            <a:br>
              <a:rPr lang="en-US" sz="1700" dirty="0" smtClean="0"/>
            </a:br>
            <a:r>
              <a:rPr lang="en-US" sz="1700" dirty="0" smtClean="0"/>
              <a:t>for Roman Reckoning of time from midnight].</a:t>
            </a:r>
            <a:r>
              <a:rPr lang="en-US" dirty="0" smtClean="0"/>
              <a:t>  </a:t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</a:rPr>
              <a:t>And he </a:t>
            </a:r>
            <a:r>
              <a:rPr lang="en-US" sz="1700" dirty="0" smtClean="0"/>
              <a:t>[Pilate] </a:t>
            </a:r>
            <a:r>
              <a:rPr lang="en-US" dirty="0" smtClean="0">
                <a:solidFill>
                  <a:srgbClr val="0070C0"/>
                </a:solidFill>
              </a:rPr>
              <a:t>said to the Jews, "Behold your King!”</a:t>
            </a:r>
          </a:p>
          <a:p>
            <a:pPr marL="45720" indent="0">
              <a:buNone/>
            </a:pPr>
            <a:endParaRPr lang="en-US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71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t>5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438400" y="4648200"/>
            <a:ext cx="3200400" cy="152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  <a:sp3d extrusionH="57150">
              <a:bevelT w="38100" h="38100" prst="angle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900" b="1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sz="19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9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900" b="1" dirty="0" smtClean="0">
                <a:solidFill>
                  <a:srgbClr val="0070C0"/>
                </a:solidFill>
                <a:latin typeface="Comic Sans MS" pitchFamily="66" charset="0"/>
              </a:rPr>
              <a:t>And</a:t>
            </a:r>
            <a:r>
              <a:rPr lang="en-US" sz="19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900" b="1" u="sng" dirty="0">
                <a:solidFill>
                  <a:srgbClr val="FF0000"/>
                </a:solidFill>
                <a:latin typeface="Comic Sans MS" pitchFamily="66" charset="0"/>
              </a:rPr>
              <a:t>su</a:t>
            </a:r>
            <a:r>
              <a:rPr lang="en-US" sz="1900" b="1" dirty="0">
                <a:solidFill>
                  <a:srgbClr val="FF0000"/>
                </a:solidFill>
                <a:latin typeface="Comic Sans MS" pitchFamily="66" charset="0"/>
              </a:rPr>
              <a:t>pp</a:t>
            </a:r>
            <a:r>
              <a:rPr lang="en-US" sz="1900" b="1" u="sng" dirty="0">
                <a:solidFill>
                  <a:srgbClr val="FF0000"/>
                </a:solidFill>
                <a:latin typeface="Comic Sans MS" pitchFamily="66" charset="0"/>
              </a:rPr>
              <a:t>er</a:t>
            </a:r>
            <a:r>
              <a:rPr lang="en-US" sz="19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900" b="1" u="sng" dirty="0">
                <a:solidFill>
                  <a:srgbClr val="0070C0"/>
                </a:solidFill>
                <a:latin typeface="Comic Sans MS" pitchFamily="66" charset="0"/>
              </a:rPr>
              <a:t>bein</a:t>
            </a:r>
            <a:r>
              <a:rPr lang="en-US" sz="1900" b="1" dirty="0">
                <a:solidFill>
                  <a:srgbClr val="0070C0"/>
                </a:solidFill>
                <a:latin typeface="Comic Sans MS" pitchFamily="66" charset="0"/>
              </a:rPr>
              <a:t>g</a:t>
            </a:r>
            <a:r>
              <a:rPr lang="en-US" sz="1900" b="1" u="sng" dirty="0">
                <a:solidFill>
                  <a:srgbClr val="FF0000"/>
                </a:solidFill>
                <a:latin typeface="Comic Sans MS" pitchFamily="66" charset="0"/>
              </a:rPr>
              <a:t> ended</a:t>
            </a:r>
            <a:r>
              <a:rPr lang="en-US" sz="1900" dirty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en-US" sz="1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the devil having now put into the heart of </a:t>
            </a:r>
            <a:r>
              <a:rPr lang="en-US" sz="1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Judas Iscariot … </a:t>
            </a:r>
            <a:br>
              <a:rPr lang="en-US" sz="1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1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to </a:t>
            </a:r>
            <a:r>
              <a:rPr lang="en-US" sz="1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betray </a:t>
            </a:r>
            <a:r>
              <a:rPr lang="en-US" sz="1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him.</a:t>
            </a:r>
            <a:endParaRPr lang="en-US" sz="19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6" name="Picture 3" descr="C:\Users\Rae\Desktop\Gospel-Of-Joh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" y="272709"/>
            <a:ext cx="3361765" cy="2294755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62400" y="101632"/>
            <a:ext cx="4953000" cy="111756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John</a:t>
            </a:r>
            <a:r>
              <a:rPr lang="en-US" sz="3200" dirty="0" smtClean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dirty="0" smtClean="0"/>
              <a:t>13:1 Should Settle the Question!</a:t>
            </a:r>
            <a:endParaRPr lang="en-US" dirty="0"/>
          </a:p>
        </p:txBody>
      </p:sp>
      <p:sp>
        <p:nvSpPr>
          <p:cNvPr id="9" name="Content Placeholder 8"/>
          <p:cNvSpPr txBox="1">
            <a:spLocks/>
          </p:cNvSpPr>
          <p:nvPr/>
        </p:nvSpPr>
        <p:spPr>
          <a:xfrm>
            <a:off x="2971800" y="2819400"/>
            <a:ext cx="5943600" cy="1600200"/>
          </a:xfrm>
          <a:prstGeom prst="rect">
            <a:avLst/>
          </a:prstGeom>
          <a:solidFill>
            <a:srgbClr val="AFDD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rmAutofit lnSpcReduction="10000"/>
            <a:sp3d extrusionH="57150">
              <a:bevelT w="38100" h="38100" prst="angle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Verse 1 plainly states the timing was </a:t>
            </a:r>
            <a:b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"</a:t>
            </a:r>
            <a:r>
              <a:rPr lang="en-US" sz="2400" b="1" u="sng" dirty="0" smtClean="0">
                <a:solidFill>
                  <a:srgbClr val="0000FF"/>
                </a:solidFill>
                <a:latin typeface="Footlight MT Light" pitchFamily="18" charset="0"/>
              </a:rPr>
              <a:t>BEFORE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the feast of the Passover," which is always on the 14</a:t>
            </a:r>
            <a:r>
              <a:rPr lang="en-US" sz="2000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th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day of the first month.  Logic demands the betrayal of </a:t>
            </a:r>
            <a:r>
              <a:rPr lang="en-US" sz="2000" b="1" u="sng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Yahusha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must occur </a:t>
            </a:r>
            <a:r>
              <a:rPr lang="en-US" sz="2000" b="1" u="sng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before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His sacrifice on the tree.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514600" y="-533400"/>
            <a:ext cx="1386840" cy="40643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Comic Sans MS" pitchFamily="66" charset="0"/>
              </a:rPr>
              <a:t>REVIEW</a:t>
            </a:r>
            <a:endParaRPr lang="en-US" sz="2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3962400" y="1143000"/>
            <a:ext cx="4953000" cy="1435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  <a:sp3d extrusionH="57150">
              <a:bevelT w="57150" h="38100" prst="artDeco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1</a:t>
            </a:r>
            <a:r>
              <a:rPr lang="en-US" sz="2000" dirty="0" smtClean="0">
                <a:solidFill>
                  <a:schemeClr val="tx1"/>
                </a:solidFill>
              </a:rPr>
              <a:t> Now </a:t>
            </a: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  <a:latin typeface="Footlight MT Light" pitchFamily="18" charset="0"/>
              </a:rPr>
              <a:t>BEFORE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12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the feast of the </a:t>
            </a:r>
            <a:r>
              <a:rPr lang="en-US" sz="2000" b="1" dirty="0" err="1" smtClean="0">
                <a:solidFill>
                  <a:srgbClr val="0070C0"/>
                </a:solidFill>
              </a:rPr>
              <a:t>passover</a:t>
            </a:r>
            <a:r>
              <a:rPr lang="en-US" sz="2000" b="1" dirty="0" smtClean="0">
                <a:solidFill>
                  <a:srgbClr val="0070C0"/>
                </a:solidFill>
              </a:rPr>
              <a:t>, </a:t>
            </a:r>
            <a:r>
              <a:rPr lang="en-US" sz="2000" dirty="0" smtClean="0">
                <a:solidFill>
                  <a:schemeClr val="tx1"/>
                </a:solidFill>
              </a:rPr>
              <a:t>when </a:t>
            </a:r>
            <a:r>
              <a:rPr lang="en-US" sz="2000" b="1" dirty="0" smtClean="0">
                <a:solidFill>
                  <a:srgbClr val="0070C0"/>
                </a:solidFill>
              </a:rPr>
              <a:t>Yahusha</a:t>
            </a:r>
            <a:r>
              <a:rPr lang="en-US" sz="2000" dirty="0" smtClean="0">
                <a:solidFill>
                  <a:schemeClr val="tx1"/>
                </a:solidFill>
              </a:rPr>
              <a:t> knew that his hour was come that he should depart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out of this world unto the Father …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5943600" y="4625340"/>
            <a:ext cx="2971800" cy="1546860"/>
          </a:xfrm>
          <a:prstGeom prst="rect">
            <a:avLst/>
          </a:prstGeom>
          <a:solidFill>
            <a:srgbClr val="AFDD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rmAutofit fontScale="92500" lnSpcReduction="10000"/>
            <a:sp3d extrusionH="57150">
              <a:bevelT w="38100" h="38100" prst="angle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</a:rPr>
              <a:t>Verse 2: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 </a:t>
            </a:r>
            <a:r>
              <a:rPr lang="en-US" sz="2000" dirty="0" smtClean="0">
                <a:solidFill>
                  <a:srgbClr val="FF00FF"/>
                </a:solidFill>
                <a:effectLst>
                  <a:glow rad="88900">
                    <a:schemeClr val="bg1">
                      <a:lumMod val="85000"/>
                    </a:schemeClr>
                  </a:glow>
                </a:effectLst>
                <a:latin typeface="Comic Sans MS" pitchFamily="66" charset="0"/>
              </a:rPr>
              <a:t>John shows </a:t>
            </a:r>
            <a:br>
              <a:rPr lang="en-US" sz="2000" dirty="0" smtClean="0">
                <a:solidFill>
                  <a:srgbClr val="FF00FF"/>
                </a:solidFill>
                <a:effectLst>
                  <a:glow rad="88900">
                    <a:schemeClr val="bg1">
                      <a:lumMod val="85000"/>
                    </a:schemeClr>
                  </a:glow>
                </a:effectLst>
                <a:latin typeface="Comic Sans MS" pitchFamily="66" charset="0"/>
              </a:rPr>
            </a:br>
            <a:r>
              <a:rPr lang="en-US" sz="2000" dirty="0" smtClean="0">
                <a:solidFill>
                  <a:srgbClr val="FF00FF"/>
                </a:solidFill>
                <a:effectLst>
                  <a:glow rad="88900">
                    <a:schemeClr val="bg1">
                      <a:lumMod val="85000"/>
                    </a:schemeClr>
                  </a:glow>
                </a:effectLst>
                <a:latin typeface="Comic Sans MS" pitchFamily="66" charset="0"/>
              </a:rPr>
              <a:t>the Last Supper took place on </a:t>
            </a:r>
            <a:r>
              <a:rPr lang="en-US" sz="2000" b="1" u="sng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39700">
                    <a:srgbClr val="002060"/>
                  </a:glow>
                </a:effectLst>
                <a:latin typeface="Comic Sans MS" pitchFamily="66" charset="0"/>
              </a:rPr>
              <a:t>the</a:t>
            </a:r>
            <a:r>
              <a:rPr lang="en-US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39700">
                    <a:srgbClr val="002060"/>
                  </a:glow>
                </a:effectLst>
                <a:latin typeface="Comic Sans MS" pitchFamily="66" charset="0"/>
              </a:rPr>
              <a:t> </a:t>
            </a:r>
            <a:r>
              <a:rPr lang="en-US" sz="2000" b="1" u="sng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39700">
                    <a:srgbClr val="002060"/>
                  </a:glow>
                </a:effectLst>
                <a:latin typeface="Comic Sans MS" pitchFamily="66" charset="0"/>
              </a:rPr>
              <a:t>same</a:t>
            </a:r>
            <a:r>
              <a:rPr lang="en-US" sz="2000" u="sng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39700">
                    <a:srgbClr val="002060"/>
                  </a:glow>
                </a:effectLst>
                <a:latin typeface="Comic Sans MS" pitchFamily="66" charset="0"/>
              </a:rPr>
              <a:t> </a:t>
            </a:r>
            <a:r>
              <a:rPr lang="en-US" sz="2000" b="1" u="sng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39700">
                    <a:srgbClr val="002060"/>
                  </a:glow>
                </a:effectLst>
                <a:latin typeface="Comic Sans MS" pitchFamily="66" charset="0"/>
              </a:rPr>
              <a:t>ni</a:t>
            </a:r>
            <a:r>
              <a:rPr 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39700">
                    <a:srgbClr val="002060"/>
                  </a:glow>
                </a:effectLst>
                <a:latin typeface="Comic Sans MS" pitchFamily="66" charset="0"/>
              </a:rPr>
              <a:t>g</a:t>
            </a:r>
            <a:r>
              <a:rPr lang="en-US" sz="2000" b="1" u="sng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39700">
                    <a:srgbClr val="002060"/>
                  </a:glow>
                </a:effectLst>
                <a:latin typeface="Comic Sans MS" pitchFamily="66" charset="0"/>
              </a:rPr>
              <a:t>ht</a:t>
            </a:r>
            <a:r>
              <a:rPr lang="en-US" sz="2000" u="sng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39700">
                    <a:srgbClr val="002060"/>
                  </a:glow>
                </a:effectLst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FF00FF"/>
                </a:solidFill>
                <a:effectLst>
                  <a:glow rad="88900">
                    <a:schemeClr val="bg1">
                      <a:lumMod val="85000"/>
                    </a:schemeClr>
                  </a:glow>
                </a:effectLst>
                <a:latin typeface="Comic Sans MS" pitchFamily="66" charset="0"/>
              </a:rPr>
              <a:t>Judas Iscariot</a:t>
            </a:r>
            <a:br>
              <a:rPr lang="en-US" sz="2000" dirty="0" smtClean="0">
                <a:solidFill>
                  <a:srgbClr val="FF00FF"/>
                </a:solidFill>
                <a:effectLst>
                  <a:glow rad="88900">
                    <a:schemeClr val="bg1">
                      <a:lumMod val="85000"/>
                    </a:schemeClr>
                  </a:glow>
                </a:effectLst>
                <a:latin typeface="Comic Sans MS" pitchFamily="66" charset="0"/>
              </a:rPr>
            </a:br>
            <a:r>
              <a:rPr lang="en-US" sz="2000" dirty="0" smtClean="0">
                <a:solidFill>
                  <a:srgbClr val="FF00FF"/>
                </a:solidFill>
                <a:effectLst>
                  <a:glow rad="88900">
                    <a:schemeClr val="bg1">
                      <a:lumMod val="85000"/>
                    </a:schemeClr>
                  </a:glow>
                </a:effectLst>
                <a:latin typeface="Comic Sans MS" pitchFamily="66" charset="0"/>
              </a:rPr>
              <a:t> betrayed </a:t>
            </a:r>
            <a:r>
              <a:rPr lang="en-US" sz="2000" u="sng" dirty="0" smtClean="0">
                <a:solidFill>
                  <a:srgbClr val="0070C0"/>
                </a:solidFill>
                <a:effectLst>
                  <a:glow rad="88900">
                    <a:schemeClr val="bg1">
                      <a:lumMod val="85000"/>
                    </a:schemeClr>
                  </a:glow>
                </a:effectLst>
                <a:latin typeface="Comic Sans MS" pitchFamily="66" charset="0"/>
              </a:rPr>
              <a:t>Yahusha</a:t>
            </a:r>
            <a:r>
              <a:rPr lang="en-US" sz="1800" dirty="0" smtClean="0">
                <a:solidFill>
                  <a:srgbClr val="0070C0"/>
                </a:solidFill>
                <a:effectLst>
                  <a:glow rad="88900">
                    <a:schemeClr val="bg1">
                      <a:lumMod val="85000"/>
                    </a:schemeClr>
                  </a:glow>
                </a:effectLst>
                <a:latin typeface="Comic Sans MS" pitchFamily="66" charset="0"/>
              </a:rPr>
              <a:t>.</a:t>
            </a:r>
            <a:r>
              <a:rPr lang="en-US" sz="1800" dirty="0" smtClean="0">
                <a:solidFill>
                  <a:srgbClr val="FF00FF"/>
                </a:solidFill>
                <a:effectLst>
                  <a:glow rad="88900">
                    <a:schemeClr val="bg1">
                      <a:lumMod val="85000"/>
                    </a:schemeClr>
                  </a:glow>
                </a:effectLst>
                <a:latin typeface="Comic Sans MS" pitchFamily="66" charset="0"/>
              </a:rPr>
              <a:t>  </a:t>
            </a:r>
          </a:p>
          <a:p>
            <a:pPr marL="45720" indent="0" algn="ctr">
              <a:buFont typeface="Georgia" pitchFamily="18" charset="0"/>
              <a:buNone/>
            </a:pPr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2362200" y="6183234"/>
            <a:ext cx="6553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4B9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If not the 13</a:t>
            </a:r>
            <a:r>
              <a:rPr lang="en-US" sz="3200" b="1" baseline="30000" dirty="0" smtClean="0">
                <a:ln w="11430"/>
                <a:solidFill>
                  <a:srgbClr val="4B9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</a:t>
            </a:r>
            <a:r>
              <a:rPr lang="en-US" sz="3200" b="1" dirty="0" smtClean="0">
                <a:ln w="11430"/>
                <a:solidFill>
                  <a:srgbClr val="4B9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then when?</a:t>
            </a:r>
          </a:p>
        </p:txBody>
      </p:sp>
    </p:spTree>
    <p:extLst>
      <p:ext uri="{BB962C8B-B14F-4D97-AF65-F5344CB8AC3E}">
        <p14:creationId xmlns:p14="http://schemas.microsoft.com/office/powerpoint/2010/main" val="52403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t>50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1016" y="228599"/>
            <a:ext cx="2382917" cy="24573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228600"/>
            <a:ext cx="2449109" cy="24573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400" y="211272"/>
            <a:ext cx="2431791" cy="24573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Users\Rae\Desktop\synoptic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5662904"/>
            <a:ext cx="1486521" cy="1010834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Rae\Desktop\Gospel-Of-John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2889" y="5652823"/>
            <a:ext cx="1484914" cy="1013608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800" y="2990783"/>
            <a:ext cx="2449092" cy="24573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1913717" y="2873276"/>
            <a:ext cx="479692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relaxedInset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304800">
                    <a:srgbClr val="002060">
                      <a:alpha val="54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The timing of </a:t>
            </a:r>
            <a:br>
              <a:rPr lang="en-US" sz="3600" b="1" dirty="0" smtClean="0">
                <a:ln w="1143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304800">
                    <a:srgbClr val="002060">
                      <a:alpha val="54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3600" b="1" dirty="0" smtClean="0">
                <a:ln w="1143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304800">
                    <a:srgbClr val="002060">
                      <a:alpha val="54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the four Gospels</a:t>
            </a:r>
          </a:p>
          <a:p>
            <a:pPr algn="ctr"/>
            <a:r>
              <a:rPr lang="en-US" sz="3600" b="1" dirty="0" smtClean="0">
                <a:ln w="1143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304800">
                    <a:srgbClr val="002060">
                      <a:alpha val="54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is finally perfectly synchronized!</a:t>
            </a:r>
            <a:endParaRPr lang="en-US" sz="3600" b="1" dirty="0">
              <a:ln w="11430"/>
              <a:solidFill>
                <a:schemeClr val="accent3">
                  <a:lumMod val="40000"/>
                  <a:lumOff val="60000"/>
                </a:schemeClr>
              </a:solidFill>
              <a:effectLst>
                <a:glow rad="304800">
                  <a:srgbClr val="002060">
                    <a:alpha val="54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" name="Picture 10" descr="C:\Users\Rae\Desktop\gospel writing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5906" y="5464674"/>
            <a:ext cx="2368945" cy="1301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0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t>51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0" y="381000"/>
            <a:ext cx="6172200" cy="4401205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14300" prst="artDeco"/>
          </a:sp3d>
        </p:spPr>
        <p:txBody>
          <a:bodyPr wrap="square" lIns="91440" tIns="45720" rIns="91440" bIns="4572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3"/>
                </a:solidFill>
              </a:rPr>
              <a:t>Now that the Gospels have been aligned where it seems they did not agree, let’s examine an area where they do agree about 12 hours after The Last Supper.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2971800" y="4782205"/>
            <a:ext cx="5562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00FF99"/>
                  </a:solidFill>
                </a:ln>
                <a:solidFill>
                  <a:schemeClr val="accent5">
                    <a:tint val="50000"/>
                    <a:satMod val="180000"/>
                  </a:schemeClr>
                </a:solidFill>
                <a:effectLst/>
                <a:latin typeface="Comic Sans MS" pitchFamily="66" charset="0"/>
              </a:rPr>
              <a:t>Topic: Do the Gospel writers agree a new day begins with sunset?</a:t>
            </a:r>
            <a:endParaRPr lang="en-US" sz="3200" b="1" cap="none" spc="0" dirty="0">
              <a:ln>
                <a:solidFill>
                  <a:srgbClr val="00FF99"/>
                </a:solidFill>
              </a:ln>
              <a:solidFill>
                <a:schemeClr val="accent5">
                  <a:tint val="50000"/>
                  <a:satMod val="180000"/>
                </a:schemeClr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63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762000"/>
          </a:xfrm>
        </p:spPr>
        <p:txBody>
          <a:bodyPr/>
          <a:lstStyle/>
          <a:p>
            <a:r>
              <a:rPr lang="en-US" dirty="0" smtClean="0"/>
              <a:t>Where Do the Gospels Agree?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895352"/>
            <a:ext cx="8534400" cy="5700481"/>
          </a:xfrm>
        </p:spPr>
        <p:txBody>
          <a:bodyPr>
            <a:normAutofit fontScale="77500" lnSpcReduction="2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 algn="ctr">
              <a:buNone/>
            </a:pPr>
            <a:r>
              <a:rPr lang="en-US" sz="26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These FOUR testimonies all </a:t>
            </a:r>
            <a:r>
              <a:rPr lang="en-US" sz="2600" b="1" u="sng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follow</a:t>
            </a:r>
            <a:r>
              <a:rPr lang="en-US" sz="26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the events of the Last Supper.  </a:t>
            </a:r>
            <a:r>
              <a:rPr lang="en-US" sz="2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Typically, the Passover meal would be eaten the “evening” of </a:t>
            </a:r>
            <a:br>
              <a:rPr lang="en-US" sz="2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Abib 14.  By that time </a:t>
            </a:r>
            <a:r>
              <a:rPr lang="en-US" sz="2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Yahusha</a:t>
            </a:r>
            <a:r>
              <a:rPr lang="en-US" sz="2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had laid down His life.</a:t>
            </a:r>
            <a:endParaRPr lang="en-US" sz="2600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r>
              <a:rPr lang="en-US" b="1" dirty="0">
                <a:solidFill>
                  <a:srgbClr val="0070C0"/>
                </a:solidFill>
              </a:rPr>
              <a:t>Matt </a:t>
            </a:r>
            <a:r>
              <a:rPr lang="en-US" b="1" dirty="0" smtClean="0">
                <a:solidFill>
                  <a:srgbClr val="0070C0"/>
                </a:solidFill>
              </a:rPr>
              <a:t>27:57-58  </a:t>
            </a:r>
            <a:r>
              <a:rPr lang="en-US" dirty="0" smtClean="0"/>
              <a:t>When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even was come</a:t>
            </a:r>
            <a:r>
              <a:rPr lang="en-US" sz="2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400" dirty="0" smtClean="0"/>
              <a:t>there came a rich man of </a:t>
            </a:r>
            <a:br>
              <a:rPr lang="en-US" sz="2400" dirty="0" smtClean="0"/>
            </a:br>
            <a:r>
              <a:rPr lang="en-US" sz="2400" dirty="0" smtClean="0"/>
              <a:t>Arimathaea, named Joseph, who also himself was </a:t>
            </a:r>
            <a:r>
              <a:rPr lang="en-US" sz="2400" b="1" dirty="0" smtClean="0">
                <a:solidFill>
                  <a:srgbClr val="0070C0"/>
                </a:solidFill>
              </a:rPr>
              <a:t>Yahusha’s</a:t>
            </a:r>
            <a:r>
              <a:rPr lang="en-US" sz="2400" dirty="0" smtClean="0"/>
              <a:t> disciple: </a:t>
            </a:r>
            <a:br>
              <a:rPr lang="en-US" sz="2400" dirty="0" smtClean="0"/>
            </a:br>
            <a:r>
              <a:rPr lang="en-US" sz="2300" b="1" dirty="0" smtClean="0">
                <a:solidFill>
                  <a:srgbClr val="0070C0"/>
                </a:solidFill>
              </a:rPr>
              <a:t>58</a:t>
            </a:r>
            <a:r>
              <a:rPr lang="en-US" sz="2400" dirty="0" smtClean="0"/>
              <a:t> </a:t>
            </a:r>
            <a:r>
              <a:rPr lang="en-US" dirty="0" smtClean="0"/>
              <a:t> He went to Pilate, and begged the body of </a:t>
            </a:r>
            <a:r>
              <a:rPr lang="en-US" b="1" dirty="0" smtClean="0">
                <a:solidFill>
                  <a:srgbClr val="0070C0"/>
                </a:solidFill>
              </a:rPr>
              <a:t>Yahusha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pPr marL="45720" indent="0">
              <a:buNone/>
            </a:pPr>
            <a:r>
              <a:rPr lang="en-US" sz="800" dirty="0" smtClean="0">
                <a:solidFill>
                  <a:srgbClr val="0070C0"/>
                </a:solidFill>
              </a:rPr>
              <a:t>  </a:t>
            </a:r>
            <a:endParaRPr lang="en-US" sz="800" dirty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en-US" sz="2400" b="1" dirty="0">
                <a:solidFill>
                  <a:srgbClr val="0070C0"/>
                </a:solidFill>
                <a:effectLst>
                  <a:glow rad="165100">
                    <a:srgbClr val="FFFF00">
                      <a:alpha val="75000"/>
                    </a:srgbClr>
                  </a:glow>
                </a:effectLst>
              </a:rPr>
              <a:t>Mark 15:42-43</a:t>
            </a:r>
            <a:r>
              <a:rPr lang="en-US" sz="2400" b="1" dirty="0">
                <a:solidFill>
                  <a:srgbClr val="0070C0"/>
                </a:solidFill>
              </a:rPr>
              <a:t>  </a:t>
            </a:r>
            <a:r>
              <a:rPr lang="en-US" sz="2400" dirty="0"/>
              <a:t>And now when 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even was come, </a:t>
            </a:r>
            <a:r>
              <a:rPr lang="en-US" sz="2400" dirty="0"/>
              <a:t>because </a:t>
            </a:r>
            <a:r>
              <a:rPr lang="en-US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 was the preparation</a:t>
            </a:r>
            <a:r>
              <a:rPr lang="en-US" sz="2400" dirty="0"/>
              <a:t> </a:t>
            </a:r>
            <a:r>
              <a:rPr lang="en-US" sz="2000" dirty="0">
                <a:solidFill>
                  <a:srgbClr val="7030A0"/>
                </a:solidFill>
              </a:rPr>
              <a:t>[Abib 14], </a:t>
            </a:r>
            <a:r>
              <a:rPr lang="en-US" sz="2400" dirty="0"/>
              <a:t>that is, the day </a:t>
            </a:r>
            <a:r>
              <a:rPr lang="en-US" sz="2400" b="1" u="sng" dirty="0">
                <a:solidFill>
                  <a:srgbClr val="7030A0"/>
                </a:solidFill>
                <a:latin typeface="Footlight MT Light" panose="0204060206030A020304" pitchFamily="18" charset="0"/>
              </a:rPr>
              <a:t>BEFORE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the </a:t>
            </a:r>
            <a:r>
              <a:rPr lang="en-US" sz="2000" dirty="0"/>
              <a:t>[high] </a:t>
            </a:r>
            <a:r>
              <a:rPr lang="en-US" sz="2400" dirty="0"/>
              <a:t>Sabbath </a:t>
            </a:r>
            <a:r>
              <a:rPr lang="en-US" sz="2000" dirty="0">
                <a:solidFill>
                  <a:srgbClr val="7030A0"/>
                </a:solidFill>
              </a:rPr>
              <a:t>[of the 15</a:t>
            </a:r>
            <a:r>
              <a:rPr lang="en-US" sz="2000" baseline="30000" dirty="0">
                <a:solidFill>
                  <a:srgbClr val="7030A0"/>
                </a:solidFill>
              </a:rPr>
              <a:t>th</a:t>
            </a:r>
            <a:r>
              <a:rPr lang="en-US" sz="2000" dirty="0">
                <a:solidFill>
                  <a:srgbClr val="7030A0"/>
                </a:solidFill>
              </a:rPr>
              <a:t>],  </a:t>
            </a:r>
          </a:p>
          <a:p>
            <a:pPr marL="45720" indent="0">
              <a:buNone/>
            </a:pPr>
            <a:r>
              <a:rPr lang="en-US" b="1" dirty="0">
                <a:solidFill>
                  <a:srgbClr val="0070C0"/>
                </a:solidFill>
              </a:rPr>
              <a:t>43</a:t>
            </a:r>
            <a:r>
              <a:rPr lang="en-US" dirty="0"/>
              <a:t> Joseph of Arimathaea, an </a:t>
            </a:r>
            <a:r>
              <a:rPr lang="en-US" dirty="0" err="1"/>
              <a:t>honourable</a:t>
            </a:r>
            <a:r>
              <a:rPr lang="en-US" dirty="0"/>
              <a:t> </a:t>
            </a:r>
            <a:r>
              <a:rPr lang="en-US" dirty="0" err="1"/>
              <a:t>counseller</a:t>
            </a:r>
            <a:r>
              <a:rPr lang="en-US" dirty="0"/>
              <a:t>, which also waited for the kingdom of </a:t>
            </a:r>
            <a:r>
              <a:rPr lang="en-US" dirty="0">
                <a:solidFill>
                  <a:srgbClr val="0070C0"/>
                </a:solidFill>
              </a:rPr>
              <a:t>Yahuah, </a:t>
            </a:r>
            <a:r>
              <a:rPr lang="en-US" dirty="0"/>
              <a:t>came, and went in boldly unto Pilate, and craved the body </a:t>
            </a:r>
            <a:br>
              <a:rPr lang="en-US" dirty="0"/>
            </a:br>
            <a:r>
              <a:rPr lang="en-US" dirty="0"/>
              <a:t>of</a:t>
            </a:r>
            <a:r>
              <a:rPr lang="en-US" sz="1800" b="1" dirty="0">
                <a:solidFill>
                  <a:srgbClr val="0070C0"/>
                </a:solidFill>
              </a:rPr>
              <a:t> Yahusha</a:t>
            </a:r>
            <a:r>
              <a:rPr lang="en-US" sz="1800" dirty="0">
                <a:solidFill>
                  <a:srgbClr val="0070C0"/>
                </a:solidFill>
              </a:rPr>
              <a:t>.  </a:t>
            </a:r>
            <a:r>
              <a:rPr lang="en-US" sz="1600" dirty="0">
                <a:solidFill>
                  <a:srgbClr val="CC3300"/>
                </a:solidFill>
                <a:effectLst>
                  <a:glow rad="127000">
                    <a:srgbClr val="FFFF00">
                      <a:alpha val="61000"/>
                    </a:srgbClr>
                  </a:glow>
                </a:effectLst>
              </a:rPr>
              <a:t>(Note:  Sunset day-start is completely obliterated here!)</a:t>
            </a:r>
            <a:endParaRPr lang="en-US" sz="1400" b="1" dirty="0">
              <a:effectLst>
                <a:glow rad="127000">
                  <a:srgbClr val="FFFF00">
                    <a:alpha val="61000"/>
                  </a:srgbClr>
                </a:glow>
              </a:effectLst>
            </a:endParaRPr>
          </a:p>
          <a:p>
            <a:endParaRPr lang="en-US" sz="1200" dirty="0"/>
          </a:p>
          <a:p>
            <a:pPr marL="4572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Luke 23:54-55  </a:t>
            </a:r>
            <a:r>
              <a:rPr lang="en-US" dirty="0" smtClean="0"/>
              <a:t>And </a:t>
            </a:r>
            <a:r>
              <a:rPr lang="en-US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that day was </a:t>
            </a:r>
            <a:r>
              <a:rPr lang="en-US" b="1" u="sng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</a:t>
            </a:r>
            <a:r>
              <a:rPr lang="en-US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r>
              <a:rPr lang="en-US" b="1" u="sng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</a:t>
            </a:r>
            <a:r>
              <a:rPr lang="en-US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r>
              <a:rPr lang="en-US" b="1" u="sng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aration </a:t>
            </a:r>
            <a:r>
              <a:rPr lang="en-US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1700" dirty="0" smtClean="0">
                <a:solidFill>
                  <a:srgbClr val="7030A0"/>
                </a:solidFill>
              </a:rPr>
              <a:t>[Abib 14], </a:t>
            </a:r>
            <a:r>
              <a:rPr lang="en-US" dirty="0"/>
              <a:t>and the </a:t>
            </a:r>
            <a:r>
              <a:rPr lang="en-US" dirty="0" err="1"/>
              <a:t>sabbath</a:t>
            </a:r>
            <a:r>
              <a:rPr lang="en-US" dirty="0"/>
              <a:t> drew on</a:t>
            </a:r>
            <a:r>
              <a:rPr lang="en-US" dirty="0" smtClean="0"/>
              <a:t>.  </a:t>
            </a:r>
            <a:r>
              <a:rPr lang="en-US" b="1" dirty="0" smtClean="0">
                <a:solidFill>
                  <a:srgbClr val="0070C0"/>
                </a:solidFill>
              </a:rPr>
              <a:t>55</a:t>
            </a:r>
            <a:r>
              <a:rPr lang="en-US" dirty="0" smtClean="0"/>
              <a:t> </a:t>
            </a:r>
            <a:r>
              <a:rPr lang="en-US" dirty="0"/>
              <a:t>And the women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also</a:t>
            </a:r>
            <a:r>
              <a:rPr lang="en-US" dirty="0"/>
              <a:t>, which came with him from Galilee, followed after,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beheld the sepulchre, and how his body was laid</a:t>
            </a:r>
            <a:r>
              <a:rPr lang="en-US" dirty="0" smtClean="0"/>
              <a:t>. </a:t>
            </a:r>
          </a:p>
          <a:p>
            <a:pPr marL="45720" indent="0">
              <a:buNone/>
            </a:pPr>
            <a:endParaRPr lang="en-US" sz="800" b="1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John 19:31 </a:t>
            </a:r>
            <a:r>
              <a:rPr lang="en-US" dirty="0" smtClean="0"/>
              <a:t> </a:t>
            </a:r>
            <a:r>
              <a:rPr lang="en-US" dirty="0"/>
              <a:t>The Jews therefore, because </a:t>
            </a:r>
            <a:r>
              <a:rPr lang="en-US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 was </a:t>
            </a:r>
            <a:r>
              <a:rPr lang="en-US" b="1" u="sng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en-US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r>
              <a:rPr lang="en-US" b="1" u="sng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</a:t>
            </a:r>
            <a:r>
              <a:rPr lang="en-US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r>
              <a:rPr lang="en-US" b="1" u="sng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aration</a:t>
            </a:r>
            <a:r>
              <a:rPr lang="en-US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800" dirty="0" smtClean="0">
                <a:solidFill>
                  <a:srgbClr val="7030A0"/>
                </a:solidFill>
              </a:rPr>
              <a:t>[Abib 14], </a:t>
            </a:r>
            <a:r>
              <a:rPr lang="en-US" dirty="0"/>
              <a:t>that the bodies should not remain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upon </a:t>
            </a:r>
            <a:r>
              <a:rPr lang="en-US" dirty="0"/>
              <a:t>the cross on the </a:t>
            </a:r>
            <a:r>
              <a:rPr lang="en-US" dirty="0" err="1"/>
              <a:t>sabbath</a:t>
            </a:r>
            <a:r>
              <a:rPr lang="en-US" dirty="0"/>
              <a:t> </a:t>
            </a:r>
            <a:r>
              <a:rPr lang="en-US" dirty="0" smtClean="0"/>
              <a:t>day </a:t>
            </a:r>
            <a:r>
              <a:rPr lang="en-US" sz="1800" dirty="0" smtClean="0">
                <a:solidFill>
                  <a:srgbClr val="7030A0"/>
                </a:solidFill>
              </a:rPr>
              <a:t>[Abib 15], </a:t>
            </a:r>
            <a:r>
              <a:rPr lang="en-US" dirty="0"/>
              <a:t>(</a:t>
            </a:r>
            <a:r>
              <a:rPr lang="en-US" u="sng" dirty="0"/>
              <a:t>for that 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err="1" smtClean="0"/>
              <a:t>sabbath</a:t>
            </a:r>
            <a:r>
              <a:rPr lang="en-US" u="sng" dirty="0" smtClean="0"/>
              <a:t> </a:t>
            </a:r>
            <a:r>
              <a:rPr lang="en-US" u="sng" dirty="0"/>
              <a:t>da</a:t>
            </a:r>
            <a:r>
              <a:rPr lang="en-US" dirty="0"/>
              <a:t>y </a:t>
            </a:r>
            <a:r>
              <a:rPr lang="en-US" u="sng" dirty="0"/>
              <a:t>was an </a:t>
            </a:r>
            <a:r>
              <a:rPr lang="en-US" sz="1800" b="1" u="sng" dirty="0" smtClean="0"/>
              <a:t>HIGH DAY</a:t>
            </a:r>
            <a:r>
              <a:rPr lang="en-US" dirty="0" smtClean="0"/>
              <a:t>,) </a:t>
            </a:r>
            <a:r>
              <a:rPr lang="en-US" dirty="0"/>
              <a:t>besought Pilate that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their </a:t>
            </a:r>
            <a:r>
              <a:rPr lang="en-US" dirty="0"/>
              <a:t>legs might be broken, and that they might be taken away</a:t>
            </a:r>
            <a:r>
              <a:rPr lang="en-US" dirty="0" smtClean="0"/>
              <a:t>.   </a:t>
            </a:r>
            <a:r>
              <a:rPr lang="en-US" sz="1500" i="1" dirty="0" smtClean="0"/>
              <a:t>KJV</a:t>
            </a:r>
            <a:endParaRPr lang="en-US" dirty="0"/>
          </a:p>
        </p:txBody>
      </p:sp>
      <p:pic>
        <p:nvPicPr>
          <p:cNvPr id="1027" name="Picture 3" descr="C:\Users\Rae\Desktop\gospel book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9968" y="3881672"/>
            <a:ext cx="2749232" cy="1890481"/>
          </a:xfrm>
          <a:prstGeom prst="rect">
            <a:avLst/>
          </a:prstGeom>
          <a:ln w="762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828800" cy="365125"/>
          </a:xfrm>
        </p:spPr>
        <p:txBody>
          <a:bodyPr/>
          <a:lstStyle/>
          <a:p>
            <a:fld id="{D18E6382-2566-492A-A2A1-417678E32A52}" type="slidenum">
              <a:rPr lang="en-US" smtClean="0"/>
              <a:t>52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5884" y="6274713"/>
            <a:ext cx="8229600" cy="430887"/>
          </a:xfrm>
          <a:prstGeom prst="rect">
            <a:avLst/>
          </a:prstGeom>
          <a:solidFill>
            <a:schemeClr val="accent4">
              <a:lumMod val="20000"/>
              <a:lumOff val="80000"/>
              <a:alpha val="45000"/>
            </a:schemeClr>
          </a:solidFill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2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does this information have to do with the Last Supper?</a:t>
            </a:r>
            <a:endParaRPr lang="en-US" sz="22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5" descr="C:\Users\Rae\Desktop\thunbs up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2749643"/>
            <a:ext cx="941295" cy="119371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n 9"/>
          <p:cNvSpPr/>
          <p:nvPr/>
        </p:nvSpPr>
        <p:spPr>
          <a:xfrm>
            <a:off x="8547652" y="43717"/>
            <a:ext cx="583096" cy="496957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552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Arrow Connector 57"/>
          <p:cNvCxnSpPr/>
          <p:nvPr/>
        </p:nvCxnSpPr>
        <p:spPr>
          <a:xfrm flipH="1">
            <a:off x="4746200" y="2600385"/>
            <a:ext cx="130600" cy="981015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4593800" y="2044987"/>
            <a:ext cx="130600" cy="1536413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2880" y="4136926"/>
            <a:ext cx="3022600" cy="338554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FF"/>
                </a:solidFill>
                <a:effectLst>
                  <a:glow rad="127000">
                    <a:srgbClr val="FFFF00"/>
                  </a:glow>
                </a:effectLst>
              </a:rPr>
              <a:t>1. DAWN begins Passover Day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007249" y="3352800"/>
            <a:ext cx="18288" cy="2438400"/>
          </a:xfrm>
          <a:prstGeom prst="line">
            <a:avLst/>
          </a:prstGeom>
          <a:ln w="57150">
            <a:solidFill>
              <a:srgbClr val="0070C0"/>
            </a:solidFill>
            <a:headEnd type="oval" w="med" len="med"/>
            <a:tailEnd type="oval" w="med" len="med"/>
          </a:ln>
          <a:effectLst>
            <a:glow rad="101600">
              <a:schemeClr val="bg1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68990" y="6510805"/>
            <a:ext cx="1828800" cy="365125"/>
          </a:xfrm>
        </p:spPr>
        <p:txBody>
          <a:bodyPr/>
          <a:lstStyle/>
          <a:p>
            <a:fld id="{D18E6382-2566-492A-A2A1-417678E32A52}" type="slidenum">
              <a:rPr lang="en-US" smtClean="0">
                <a:solidFill>
                  <a:schemeClr val="bg1"/>
                </a:solidFill>
              </a:rPr>
              <a:t>53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762000"/>
          </a:xfrm>
        </p:spPr>
        <p:txBody>
          <a:bodyPr/>
          <a:lstStyle/>
          <a:p>
            <a:r>
              <a:rPr lang="en-US" sz="4000" dirty="0" smtClean="0">
                <a:solidFill>
                  <a:srgbClr val="009999"/>
                </a:solidFill>
              </a:rPr>
              <a:t>Gospels Agree on a Passover Point</a:t>
            </a:r>
            <a:endParaRPr lang="en-US" sz="2800" dirty="0">
              <a:solidFill>
                <a:srgbClr val="009999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155314"/>
              </p:ext>
            </p:extLst>
          </p:nvPr>
        </p:nvGraphicFramePr>
        <p:xfrm>
          <a:off x="396221" y="4490720"/>
          <a:ext cx="2895601" cy="91948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{C4B1156A-380E-4F78-BDF5-A606A8083BF9}</a:tableStyleId>
              </a:tblPr>
              <a:tblGrid>
                <a:gridCol w="990601"/>
                <a:gridCol w="990600"/>
                <a:gridCol w="914400"/>
              </a:tblGrid>
              <a:tr h="9194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11</a:t>
                      </a:r>
                      <a:r>
                        <a:rPr lang="en-US" sz="1800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Day</a:t>
                      </a:r>
                    </a:p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12</a:t>
                      </a:r>
                      <a:r>
                        <a:rPr lang="en-US" sz="1800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 Day</a:t>
                      </a:r>
                      <a:endParaRPr lang="en-US" sz="1800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13</a:t>
                      </a:r>
                      <a:r>
                        <a:rPr lang="en-US" sz="1800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 Day</a:t>
                      </a:r>
                      <a:endParaRPr lang="en-US" sz="1800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688835"/>
              </p:ext>
            </p:extLst>
          </p:nvPr>
        </p:nvGraphicFramePr>
        <p:xfrm>
          <a:off x="5936951" y="4495800"/>
          <a:ext cx="2895601" cy="91440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{C4B1156A-380E-4F78-BDF5-A606A8083BF9}</a:tableStyleId>
              </a:tblPr>
              <a:tblGrid>
                <a:gridCol w="990601"/>
                <a:gridCol w="9906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15</a:t>
                      </a:r>
                      <a:r>
                        <a:rPr lang="en-US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ULBS</a:t>
                      </a:r>
                    </a:p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A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16</a:t>
                      </a:r>
                      <a:r>
                        <a:rPr lang="en-US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Day</a:t>
                      </a:r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17</a:t>
                      </a:r>
                      <a:r>
                        <a:rPr lang="en-US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Sabb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.</a:t>
                      </a:r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480040"/>
              </p:ext>
            </p:extLst>
          </p:nvPr>
        </p:nvGraphicFramePr>
        <p:xfrm>
          <a:off x="3505200" y="4419600"/>
          <a:ext cx="990600" cy="118872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{C4B1156A-380E-4F78-BDF5-A606A8083BF9}</a:tableStyleId>
              </a:tblPr>
              <a:tblGrid>
                <a:gridCol w="9906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14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Light Season</a:t>
                      </a:r>
                    </a:p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47000">
                          <a:srgbClr val="00B0F0"/>
                        </a:gs>
                        <a:gs pos="56000">
                          <a:srgbClr val="000040"/>
                        </a:gs>
                        <a:gs pos="75000">
                          <a:srgbClr val="400040"/>
                        </a:gs>
                        <a:gs pos="88000">
                          <a:srgbClr val="00B0F0"/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640643"/>
              </p:ext>
            </p:extLst>
          </p:nvPr>
        </p:nvGraphicFramePr>
        <p:xfrm>
          <a:off x="3288031" y="4408551"/>
          <a:ext cx="213359" cy="1463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13359"/>
              </a:tblGrid>
              <a:tr h="689610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885479"/>
              </p:ext>
            </p:extLst>
          </p:nvPr>
        </p:nvGraphicFramePr>
        <p:xfrm>
          <a:off x="4727910" y="4419600"/>
          <a:ext cx="990601" cy="118872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{C4B1156A-380E-4F78-BDF5-A606A8083BF9}</a:tableStyleId>
              </a:tblPr>
              <a:tblGrid>
                <a:gridCol w="990601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14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 Night Season</a:t>
                      </a: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412921"/>
              </p:ext>
            </p:extLst>
          </p:nvPr>
        </p:nvGraphicFramePr>
        <p:xfrm>
          <a:off x="4514552" y="3581400"/>
          <a:ext cx="296948" cy="2286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96948"/>
              </a:tblGrid>
              <a:tr h="689610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035115"/>
              </p:ext>
            </p:extLst>
          </p:nvPr>
        </p:nvGraphicFramePr>
        <p:xfrm>
          <a:off x="5726131" y="4410456"/>
          <a:ext cx="213359" cy="1463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13359"/>
              </a:tblGrid>
              <a:tr h="689610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4492632" y="1676400"/>
            <a:ext cx="19302" cy="4572000"/>
          </a:xfrm>
          <a:prstGeom prst="line">
            <a:avLst/>
          </a:prstGeom>
          <a:ln w="76200">
            <a:solidFill>
              <a:srgbClr val="FFC000"/>
            </a:solidFill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1000" y="4617720"/>
            <a:ext cx="0" cy="932684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  <a:headEnd type="diamond" w="med" len="med"/>
            <a:tailEnd type="diamond" w="med" len="med"/>
          </a:ln>
          <a:effectLst>
            <a:glow rad="88900">
              <a:srgbClr val="FFFF00">
                <a:alpha val="88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ular Callout 2"/>
          <p:cNvSpPr/>
          <p:nvPr/>
        </p:nvSpPr>
        <p:spPr>
          <a:xfrm>
            <a:off x="5943600" y="5715000"/>
            <a:ext cx="2893285" cy="1066799"/>
          </a:xfrm>
          <a:prstGeom prst="wedgeRoundRectCallout">
            <a:avLst>
              <a:gd name="adj1" fmla="val -53387"/>
              <a:gd name="adj2" fmla="val -12448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400" b="1" dirty="0" smtClean="0">
                <a:ln>
                  <a:solidFill>
                    <a:srgbClr val="FFFF00"/>
                  </a:solidFill>
                </a:ln>
                <a:solidFill>
                  <a:schemeClr val="tx2"/>
                </a:solidFill>
                <a:latin typeface="Comic Sans MS" pitchFamily="66" charset="0"/>
              </a:rPr>
              <a:t>Dawn of U/B Sabbath after all these events!</a:t>
            </a:r>
            <a:endParaRPr lang="en-CA" sz="2400" b="1" dirty="0">
              <a:ln>
                <a:solidFill>
                  <a:srgbClr val="FFFF00"/>
                </a:solidFill>
              </a:ln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72584" y="1350788"/>
            <a:ext cx="3785616" cy="738664"/>
          </a:xfrm>
          <a:prstGeom prst="rect">
            <a:avLst/>
          </a:prstGeom>
          <a:solidFill>
            <a:schemeClr val="accent3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chemeClr val="tx1">
                      <a:lumMod val="85000"/>
                      <a:lumOff val="15000"/>
                    </a:schemeClr>
                  </a:glow>
                </a:effectLst>
              </a:rPr>
              <a:t>5.  Mark 15 says:  </a:t>
            </a:r>
            <a:r>
              <a:rPr lang="en-US" sz="14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chemeClr val="tx1">
                      <a:lumMod val="85000"/>
                      <a:lumOff val="15000"/>
                    </a:schemeClr>
                  </a:glow>
                </a:effectLst>
              </a:rPr>
              <a:t>The even was come</a:t>
            </a:r>
            <a:r>
              <a:rPr lang="en-US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chemeClr val="tx1">
                      <a:lumMod val="85000"/>
                      <a:lumOff val="15000"/>
                    </a:schemeClr>
                  </a:glow>
                </a:effectLst>
              </a:rPr>
              <a:t> – it’s </a:t>
            </a:r>
            <a:r>
              <a:rPr lang="en-US" sz="1400" b="1" dirty="0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FF99"/>
                  </a:glow>
                </a:effectLst>
                <a:latin typeface="Arial Black" panose="020B0A04020102020204" pitchFamily="34" charset="0"/>
              </a:rPr>
              <a:t>STILL</a:t>
            </a:r>
            <a:r>
              <a:rPr lang="en-US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chemeClr val="tx1">
                      <a:lumMod val="85000"/>
                      <a:lumOff val="15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en-US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chemeClr val="tx1">
                      <a:lumMod val="85000"/>
                      <a:lumOff val="15000"/>
                    </a:schemeClr>
                  </a:glow>
                </a:effectLst>
              </a:rPr>
              <a:t>the [Passover] preparation day, the day </a:t>
            </a:r>
            <a:r>
              <a:rPr lang="en-US" sz="1400" b="1" dirty="0" smtClean="0">
                <a:solidFill>
                  <a:srgbClr val="FF00FF"/>
                </a:solidFill>
                <a:effectLst>
                  <a:glow rad="127000">
                    <a:schemeClr val="tx1">
                      <a:lumMod val="85000"/>
                      <a:lumOff val="15000"/>
                    </a:schemeClr>
                  </a:glow>
                </a:effectLst>
                <a:latin typeface="Arial Black" panose="020B0A04020102020204" pitchFamily="34" charset="0"/>
              </a:rPr>
              <a:t>BEFORE</a:t>
            </a:r>
            <a:r>
              <a:rPr lang="en-US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chemeClr val="tx1">
                      <a:lumMod val="85000"/>
                      <a:lumOff val="15000"/>
                    </a:schemeClr>
                  </a:glow>
                </a:effectLst>
              </a:rPr>
              <a:t> the Sabbath on the 15</a:t>
            </a:r>
            <a:r>
              <a:rPr lang="en-US" sz="1400" b="1" baseline="30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chemeClr val="tx1">
                      <a:lumMod val="85000"/>
                      <a:lumOff val="15000"/>
                    </a:schemeClr>
                  </a:glow>
                </a:effectLst>
              </a:rPr>
              <a:t>th</a:t>
            </a:r>
            <a:r>
              <a:rPr lang="en-US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chemeClr val="tx1">
                      <a:lumMod val="85000"/>
                      <a:lumOff val="15000"/>
                    </a:schemeClr>
                  </a:glow>
                </a:effectLst>
              </a:rPr>
              <a:t>.  </a:t>
            </a:r>
            <a:endParaRPr lang="en-US" sz="14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27000">
                  <a:schemeClr val="tx1">
                    <a:lumMod val="85000"/>
                    <a:lumOff val="15000"/>
                  </a:schemeClr>
                </a:glow>
              </a:effectLst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2971800" y="5435100"/>
            <a:ext cx="6336" cy="660900"/>
          </a:xfrm>
          <a:prstGeom prst="line">
            <a:avLst/>
          </a:prstGeom>
          <a:ln w="57150">
            <a:solidFill>
              <a:srgbClr val="FF0000"/>
            </a:solidFill>
            <a:headEnd type="diamond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524000" y="5580884"/>
            <a:ext cx="138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Last Supper </a:t>
            </a:r>
            <a:endParaRPr lang="en-US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40224" y="2157542"/>
            <a:ext cx="3782928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effectLst>
                  <a:glow rad="127000">
                    <a:schemeClr val="accent3">
                      <a:lumMod val="20000"/>
                      <a:lumOff val="80000"/>
                    </a:schemeClr>
                  </a:glow>
                </a:effectLst>
              </a:rPr>
              <a:t>6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effectLst>
                  <a:glow rad="127000">
                    <a:schemeClr val="accent3">
                      <a:lumMod val="20000"/>
                      <a:lumOff val="80000"/>
                    </a:schemeClr>
                  </a:glow>
                </a:effectLst>
              </a:rPr>
              <a:t>.  Matt 27 says:  </a:t>
            </a:r>
            <a:r>
              <a:rPr lang="en-US" sz="1400" b="1" u="sng" dirty="0" smtClean="0">
                <a:solidFill>
                  <a:schemeClr val="accent3">
                    <a:lumMod val="50000"/>
                  </a:schemeClr>
                </a:solidFill>
                <a:effectLst>
                  <a:glow rad="127000">
                    <a:schemeClr val="accent3">
                      <a:lumMod val="20000"/>
                      <a:lumOff val="80000"/>
                    </a:schemeClr>
                  </a:glow>
                </a:effectLst>
              </a:rPr>
              <a:t>When even was come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effectLst>
                  <a:glow rad="127000">
                    <a:schemeClr val="accent3">
                      <a:lumMod val="20000"/>
                      <a:lumOff val="80000"/>
                    </a:schemeClr>
                  </a:glow>
                </a:effectLst>
              </a:rPr>
              <a:t> – Joseph asked Pilate for the Body. </a:t>
            </a:r>
            <a:endParaRPr lang="en-US" sz="1400" b="1" dirty="0">
              <a:solidFill>
                <a:schemeClr val="accent3">
                  <a:lumMod val="50000"/>
                </a:schemeClr>
              </a:solidFill>
              <a:effectLst>
                <a:glow rad="127000">
                  <a:schemeClr val="accent3">
                    <a:lumMod val="20000"/>
                    <a:lumOff val="80000"/>
                  </a:schemeClr>
                </a:glo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84551" y="3442634"/>
            <a:ext cx="1587138" cy="584775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2. Darkness at the 6</a:t>
            </a:r>
            <a:r>
              <a:rPr lang="en-US" sz="1600" b="1" baseline="30000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th</a:t>
            </a:r>
            <a:r>
              <a:rPr lang="en-US" sz="1600" b="1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 hour.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06931" y="1752600"/>
            <a:ext cx="3148494" cy="584775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bg1"/>
                  </a:glow>
                </a:effectLst>
              </a:rPr>
              <a:t>4. </a:t>
            </a:r>
            <a:r>
              <a:rPr lang="en-US" sz="1600" b="1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bg1"/>
                  </a:glow>
                </a:effectLst>
              </a:rPr>
              <a:t>1</a:t>
            </a:r>
            <a:r>
              <a:rPr lang="en-US" sz="1600" b="1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bg1"/>
                  </a:glow>
                </a:effectLst>
              </a:rPr>
              <a:t>2</a:t>
            </a:r>
            <a:r>
              <a:rPr lang="en-US" sz="1600" b="1" baseline="30000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bg1"/>
                  </a:glow>
                </a:effectLst>
              </a:rPr>
              <a:t>th</a:t>
            </a:r>
            <a:r>
              <a:rPr lang="en-US" sz="1600" b="1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bg1"/>
                  </a:glow>
                </a:effectLst>
              </a:rPr>
              <a:t> hour begins the “ereb” portion of the day-cycle.</a:t>
            </a:r>
            <a:endParaRPr lang="en-US" sz="1600" b="1" dirty="0">
              <a:ln>
                <a:solidFill>
                  <a:srgbClr val="00206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chemeClr val="bg1"/>
                </a:glow>
              </a:effectLst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4632960" y="5925157"/>
            <a:ext cx="990600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495800" y="6001357"/>
            <a:ext cx="121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Burial of Yahusha</a:t>
            </a:r>
            <a:endParaRPr lang="en-US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4614278" y="5864197"/>
            <a:ext cx="0" cy="685800"/>
          </a:xfrm>
          <a:prstGeom prst="line">
            <a:avLst/>
          </a:prstGeom>
          <a:ln w="57150">
            <a:solidFill>
              <a:srgbClr val="FF0000"/>
            </a:solidFill>
            <a:headEnd type="diamond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Left Brace 50"/>
          <p:cNvSpPr/>
          <p:nvPr/>
        </p:nvSpPr>
        <p:spPr>
          <a:xfrm rot="5400000">
            <a:off x="4284862" y="2983211"/>
            <a:ext cx="455284" cy="2404992"/>
          </a:xfrm>
          <a:prstGeom prst="leftBrace">
            <a:avLst>
              <a:gd name="adj1" fmla="val 51533"/>
              <a:gd name="adj2" fmla="val 43156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ctr"/>
          <a:lstStyle/>
          <a:p>
            <a:r>
              <a:rPr lang="en-US" sz="1400" dirty="0" smtClean="0"/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PASSOVER       &amp; PREP. DAY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306824" y="2514600"/>
            <a:ext cx="6336" cy="1905000"/>
          </a:xfrm>
          <a:prstGeom prst="line">
            <a:avLst/>
          </a:prstGeom>
          <a:ln w="57150">
            <a:solidFill>
              <a:srgbClr val="FF0000"/>
            </a:solidFill>
            <a:headEnd type="diamond" w="med" len="med"/>
            <a:tailEnd type="triangle" w="med" len="med"/>
          </a:ln>
          <a:effectLst>
            <a:glow rad="101600">
              <a:srgbClr val="002060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4951708" y="3204692"/>
            <a:ext cx="130600" cy="9810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334000" y="3962400"/>
            <a:ext cx="289560" cy="47446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257800" y="3312348"/>
            <a:ext cx="3657600" cy="738664"/>
          </a:xfrm>
          <a:prstGeom prst="rect">
            <a:avLst/>
          </a:prstGeom>
          <a:solidFill>
            <a:srgbClr val="AFDD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002060"/>
                  </a:glow>
                </a:effectLst>
              </a:rPr>
              <a:t>8</a:t>
            </a:r>
            <a:r>
              <a:rPr lang="en-US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002060"/>
                  </a:glow>
                </a:effectLst>
              </a:rPr>
              <a:t>.  Luke 23 says:  </a:t>
            </a:r>
            <a:r>
              <a:rPr lang="en-US" sz="14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002060"/>
                  </a:glow>
                </a:effectLst>
              </a:rPr>
              <a:t>That da</a:t>
            </a:r>
            <a:r>
              <a:rPr lang="en-US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002060"/>
                  </a:glow>
                </a:effectLst>
              </a:rPr>
              <a:t>y</a:t>
            </a:r>
            <a:r>
              <a:rPr lang="en-US" sz="14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002060"/>
                  </a:glow>
                </a:effectLst>
              </a:rPr>
              <a:t> was the </a:t>
            </a:r>
            <a:r>
              <a:rPr lang="en-US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002060"/>
                  </a:glow>
                </a:effectLst>
              </a:rPr>
              <a:t>p</a:t>
            </a:r>
            <a:r>
              <a:rPr lang="en-US" sz="14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002060"/>
                  </a:glow>
                </a:effectLst>
              </a:rPr>
              <a:t>reparation</a:t>
            </a:r>
            <a:r>
              <a:rPr lang="en-US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002060"/>
                  </a:glow>
                </a:effectLst>
              </a:rPr>
              <a:t> – and the </a:t>
            </a:r>
            <a:r>
              <a:rPr lang="en-US" sz="1400" b="1" dirty="0" smtClean="0">
                <a:solidFill>
                  <a:srgbClr val="FF00FF"/>
                </a:solidFill>
                <a:effectLst>
                  <a:glow rad="127000">
                    <a:srgbClr val="002060"/>
                  </a:glow>
                </a:effectLst>
              </a:rPr>
              <a:t>High Sabbath drew on</a:t>
            </a:r>
            <a:r>
              <a:rPr lang="en-US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002060"/>
                  </a:glow>
                </a:effectLst>
              </a:rPr>
              <a:t> with the approaching light of DAWN.  </a:t>
            </a:r>
            <a:endParaRPr lang="en-US" sz="14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27000">
                  <a:srgbClr val="002060"/>
                </a:glo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59680" y="2735092"/>
            <a:ext cx="3703320" cy="52322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effectLst>
                  <a:glow rad="127000">
                    <a:schemeClr val="accent4">
                      <a:lumMod val="60000"/>
                      <a:lumOff val="40000"/>
                    </a:schemeClr>
                  </a:glow>
                </a:effectLst>
              </a:rPr>
              <a:t>7.  John 19 says:  </a:t>
            </a:r>
            <a:r>
              <a:rPr lang="en-US" sz="1400" b="1" u="sng" dirty="0" smtClean="0">
                <a:solidFill>
                  <a:srgbClr val="C00000"/>
                </a:solidFill>
                <a:effectLst>
                  <a:glow rad="127000">
                    <a:schemeClr val="accent4">
                      <a:lumMod val="60000"/>
                      <a:lumOff val="40000"/>
                    </a:schemeClr>
                  </a:glow>
                </a:effectLst>
              </a:rPr>
              <a:t>It was the </a:t>
            </a:r>
            <a:r>
              <a:rPr lang="en-US" sz="1400" b="1" dirty="0" smtClean="0">
                <a:solidFill>
                  <a:srgbClr val="C00000"/>
                </a:solidFill>
                <a:effectLst>
                  <a:glow rad="127000">
                    <a:schemeClr val="accent4">
                      <a:lumMod val="60000"/>
                      <a:lumOff val="40000"/>
                    </a:schemeClr>
                  </a:glow>
                </a:effectLst>
              </a:rPr>
              <a:t>p</a:t>
            </a:r>
            <a:r>
              <a:rPr lang="en-US" sz="1400" b="1" u="sng" dirty="0" smtClean="0">
                <a:solidFill>
                  <a:srgbClr val="C00000"/>
                </a:solidFill>
                <a:effectLst>
                  <a:glow rad="127000">
                    <a:schemeClr val="accent4">
                      <a:lumMod val="60000"/>
                      <a:lumOff val="40000"/>
                    </a:schemeClr>
                  </a:glow>
                </a:effectLst>
              </a:rPr>
              <a:t>reparation da</a:t>
            </a:r>
            <a:r>
              <a:rPr lang="en-US" sz="1400" b="1" dirty="0" smtClean="0">
                <a:solidFill>
                  <a:srgbClr val="C00000"/>
                </a:solidFill>
                <a:effectLst>
                  <a:glow rad="127000">
                    <a:schemeClr val="accent4">
                      <a:lumMod val="60000"/>
                      <a:lumOff val="40000"/>
                    </a:schemeClr>
                  </a:glow>
                </a:effectLst>
              </a:rPr>
              <a:t>y - </a:t>
            </a:r>
            <a:r>
              <a:rPr lang="en-US" sz="1400" b="1" u="sng" dirty="0" smtClean="0">
                <a:solidFill>
                  <a:srgbClr val="C00000"/>
                </a:solidFill>
                <a:effectLst>
                  <a:glow rad="127000">
                    <a:schemeClr val="accent4">
                      <a:lumMod val="60000"/>
                      <a:lumOff val="40000"/>
                    </a:schemeClr>
                  </a:glow>
                </a:effectLst>
              </a:rPr>
              <a:t>the da</a:t>
            </a:r>
            <a:r>
              <a:rPr lang="en-US" sz="1400" b="1" dirty="0" smtClean="0">
                <a:solidFill>
                  <a:srgbClr val="C00000"/>
                </a:solidFill>
                <a:effectLst>
                  <a:glow rad="127000">
                    <a:schemeClr val="accent4">
                      <a:lumMod val="60000"/>
                      <a:lumOff val="40000"/>
                    </a:schemeClr>
                  </a:glow>
                </a:effectLst>
              </a:rPr>
              <a:t>y </a:t>
            </a:r>
            <a:r>
              <a:rPr lang="en-US" sz="1400" b="1" u="sng" dirty="0" smtClean="0">
                <a:solidFill>
                  <a:srgbClr val="FF00FF"/>
                </a:solidFill>
                <a:effectLst>
                  <a:glow rad="127000">
                    <a:schemeClr val="tx1">
                      <a:lumMod val="85000"/>
                      <a:lumOff val="15000"/>
                    </a:schemeClr>
                  </a:glow>
                </a:effectLst>
                <a:latin typeface="Arial Black" panose="020B0A04020102020204" pitchFamily="34" charset="0"/>
              </a:rPr>
              <a:t>BEFORE</a:t>
            </a:r>
            <a:r>
              <a:rPr lang="en-US" sz="1400" b="1" dirty="0" smtClean="0">
                <a:solidFill>
                  <a:srgbClr val="FF00FF"/>
                </a:solidFill>
                <a:effectLst>
                  <a:glow rad="127000">
                    <a:schemeClr val="tx1">
                      <a:lumMod val="85000"/>
                      <a:lumOff val="15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en-US" sz="1400" b="1" u="sng" dirty="0" smtClean="0">
                <a:solidFill>
                  <a:srgbClr val="C00000"/>
                </a:solidFill>
                <a:effectLst>
                  <a:glow rad="127000">
                    <a:schemeClr val="accent4">
                      <a:lumMod val="60000"/>
                      <a:lumOff val="40000"/>
                    </a:schemeClr>
                  </a:glow>
                </a:effectLst>
              </a:rPr>
              <a:t>the Hi</a:t>
            </a:r>
            <a:r>
              <a:rPr lang="en-US" sz="1400" b="1" dirty="0" smtClean="0">
                <a:solidFill>
                  <a:srgbClr val="C00000"/>
                </a:solidFill>
                <a:effectLst>
                  <a:glow rad="127000">
                    <a:schemeClr val="accent4">
                      <a:lumMod val="60000"/>
                      <a:lumOff val="40000"/>
                    </a:schemeClr>
                  </a:glow>
                </a:effectLst>
              </a:rPr>
              <a:t>g</a:t>
            </a:r>
            <a:r>
              <a:rPr lang="en-US" sz="1400" b="1" u="sng" dirty="0" smtClean="0">
                <a:solidFill>
                  <a:srgbClr val="C00000"/>
                </a:solidFill>
                <a:effectLst>
                  <a:glow rad="127000">
                    <a:schemeClr val="accent4">
                      <a:lumMod val="60000"/>
                      <a:lumOff val="40000"/>
                    </a:schemeClr>
                  </a:glow>
                </a:effectLst>
              </a:rPr>
              <a:t>h Sabbath</a:t>
            </a:r>
            <a:r>
              <a:rPr lang="en-US" sz="1400" b="1" dirty="0" smtClean="0">
                <a:solidFill>
                  <a:srgbClr val="C00000"/>
                </a:solidFill>
                <a:effectLst>
                  <a:glow rad="127000">
                    <a:schemeClr val="accent4">
                      <a:lumMod val="60000"/>
                      <a:lumOff val="40000"/>
                    </a:schemeClr>
                  </a:glow>
                </a:effectLst>
              </a:rPr>
              <a:t>.</a:t>
            </a:r>
            <a:endParaRPr lang="en-US" sz="1400" b="1" dirty="0">
              <a:solidFill>
                <a:srgbClr val="C00000"/>
              </a:solidFill>
              <a:effectLst>
                <a:glow rad="127000">
                  <a:schemeClr val="accent4">
                    <a:lumMod val="60000"/>
                    <a:lumOff val="40000"/>
                  </a:schemeClr>
                </a:glow>
              </a:effectLst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3235960" y="4199840"/>
            <a:ext cx="0" cy="1725317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  <a:headEnd type="diamond" w="med" len="med"/>
            <a:tailEnd type="diamond" w="med" len="med"/>
          </a:ln>
          <a:effectLst>
            <a:glow rad="88900">
              <a:srgbClr val="FFFF00">
                <a:alpha val="88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017776" y="2600385"/>
            <a:ext cx="2249425" cy="584775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3. It is Accomplished! at the 9</a:t>
            </a:r>
            <a:r>
              <a:rPr lang="en-US" sz="1600" b="1" baseline="3000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th</a:t>
            </a:r>
            <a:r>
              <a:rPr lang="en-US" sz="16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 hour.</a:t>
            </a:r>
            <a:endParaRPr lang="en-US" sz="1600" b="1" dirty="0">
              <a:ln>
                <a:solidFill>
                  <a:srgbClr val="00206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chemeClr val="bg1"/>
                </a:glo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6440" y="1066800"/>
            <a:ext cx="4313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One example - the Gospels agree the day begins in the morning with DAWN.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2640" y="6135469"/>
            <a:ext cx="4313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Why?  </a:t>
            </a:r>
            <a:r>
              <a:rPr lang="en-US" b="1" dirty="0" smtClean="0">
                <a:solidFill>
                  <a:srgbClr val="002060"/>
                </a:solidFill>
              </a:rPr>
              <a:t>The “even” of Passover Day 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does not change the date to Abib 15!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77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5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25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 animBg="1"/>
      <p:bldP spid="28" grpId="0" animBg="1"/>
      <p:bldP spid="36" grpId="0" animBg="1"/>
      <p:bldP spid="41" grpId="0" animBg="1"/>
      <p:bldP spid="43" grpId="0" animBg="1"/>
      <p:bldP spid="49" grpId="0"/>
      <p:bldP spid="37" grpId="0" animBg="1"/>
      <p:bldP spid="35" grpId="0" animBg="1"/>
      <p:bldP spid="42" grpId="0" animBg="1"/>
      <p:bldP spid="69" grpId="0"/>
      <p:bldP spid="7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t>54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0" y="322957"/>
            <a:ext cx="6172200" cy="6001643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14300" prst="artDeco"/>
          </a:sp3d>
        </p:spPr>
        <p:txBody>
          <a:bodyPr wrap="square" lIns="91440" tIns="45720" rIns="91440" bIns="4572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/>
                <a:solidFill>
                  <a:schemeClr val="accent3"/>
                </a:solidFill>
              </a:rPr>
              <a:t>Let’s compare some other Bible Commentators to see if they have anything to say about this meal, called </a:t>
            </a:r>
            <a:br>
              <a:rPr lang="en-US" sz="4800" b="1" dirty="0" smtClean="0">
                <a:ln/>
                <a:solidFill>
                  <a:schemeClr val="accent3"/>
                </a:solidFill>
              </a:rPr>
            </a:br>
            <a:r>
              <a:rPr lang="en-US" sz="4800" b="1" dirty="0" smtClean="0">
                <a:ln/>
                <a:solidFill>
                  <a:schemeClr val="accent3"/>
                </a:solidFill>
              </a:rPr>
              <a:t>“The Last Supper.”</a:t>
            </a:r>
            <a:endParaRPr lang="en-US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6799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28599"/>
            <a:ext cx="5791200" cy="914401"/>
          </a:xfrm>
        </p:spPr>
        <p:txBody>
          <a:bodyPr/>
          <a:lstStyle/>
          <a:p>
            <a:r>
              <a:rPr lang="en-US" sz="4000" dirty="0" smtClean="0"/>
              <a:t>Jacob </a:t>
            </a:r>
            <a:r>
              <a:rPr lang="en-US" sz="4000" dirty="0" err="1" smtClean="0"/>
              <a:t>Neusner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303608" y="1237803"/>
            <a:ext cx="5867400" cy="5239435"/>
          </a:xfrm>
        </p:spPr>
        <p:txBody>
          <a:bodyPr>
            <a:normAutofit fontScale="92500" lnSpcReduction="1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dirty="0">
                <a:solidFill>
                  <a:srgbClr val="002060"/>
                </a:solidFill>
              </a:rPr>
              <a:t>In Jacob </a:t>
            </a:r>
            <a:r>
              <a:rPr lang="en-US" dirty="0" err="1">
                <a:solidFill>
                  <a:srgbClr val="002060"/>
                </a:solidFill>
              </a:rPr>
              <a:t>Neusner's</a:t>
            </a:r>
            <a:r>
              <a:rPr lang="en-US" dirty="0">
                <a:solidFill>
                  <a:srgbClr val="002060"/>
                </a:solidFill>
              </a:rPr>
              <a:t> translation of the Jewish </a:t>
            </a:r>
            <a:r>
              <a:rPr lang="en-US" b="1" i="1" dirty="0">
                <a:solidFill>
                  <a:srgbClr val="002060"/>
                </a:solidFill>
              </a:rPr>
              <a:t>Mishnah</a:t>
            </a:r>
            <a:r>
              <a:rPr lang="en-US" dirty="0">
                <a:solidFill>
                  <a:srgbClr val="002060"/>
                </a:solidFill>
              </a:rPr>
              <a:t>, we can see why the disciples would have been concerned with preparing for the Passover the evening of the </a:t>
            </a:r>
            <a:r>
              <a:rPr lang="en-US" cap="small" dirty="0">
                <a:solidFill>
                  <a:srgbClr val="002060"/>
                </a:solidFill>
              </a:rPr>
              <a:t>13</a:t>
            </a:r>
            <a:r>
              <a:rPr lang="en-US" cap="small" baseline="30000" dirty="0">
                <a:solidFill>
                  <a:srgbClr val="002060"/>
                </a:solidFill>
              </a:rPr>
              <a:t>th</a:t>
            </a:r>
            <a:r>
              <a:rPr lang="en-US" dirty="0">
                <a:solidFill>
                  <a:srgbClr val="002060"/>
                </a:solidFill>
              </a:rPr>
              <a:t>, even though the Passover meal wouldn't be eaten until the next night.  </a:t>
            </a:r>
            <a:endParaRPr lang="en-US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In his quote from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Pesaḥim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1:3, </a:t>
            </a:r>
            <a:r>
              <a:rPr lang="en-US" dirty="0" smtClean="0">
                <a:solidFill>
                  <a:srgbClr val="002060"/>
                </a:solidFill>
              </a:rPr>
              <a:t>please remember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he’s writing with the understanding that 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Abib </a:t>
            </a:r>
            <a:r>
              <a:rPr lang="en-US" b="1" dirty="0">
                <a:solidFill>
                  <a:srgbClr val="FF0000"/>
                </a:solidFill>
              </a:rPr>
              <a:t>14 begins at sunset on Abib </a:t>
            </a:r>
            <a:r>
              <a:rPr lang="en-US" b="1" dirty="0" smtClean="0">
                <a:solidFill>
                  <a:srgbClr val="FF0000"/>
                </a:solidFill>
              </a:rPr>
              <a:t>13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en-US" dirty="0" smtClean="0">
                <a:solidFill>
                  <a:srgbClr val="002060"/>
                </a:solidFill>
              </a:rPr>
              <a:t>  </a:t>
            </a:r>
          </a:p>
          <a:p>
            <a:pPr marL="45720" indent="0">
              <a:buNone/>
            </a:pPr>
            <a:r>
              <a:rPr lang="en-US" b="1" dirty="0" smtClean="0"/>
              <a:t>(</a:t>
            </a:r>
            <a:r>
              <a:rPr lang="en-US" b="1" dirty="0"/>
              <a:t>Note:  Even though </a:t>
            </a:r>
            <a:r>
              <a:rPr lang="en-US" b="1" dirty="0" err="1"/>
              <a:t>Neusner</a:t>
            </a:r>
            <a:r>
              <a:rPr lang="en-US" b="1" dirty="0"/>
              <a:t> is using the reasoning that Abib 14 begins the evening before, </a:t>
            </a:r>
            <a:r>
              <a:rPr lang="en-US" b="1" dirty="0">
                <a:solidFill>
                  <a:srgbClr val="002060"/>
                </a:solidFill>
              </a:rPr>
              <a:t>in his </a:t>
            </a:r>
            <a:r>
              <a:rPr lang="en-US" b="1" dirty="0" smtClean="0">
                <a:solidFill>
                  <a:srgbClr val="002060"/>
                </a:solidFill>
              </a:rPr>
              <a:t>context </a:t>
            </a:r>
            <a:r>
              <a:rPr lang="en-US" b="1" dirty="0">
                <a:solidFill>
                  <a:srgbClr val="002060"/>
                </a:solidFill>
              </a:rPr>
              <a:t>he is speaking of “</a:t>
            </a:r>
            <a:r>
              <a:rPr lang="en-US" b="1" dirty="0" err="1">
                <a:solidFill>
                  <a:srgbClr val="002060"/>
                </a:solidFill>
              </a:rPr>
              <a:t>deleavening</a:t>
            </a:r>
            <a:r>
              <a:rPr lang="en-US" b="1" dirty="0">
                <a:solidFill>
                  <a:srgbClr val="002060"/>
                </a:solidFill>
              </a:rPr>
              <a:t>” … and possibly “anointing” 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the </a:t>
            </a:r>
            <a:r>
              <a:rPr lang="en-US" b="1" dirty="0">
                <a:solidFill>
                  <a:srgbClr val="002060"/>
                </a:solidFill>
              </a:rPr>
              <a:t>chosen room, so that it would be “</a:t>
            </a:r>
            <a:r>
              <a:rPr lang="en-US" b="1" dirty="0" smtClean="0">
                <a:solidFill>
                  <a:srgbClr val="002060"/>
                </a:solidFill>
              </a:rPr>
              <a:t>clean” </a:t>
            </a:r>
            <a:r>
              <a:rPr lang="en-US" b="1" dirty="0">
                <a:solidFill>
                  <a:srgbClr val="002060"/>
                </a:solidFill>
              </a:rPr>
              <a:t>from all questionable activity in the past.  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/>
              <a:t>This rented room </a:t>
            </a:r>
            <a:r>
              <a:rPr lang="en-US" b="1" dirty="0"/>
              <a:t>might have even needed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 </a:t>
            </a:r>
            <a:r>
              <a:rPr lang="en-US" b="1" dirty="0"/>
              <a:t>good spring cleaning!)   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55</a:t>
            </a:fld>
            <a:endParaRPr lang="en-US"/>
          </a:p>
        </p:txBody>
      </p:sp>
      <p:pic>
        <p:nvPicPr>
          <p:cNvPr id="2050" name="Picture 2" descr="C:\Users\Rae\Desktop\Jacob neusner pic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2540000" cy="33909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5600" y="3886200"/>
            <a:ext cx="2895600" cy="25237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Pesaḥim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is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third tractate of Seder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Moed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Mishnah and of the Talmud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It is concerned mainly with </a:t>
            </a:r>
            <a:r>
              <a:rPr lang="en-US" b="1" u="sng" dirty="0">
                <a:solidFill>
                  <a:srgbClr val="FF0000"/>
                </a:solidFill>
              </a:rPr>
              <a:t>the laws of the Jewish holida</a:t>
            </a:r>
            <a:r>
              <a:rPr lang="en-US" b="1" dirty="0">
                <a:solidFill>
                  <a:srgbClr val="FF0000"/>
                </a:solidFill>
              </a:rPr>
              <a:t>y</a:t>
            </a:r>
            <a:r>
              <a:rPr lang="en-US" b="1" u="sng" dirty="0">
                <a:solidFill>
                  <a:srgbClr val="FF0000"/>
                </a:solidFill>
              </a:rPr>
              <a:t> Passover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as well as the Passover lamb offering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  </a:t>
            </a:r>
            <a:r>
              <a:rPr lang="en-US" sz="1400" dirty="0" smtClean="0"/>
              <a:t>[Wikipedia]</a:t>
            </a:r>
            <a:endParaRPr lang="en-US" sz="1400" dirty="0"/>
          </a:p>
        </p:txBody>
      </p:sp>
      <p:sp>
        <p:nvSpPr>
          <p:cNvPr id="8" name="Sun 7"/>
          <p:cNvSpPr/>
          <p:nvPr/>
        </p:nvSpPr>
        <p:spPr>
          <a:xfrm>
            <a:off x="8454794" y="304800"/>
            <a:ext cx="583096" cy="496957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323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6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24200" y="914400"/>
            <a:ext cx="5791200" cy="5744424"/>
          </a:xfrm>
        </p:spPr>
        <p:txBody>
          <a:bodyPr>
            <a:normAutofit fontScale="925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dirty="0"/>
              <a:t>PESAHIM 1:3</a:t>
            </a:r>
          </a:p>
          <a:p>
            <a:pPr marL="45720" indent="0">
              <a:buNone/>
            </a:pPr>
            <a:r>
              <a:rPr lang="en-US" sz="1200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A.</a:t>
            </a:r>
            <a:r>
              <a:rPr lang="en-US" dirty="0"/>
              <a:t>   R. Judah says, </a:t>
            </a:r>
          </a:p>
          <a:p>
            <a:pPr marL="45720" indent="0">
              <a:buNone/>
            </a:pPr>
            <a:r>
              <a:rPr lang="en-US" dirty="0"/>
              <a:t>"They seek out [leaven] </a:t>
            </a:r>
            <a:br>
              <a:rPr lang="en-US" dirty="0"/>
            </a:br>
            <a:r>
              <a:rPr lang="en-US" dirty="0"/>
              <a:t> 	(1) on the night of the fourteenth, </a:t>
            </a:r>
            <a:br>
              <a:rPr lang="en-US" dirty="0"/>
            </a:br>
            <a:r>
              <a:rPr lang="en-US" dirty="0"/>
              <a:t> 	(2) on the fourteenth in the morning</a:t>
            </a:r>
            <a:r>
              <a:rPr lang="en-US" dirty="0" smtClean="0"/>
              <a:t>, and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	(3) at the time of removal."  </a:t>
            </a:r>
            <a:br>
              <a:rPr lang="en-US" dirty="0"/>
            </a:br>
            <a:r>
              <a:rPr lang="en-US" b="1" dirty="0"/>
              <a:t>B.</a:t>
            </a:r>
            <a:r>
              <a:rPr lang="en-US" dirty="0"/>
              <a:t>   And sages say, "[If] one did not seek out [leaven] on the night of the </a:t>
            </a:r>
            <a:r>
              <a:rPr lang="en-US" dirty="0" smtClean="0"/>
              <a:t>fourteenth </a:t>
            </a:r>
            <a:br>
              <a:rPr lang="en-US" dirty="0" smtClean="0"/>
            </a:br>
            <a:r>
              <a:rPr lang="en-US" sz="1700" dirty="0" smtClean="0">
                <a:solidFill>
                  <a:srgbClr val="FF0000"/>
                </a:solidFill>
              </a:rPr>
              <a:t>{after sunset on the 13</a:t>
            </a:r>
            <a:r>
              <a:rPr lang="en-US" sz="1700" baseline="30000" dirty="0" smtClean="0">
                <a:solidFill>
                  <a:srgbClr val="FF0000"/>
                </a:solidFill>
              </a:rPr>
              <a:t>th</a:t>
            </a:r>
            <a:r>
              <a:rPr lang="en-US" sz="1700" dirty="0" smtClean="0">
                <a:solidFill>
                  <a:srgbClr val="FF0000"/>
                </a:solidFill>
              </a:rPr>
              <a:t>}, </a:t>
            </a:r>
            <a:r>
              <a:rPr lang="en-US" dirty="0"/>
              <a:t>he may seek it out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1) on the fourteenth.  </a:t>
            </a:r>
            <a:br>
              <a:rPr lang="en-US" dirty="0"/>
            </a:br>
            <a:r>
              <a:rPr lang="en-US" b="1" dirty="0"/>
              <a:t>C.</a:t>
            </a:r>
            <a:r>
              <a:rPr lang="en-US" dirty="0"/>
              <a:t>   "If he did not seek it out on the fourteenth,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let </a:t>
            </a:r>
            <a:r>
              <a:rPr lang="en-US" dirty="0"/>
              <a:t>him seek it out (2) at the appointed time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/>
              <a:t>11 a.m. to 12 noon on the fourteenth].</a:t>
            </a:r>
            <a:br>
              <a:rPr lang="en-US" dirty="0"/>
            </a:br>
            <a:r>
              <a:rPr lang="en-US" b="1" dirty="0"/>
              <a:t>D.  </a:t>
            </a:r>
            <a:r>
              <a:rPr lang="en-US" dirty="0"/>
              <a:t> "[If] he did not seek it out at the appointed time, let him seek it out (3) after the appointed time [to nightfall]."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p. 230, </a:t>
            </a:r>
            <a:r>
              <a:rPr lang="en-US" b="1" i="1" dirty="0"/>
              <a:t>The Mishnah: A New Translation.</a:t>
            </a:r>
            <a:r>
              <a:rPr lang="en-US" dirty="0"/>
              <a:t>) </a:t>
            </a:r>
          </a:p>
          <a:p>
            <a:pPr marL="45720" indent="0">
              <a:buNone/>
            </a:pPr>
            <a:endParaRPr lang="en-US" dirty="0" smtClean="0">
              <a:solidFill>
                <a:srgbClr val="00B0F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56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067800" cy="914401"/>
          </a:xfrm>
        </p:spPr>
        <p:txBody>
          <a:bodyPr/>
          <a:lstStyle/>
          <a:p>
            <a:r>
              <a:rPr lang="en-US" sz="4000" dirty="0" smtClean="0"/>
              <a:t>Jacob </a:t>
            </a:r>
            <a:r>
              <a:rPr lang="en-US" sz="4000" dirty="0" err="1" smtClean="0"/>
              <a:t>Neusner</a:t>
            </a:r>
            <a:r>
              <a:rPr lang="en-US" sz="4000" dirty="0" smtClean="0"/>
              <a:t> on </a:t>
            </a:r>
            <a:r>
              <a:rPr lang="en-US" sz="4000" dirty="0" err="1" smtClean="0"/>
              <a:t>Pesahim</a:t>
            </a:r>
            <a:r>
              <a:rPr lang="en-US" sz="4000" dirty="0" smtClean="0"/>
              <a:t> 1:3</a:t>
            </a:r>
            <a:endParaRPr lang="en-US" sz="4000" dirty="0"/>
          </a:p>
        </p:txBody>
      </p:sp>
      <p:pic>
        <p:nvPicPr>
          <p:cNvPr id="4099" name="Picture 3" descr="C:\Users\Rae\Desktop\neusner's book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880" y="1143000"/>
            <a:ext cx="2580146" cy="3743167"/>
          </a:xfrm>
          <a:prstGeom prst="rect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48030" y="4953000"/>
            <a:ext cx="21038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cap="none" spc="0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Removal</a:t>
            </a:r>
            <a:br>
              <a:rPr lang="en-US" sz="3600" b="1" cap="none" spc="0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</a:br>
            <a:r>
              <a:rPr lang="en-US" sz="3600" b="1" cap="none" spc="0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of all</a:t>
            </a:r>
            <a:br>
              <a:rPr lang="en-US" sz="3600" b="1" cap="none" spc="0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</a:br>
            <a:r>
              <a:rPr lang="en-US" sz="3600" b="1" cap="none" spc="0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Leaven</a:t>
            </a:r>
            <a:endParaRPr lang="en-US" sz="3600" b="1" cap="none" spc="0" dirty="0">
              <a:ln w="3175" cmpd="sng">
                <a:solidFill>
                  <a:srgbClr val="FFFFFF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1"/>
                <a:tileRect/>
              </a:gradFill>
              <a:effectLst>
                <a:outerShdw blurRad="50800" algn="tl" rotWithShape="0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Sun 6"/>
          <p:cNvSpPr/>
          <p:nvPr/>
        </p:nvSpPr>
        <p:spPr>
          <a:xfrm>
            <a:off x="8471885" y="152400"/>
            <a:ext cx="583096" cy="496957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011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599"/>
            <a:ext cx="9067800" cy="914401"/>
          </a:xfrm>
        </p:spPr>
        <p:txBody>
          <a:bodyPr/>
          <a:lstStyle/>
          <a:p>
            <a:r>
              <a:rPr lang="en-US" sz="4000" dirty="0" smtClean="0"/>
              <a:t>New Unger’s Bible Dictionary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143000"/>
            <a:ext cx="5562600" cy="5544235"/>
          </a:xfrm>
        </p:spPr>
        <p:txBody>
          <a:bodyPr>
            <a:normAutofit fontScale="925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Unger confirms </a:t>
            </a:r>
            <a:r>
              <a:rPr lang="en-US" b="1" dirty="0">
                <a:solidFill>
                  <a:srgbClr val="002060"/>
                </a:solidFill>
              </a:rPr>
              <a:t>how the Jews prepared for the observance of the Passover:</a:t>
            </a:r>
          </a:p>
          <a:p>
            <a:r>
              <a:rPr lang="en-US" dirty="0">
                <a:solidFill>
                  <a:srgbClr val="002060"/>
                </a:solidFill>
              </a:rPr>
              <a:t>On the evening of the </a:t>
            </a:r>
            <a:r>
              <a:rPr lang="en-US" cap="small" dirty="0">
                <a:solidFill>
                  <a:srgbClr val="002060"/>
                </a:solidFill>
              </a:rPr>
              <a:t>13</a:t>
            </a:r>
            <a:r>
              <a:rPr lang="en-US" cap="small" baseline="30000" dirty="0">
                <a:solidFill>
                  <a:srgbClr val="002060"/>
                </a:solidFill>
              </a:rPr>
              <a:t>th</a:t>
            </a:r>
            <a:r>
              <a:rPr lang="en-US" dirty="0">
                <a:solidFill>
                  <a:srgbClr val="002060"/>
                </a:solidFill>
              </a:rPr>
              <a:t> Nisan, which, 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until </a:t>
            </a:r>
            <a:r>
              <a:rPr lang="en-US" dirty="0">
                <a:solidFill>
                  <a:srgbClr val="002060"/>
                </a:solidFill>
              </a:rPr>
              <a:t>that of the </a:t>
            </a:r>
            <a:r>
              <a:rPr lang="en-US" cap="small" dirty="0">
                <a:solidFill>
                  <a:srgbClr val="002060"/>
                </a:solidFill>
              </a:rPr>
              <a:t>14</a:t>
            </a:r>
            <a:r>
              <a:rPr lang="en-US" cap="small" baseline="30000" dirty="0">
                <a:solidFill>
                  <a:srgbClr val="002060"/>
                </a:solidFill>
              </a:rPr>
              <a:t>th</a:t>
            </a:r>
            <a:r>
              <a:rPr lang="en-US" dirty="0">
                <a:solidFill>
                  <a:srgbClr val="002060"/>
                </a:solidFill>
              </a:rPr>
              <a:t>, was called the "</a:t>
            </a:r>
            <a:r>
              <a:rPr lang="en-US" i="1" dirty="0">
                <a:solidFill>
                  <a:srgbClr val="002060"/>
                </a:solidFill>
              </a:rPr>
              <a:t>preparation for the Passover</a:t>
            </a:r>
            <a:r>
              <a:rPr lang="en-US" dirty="0">
                <a:solidFill>
                  <a:srgbClr val="002060"/>
                </a:solidFill>
              </a:rPr>
              <a:t>" (John 19:14), every head of a family searched for and collected by the light of a candle all the leaven.  Before beginning the search he pronounced the </a:t>
            </a:r>
            <a:r>
              <a:rPr lang="en-US" dirty="0" smtClean="0">
                <a:solidFill>
                  <a:srgbClr val="002060"/>
                </a:solidFill>
              </a:rPr>
              <a:t>following benediction:  "</a:t>
            </a:r>
            <a:r>
              <a:rPr lang="en-US" dirty="0">
                <a:solidFill>
                  <a:srgbClr val="002060"/>
                </a:solidFill>
              </a:rPr>
              <a:t>Blessed art thou, O Lord our God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>
                <a:solidFill>
                  <a:srgbClr val="002060"/>
                </a:solidFill>
              </a:rPr>
              <a:t>King of the universe, who hast sanctified us with 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thy </a:t>
            </a:r>
            <a:r>
              <a:rPr lang="en-US" dirty="0">
                <a:solidFill>
                  <a:srgbClr val="002060"/>
                </a:solidFill>
              </a:rPr>
              <a:t>commandments, and hast enjoined 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us </a:t>
            </a:r>
            <a:r>
              <a:rPr lang="en-US" dirty="0">
                <a:solidFill>
                  <a:srgbClr val="002060"/>
                </a:solidFill>
              </a:rPr>
              <a:t>to remove the leaven.”  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After </a:t>
            </a:r>
            <a:r>
              <a:rPr lang="en-US" dirty="0">
                <a:solidFill>
                  <a:srgbClr val="002060"/>
                </a:solidFill>
              </a:rPr>
              <a:t>the search he said, “Whatever leaven remains in my possession which I cannot see, behold, it is null, and accounted as the dust of the earth." (p. 411, "Festivals") 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57</a:t>
            </a:fld>
            <a:endParaRPr lang="en-US"/>
          </a:p>
        </p:txBody>
      </p:sp>
      <p:pic>
        <p:nvPicPr>
          <p:cNvPr id="3075" name="Picture 3" descr="C:\Users\Rae\Desktop\new ungers bible dictiona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1859280"/>
            <a:ext cx="2819400" cy="408432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n 5"/>
          <p:cNvSpPr/>
          <p:nvPr/>
        </p:nvSpPr>
        <p:spPr>
          <a:xfrm>
            <a:off x="8412344" y="324151"/>
            <a:ext cx="583096" cy="496957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204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6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458200" cy="838200"/>
          </a:xfrm>
        </p:spPr>
        <p:txBody>
          <a:bodyPr/>
          <a:lstStyle/>
          <a:p>
            <a:r>
              <a:rPr lang="en-US" dirty="0" smtClean="0"/>
              <a:t>“Prepare the Passover” </a:t>
            </a:r>
            <a:r>
              <a:rPr lang="en-US" sz="3200" dirty="0" smtClean="0"/>
              <a:t>(G2090)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7676" y="838200"/>
            <a:ext cx="8229600" cy="5791199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What does this phrase really mean?</a:t>
            </a:r>
            <a:endParaRPr lang="en-US" b="1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phrase "prepare the Passover" found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Matthew </a:t>
            </a:r>
            <a:r>
              <a:rPr lang="en-US" dirty="0"/>
              <a:t>26:19, Mark 14:16, and Luke 22:13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comes </a:t>
            </a:r>
            <a:r>
              <a:rPr lang="en-US" dirty="0"/>
              <a:t>from the Greek phrase </a:t>
            </a:r>
            <a:r>
              <a:rPr lang="en-US" b="1" i="1" dirty="0" err="1"/>
              <a:t>hetoimasan</a:t>
            </a:r>
            <a:r>
              <a:rPr lang="en-US" b="1" i="1" dirty="0"/>
              <a:t> to </a:t>
            </a:r>
            <a:r>
              <a:rPr lang="en-US" b="1" i="1" dirty="0" err="1"/>
              <a:t>pascha</a:t>
            </a:r>
            <a:r>
              <a:rPr lang="en-US" dirty="0"/>
              <a:t>.  </a:t>
            </a:r>
            <a:r>
              <a:rPr lang="en-US" dirty="0">
                <a:solidFill>
                  <a:srgbClr val="C00000"/>
                </a:solidFill>
              </a:rPr>
              <a:t>According to </a:t>
            </a:r>
            <a:r>
              <a:rPr lang="en-US" b="1" i="1" dirty="0">
                <a:solidFill>
                  <a:srgbClr val="C00000"/>
                </a:solidFill>
              </a:rPr>
              <a:t>Strong's Concordance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the </a:t>
            </a:r>
            <a:r>
              <a:rPr lang="en-US" dirty="0">
                <a:solidFill>
                  <a:srgbClr val="C00000"/>
                </a:solidFill>
              </a:rPr>
              <a:t>Greek verb root </a:t>
            </a:r>
            <a:r>
              <a:rPr lang="en-US" b="1" i="1" dirty="0" err="1">
                <a:solidFill>
                  <a:srgbClr val="C00000"/>
                </a:solidFill>
              </a:rPr>
              <a:t>hetoimazo</a:t>
            </a:r>
            <a:r>
              <a:rPr lang="en-US" dirty="0">
                <a:solidFill>
                  <a:srgbClr val="C00000"/>
                </a:solidFill>
              </a:rPr>
              <a:t> means:  </a:t>
            </a:r>
          </a:p>
          <a:p>
            <a:pPr lvl="0"/>
            <a:r>
              <a:rPr lang="en-US" dirty="0"/>
              <a:t>1) to make ready, prepare </a:t>
            </a:r>
          </a:p>
          <a:p>
            <a:pPr lvl="0"/>
            <a:r>
              <a:rPr lang="en-US" dirty="0"/>
              <a:t>1a) to make the necessary preparations, get everything ready.  </a:t>
            </a:r>
          </a:p>
          <a:p>
            <a:pPr marL="45720" indent="0">
              <a:buNone/>
            </a:pPr>
            <a:r>
              <a:rPr lang="en-US" b="1" dirty="0">
                <a:solidFill>
                  <a:srgbClr val="002060"/>
                </a:solidFill>
              </a:rPr>
              <a:t>This is drawn from the oriental custom of sending persons on before kings on their journeys to level the roads and make them passable.  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en-US" dirty="0" smtClean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Clearly</a:t>
            </a:r>
            <a:r>
              <a:rPr lang="en-US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one of the reasons the disciples questioned </a:t>
            </a:r>
            <a:r>
              <a:rPr lang="en-US" b="1" dirty="0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Yahusha</a:t>
            </a:r>
            <a:r>
              <a:rPr lang="en-US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about </a:t>
            </a:r>
            <a:r>
              <a:rPr lang="en-US" b="1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</a:t>
            </a:r>
            <a:r>
              <a:rPr lang="en-US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they were going to eat the Passover meal was because </a:t>
            </a:r>
            <a:r>
              <a:rPr lang="en-US" b="1" dirty="0" err="1" smtClean="0">
                <a:solidFill>
                  <a:srgbClr val="FF0000"/>
                </a:solidFill>
              </a:rPr>
              <a:t>Exo</a:t>
            </a:r>
            <a:r>
              <a:rPr lang="en-US" b="1" dirty="0" smtClean="0">
                <a:solidFill>
                  <a:srgbClr val="FF0000"/>
                </a:solidFill>
              </a:rPr>
              <a:t> 13:7 Torah </a:t>
            </a:r>
            <a:r>
              <a:rPr lang="en-US" b="1" dirty="0">
                <a:solidFill>
                  <a:srgbClr val="FF0000"/>
                </a:solidFill>
              </a:rPr>
              <a:t>statute states </a:t>
            </a:r>
            <a:r>
              <a:rPr lang="en-US" b="1" dirty="0" smtClean="0">
                <a:solidFill>
                  <a:srgbClr val="FF0000"/>
                </a:solidFill>
              </a:rPr>
              <a:t>“neither </a:t>
            </a:r>
            <a:r>
              <a:rPr lang="en-US" b="1" dirty="0">
                <a:solidFill>
                  <a:srgbClr val="FF0000"/>
                </a:solidFill>
              </a:rPr>
              <a:t>shall 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there </a:t>
            </a:r>
            <a:r>
              <a:rPr lang="en-US" b="1" dirty="0">
                <a:solidFill>
                  <a:srgbClr val="FF0000"/>
                </a:solidFill>
              </a:rPr>
              <a:t>be leaven seen with thee in all thy </a:t>
            </a:r>
            <a:r>
              <a:rPr lang="en-US" b="1" dirty="0" smtClean="0">
                <a:solidFill>
                  <a:srgbClr val="FF0000"/>
                </a:solidFill>
              </a:rPr>
              <a:t>quarters.”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58</a:t>
            </a:fld>
            <a:endParaRPr lang="en-US"/>
          </a:p>
        </p:txBody>
      </p:sp>
      <p:pic>
        <p:nvPicPr>
          <p:cNvPr id="6146" name="Picture 2" descr="C:\Users\Rae\Desktop\do boy questio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8284" y="838200"/>
            <a:ext cx="2276476" cy="2276475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220200" y="0"/>
            <a:ext cx="4572000" cy="48013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dirty="0" smtClean="0"/>
              <a:t>NT:2090   </a:t>
            </a:r>
            <a:r>
              <a:rPr lang="en-US" dirty="0" err="1" smtClean="0"/>
              <a:t>hetoimazo</a:t>
            </a:r>
            <a:r>
              <a:rPr lang="en-US" dirty="0" smtClean="0"/>
              <a:t> </a:t>
            </a:r>
            <a:r>
              <a:rPr lang="en-US" dirty="0"/>
              <a:t>(het-</a:t>
            </a:r>
            <a:r>
              <a:rPr lang="en-US" dirty="0" err="1"/>
              <a:t>oy</a:t>
            </a:r>
            <a:r>
              <a:rPr lang="en-US" dirty="0"/>
              <a:t>-mad'-</a:t>
            </a:r>
            <a:r>
              <a:rPr lang="en-US" dirty="0" err="1"/>
              <a:t>zo</a:t>
            </a:r>
            <a:r>
              <a:rPr lang="en-US" dirty="0"/>
              <a:t>); from </a:t>
            </a:r>
            <a:r>
              <a:rPr lang="en-US" b="1" u="sng" dirty="0"/>
              <a:t>NT:2092</a:t>
            </a:r>
            <a:r>
              <a:rPr lang="en-US" dirty="0"/>
              <a:t>; to prepare</a:t>
            </a:r>
            <a:r>
              <a:rPr lang="en-US" dirty="0" smtClean="0"/>
              <a:t>:  </a:t>
            </a:r>
            <a:endParaRPr lang="en-US" dirty="0"/>
          </a:p>
          <a:p>
            <a:r>
              <a:rPr lang="en-US" dirty="0"/>
              <a:t>KJV - prepare, provide, make ready. Compare </a:t>
            </a:r>
            <a:r>
              <a:rPr lang="en-US" b="1" u="sng" dirty="0"/>
              <a:t>NT:2680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u="sng" dirty="0" smtClean="0"/>
              <a:t>NT:2092</a:t>
            </a:r>
            <a:r>
              <a:rPr lang="en-US" dirty="0" smtClean="0"/>
              <a:t>  </a:t>
            </a:r>
            <a:r>
              <a:rPr lang="en-US" dirty="0" err="1" smtClean="0"/>
              <a:t>hetoimos</a:t>
            </a:r>
            <a:r>
              <a:rPr lang="en-US" dirty="0" smtClean="0"/>
              <a:t> </a:t>
            </a:r>
            <a:r>
              <a:rPr lang="en-US" dirty="0"/>
              <a:t>(het-</a:t>
            </a:r>
            <a:r>
              <a:rPr lang="en-US" dirty="0" err="1"/>
              <a:t>oy</a:t>
            </a:r>
            <a:r>
              <a:rPr lang="en-US" dirty="0"/>
              <a:t>'-</a:t>
            </a:r>
            <a:r>
              <a:rPr lang="en-US" dirty="0" err="1"/>
              <a:t>mos</a:t>
            </a:r>
            <a:r>
              <a:rPr lang="en-US" dirty="0"/>
              <a:t>); from an old noun </a:t>
            </a:r>
            <a:r>
              <a:rPr lang="en-US" dirty="0" err="1"/>
              <a:t>heteos</a:t>
            </a:r>
            <a:r>
              <a:rPr lang="en-US" dirty="0"/>
              <a:t> (fitness); adjusted, i.e. ready</a:t>
            </a:r>
            <a:r>
              <a:rPr lang="en-US" dirty="0" smtClean="0"/>
              <a:t>:  KJV </a:t>
            </a:r>
            <a:r>
              <a:rPr lang="en-US" dirty="0"/>
              <a:t>- prepared, (made) ready (-</a:t>
            </a:r>
            <a:r>
              <a:rPr lang="en-US" dirty="0" err="1"/>
              <a:t>iness</a:t>
            </a:r>
            <a:r>
              <a:rPr lang="en-US" dirty="0"/>
              <a:t>, to our hand).</a:t>
            </a:r>
          </a:p>
          <a:p>
            <a:endParaRPr lang="en-US" dirty="0"/>
          </a:p>
          <a:p>
            <a:r>
              <a:rPr lang="en-US" b="1" u="sng" dirty="0" smtClean="0"/>
              <a:t>NT:2680</a:t>
            </a:r>
            <a:r>
              <a:rPr lang="en-US" dirty="0" smtClean="0"/>
              <a:t>  </a:t>
            </a:r>
            <a:r>
              <a:rPr lang="en-US" dirty="0" err="1" smtClean="0"/>
              <a:t>kataskeuazo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kat</a:t>
            </a:r>
            <a:r>
              <a:rPr lang="en-US" dirty="0"/>
              <a:t>-ask-</a:t>
            </a:r>
            <a:r>
              <a:rPr lang="en-US" dirty="0" err="1"/>
              <a:t>yoo</a:t>
            </a:r>
            <a:r>
              <a:rPr lang="en-US" dirty="0"/>
              <a:t>-ad'-</a:t>
            </a:r>
            <a:r>
              <a:rPr lang="en-US" dirty="0" err="1"/>
              <a:t>zo</a:t>
            </a:r>
            <a:r>
              <a:rPr lang="en-US" dirty="0"/>
              <a:t>); from NT:2596 and a derivative of NT:4632; </a:t>
            </a:r>
            <a:r>
              <a:rPr lang="en-US" dirty="0" smtClean="0">
                <a:solidFill>
                  <a:srgbClr val="C00000"/>
                </a:solidFill>
              </a:rPr>
              <a:t>to prepare thoroughly (properly, by external equipment</a:t>
            </a:r>
            <a:r>
              <a:rPr lang="en-US" dirty="0" smtClean="0"/>
              <a:t>; </a:t>
            </a:r>
            <a:r>
              <a:rPr lang="en-US" dirty="0"/>
              <a:t>whereas NT:2090 refers rather to internal fitness); by implication, to construct, create</a:t>
            </a:r>
            <a:r>
              <a:rPr lang="en-US" dirty="0" smtClean="0"/>
              <a:t>:  </a:t>
            </a:r>
            <a:endParaRPr lang="en-US" dirty="0"/>
          </a:p>
          <a:p>
            <a:r>
              <a:rPr lang="en-US" dirty="0"/>
              <a:t>KJV - build, make, ordain, prepare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0200" y="4876800"/>
            <a:ext cx="48768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0200" y="3962400"/>
            <a:ext cx="496824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un 8"/>
          <p:cNvSpPr/>
          <p:nvPr/>
        </p:nvSpPr>
        <p:spPr>
          <a:xfrm>
            <a:off x="8437982" y="112643"/>
            <a:ext cx="583096" cy="496957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293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6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601076" cy="838200"/>
          </a:xfrm>
        </p:spPr>
        <p:txBody>
          <a:bodyPr/>
          <a:lstStyle/>
          <a:p>
            <a:r>
              <a:rPr lang="en-US" dirty="0" smtClean="0"/>
              <a:t>“Prepare the Passover” </a:t>
            </a:r>
            <a:r>
              <a:rPr lang="en-US" sz="3200" dirty="0" smtClean="0"/>
              <a:t>(G2090)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7676" y="838200"/>
            <a:ext cx="8229600" cy="5791199"/>
          </a:xfrm>
        </p:spPr>
        <p:txBody>
          <a:bodyPr>
            <a:normAutofit fontScale="925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What does this phrase really mean?</a:t>
            </a:r>
            <a:endParaRPr lang="en-US" b="1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en-US" dirty="0" smtClean="0"/>
              <a:t>The night the Passover meal was eaten, the </a:t>
            </a:r>
            <a:r>
              <a:rPr lang="en-US" dirty="0"/>
              <a:t>I</a:t>
            </a:r>
            <a:r>
              <a:rPr lang="en-US" dirty="0" smtClean="0"/>
              <a:t>sraelites followed the command to remove all leaven from their dwelling places.</a:t>
            </a:r>
          </a:p>
          <a:p>
            <a:pPr marL="45720" indent="0"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Exo</a:t>
            </a:r>
            <a:r>
              <a:rPr lang="en-US" b="1" dirty="0" smtClean="0">
                <a:solidFill>
                  <a:srgbClr val="0070C0"/>
                </a:solidFill>
              </a:rPr>
              <a:t> 12:18  </a:t>
            </a:r>
            <a:r>
              <a:rPr lang="en-US" dirty="0">
                <a:solidFill>
                  <a:srgbClr val="002060"/>
                </a:solidFill>
              </a:rPr>
              <a:t>“In the first month, on the </a:t>
            </a:r>
            <a:r>
              <a:rPr lang="en-US" b="1" u="sng" dirty="0">
                <a:solidFill>
                  <a:srgbClr val="002060"/>
                </a:solidFill>
              </a:rPr>
              <a:t>fourteenth da</a:t>
            </a:r>
            <a:r>
              <a:rPr lang="en-US" b="1" dirty="0">
                <a:solidFill>
                  <a:srgbClr val="002060"/>
                </a:solidFill>
              </a:rPr>
              <a:t>y</a:t>
            </a:r>
            <a:r>
              <a:rPr lang="en-US" dirty="0">
                <a:solidFill>
                  <a:srgbClr val="002060"/>
                </a:solidFill>
              </a:rPr>
              <a:t> of the month at even, ye shall eat unleavened bread, until the </a:t>
            </a:r>
            <a:r>
              <a:rPr lang="en-US" b="1" u="sng" dirty="0">
                <a:solidFill>
                  <a:srgbClr val="002060"/>
                </a:solidFill>
              </a:rPr>
              <a:t>one and twentieth da</a:t>
            </a:r>
            <a:r>
              <a:rPr lang="en-US" b="1" dirty="0">
                <a:solidFill>
                  <a:srgbClr val="002060"/>
                </a:solidFill>
              </a:rPr>
              <a:t>y</a:t>
            </a:r>
            <a:r>
              <a:rPr lang="en-US" dirty="0">
                <a:solidFill>
                  <a:srgbClr val="002060"/>
                </a:solidFill>
              </a:rPr>
              <a:t> of the month at even.” </a:t>
            </a:r>
            <a:endParaRPr lang="en-US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en-US" b="1" u="sng" dirty="0" smtClean="0"/>
              <a:t>Note</a:t>
            </a:r>
            <a:r>
              <a:rPr lang="en-US" dirty="0" smtClean="0"/>
              <a:t>:  Unleavened </a:t>
            </a:r>
            <a:r>
              <a:rPr lang="en-US" dirty="0"/>
              <a:t>bread was eaten on a total of eight days counting from the </a:t>
            </a:r>
            <a:r>
              <a:rPr lang="en-US" cap="small" dirty="0"/>
              <a:t>14</a:t>
            </a:r>
            <a:r>
              <a:rPr lang="en-US" cap="small" baseline="30000" dirty="0"/>
              <a:t>th</a:t>
            </a:r>
            <a:r>
              <a:rPr lang="en-US" dirty="0"/>
              <a:t> to the </a:t>
            </a:r>
            <a:r>
              <a:rPr lang="en-US" cap="small" dirty="0" smtClean="0"/>
              <a:t>21</a:t>
            </a:r>
            <a:r>
              <a:rPr lang="en-US" cap="small" baseline="30000" dirty="0" smtClean="0"/>
              <a:t>st</a:t>
            </a:r>
            <a:r>
              <a:rPr lang="en-US" dirty="0" smtClean="0"/>
              <a:t>.</a:t>
            </a:r>
          </a:p>
          <a:p>
            <a:pPr marL="45720" indent="0">
              <a:buNone/>
            </a:pPr>
            <a:endParaRPr lang="en-US" sz="1200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</a:t>
            </a:r>
            <a:r>
              <a:rPr lang="en-US" b="1" dirty="0" smtClean="0">
                <a:solidFill>
                  <a:srgbClr val="C00000"/>
                </a:solidFill>
              </a:rPr>
              <a:t>The </a:t>
            </a:r>
            <a:r>
              <a:rPr lang="en-US" b="1" dirty="0">
                <a:solidFill>
                  <a:srgbClr val="C00000"/>
                </a:solidFill>
              </a:rPr>
              <a:t>following </a:t>
            </a:r>
            <a:r>
              <a:rPr lang="en-US" b="1" dirty="0" smtClean="0">
                <a:solidFill>
                  <a:srgbClr val="C00000"/>
                </a:solidFill>
              </a:rPr>
              <a:t>penalty was prescribed </a:t>
            </a:r>
            <a:r>
              <a:rPr lang="en-US" b="1" dirty="0">
                <a:solidFill>
                  <a:srgbClr val="C00000"/>
                </a:solidFill>
              </a:rPr>
              <a:t>for eating leavened bread </a:t>
            </a:r>
            <a:r>
              <a:rPr lang="en-US" b="1" dirty="0" smtClean="0">
                <a:solidFill>
                  <a:srgbClr val="C00000"/>
                </a:solidFill>
              </a:rPr>
              <a:t>during </a:t>
            </a:r>
            <a:r>
              <a:rPr lang="en-US" b="1" dirty="0">
                <a:solidFill>
                  <a:srgbClr val="C00000"/>
                </a:solidFill>
              </a:rPr>
              <a:t>this </a:t>
            </a:r>
            <a:r>
              <a:rPr lang="en-US" b="1" dirty="0" smtClean="0">
                <a:solidFill>
                  <a:srgbClr val="C00000"/>
                </a:solidFill>
              </a:rPr>
              <a:t>Feast of Unleavened Bread. </a:t>
            </a:r>
          </a:p>
          <a:p>
            <a:pPr marL="45720" indent="0">
              <a:buNone/>
            </a:pPr>
            <a:r>
              <a:rPr lang="en-US" sz="1200" dirty="0" smtClean="0"/>
              <a:t> </a:t>
            </a:r>
          </a:p>
          <a:p>
            <a:pPr marL="45720" indent="0"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Exo</a:t>
            </a:r>
            <a:r>
              <a:rPr lang="en-US" b="1" dirty="0" smtClean="0">
                <a:solidFill>
                  <a:srgbClr val="0070C0"/>
                </a:solidFill>
              </a:rPr>
              <a:t> 12:15  </a:t>
            </a:r>
            <a:r>
              <a:rPr lang="en-US" dirty="0" smtClean="0">
                <a:solidFill>
                  <a:srgbClr val="002060"/>
                </a:solidFill>
              </a:rPr>
              <a:t>For </a:t>
            </a:r>
            <a:r>
              <a:rPr lang="en-US" dirty="0">
                <a:solidFill>
                  <a:srgbClr val="002060"/>
                </a:solidFill>
              </a:rPr>
              <a:t>a seven-day period shall you eat matzos </a:t>
            </a:r>
            <a:r>
              <a:rPr lang="en-US" sz="1700" dirty="0">
                <a:solidFill>
                  <a:srgbClr val="002060"/>
                </a:solidFill>
              </a:rPr>
              <a:t>[unleavened bread], </a:t>
            </a:r>
            <a:r>
              <a:rPr lang="en-US" b="1" u="sng" dirty="0">
                <a:solidFill>
                  <a:srgbClr val="002060"/>
                </a:solidFill>
              </a:rPr>
              <a:t>but on the </a:t>
            </a:r>
            <a:r>
              <a:rPr lang="en-US" b="1" dirty="0">
                <a:solidFill>
                  <a:srgbClr val="002060"/>
                </a:solidFill>
              </a:rPr>
              <a:t>p</a:t>
            </a:r>
            <a:r>
              <a:rPr lang="en-US" b="1" u="sng" dirty="0">
                <a:solidFill>
                  <a:srgbClr val="002060"/>
                </a:solidFill>
              </a:rPr>
              <a:t>revious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sz="1700" u="sng" dirty="0">
                <a:solidFill>
                  <a:srgbClr val="002060"/>
                </a:solidFill>
              </a:rPr>
              <a:t>day</a:t>
            </a:r>
            <a:r>
              <a:rPr lang="en-US" sz="1700" dirty="0">
                <a:solidFill>
                  <a:srgbClr val="002060"/>
                </a:solidFill>
              </a:rPr>
              <a:t> [the Preparation Day] </a:t>
            </a:r>
            <a:r>
              <a:rPr lang="en-US" b="1" dirty="0">
                <a:solidFill>
                  <a:srgbClr val="002060"/>
                </a:solidFill>
              </a:rPr>
              <a:t>y</a:t>
            </a:r>
            <a:r>
              <a:rPr lang="en-US" b="1" u="sng" dirty="0">
                <a:solidFill>
                  <a:srgbClr val="002060"/>
                </a:solidFill>
              </a:rPr>
              <a:t>ou shall nullif</a:t>
            </a:r>
            <a:r>
              <a:rPr lang="en-US" b="1" dirty="0">
                <a:solidFill>
                  <a:srgbClr val="002060"/>
                </a:solidFill>
              </a:rPr>
              <a:t>y</a:t>
            </a:r>
            <a:r>
              <a:rPr lang="en-US" b="1" u="sng" dirty="0">
                <a:solidFill>
                  <a:srgbClr val="002060"/>
                </a:solidFill>
              </a:rPr>
              <a:t> the leaven from </a:t>
            </a:r>
            <a:r>
              <a:rPr lang="en-US" b="1" dirty="0">
                <a:solidFill>
                  <a:srgbClr val="002060"/>
                </a:solidFill>
              </a:rPr>
              <a:t>y</a:t>
            </a:r>
            <a:r>
              <a:rPr lang="en-US" b="1" u="sng" dirty="0">
                <a:solidFill>
                  <a:srgbClr val="002060"/>
                </a:solidFill>
              </a:rPr>
              <a:t>our homes</a:t>
            </a:r>
            <a:r>
              <a:rPr lang="en-US" dirty="0">
                <a:solidFill>
                  <a:srgbClr val="002060"/>
                </a:solidFill>
              </a:rPr>
              <a:t>; for anyone who eats leavened food - that soul shall be cut off from Israel, from the first day </a:t>
            </a:r>
            <a:r>
              <a:rPr lang="en-US" sz="1700" dirty="0">
                <a:solidFill>
                  <a:schemeClr val="tx1"/>
                </a:solidFill>
              </a:rPr>
              <a:t>[Abib 15] </a:t>
            </a:r>
            <a:r>
              <a:rPr lang="en-US" dirty="0">
                <a:solidFill>
                  <a:srgbClr val="002060"/>
                </a:solidFill>
              </a:rPr>
              <a:t>to the seventh day </a:t>
            </a:r>
            <a:r>
              <a:rPr lang="en-US" sz="1700" dirty="0">
                <a:solidFill>
                  <a:schemeClr val="tx1"/>
                </a:solidFill>
              </a:rPr>
              <a:t>[Abib 21</a:t>
            </a:r>
            <a:r>
              <a:rPr lang="en-US" sz="1700" dirty="0" smtClean="0">
                <a:solidFill>
                  <a:schemeClr val="tx1"/>
                </a:solidFill>
              </a:rPr>
              <a:t>].  </a:t>
            </a:r>
            <a:r>
              <a:rPr lang="en-US" i="1" dirty="0"/>
              <a:t>(</a:t>
            </a:r>
            <a:r>
              <a:rPr lang="en-US" b="1" i="1" dirty="0"/>
              <a:t>Stone Edition Tanach</a:t>
            </a:r>
            <a:r>
              <a:rPr lang="en-US" i="1" dirty="0"/>
              <a:t>)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59</a:t>
            </a:fld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8437982" y="112643"/>
            <a:ext cx="583096" cy="496957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619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0" y="990600"/>
            <a:ext cx="4038600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Why does it </a:t>
            </a:r>
            <a:b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</a:b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matter when the </a:t>
            </a:r>
            <a:b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</a:b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Last Supper </a:t>
            </a:r>
            <a:b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</a:b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was celebrated </a:t>
            </a:r>
            <a:b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</a:b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as compared to Passover?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4572000"/>
            <a:ext cx="42507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42950" indent="-742950" algn="ctr">
              <a:buAutoNum type="arabicPeriod"/>
            </a:pPr>
            <a:r>
              <a:rPr lang="en-US" sz="4000" b="1" dirty="0" smtClean="0">
                <a:ln w="11430"/>
                <a:solidFill>
                  <a:srgbClr val="4B9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Abib 13?</a:t>
            </a:r>
            <a:endParaRPr lang="en-US" sz="4000" b="1" dirty="0">
              <a:ln w="11430"/>
              <a:solidFill>
                <a:srgbClr val="4B9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ln w="11430"/>
                <a:solidFill>
                  <a:srgbClr val="4B9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(3</a:t>
            </a:r>
            <a:r>
              <a:rPr lang="en-US" sz="3200" b="1" baseline="30000" dirty="0" smtClean="0">
                <a:ln w="11430"/>
                <a:solidFill>
                  <a:srgbClr val="4B9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rd</a:t>
            </a:r>
            <a:r>
              <a:rPr lang="en-US" sz="3200" b="1" dirty="0" smtClean="0">
                <a:ln w="11430"/>
                <a:solidFill>
                  <a:srgbClr val="4B9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Cycle - Tues?)</a:t>
            </a:r>
          </a:p>
        </p:txBody>
      </p:sp>
      <p:sp>
        <p:nvSpPr>
          <p:cNvPr id="9" name="Rectangle 8"/>
          <p:cNvSpPr/>
          <p:nvPr/>
        </p:nvSpPr>
        <p:spPr>
          <a:xfrm>
            <a:off x="4631798" y="4572000"/>
            <a:ext cx="39788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Abib 14?</a:t>
            </a:r>
          </a:p>
          <a:p>
            <a:pPr algn="ctr"/>
            <a:r>
              <a:rPr lang="en-US" sz="32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(4</a:t>
            </a:r>
            <a:r>
              <a:rPr lang="en-US" sz="3200" b="1" baseline="30000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</a:t>
            </a:r>
            <a:r>
              <a:rPr lang="en-US" sz="32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Cycle – Wed?)</a:t>
            </a:r>
            <a:endParaRPr lang="en-US" sz="3200" b="1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7239000" y="64166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014052-953B-4273-8F47-BF25327D5B2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676400" y="5845314"/>
            <a:ext cx="58970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0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Or … Neither?</a:t>
            </a:r>
            <a:endParaRPr lang="en-US" sz="4000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1536918"/>
            <a:ext cx="3395432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Note:  This study will be given according to the Dawn day-start.  </a:t>
            </a:r>
          </a:p>
        </p:txBody>
      </p:sp>
      <p:pic>
        <p:nvPicPr>
          <p:cNvPr id="14" name="Picture 2" descr="C:\Users\Rae\Desktop\Decisions gold arrows pn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2106" y="698487"/>
            <a:ext cx="4102112" cy="410211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0" y="114300"/>
            <a:ext cx="9296400" cy="9525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/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What day?  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r … What date?</a:t>
            </a:r>
            <a:endParaRPr lang="en-US" sz="4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19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25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7000">
              <a:schemeClr val="tx1"/>
            </a:gs>
            <a:gs pos="46000">
              <a:schemeClr val="tx1"/>
            </a:gs>
            <a:gs pos="100000">
              <a:schemeClr val="bg1">
                <a:lumMod val="46000"/>
                <a:lumOff val="54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7259216" cy="1600200"/>
          </a:xfrm>
        </p:spPr>
        <p:txBody>
          <a:bodyPr/>
          <a:lstStyle/>
          <a:p>
            <a:r>
              <a:rPr lang="en-US" dirty="0" smtClean="0"/>
              <a:t>How Could the Disciples </a:t>
            </a:r>
            <a:r>
              <a:rPr lang="en-US" u="sng" dirty="0" smtClean="0"/>
              <a:t>NOT</a:t>
            </a:r>
            <a:r>
              <a:rPr lang="en-US" dirty="0" smtClean="0"/>
              <a:t> Understand?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9100" y="5029200"/>
            <a:ext cx="8229600" cy="178202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>
                <a:solidFill>
                  <a:schemeClr val="bg1"/>
                </a:solidFill>
              </a:rPr>
              <a:t>60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4191000"/>
            <a:ext cx="8763000" cy="255383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The Messiah would not be able to eat the Passover lamb because He was destined to be </a:t>
            </a:r>
            <a:r>
              <a:rPr lang="en-US" sz="3600" dirty="0" smtClean="0">
                <a:solidFill>
                  <a:srgbClr val="C00000"/>
                </a:solidFill>
              </a:rPr>
              <a:t>sacrificed as ‘the’ Passover </a:t>
            </a:r>
            <a:r>
              <a:rPr lang="en-US" sz="3600" dirty="0">
                <a:solidFill>
                  <a:srgbClr val="C00000"/>
                </a:solidFill>
              </a:rPr>
              <a:t>L</a:t>
            </a:r>
            <a:r>
              <a:rPr lang="en-US" sz="3600" dirty="0" smtClean="0">
                <a:solidFill>
                  <a:srgbClr val="C00000"/>
                </a:solidFill>
              </a:rPr>
              <a:t>AMB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 (1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</a:rPr>
              <a:t>Cor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 5:7). </a:t>
            </a:r>
            <a:endParaRPr lang="en-US" sz="3600" dirty="0"/>
          </a:p>
        </p:txBody>
      </p:sp>
      <p:pic>
        <p:nvPicPr>
          <p:cNvPr id="14" name="Picture 2" descr="C:\Users\Rae\Desktop\do boy questio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676400" cy="1676399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2146518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When the disciples questioned </a:t>
            </a:r>
            <a:r>
              <a:rPr lang="en-US" sz="2800" b="1" dirty="0">
                <a:solidFill>
                  <a:srgbClr val="00B0F0"/>
                </a:solidFill>
              </a:rPr>
              <a:t>Yahusha</a:t>
            </a: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about 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where </a:t>
            </a: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they were going to eat the Passover meal 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</a:t>
            </a: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next night (Abib 14), they still did not fully 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understand His life would be laid down by then!</a:t>
            </a: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 </a:t>
            </a:r>
            <a:r>
              <a:rPr lang="en-US" sz="2800" b="1" dirty="0"/>
              <a:t> 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02677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7000">
              <a:schemeClr val="tx1"/>
            </a:gs>
            <a:gs pos="46000">
              <a:schemeClr val="tx1"/>
            </a:gs>
            <a:gs pos="100000">
              <a:schemeClr val="bg1">
                <a:lumMod val="46000"/>
                <a:lumOff val="54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240416" cy="838200"/>
          </a:xfrm>
        </p:spPr>
        <p:txBody>
          <a:bodyPr/>
          <a:lstStyle/>
          <a:p>
            <a:r>
              <a:rPr lang="en-US" sz="3800" dirty="0" smtClean="0"/>
              <a:t>Yahusha Did </a:t>
            </a:r>
            <a:r>
              <a:rPr lang="en-US" sz="3800" dirty="0"/>
              <a:t>N</a:t>
            </a:r>
            <a:r>
              <a:rPr lang="en-US" sz="3800" dirty="0" smtClean="0"/>
              <a:t>ot </a:t>
            </a:r>
            <a:r>
              <a:rPr lang="en-US" sz="3800" dirty="0"/>
              <a:t>C</a:t>
            </a:r>
            <a:r>
              <a:rPr lang="en-US" sz="3800" dirty="0" smtClean="0"/>
              <a:t>ause </a:t>
            </a:r>
            <a:r>
              <a:rPr lang="en-US" sz="3800" dirty="0"/>
              <a:t>U</a:t>
            </a:r>
            <a:r>
              <a:rPr lang="en-US" sz="3800" dirty="0" smtClean="0"/>
              <a:t>ndue Grief</a:t>
            </a:r>
            <a:endParaRPr lang="en-US" sz="3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>
                <a:solidFill>
                  <a:schemeClr val="bg1"/>
                </a:solidFill>
              </a:rPr>
              <a:t>61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962400" y="4450080"/>
            <a:ext cx="5105400" cy="2286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Yahusha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used their final meal together on Abib 13 </a:t>
            </a:r>
            <a:b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to instruct His</a:t>
            </a:r>
            <a:b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disciples one last time</a:t>
            </a:r>
            <a:b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before His death. 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 descr="C:\Users\Rae\Desktop\11 discip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716780"/>
            <a:ext cx="3505200" cy="17526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914400"/>
            <a:ext cx="8610600" cy="3539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I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nstead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of explaining to them 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ain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that He would be in the process of being buried when the time came to eat the Passover 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meal, </a:t>
            </a:r>
            <a:r>
              <a:rPr lang="en-US" sz="2800" b="1" dirty="0">
                <a:ln w="1905"/>
                <a:solidFill>
                  <a:srgbClr val="AFDD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 simply told </a:t>
            </a:r>
            <a:r>
              <a:rPr lang="en-US" sz="2800" b="1" dirty="0" smtClean="0">
                <a:ln w="1905"/>
                <a:solidFill>
                  <a:srgbClr val="AFDD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His </a:t>
            </a:r>
            <a:r>
              <a:rPr lang="en-US" sz="2800" b="1" dirty="0">
                <a:ln w="1905"/>
                <a:solidFill>
                  <a:srgbClr val="AFDD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disciples where to prepare to eat the Passover meal.</a:t>
            </a:r>
            <a:r>
              <a:rPr lang="en-US" sz="2800" b="1" dirty="0">
                <a:ln w="1905"/>
                <a:solidFill>
                  <a:srgbClr val="AFDD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After all, that’s what they wanted to hear, as they did not seem to hear and/or comprehend that </a:t>
            </a:r>
            <a:r>
              <a:rPr lang="en-US" sz="2800" b="1" dirty="0">
                <a:solidFill>
                  <a:srgbClr val="00B0F0"/>
                </a:solidFill>
              </a:rPr>
              <a:t>Yahusha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 had already told them 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THREE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times He was going to 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Jerusalem to die.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9799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7000">
              <a:schemeClr val="tx1"/>
            </a:gs>
            <a:gs pos="46000">
              <a:schemeClr val="tx1"/>
            </a:gs>
            <a:gs pos="100000">
              <a:schemeClr val="bg1">
                <a:lumMod val="46000"/>
                <a:lumOff val="54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240416" cy="838200"/>
          </a:xfrm>
        </p:spPr>
        <p:txBody>
          <a:bodyPr/>
          <a:lstStyle/>
          <a:p>
            <a:r>
              <a:rPr lang="en-US" sz="3800" dirty="0" smtClean="0">
                <a:solidFill>
                  <a:schemeClr val="tx2">
                    <a:lumMod val="75000"/>
                  </a:schemeClr>
                </a:solidFill>
              </a:rPr>
              <a:t>What else did </a:t>
            </a:r>
            <a:r>
              <a:rPr lang="en-US" sz="3800" dirty="0" smtClean="0"/>
              <a:t>Yahusha</a:t>
            </a:r>
            <a:r>
              <a:rPr lang="en-US" sz="3800" dirty="0" smtClean="0">
                <a:solidFill>
                  <a:schemeClr val="tx2">
                    <a:lumMod val="75000"/>
                  </a:schemeClr>
                </a:solidFill>
              </a:rPr>
              <a:t> provide?</a:t>
            </a:r>
            <a:endParaRPr lang="en-US" sz="3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>
                <a:solidFill>
                  <a:schemeClr val="bg1"/>
                </a:solidFill>
              </a:rPr>
              <a:t>62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847397"/>
            <a:ext cx="5195981" cy="39395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2500" b="1" dirty="0" smtClean="0"/>
              <a:t>After Judas left the group, </a:t>
            </a:r>
            <a:r>
              <a:rPr lang="en-US" sz="2500" b="1" dirty="0" smtClean="0">
                <a:ln w="1905"/>
                <a:solidFill>
                  <a:srgbClr val="AFDD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Yahusha provided many final instructions to His friends. </a:t>
            </a:r>
            <a:br>
              <a:rPr lang="en-US" sz="2500" b="1" dirty="0" smtClean="0">
                <a:ln w="1905"/>
                <a:solidFill>
                  <a:srgbClr val="AFDD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500" b="1" dirty="0" smtClean="0">
                <a:solidFill>
                  <a:schemeClr val="bg1">
                    <a:lumMod val="95000"/>
                  </a:schemeClr>
                </a:solidFill>
              </a:rPr>
              <a:t>It’s likely the disciples knew they were gathering together on the evening of the 13</a:t>
            </a:r>
            <a:r>
              <a:rPr lang="en-US" sz="2500" b="1" baseline="30000" dirty="0" smtClean="0">
                <a:solidFill>
                  <a:schemeClr val="bg1">
                    <a:lumMod val="95000"/>
                  </a:schemeClr>
                </a:solidFill>
              </a:rPr>
              <a:t>th</a:t>
            </a:r>
            <a:r>
              <a:rPr lang="en-US" sz="2500" b="1" dirty="0" smtClean="0">
                <a:solidFill>
                  <a:schemeClr val="bg1">
                    <a:lumMod val="95000"/>
                  </a:schemeClr>
                </a:solidFill>
              </a:rPr>
              <a:t> to receive some teachings/instructions as was common with a Rabbi </a:t>
            </a:r>
            <a:br>
              <a:rPr lang="en-US" sz="25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500" b="1" dirty="0" smtClean="0">
                <a:solidFill>
                  <a:schemeClr val="bg1">
                    <a:lumMod val="95000"/>
                  </a:schemeClr>
                </a:solidFill>
              </a:rPr>
              <a:t>and his followers before </a:t>
            </a:r>
            <a:br>
              <a:rPr lang="en-US" sz="25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500" b="1" dirty="0" smtClean="0">
                <a:solidFill>
                  <a:schemeClr val="bg1">
                    <a:lumMod val="95000"/>
                  </a:schemeClr>
                </a:solidFill>
              </a:rPr>
              <a:t>the feast season began.  </a:t>
            </a:r>
            <a:endParaRPr lang="en-US" sz="25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Picture 2" descr="C:\Users\Rae\Desktop\Passover bread 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252551"/>
            <a:ext cx="1676399" cy="1579541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Rae\Desktop\lord's suppe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348" y="1066800"/>
            <a:ext cx="3013452" cy="1981200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Rae\Desktop\wash fee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121201" y="3949694"/>
            <a:ext cx="1870399" cy="267970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88209" y="4953000"/>
            <a:ext cx="5417391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2500" b="1" dirty="0" smtClean="0">
                <a:solidFill>
                  <a:srgbClr val="00B0F0"/>
                </a:solidFill>
              </a:rPr>
              <a:t>Yahusha</a:t>
            </a:r>
            <a:r>
              <a:rPr lang="en-US" sz="2500" b="1" dirty="0" smtClean="0">
                <a:solidFill>
                  <a:schemeClr val="bg1">
                    <a:lumMod val="95000"/>
                  </a:schemeClr>
                </a:solidFill>
              </a:rPr>
              <a:t> did give instructions to be remembered forever after, just as He showed them – which to this day is also a Chag!</a:t>
            </a:r>
            <a:endParaRPr lang="en-US" sz="25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85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7000">
              <a:srgbClr val="002060"/>
            </a:gs>
            <a:gs pos="63000">
              <a:schemeClr val="tx1"/>
            </a:gs>
            <a:gs pos="100000">
              <a:srgbClr val="8C4C6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240416" cy="838200"/>
          </a:xfrm>
        </p:spPr>
        <p:txBody>
          <a:bodyPr/>
          <a:lstStyle/>
          <a:p>
            <a:r>
              <a:rPr lang="en-US" sz="3800" dirty="0" smtClean="0">
                <a:solidFill>
                  <a:schemeClr val="tx2">
                    <a:lumMod val="75000"/>
                  </a:schemeClr>
                </a:solidFill>
              </a:rPr>
              <a:t>What else did </a:t>
            </a:r>
            <a:r>
              <a:rPr lang="en-US" sz="3800" dirty="0" smtClean="0"/>
              <a:t>Yahusha</a:t>
            </a:r>
            <a:r>
              <a:rPr lang="en-US" sz="3800" dirty="0" smtClean="0">
                <a:solidFill>
                  <a:schemeClr val="tx2">
                    <a:lumMod val="75000"/>
                  </a:schemeClr>
                </a:solidFill>
              </a:rPr>
              <a:t> provide?</a:t>
            </a:r>
            <a:endParaRPr lang="en-US" sz="3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>
                <a:solidFill>
                  <a:schemeClr val="bg1"/>
                </a:solidFill>
              </a:rPr>
              <a:t>63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929606" y="762000"/>
            <a:ext cx="4984952" cy="35814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Is it possible </a:t>
            </a:r>
            <a:r>
              <a:rPr lang="en-US" sz="2600" dirty="0"/>
              <a:t>Yahusha</a:t>
            </a:r>
            <a:r>
              <a:rPr lang="en-US" sz="2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provided this “Last Supper” room as He knew the disciples would have need </a:t>
            </a:r>
            <a:br>
              <a:rPr lang="en-US" sz="2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for it the next day after the Passover, even though </a:t>
            </a:r>
            <a:br>
              <a:rPr lang="en-US" sz="2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they thought they would </a:t>
            </a:r>
            <a:br>
              <a:rPr lang="en-US" sz="2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be using the room for </a:t>
            </a:r>
            <a:br>
              <a:rPr lang="en-US" sz="2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another purpose?</a:t>
            </a:r>
            <a:endParaRPr lang="en-US" sz="2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2" descr="C:\Users\Rae\Desktop\lord's supp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644" y="1371600"/>
            <a:ext cx="3592962" cy="2362200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27962" y="4495800"/>
            <a:ext cx="8282637" cy="22098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600" dirty="0" smtClean="0"/>
              <a:t>Yahusha</a:t>
            </a:r>
            <a:r>
              <a:rPr lang="en-US" sz="2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chose this room </a:t>
            </a:r>
            <a:r>
              <a:rPr 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(from one of His believers)</a:t>
            </a:r>
            <a:r>
              <a:rPr lang="en-US" sz="2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where He knew His disciples would be safe from the Jews who would be seeking after them. </a:t>
            </a:r>
          </a:p>
          <a:p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Is it possible this is the room where </a:t>
            </a:r>
            <a:r>
              <a:rPr lang="en-US" sz="2600" dirty="0" smtClean="0"/>
              <a:t>Yahusha</a:t>
            </a:r>
            <a:r>
              <a:rPr lang="en-US" sz="2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br>
              <a:rPr lang="en-US" sz="2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met them on his Wave Sheaf appearance?</a:t>
            </a:r>
            <a:endParaRPr lang="en-US" sz="2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94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 txBox="1">
            <a:spLocks/>
          </p:cNvSpPr>
          <p:nvPr/>
        </p:nvSpPr>
        <p:spPr>
          <a:xfrm>
            <a:off x="7239000" y="64166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014052-953B-4273-8F47-BF25327D5B24}" type="slidenum">
              <a:rPr lang="en-US" smtClean="0"/>
              <a:pPr/>
              <a:t>64</a:t>
            </a:fld>
            <a:endParaRPr lang="en-US" dirty="0"/>
          </a:p>
        </p:txBody>
      </p:sp>
      <p:pic>
        <p:nvPicPr>
          <p:cNvPr id="14" name="Picture 2" descr="C:\Users\Rae\Desktop\Decisions gold arrows pn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2106" y="1155688"/>
            <a:ext cx="4102112" cy="410211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0" y="114300"/>
            <a:ext cx="9144000" cy="9525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</a:rPr>
              <a:t>st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Witness:  the “day” &amp; “date”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1447800"/>
            <a:ext cx="381000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From Dan 9:27 we know the crucifixion was on Wednesday. </a:t>
            </a:r>
          </a:p>
          <a:p>
            <a:pPr algn="ct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The Last Supper was the day before.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81600" y="1447800"/>
            <a:ext cx="381000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We know Passover is always on Abib 14. </a:t>
            </a:r>
          </a:p>
          <a:p>
            <a:pPr algn="ctr"/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76200">
                    <a:srgbClr val="57B7FF"/>
                  </a:glow>
                </a:effectLst>
                <a:latin typeface="Arial Rounded MT Bold" pitchFamily="34" charset="0"/>
              </a:rPr>
              <a:t>The Last Supper was the day </a:t>
            </a:r>
            <a:r>
              <a:rPr lang="en-US" sz="2800" b="1" u="sng" dirty="0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76200">
                    <a:srgbClr val="57B7FF"/>
                  </a:glow>
                </a:effectLst>
                <a:latin typeface="Arial Rounded MT Bold" pitchFamily="34" charset="0"/>
              </a:rPr>
              <a:t>before</a:t>
            </a:r>
            <a:r>
              <a:rPr lang="en-US" sz="2800" b="1" dirty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76200">
                    <a:srgbClr val="57B7FF"/>
                  </a:glow>
                </a:effectLst>
                <a:latin typeface="Arial Rounded MT Bold" pitchFamily="34" charset="0"/>
              </a:rPr>
              <a:t> </a:t>
            </a: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76200">
                    <a:srgbClr val="57B7FF"/>
                  </a:glow>
                </a:effectLst>
                <a:latin typeface="Arial Rounded MT Bold" pitchFamily="34" charset="0"/>
              </a:rPr>
              <a:t>&amp; not</a:t>
            </a:r>
            <a:b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76200">
                    <a:srgbClr val="57B7FF"/>
                  </a:glow>
                </a:effectLst>
                <a:latin typeface="Arial Rounded MT Bold" pitchFamily="34" charset="0"/>
              </a:rPr>
            </a:b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76200">
                    <a:srgbClr val="57B7FF"/>
                  </a:glow>
                </a:effectLst>
                <a:latin typeface="Arial Rounded MT Bold" pitchFamily="34" charset="0"/>
              </a:rPr>
              <a:t>a Passover meal!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4800" y="5105400"/>
            <a:ext cx="42507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42950" indent="-742950" algn="ctr">
              <a:buAutoNum type="arabicPeriod"/>
            </a:pPr>
            <a:r>
              <a:rPr lang="en-US" sz="4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day?</a:t>
            </a:r>
            <a:endParaRPr lang="en-US" sz="4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3200" b="1" baseline="3000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rd</a:t>
            </a:r>
            <a:r>
              <a:rPr lang="en-US" sz="3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Cycle - Tuesday!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55598" y="5105400"/>
            <a:ext cx="39788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>
                  <a:noFill/>
                </a:ln>
                <a:solidFill>
                  <a:srgbClr val="4B9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The date?</a:t>
            </a:r>
          </a:p>
          <a:p>
            <a:pPr algn="ctr"/>
            <a:r>
              <a:rPr lang="en-US" sz="3200" b="1" dirty="0" smtClean="0">
                <a:ln w="11430">
                  <a:noFill/>
                </a:ln>
                <a:solidFill>
                  <a:srgbClr val="4B9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Abib 13!</a:t>
            </a:r>
            <a:endParaRPr lang="en-US" sz="3200" b="1" dirty="0">
              <a:ln w="11430">
                <a:noFill/>
              </a:ln>
              <a:solidFill>
                <a:srgbClr val="4B9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682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t>65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78645" y="259140"/>
            <a:ext cx="9490286" cy="156966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14300" prst="artDeco"/>
          </a:sp3d>
        </p:spPr>
        <p:txBody>
          <a:bodyPr wrap="square" lIns="91440" tIns="45720" rIns="91440" bIns="4572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/>
                <a:solidFill>
                  <a:schemeClr val="accent3"/>
                </a:solidFill>
              </a:rPr>
              <a:t>2</a:t>
            </a:r>
            <a:r>
              <a:rPr lang="en-US" sz="4800" b="1" baseline="30000" dirty="0" smtClean="0">
                <a:ln/>
                <a:solidFill>
                  <a:schemeClr val="accent3"/>
                </a:solidFill>
              </a:rPr>
              <a:t>nd</a:t>
            </a:r>
            <a:r>
              <a:rPr lang="en-US" sz="4800" b="1" dirty="0" smtClean="0">
                <a:ln/>
                <a:solidFill>
                  <a:schemeClr val="accent3"/>
                </a:solidFill>
              </a:rPr>
              <a:t> Witness for Study</a:t>
            </a:r>
          </a:p>
          <a:p>
            <a:pPr algn="ctr"/>
            <a:r>
              <a:rPr lang="en-US" sz="4800" b="1" dirty="0">
                <a:ln/>
                <a:solidFill>
                  <a:schemeClr val="accent3"/>
                </a:solidFill>
              </a:rPr>
              <a:t>o</a:t>
            </a:r>
            <a: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  <a:t>n the “day” and “date”</a:t>
            </a:r>
            <a:endParaRPr lang="en-US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0" y="2117912"/>
            <a:ext cx="4495800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#2  Phrase</a:t>
            </a:r>
            <a:endParaRPr lang="en-US" sz="36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“with desire  </a:t>
            </a:r>
            <a:br>
              <a:rPr lang="en-US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 have desired”</a:t>
            </a:r>
            <a:endParaRPr lang="en-US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49066" y="4318605"/>
            <a:ext cx="4280534" cy="2200693"/>
          </a:xfrm>
          <a:prstGeom prst="rect">
            <a:avLst/>
          </a:prstGeom>
          <a:solidFill>
            <a:srgbClr val="AFDDFF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  <a:sp3d extrusionH="57150">
              <a:bevelT w="38100" h="38100" prst="angle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The true intent of </a:t>
            </a:r>
            <a:b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this phrase will be examined in </a:t>
            </a:r>
            <a:b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Luke 22:15-16.</a:t>
            </a:r>
          </a:p>
          <a:p>
            <a:pPr marL="45720" indent="0" algn="ctr">
              <a:buNone/>
            </a:pP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60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6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524000"/>
          </a:xfrm>
        </p:spPr>
        <p:txBody>
          <a:bodyPr/>
          <a:lstStyle/>
          <a:p>
            <a:r>
              <a:rPr lang="en-US" dirty="0" smtClean="0"/>
              <a:t>Understanding the Phrase</a:t>
            </a:r>
            <a:br>
              <a:rPr lang="en-US" dirty="0" smtClean="0"/>
            </a:br>
            <a:r>
              <a:rPr lang="en-US" dirty="0" smtClean="0"/>
              <a:t>“with desire I have desired”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52600"/>
            <a:ext cx="7964675" cy="2507989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sz="3200" b="1" dirty="0">
                <a:solidFill>
                  <a:srgbClr val="0070C0"/>
                </a:solidFill>
              </a:rPr>
              <a:t>Luke </a:t>
            </a:r>
            <a:r>
              <a:rPr lang="en-US" sz="3200" b="1" dirty="0" smtClean="0">
                <a:solidFill>
                  <a:srgbClr val="0070C0"/>
                </a:solidFill>
              </a:rPr>
              <a:t>22:15-16  </a:t>
            </a:r>
            <a:r>
              <a:rPr lang="en-US" sz="2600" b="1" dirty="0" smtClean="0">
                <a:solidFill>
                  <a:schemeClr val="tx1"/>
                </a:solidFill>
              </a:rPr>
              <a:t>And </a:t>
            </a:r>
            <a:r>
              <a:rPr lang="en-US" sz="2600" b="1" dirty="0">
                <a:solidFill>
                  <a:schemeClr val="tx1"/>
                </a:solidFill>
              </a:rPr>
              <a:t>he said unto them,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smtClean="0">
                <a:solidFill>
                  <a:srgbClr val="C00000"/>
                </a:solidFill>
              </a:rPr>
              <a:t/>
            </a:r>
            <a:br>
              <a:rPr lang="en-US" sz="2600" b="1" dirty="0" smtClean="0">
                <a:solidFill>
                  <a:srgbClr val="C00000"/>
                </a:solidFill>
              </a:rPr>
            </a:br>
            <a:r>
              <a:rPr lang="en-US" sz="3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With </a:t>
            </a:r>
            <a:r>
              <a:rPr lang="en-US" sz="3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desire I have desired </a:t>
            </a:r>
            <a:r>
              <a:rPr lang="en-US" sz="2600" b="1" dirty="0">
                <a:solidFill>
                  <a:srgbClr val="C00000"/>
                </a:solidFill>
              </a:rPr>
              <a:t>to eat this </a:t>
            </a:r>
            <a:r>
              <a:rPr lang="en-US" sz="2600" b="1" dirty="0" err="1">
                <a:solidFill>
                  <a:srgbClr val="C00000"/>
                </a:solidFill>
              </a:rPr>
              <a:t>passover</a:t>
            </a:r>
            <a:r>
              <a:rPr lang="en-US" sz="2600" b="1" dirty="0">
                <a:solidFill>
                  <a:srgbClr val="C00000"/>
                </a:solidFill>
              </a:rPr>
              <a:t> with you before I suffer</a:t>
            </a:r>
            <a:r>
              <a:rPr lang="en-US" sz="2600" b="1" dirty="0" smtClean="0">
                <a:solidFill>
                  <a:srgbClr val="C00000"/>
                </a:solidFill>
              </a:rPr>
              <a:t>:  </a:t>
            </a:r>
            <a:r>
              <a:rPr lang="en-US" sz="2600" b="1" dirty="0" smtClean="0">
                <a:solidFill>
                  <a:srgbClr val="0070C0"/>
                </a:solidFill>
              </a:rPr>
              <a:t>16 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>
                <a:solidFill>
                  <a:srgbClr val="C00000"/>
                </a:solidFill>
              </a:rPr>
              <a:t>For I say </a:t>
            </a:r>
            <a:r>
              <a:rPr lang="en-US" sz="2600" b="1" dirty="0" smtClean="0">
                <a:solidFill>
                  <a:srgbClr val="C00000"/>
                </a:solidFill>
              </a:rPr>
              <a:t/>
            </a:r>
            <a:br>
              <a:rPr lang="en-US" sz="2600" b="1" dirty="0" smtClean="0">
                <a:solidFill>
                  <a:srgbClr val="C00000"/>
                </a:solidFill>
              </a:rPr>
            </a:br>
            <a:r>
              <a:rPr lang="en-US" sz="2600" b="1" dirty="0" smtClean="0">
                <a:solidFill>
                  <a:srgbClr val="C00000"/>
                </a:solidFill>
              </a:rPr>
              <a:t>unto </a:t>
            </a:r>
            <a:r>
              <a:rPr lang="en-US" sz="2600" b="1" dirty="0">
                <a:solidFill>
                  <a:srgbClr val="C00000"/>
                </a:solidFill>
              </a:rPr>
              <a:t>you, I will not any more eat thereof, until it </a:t>
            </a:r>
            <a:r>
              <a:rPr lang="en-US" sz="2600" b="1" dirty="0" smtClean="0">
                <a:solidFill>
                  <a:srgbClr val="C00000"/>
                </a:solidFill>
              </a:rPr>
              <a:t/>
            </a:r>
            <a:br>
              <a:rPr lang="en-US" sz="2600" b="1" dirty="0" smtClean="0">
                <a:solidFill>
                  <a:srgbClr val="C00000"/>
                </a:solidFill>
              </a:rPr>
            </a:br>
            <a:r>
              <a:rPr lang="en-US" sz="2600" b="1" dirty="0" smtClean="0">
                <a:solidFill>
                  <a:srgbClr val="C00000"/>
                </a:solidFill>
              </a:rPr>
              <a:t>be </a:t>
            </a:r>
            <a:r>
              <a:rPr lang="en-US" sz="2600" b="1" dirty="0">
                <a:solidFill>
                  <a:srgbClr val="C00000"/>
                </a:solidFill>
              </a:rPr>
              <a:t>fulfilled in the kingdom of </a:t>
            </a:r>
            <a:r>
              <a:rPr lang="en-US" sz="2600" b="1" dirty="0" smtClean="0">
                <a:solidFill>
                  <a:srgbClr val="0070C0"/>
                </a:solidFill>
              </a:rPr>
              <a:t>Yahuah.</a:t>
            </a:r>
            <a:r>
              <a:rPr lang="en-US" sz="2600" b="1" dirty="0" smtClean="0">
                <a:solidFill>
                  <a:srgbClr val="C00000"/>
                </a:solidFill>
              </a:rPr>
              <a:t>  </a:t>
            </a:r>
            <a:r>
              <a:rPr lang="en-US" sz="1900" i="1" dirty="0" smtClean="0">
                <a:solidFill>
                  <a:srgbClr val="C00000"/>
                </a:solidFill>
              </a:rPr>
              <a:t>KJV</a:t>
            </a:r>
            <a:endParaRPr lang="en-US" sz="2600" i="1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en-US" sz="1600" dirty="0" smtClean="0"/>
          </a:p>
          <a:p>
            <a:pPr marL="45720" indent="0">
              <a:buNone/>
            </a:pPr>
            <a:endParaRPr lang="en-US" sz="1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66</a:t>
            </a:fld>
            <a:endParaRPr lang="en-US"/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482600" y="4260589"/>
            <a:ext cx="8167875" cy="16068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>
            <a:normAutofit/>
            <a:sp3d extrusionH="57150">
              <a:bevelT w="38100" h="38100" prst="angle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3200" b="1" dirty="0"/>
              <a:t>What does </a:t>
            </a:r>
            <a:r>
              <a:rPr lang="en-US" sz="3200" b="1" dirty="0" smtClean="0"/>
              <a:t>this phrase really mean:  </a:t>
            </a:r>
            <a:br>
              <a:rPr lang="en-US" sz="3200" b="1" dirty="0" smtClean="0"/>
            </a:br>
            <a:r>
              <a:rPr lang="en-US" sz="3200" b="1" dirty="0" smtClean="0">
                <a:solidFill>
                  <a:srgbClr val="FF0000"/>
                </a:solidFill>
                <a:effectLst>
                  <a:glow rad="228600">
                    <a:srgbClr val="57B7FF">
                      <a:alpha val="40000"/>
                    </a:srgbClr>
                  </a:glow>
                </a:effectLst>
              </a:rPr>
              <a:t>“</a:t>
            </a:r>
            <a:r>
              <a:rPr lang="en-US" sz="3200" b="1" dirty="0">
                <a:solidFill>
                  <a:srgbClr val="FF0000"/>
                </a:solidFill>
                <a:effectLst>
                  <a:glow rad="228600">
                    <a:srgbClr val="57B7FF">
                      <a:alpha val="40000"/>
                    </a:srgbClr>
                  </a:glow>
                </a:effectLst>
              </a:rPr>
              <a:t>with fervent desire </a:t>
            </a:r>
            <a:r>
              <a:rPr lang="en-US" sz="3200" b="1" u="sng" dirty="0">
                <a:solidFill>
                  <a:srgbClr val="FF0000"/>
                </a:solidFill>
                <a:effectLst>
                  <a:glow rad="228600">
                    <a:srgbClr val="57B7FF">
                      <a:alpha val="40000"/>
                    </a:srgbClr>
                  </a:glow>
                </a:effectLst>
              </a:rPr>
              <a:t>I have desired</a:t>
            </a:r>
            <a:r>
              <a:rPr lang="en-US" sz="3200" b="1" dirty="0">
                <a:solidFill>
                  <a:srgbClr val="FF0000"/>
                </a:solidFill>
                <a:effectLst>
                  <a:glow rad="228600">
                    <a:srgbClr val="57B7FF">
                      <a:alpha val="40000"/>
                    </a:srgbClr>
                  </a:glow>
                </a:effectLst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glow rad="228600">
                    <a:srgbClr val="57B7FF">
                      <a:alpha val="40000"/>
                    </a:srgbClr>
                  </a:glow>
                </a:effectLst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effectLst>
                  <a:glow rad="228600">
                    <a:srgbClr val="57B7FF">
                      <a:alpha val="40000"/>
                    </a:srgbClr>
                  </a:glow>
                </a:effectLst>
              </a:rPr>
            </a:br>
            <a:r>
              <a:rPr lang="en-US" sz="3200" b="1" dirty="0" smtClean="0">
                <a:solidFill>
                  <a:srgbClr val="FF0000"/>
                </a:solidFill>
                <a:effectLst>
                  <a:glow rad="228600">
                    <a:srgbClr val="57B7FF">
                      <a:alpha val="40000"/>
                    </a:srgbClr>
                  </a:glow>
                </a:effectLst>
              </a:rPr>
              <a:t>to </a:t>
            </a:r>
            <a:r>
              <a:rPr lang="en-US" sz="3200" b="1" dirty="0">
                <a:solidFill>
                  <a:srgbClr val="FF0000"/>
                </a:solidFill>
                <a:effectLst>
                  <a:glow rad="228600">
                    <a:srgbClr val="57B7FF">
                      <a:alpha val="40000"/>
                    </a:srgbClr>
                  </a:glow>
                </a:effectLst>
              </a:rPr>
              <a:t>eat this Passover</a:t>
            </a:r>
            <a:r>
              <a:rPr lang="en-US" sz="3200" b="1" dirty="0" smtClean="0">
                <a:solidFill>
                  <a:srgbClr val="FF0000"/>
                </a:solidFill>
                <a:effectLst>
                  <a:glow rad="228600">
                    <a:srgbClr val="57B7FF">
                      <a:alpha val="40000"/>
                    </a:srgbClr>
                  </a:glow>
                </a:effectLst>
              </a:rPr>
              <a:t>”?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3718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6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0375"/>
            <a:ext cx="8763000" cy="914400"/>
          </a:xfrm>
        </p:spPr>
        <p:txBody>
          <a:bodyPr/>
          <a:lstStyle/>
          <a:p>
            <a:r>
              <a:rPr lang="en-US" dirty="0" smtClean="0"/>
              <a:t>“with desire </a:t>
            </a:r>
            <a:r>
              <a:rPr lang="en-US" u="sng" dirty="0" smtClean="0"/>
              <a:t>I have desired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942375"/>
            <a:ext cx="8305800" cy="5715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Luke </a:t>
            </a:r>
            <a:r>
              <a:rPr lang="en-US" sz="2400" b="1" dirty="0">
                <a:solidFill>
                  <a:srgbClr val="0070C0"/>
                </a:solidFill>
              </a:rPr>
              <a:t>22:15 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has been used to support the assertion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that 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Messiah and his disciples ate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meal called </a:t>
            </a:r>
            <a:b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Passover meal. 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 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this so?</a:t>
            </a:r>
            <a:r>
              <a:rPr 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 </a:t>
            </a:r>
            <a:endParaRPr lang="en-US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" indent="0">
              <a:buNone/>
            </a:pPr>
            <a:r>
              <a:rPr lang="en-US" sz="2400" dirty="0" smtClean="0"/>
              <a:t>In </a:t>
            </a:r>
            <a:r>
              <a:rPr lang="en-US" sz="2400" dirty="0"/>
              <a:t>this Scripture, </a:t>
            </a:r>
            <a:r>
              <a:rPr lang="en-US" sz="2400" b="1" dirty="0">
                <a:solidFill>
                  <a:srgbClr val="0070C0"/>
                </a:solidFill>
              </a:rPr>
              <a:t>Yahusha</a:t>
            </a:r>
            <a:r>
              <a:rPr lang="en-US" sz="2400" dirty="0"/>
              <a:t> says: 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rgbClr val="C00000"/>
                </a:solidFill>
              </a:rPr>
              <a:t>"</a:t>
            </a:r>
            <a:r>
              <a:rPr lang="en-US" sz="2400" dirty="0">
                <a:solidFill>
                  <a:srgbClr val="C00000"/>
                </a:solidFill>
              </a:rPr>
              <a:t>With fervent desire I have desired to eat </a:t>
            </a: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this </a:t>
            </a:r>
            <a:r>
              <a:rPr lang="en-US" sz="2400" dirty="0">
                <a:solidFill>
                  <a:srgbClr val="C00000"/>
                </a:solidFill>
              </a:rPr>
              <a:t>Passover with you before I suffer."  </a:t>
            </a:r>
            <a:endParaRPr lang="en-US" sz="2400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Greek phrase translated</a:t>
            </a:r>
            <a:r>
              <a:rPr lang="en-US" sz="2400" dirty="0">
                <a:solidFill>
                  <a:srgbClr val="C00000"/>
                </a:solidFill>
              </a:rPr>
              <a:t> "with </a:t>
            </a:r>
            <a:r>
              <a:rPr lang="en-US" sz="2400" dirty="0" smtClean="0">
                <a:solidFill>
                  <a:srgbClr val="C00000"/>
                </a:solidFill>
              </a:rPr>
              <a:t>fervent</a:t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desire </a:t>
            </a:r>
            <a:r>
              <a:rPr lang="en-US" sz="2400" dirty="0">
                <a:solidFill>
                  <a:srgbClr val="C00000"/>
                </a:solidFill>
              </a:rPr>
              <a:t>I have desired" </a:t>
            </a:r>
            <a:r>
              <a:rPr lang="en-US" sz="2400" dirty="0">
                <a:solidFill>
                  <a:srgbClr val="00B050"/>
                </a:solidFill>
              </a:rPr>
              <a:t>is </a:t>
            </a:r>
            <a:r>
              <a:rPr lang="en-US" sz="2400" b="1" i="1" dirty="0" err="1" smtClean="0">
                <a:solidFill>
                  <a:srgbClr val="00B050"/>
                </a:solidFill>
              </a:rPr>
              <a:t>epithumia</a:t>
            </a:r>
            <a:r>
              <a:rPr lang="en-US" sz="2400" b="1" i="1" dirty="0" smtClean="0">
                <a:solidFill>
                  <a:srgbClr val="00B050"/>
                </a:solidFill>
              </a:rPr>
              <a:t> </a:t>
            </a:r>
            <a:br>
              <a:rPr lang="en-US" sz="2400" b="1" i="1" dirty="0" smtClean="0">
                <a:solidFill>
                  <a:srgbClr val="00B050"/>
                </a:solidFill>
              </a:rPr>
            </a:br>
            <a:r>
              <a:rPr lang="en-US" sz="2400" b="1" i="1" dirty="0" err="1" smtClean="0">
                <a:solidFill>
                  <a:srgbClr val="00B050"/>
                </a:solidFill>
              </a:rPr>
              <a:t>epethumesa</a:t>
            </a:r>
            <a:r>
              <a:rPr lang="en-US" sz="2400" dirty="0">
                <a:solidFill>
                  <a:srgbClr val="00B050"/>
                </a:solidFill>
              </a:rPr>
              <a:t>.  </a:t>
            </a:r>
            <a:r>
              <a:rPr lang="en-US" sz="2400" b="1" dirty="0" smtClean="0">
                <a:solidFill>
                  <a:srgbClr val="00B050"/>
                </a:solidFill>
              </a:rPr>
              <a:t>It </a:t>
            </a:r>
            <a:r>
              <a:rPr lang="en-US" sz="2400" b="1" dirty="0">
                <a:solidFill>
                  <a:srgbClr val="00B050"/>
                </a:solidFill>
              </a:rPr>
              <a:t>literally means </a:t>
            </a:r>
            <a:r>
              <a:rPr lang="en-US" sz="2400" b="1" dirty="0" smtClean="0">
                <a:solidFill>
                  <a:srgbClr val="00B050"/>
                </a:solidFill>
              </a:rPr>
              <a:t/>
            </a:r>
            <a:br>
              <a:rPr lang="en-US" sz="2400" b="1" dirty="0" smtClean="0">
                <a:solidFill>
                  <a:srgbClr val="00B05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"</a:t>
            </a:r>
            <a:r>
              <a:rPr lang="en-US" sz="2400" b="1" dirty="0">
                <a:solidFill>
                  <a:srgbClr val="C00000"/>
                </a:solidFill>
              </a:rPr>
              <a:t>with desire I desired."</a:t>
            </a: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b="1" i="1" u="sng" dirty="0">
                <a:solidFill>
                  <a:srgbClr val="C00000"/>
                </a:solidFill>
              </a:rPr>
              <a:t>with desire I have desired</a:t>
            </a:r>
            <a:r>
              <a:rPr lang="en-US" sz="2400" b="1" i="1" dirty="0">
                <a:solidFill>
                  <a:srgbClr val="C00000"/>
                </a:solidFill>
              </a:rPr>
              <a:t>  </a:t>
            </a:r>
            <a:r>
              <a:rPr lang="en-US" sz="2400" b="1" i="1" dirty="0" smtClean="0"/>
              <a:t>Strong’s - </a:t>
            </a:r>
            <a:r>
              <a:rPr lang="en-US" sz="2400" b="1" dirty="0"/>
              <a:t>G</a:t>
            </a:r>
            <a:r>
              <a:rPr lang="en-US" sz="2400" b="1" dirty="0" smtClean="0"/>
              <a:t>1939</a:t>
            </a:r>
            <a:r>
              <a:rPr lang="en-US" sz="2400" b="1" dirty="0"/>
              <a:t>;  </a:t>
            </a:r>
            <a:r>
              <a:rPr lang="en-US" sz="2400" b="1" u="sng" dirty="0" err="1"/>
              <a:t>epithumia</a:t>
            </a:r>
            <a:r>
              <a:rPr lang="en-US" sz="2400" dirty="0"/>
              <a:t> (</a:t>
            </a:r>
            <a:r>
              <a:rPr lang="en-US" sz="2400" dirty="0" err="1"/>
              <a:t>ep</a:t>
            </a:r>
            <a:r>
              <a:rPr lang="en-US" sz="2400" dirty="0"/>
              <a:t>-</a:t>
            </a:r>
            <a:r>
              <a:rPr lang="en-US" sz="2400" dirty="0" err="1"/>
              <a:t>ee</a:t>
            </a:r>
            <a:r>
              <a:rPr lang="en-US" sz="2400" dirty="0"/>
              <a:t>-</a:t>
            </a:r>
            <a:r>
              <a:rPr lang="en-US" sz="2400" dirty="0" err="1"/>
              <a:t>thoo</a:t>
            </a:r>
            <a:r>
              <a:rPr lang="en-US" sz="2400" dirty="0"/>
              <a:t>-</a:t>
            </a:r>
            <a:r>
              <a:rPr lang="en-US" sz="2400" dirty="0" err="1"/>
              <a:t>mee</a:t>
            </a:r>
            <a:r>
              <a:rPr lang="en-US" sz="2400" dirty="0"/>
              <a:t>'-ah); from G</a:t>
            </a:r>
            <a:r>
              <a:rPr lang="en-US" sz="2400" dirty="0" smtClean="0"/>
              <a:t>1937</a:t>
            </a:r>
            <a:r>
              <a:rPr lang="en-US" sz="2400" dirty="0"/>
              <a:t>;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u="heavy" dirty="0" smtClean="0">
                <a:solidFill>
                  <a:srgbClr val="C00000"/>
                </a:solidFill>
              </a:rPr>
              <a:t>a </a:t>
            </a:r>
            <a:r>
              <a:rPr lang="en-US" sz="2400" b="1" u="heavy" dirty="0">
                <a:solidFill>
                  <a:srgbClr val="C00000"/>
                </a:solidFill>
              </a:rPr>
              <a:t>lon</a:t>
            </a:r>
            <a:r>
              <a:rPr lang="en-US" sz="2400" b="1" dirty="0">
                <a:solidFill>
                  <a:srgbClr val="C00000"/>
                </a:solidFill>
              </a:rPr>
              <a:t>g</a:t>
            </a:r>
            <a:r>
              <a:rPr lang="en-US" sz="2400" b="1" u="heavy" dirty="0">
                <a:solidFill>
                  <a:srgbClr val="C00000"/>
                </a:solidFill>
              </a:rPr>
              <a:t>in</a:t>
            </a:r>
            <a:r>
              <a:rPr lang="en-US" sz="2400" b="1" dirty="0">
                <a:solidFill>
                  <a:srgbClr val="C00000"/>
                </a:solidFill>
              </a:rPr>
              <a:t>g </a:t>
            </a:r>
            <a:r>
              <a:rPr lang="en-US" sz="2400" dirty="0">
                <a:solidFill>
                  <a:srgbClr val="C00000"/>
                </a:solidFill>
              </a:rPr>
              <a:t>(especially for what is forbidden).</a:t>
            </a:r>
          </a:p>
          <a:p>
            <a:pPr marL="45720" indent="0">
              <a:buNone/>
            </a:pPr>
            <a:endParaRPr lang="en-US" sz="2800" b="1" dirty="0" smtClean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504975"/>
            <a:ext cx="1828800" cy="365125"/>
          </a:xfrm>
        </p:spPr>
        <p:txBody>
          <a:bodyPr/>
          <a:lstStyle/>
          <a:p>
            <a:fld id="{D18E6382-2566-492A-A2A1-417678E32A52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67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148" name="Picture 4" descr="C:\Users\Rae\Desktop\strong's 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2663" y="1856775"/>
            <a:ext cx="2121737" cy="2952750"/>
          </a:xfrm>
          <a:prstGeom prst="rect">
            <a:avLst/>
          </a:prstGeom>
          <a:ln w="57150"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n 5"/>
          <p:cNvSpPr/>
          <p:nvPr/>
        </p:nvSpPr>
        <p:spPr>
          <a:xfrm>
            <a:off x="8437982" y="112643"/>
            <a:ext cx="583096" cy="496957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974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6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4478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en-US" dirty="0" err="1" smtClean="0">
                <a:solidFill>
                  <a:srgbClr val="C00000"/>
                </a:solidFill>
              </a:rPr>
              <a:t>epithumia</a:t>
            </a:r>
            <a:r>
              <a:rPr lang="en-US" dirty="0" smtClean="0">
                <a:solidFill>
                  <a:srgbClr val="C00000"/>
                </a:solidFill>
              </a:rPr>
              <a:t>”  </a:t>
            </a:r>
            <a:r>
              <a:rPr lang="en-US" sz="4000" dirty="0" smtClean="0">
                <a:solidFill>
                  <a:srgbClr val="C00000"/>
                </a:solidFill>
              </a:rPr>
              <a:t>Exegetical Dictionary of the New Testament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524000"/>
            <a:ext cx="5257800" cy="51054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sz="2400" dirty="0" smtClean="0"/>
              <a:t>The </a:t>
            </a:r>
            <a:r>
              <a:rPr lang="en-US" sz="2400" dirty="0"/>
              <a:t>first word of this </a:t>
            </a:r>
            <a:r>
              <a:rPr lang="en-US" sz="2400" dirty="0" smtClean="0"/>
              <a:t>phrase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i="1" dirty="0" smtClean="0">
                <a:solidFill>
                  <a:srgbClr val="C00000"/>
                </a:solidFill>
              </a:rPr>
              <a:t>[</a:t>
            </a:r>
            <a:r>
              <a:rPr lang="en-US" sz="1800" b="1" i="1" u="sng" dirty="0" smtClean="0">
                <a:solidFill>
                  <a:srgbClr val="C00000"/>
                </a:solidFill>
              </a:rPr>
              <a:t>with </a:t>
            </a:r>
            <a:r>
              <a:rPr lang="en-US" sz="1800" b="1" i="1" u="sng" dirty="0">
                <a:solidFill>
                  <a:srgbClr val="C00000"/>
                </a:solidFill>
              </a:rPr>
              <a:t>desire I have </a:t>
            </a:r>
            <a:r>
              <a:rPr lang="en-US" sz="1800" b="1" i="1" u="sng" dirty="0" smtClean="0">
                <a:solidFill>
                  <a:srgbClr val="C00000"/>
                </a:solidFill>
              </a:rPr>
              <a:t>desired</a:t>
            </a:r>
            <a:r>
              <a:rPr lang="en-US" sz="1800" i="1" dirty="0" smtClean="0">
                <a:solidFill>
                  <a:srgbClr val="C00000"/>
                </a:solidFill>
              </a:rPr>
              <a:t>],</a:t>
            </a:r>
            <a:r>
              <a:rPr lang="en-US" sz="2400" i="1" dirty="0" smtClean="0">
                <a:solidFill>
                  <a:srgbClr val="C00000"/>
                </a:solidFill>
              </a:rPr>
              <a:t> </a:t>
            </a:r>
            <a:r>
              <a:rPr lang="en-US" sz="2400" b="1" i="1" dirty="0" err="1"/>
              <a:t>epithumia</a:t>
            </a:r>
            <a:r>
              <a:rPr lang="en-US" sz="2400" dirty="0"/>
              <a:t>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is </a:t>
            </a:r>
            <a:r>
              <a:rPr lang="en-US" sz="2400" dirty="0"/>
              <a:t>a noun. </a:t>
            </a:r>
            <a:endParaRPr lang="en-US" sz="2400" dirty="0" smtClean="0"/>
          </a:p>
          <a:p>
            <a:pPr marL="45720" indent="0"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According to the </a:t>
            </a: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Exegetical Dictionary of the New Testament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usually this word "has the ambivalent sense,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desire, </a:t>
            </a:r>
            <a:r>
              <a:rPr lang="en-US" sz="24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strive for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4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lon</a:t>
            </a: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</a:t>
            </a:r>
            <a:r>
              <a:rPr lang="en-US" sz="24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 have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do;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something." 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also be "used for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(forbidden) desire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" (p. 27, vol. 2).</a:t>
            </a:r>
            <a:r>
              <a:rPr lang="en-US" sz="2400" dirty="0"/>
              <a:t>  </a:t>
            </a:r>
            <a:endParaRPr lang="en-US" sz="2400" dirty="0" smtClean="0"/>
          </a:p>
          <a:p>
            <a:pPr marL="4572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Yahusha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uses </a:t>
            </a:r>
            <a:r>
              <a:rPr lang="en-US" sz="2400" b="1" i="1" dirty="0" err="1">
                <a:solidFill>
                  <a:srgbClr val="002060"/>
                </a:solidFill>
              </a:rPr>
              <a:t>epithumia</a:t>
            </a:r>
            <a:r>
              <a:rPr lang="en-US" sz="2400" b="1" dirty="0">
                <a:solidFill>
                  <a:srgbClr val="002060"/>
                </a:solidFill>
              </a:rPr>
              <a:t> in this sense in Luke 22:15</a:t>
            </a:r>
            <a:r>
              <a:rPr lang="en-US" sz="2400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68</a:t>
            </a:fld>
            <a:endParaRPr lang="en-US"/>
          </a:p>
        </p:txBody>
      </p:sp>
      <p:pic>
        <p:nvPicPr>
          <p:cNvPr id="7170" name="Picture 2" descr="C:\Users\Rae\Desktop\exe dict of 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7481" y="1905000"/>
            <a:ext cx="2476500" cy="3276600"/>
          </a:xfrm>
          <a:prstGeom prst="rect">
            <a:avLst/>
          </a:prstGeom>
          <a:ln w="5715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n 5"/>
          <p:cNvSpPr/>
          <p:nvPr/>
        </p:nvSpPr>
        <p:spPr>
          <a:xfrm>
            <a:off x="8437982" y="112643"/>
            <a:ext cx="583096" cy="496957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015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6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220200" cy="914400"/>
          </a:xfrm>
        </p:spPr>
        <p:txBody>
          <a:bodyPr/>
          <a:lstStyle/>
          <a:p>
            <a:r>
              <a:rPr lang="en-US" sz="4800" dirty="0" err="1" smtClean="0">
                <a:solidFill>
                  <a:srgbClr val="00B050"/>
                </a:solidFill>
              </a:rPr>
              <a:t>Ferrar</a:t>
            </a:r>
            <a:r>
              <a:rPr lang="en-US" sz="4800" dirty="0" smtClean="0">
                <a:solidFill>
                  <a:srgbClr val="00B050"/>
                </a:solidFill>
              </a:rPr>
              <a:t> Fenton Translation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458200" cy="4648200"/>
          </a:xfrm>
        </p:spPr>
        <p:txBody>
          <a:bodyPr>
            <a:normAutofit fontScale="85000" lnSpcReduction="2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800" b="1" dirty="0"/>
              <a:t>In his Bible translation, </a:t>
            </a:r>
            <a:r>
              <a:rPr lang="en-US" sz="2800" b="1" dirty="0" err="1"/>
              <a:t>Ferrar</a:t>
            </a:r>
            <a:r>
              <a:rPr lang="en-US" sz="2800" b="1" dirty="0"/>
              <a:t> Fenton accurately captures the meaning of </a:t>
            </a:r>
            <a:r>
              <a:rPr lang="en-US" sz="2800" b="1" dirty="0">
                <a:solidFill>
                  <a:srgbClr val="0070C0"/>
                </a:solidFill>
              </a:rPr>
              <a:t>Yahusha's</a:t>
            </a:r>
            <a:r>
              <a:rPr lang="en-US" sz="2800" b="1" dirty="0"/>
              <a:t> words in these verses:</a:t>
            </a:r>
          </a:p>
          <a:p>
            <a:pPr marL="45720" indent="0">
              <a:buNone/>
            </a:pPr>
            <a:r>
              <a:rPr lang="en-US" sz="2800" b="1" dirty="0">
                <a:solidFill>
                  <a:srgbClr val="0070C0"/>
                </a:solidFill>
              </a:rPr>
              <a:t>LUKE 22:15-16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</a:p>
          <a:p>
            <a:pPr marL="45720" indent="0">
              <a:buNone/>
            </a:pPr>
            <a:r>
              <a:rPr lang="en-US" sz="2800" b="1" dirty="0" smtClean="0"/>
              <a:t>And </a:t>
            </a:r>
            <a:r>
              <a:rPr lang="en-US" sz="2800" b="1" dirty="0"/>
              <a:t>he said to them:</a:t>
            </a:r>
            <a:r>
              <a:rPr lang="en-US" sz="2800" dirty="0"/>
              <a:t>  </a:t>
            </a:r>
            <a:r>
              <a:rPr lang="en-US" sz="2800" dirty="0">
                <a:solidFill>
                  <a:srgbClr val="C00000"/>
                </a:solidFill>
              </a:rPr>
              <a:t>'</a:t>
            </a:r>
            <a:r>
              <a:rPr lang="en-US" sz="2800" b="1" dirty="0">
                <a:solidFill>
                  <a:srgbClr val="C00000"/>
                </a:solidFill>
              </a:rPr>
              <a:t>I have longingly desired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[</a:t>
            </a:r>
            <a:r>
              <a:rPr lang="en-US" sz="2000" dirty="0" err="1"/>
              <a:t>epithumia</a:t>
            </a:r>
            <a:r>
              <a:rPr lang="en-US" sz="2000" dirty="0"/>
              <a:t> </a:t>
            </a:r>
            <a:r>
              <a:rPr lang="en-US" sz="2000" dirty="0" err="1"/>
              <a:t>epethumesa</a:t>
            </a:r>
            <a:r>
              <a:rPr lang="en-US" sz="2000" dirty="0"/>
              <a:t>]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C00000"/>
                </a:solidFill>
              </a:rPr>
              <a:t>to eat this Passover with you before my suffering</a:t>
            </a:r>
            <a:r>
              <a:rPr lang="en-US" sz="2800" dirty="0">
                <a:solidFill>
                  <a:srgbClr val="C00000"/>
                </a:solidFill>
              </a:rPr>
              <a:t>; </a:t>
            </a:r>
            <a:r>
              <a:rPr lang="en-US" sz="2800" b="1" dirty="0">
                <a:solidFill>
                  <a:srgbClr val="0070C0"/>
                </a:solidFill>
              </a:rPr>
              <a:t>16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C00000"/>
                </a:solidFill>
              </a:rPr>
              <a:t>however</a:t>
            </a:r>
            <a:r>
              <a:rPr lang="en-US" sz="2800" dirty="0">
                <a:solidFill>
                  <a:srgbClr val="C00000"/>
                </a:solidFill>
              </a:rPr>
              <a:t>, </a:t>
            </a:r>
            <a:r>
              <a:rPr lang="en-US" sz="2800" dirty="0"/>
              <a:t>I tell you that </a:t>
            </a:r>
            <a:r>
              <a:rPr lang="en-US" sz="2800" b="1" dirty="0" smtClean="0">
                <a:solidFill>
                  <a:srgbClr val="C00000"/>
                </a:solidFill>
              </a:rPr>
              <a:t>I </a:t>
            </a:r>
            <a:r>
              <a:rPr lang="en-US" sz="2800" b="1" dirty="0">
                <a:solidFill>
                  <a:srgbClr val="C00000"/>
                </a:solidFill>
              </a:rPr>
              <a:t>shall not eat of it</a:t>
            </a:r>
            <a:r>
              <a:rPr lang="en-US" sz="2800" dirty="0">
                <a:solidFill>
                  <a:srgbClr val="C00000"/>
                </a:solidFill>
              </a:rPr>
              <a:t>, </a:t>
            </a:r>
            <a:r>
              <a:rPr lang="en-US" sz="2800" dirty="0">
                <a:solidFill>
                  <a:srgbClr val="FF0000"/>
                </a:solidFill>
              </a:rPr>
              <a:t>until it can be administered </a:t>
            </a:r>
            <a:r>
              <a:rPr lang="en-US" sz="2800" dirty="0" smtClean="0">
                <a:solidFill>
                  <a:srgbClr val="FF0000"/>
                </a:solidFill>
              </a:rPr>
              <a:t>in </a:t>
            </a:r>
            <a:r>
              <a:rPr lang="en-US" sz="2800" dirty="0">
                <a:solidFill>
                  <a:srgbClr val="FF0000"/>
                </a:solidFill>
              </a:rPr>
              <a:t>the Kingdom of </a:t>
            </a:r>
            <a:r>
              <a:rPr lang="en-US" sz="2800" b="1" dirty="0" smtClean="0">
                <a:solidFill>
                  <a:srgbClr val="0070C0"/>
                </a:solidFill>
              </a:rPr>
              <a:t>Yahuah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  <a:r>
              <a:rPr lang="en-US" sz="2800" b="1" dirty="0" smtClean="0">
                <a:solidFill>
                  <a:srgbClr val="C00000"/>
                </a:solidFill>
              </a:rPr>
              <a:t>'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100" i="1" dirty="0" smtClean="0"/>
              <a:t>(</a:t>
            </a:r>
            <a:r>
              <a:rPr lang="en-US" sz="2100" i="1" dirty="0"/>
              <a:t>The Holy Bible in Modern English)</a:t>
            </a:r>
            <a:r>
              <a:rPr lang="en-US" sz="3800" i="1" dirty="0"/>
              <a:t> </a:t>
            </a:r>
            <a:endParaRPr lang="en-US" sz="2800" dirty="0"/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600" b="1" dirty="0" smtClean="0">
                <a:solidFill>
                  <a:srgbClr val="C00000"/>
                </a:solidFill>
              </a:rPr>
              <a:t>  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 you see the clarity in this verse that:  </a:t>
            </a:r>
            <a:b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</a:rPr>
              <a:t>a)  The Last Supper is NOT the Passover … </a:t>
            </a:r>
            <a:br>
              <a:rPr lang="en-US" sz="2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</a:rPr>
              <a:t>b)  But … He had asked them to prepare for the Passover  </a:t>
            </a:r>
            <a:br>
              <a:rPr lang="en-US" sz="2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</a:rPr>
              <a:t>     knowing full well they may not be eating it anyway.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69</a:t>
            </a:fld>
            <a:endParaRPr lang="en-US"/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548640" y="5638800"/>
            <a:ext cx="8077200" cy="84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>
            <a:normAutofit/>
            <a:sp3d extrusionH="57150">
              <a:bevelT w="38100" h="38100" prst="angle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  <a:effectLst>
                  <a:glow rad="228600">
                    <a:srgbClr val="57B7FF">
                      <a:alpha val="40000"/>
                    </a:srgbClr>
                  </a:glow>
                </a:effectLst>
              </a:rPr>
              <a:t>This is another clarification to show this Last Supper was not on Abib 14 – only Abib 13.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120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Rae\Desktop\Passover Studies\Joshua Firstfruits\JOSH PPT ART &amp; work folder\do boy 3 arrows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332892" y="1676400"/>
            <a:ext cx="5134708" cy="539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-304800" y="3567112"/>
            <a:ext cx="3657799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#1 John</a:t>
            </a:r>
            <a:r>
              <a:rPr lang="en-US" sz="3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3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Chapters</a:t>
            </a:r>
            <a:br>
              <a:rPr lang="en-US" sz="3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13-18-19</a:t>
            </a:r>
            <a:endParaRPr lang="en-US" sz="24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270942" y="6446353"/>
            <a:ext cx="1828800" cy="365125"/>
          </a:xfrm>
        </p:spPr>
        <p:txBody>
          <a:bodyPr/>
          <a:lstStyle/>
          <a:p>
            <a:fld id="{5C014052-953B-4273-8F47-BF25327D5B24}" type="slidenum">
              <a:rPr lang="en-US" smtClean="0"/>
              <a:t>7</a:t>
            </a:fld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28600" y="1016675"/>
            <a:ext cx="3505200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#2 Phrase</a:t>
            </a:r>
            <a:r>
              <a:rPr lang="en-US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“with desire </a:t>
            </a:r>
            <a:br>
              <a:rPr lang="en-US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desired”</a:t>
            </a:r>
            <a:endParaRPr lang="en-US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0" y="1522274"/>
            <a:ext cx="4343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8C4C6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#3 A Special   </a:t>
            </a:r>
            <a:br>
              <a:rPr lang="en-US" sz="5400" b="1" dirty="0" smtClean="0">
                <a:ln w="11430"/>
                <a:solidFill>
                  <a:srgbClr val="8C4C6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 smtClean="0">
                <a:ln w="11430"/>
                <a:solidFill>
                  <a:srgbClr val="8C4C6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Meal</a:t>
            </a:r>
            <a:endParaRPr lang="en-US" sz="1400" b="1" dirty="0">
              <a:ln w="11430"/>
              <a:solidFill>
                <a:srgbClr val="8C4C6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4800" y="6181040"/>
            <a:ext cx="8382000" cy="646331"/>
          </a:xfrm>
          <a:prstGeom prst="rect">
            <a:avLst/>
          </a:prstGeom>
          <a:solidFill>
            <a:srgbClr val="8C4C64"/>
          </a:solidFill>
          <a:ln w="57150">
            <a:solidFill>
              <a:schemeClr val="accent4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45720" indent="0" algn="ctr">
              <a:buNone/>
            </a:pPr>
            <a:endParaRPr lang="en-US" sz="800" b="1" dirty="0" smtClean="0">
              <a:ln/>
              <a:solidFill>
                <a:schemeClr val="accent3"/>
              </a:solidFill>
            </a:endParaRPr>
          </a:p>
          <a:p>
            <a:pPr marL="45720" indent="0" algn="ctr">
              <a:buNone/>
            </a:pP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First: Magnifying Dan 9:27 then, review of 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the Synoptic Gospels</a:t>
            </a:r>
            <a:endParaRPr lang="en-US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45720" indent="0" algn="ctr">
              <a:buNone/>
            </a:pPr>
            <a:endParaRPr lang="en-US" sz="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1949" y="85165"/>
            <a:ext cx="8956886" cy="769441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14300" prst="artDeco"/>
          </a:sp3d>
        </p:spPr>
        <p:txBody>
          <a:bodyPr wrap="square" lIns="91440" tIns="45720" rIns="91440" bIns="4572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3"/>
                </a:solidFill>
                <a:effectLst/>
              </a:rPr>
              <a:t>There Will Be 3 More Witnesses 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9004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 txBox="1">
            <a:spLocks/>
          </p:cNvSpPr>
          <p:nvPr/>
        </p:nvSpPr>
        <p:spPr>
          <a:xfrm>
            <a:off x="7239000" y="64166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014052-953B-4273-8F47-BF25327D5B24}" type="slidenum">
              <a:rPr lang="en-US" smtClean="0"/>
              <a:pPr/>
              <a:t>70</a:t>
            </a:fld>
            <a:endParaRPr lang="en-US" dirty="0"/>
          </a:p>
        </p:txBody>
      </p:sp>
      <p:pic>
        <p:nvPicPr>
          <p:cNvPr id="14" name="Picture 2" descr="C:\Users\Rae\Desktop\Decisions gold arrows pn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2106" y="1155688"/>
            <a:ext cx="4102112" cy="410211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0" y="266700"/>
            <a:ext cx="9144000" cy="9525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</a:rPr>
              <a:t>nd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Witness:  the “day” &amp; “date”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5105400"/>
            <a:ext cx="42507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42950" indent="-742950" algn="ctr">
              <a:buAutoNum type="arabicPeriod"/>
            </a:pPr>
            <a:r>
              <a:rPr lang="en-US" sz="4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day?</a:t>
            </a:r>
            <a:endParaRPr lang="en-US" sz="4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3200" b="1" baseline="3000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rd</a:t>
            </a:r>
            <a:r>
              <a:rPr lang="en-US" sz="3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Cycle - Tuesday!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55598" y="5105400"/>
            <a:ext cx="39788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>
                  <a:noFill/>
                </a:ln>
                <a:solidFill>
                  <a:srgbClr val="4B9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The date?</a:t>
            </a:r>
          </a:p>
          <a:p>
            <a:pPr algn="ctr"/>
            <a:r>
              <a:rPr lang="en-US" sz="3200" b="1" dirty="0" smtClean="0">
                <a:ln w="11430">
                  <a:noFill/>
                </a:ln>
                <a:solidFill>
                  <a:srgbClr val="4B9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Abib 13!</a:t>
            </a:r>
            <a:endParaRPr lang="en-US" sz="3200" b="1" dirty="0">
              <a:ln w="11430">
                <a:noFill/>
              </a:ln>
              <a:solidFill>
                <a:srgbClr val="4B9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1" y="1447800"/>
            <a:ext cx="381000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a)  </a:t>
            </a:r>
            <a:r>
              <a:rPr lang="en-US" sz="2800" b="1" dirty="0" smtClean="0">
                <a:solidFill>
                  <a:srgbClr val="0070C0"/>
                </a:solidFill>
                <a:latin typeface="Arial Rounded MT Bold" pitchFamily="34" charset="0"/>
              </a:rPr>
              <a:t>Yahusha’s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 “desire to eat” the Passover will only be realized in the kingdom.  </a:t>
            </a:r>
            <a:b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</a:b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In this account 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10200" y="1439395"/>
            <a:ext cx="3395432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b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)  Therefore, the day and date of the Last Supper was not the Passover meal </a:t>
            </a:r>
            <a:b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</a:b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on Abib 14.</a:t>
            </a:r>
          </a:p>
        </p:txBody>
      </p:sp>
    </p:spTree>
    <p:extLst>
      <p:ext uri="{BB962C8B-B14F-4D97-AF65-F5344CB8AC3E}">
        <p14:creationId xmlns:p14="http://schemas.microsoft.com/office/powerpoint/2010/main" val="317084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t>71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78645" y="259140"/>
            <a:ext cx="9490286" cy="156966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14300" prst="artDeco"/>
          </a:sp3d>
        </p:spPr>
        <p:txBody>
          <a:bodyPr wrap="square" lIns="91440" tIns="45720" rIns="91440" bIns="4572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/>
                <a:solidFill>
                  <a:schemeClr val="accent3"/>
                </a:solidFill>
              </a:rPr>
              <a:t>3</a:t>
            </a:r>
            <a:r>
              <a:rPr lang="en-US" sz="4800" b="1" baseline="30000" dirty="0" smtClean="0">
                <a:ln/>
                <a:solidFill>
                  <a:schemeClr val="accent3"/>
                </a:solidFill>
              </a:rPr>
              <a:t>rd</a:t>
            </a:r>
            <a:r>
              <a:rPr lang="en-US" sz="4800" b="1" dirty="0" smtClean="0">
                <a:ln/>
                <a:solidFill>
                  <a:schemeClr val="accent3"/>
                </a:solidFill>
              </a:rPr>
              <a:t> Witness for Study</a:t>
            </a:r>
          </a:p>
          <a:p>
            <a:pPr algn="ctr"/>
            <a:r>
              <a:rPr lang="en-US" sz="4800" b="1" dirty="0">
                <a:ln/>
                <a:solidFill>
                  <a:schemeClr val="accent3"/>
                </a:solidFill>
              </a:rPr>
              <a:t>o</a:t>
            </a:r>
            <a: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  <a:t>n the “day” and “date”</a:t>
            </a:r>
            <a:endParaRPr lang="en-US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2799" y="2161402"/>
            <a:ext cx="51815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8C4C6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#3  A Special   Meal</a:t>
            </a:r>
            <a:endParaRPr lang="en-US" sz="1400" b="1" dirty="0">
              <a:ln w="11430"/>
              <a:solidFill>
                <a:srgbClr val="8C4C6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92766" y="4101546"/>
            <a:ext cx="5441633" cy="2200693"/>
          </a:xfrm>
          <a:prstGeom prst="rect">
            <a:avLst/>
          </a:prstGeom>
          <a:solidFill>
            <a:srgbClr val="AFDDFF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  <a:sp3d extrusionH="57150">
              <a:bevelT w="38100" h="38100" prst="angle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Could the last gathering of 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Yahusha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and His disciples have been a special preparatory meal?</a:t>
            </a:r>
          </a:p>
          <a:p>
            <a:pPr marL="45720" indent="0" algn="ctr">
              <a:buNone/>
            </a:pP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41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1"/>
            <a:ext cx="8763000" cy="838200"/>
          </a:xfrm>
        </p:spPr>
        <p:txBody>
          <a:bodyPr/>
          <a:lstStyle/>
          <a:p>
            <a:r>
              <a:rPr lang="en-US" dirty="0" smtClean="0"/>
              <a:t>David H Stern, Jewish Scholar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295400"/>
            <a:ext cx="8458200" cy="5715000"/>
          </a:xfrm>
        </p:spPr>
        <p:txBody>
          <a:bodyPr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lv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David H Stern writes about the Last Supper meal:</a:t>
            </a:r>
          </a:p>
          <a:p>
            <a:pPr marL="45720" lvl="0" indent="0">
              <a:buNone/>
            </a:pP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“The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Last Supper is considered 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by most scholars to have been a Passover meal or </a:t>
            </a:r>
            <a:r>
              <a:rPr lang="en-US" sz="28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Seder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 Many </a:t>
            </a:r>
            <a:r>
              <a:rPr lang="en-US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Pesach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themes are deepened, reinforced and given new levels of meaning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by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events in the life of </a:t>
            </a:r>
            <a:r>
              <a:rPr lang="en-US" sz="28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Yeshua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the Messiah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by his words on this night.  </a:t>
            </a: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" lv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“However</a:t>
            </a:r>
            <a:r>
              <a:rPr lang="en-US" sz="2800" b="1" dirty="0">
                <a:solidFill>
                  <a:schemeClr val="tx1"/>
                </a:solidFill>
              </a:rPr>
              <a:t>, Joseph </a:t>
            </a:r>
            <a:r>
              <a:rPr lang="en-US" sz="2800" b="1" dirty="0" err="1">
                <a:solidFill>
                  <a:schemeClr val="tx1"/>
                </a:solidFill>
              </a:rPr>
              <a:t>Shulam</a:t>
            </a:r>
            <a:r>
              <a:rPr lang="en-US" sz="2800" b="1" dirty="0">
                <a:solidFill>
                  <a:schemeClr val="tx1"/>
                </a:solidFill>
              </a:rPr>
              <a:t> has suggested that </a:t>
            </a: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it </a:t>
            </a:r>
            <a:r>
              <a:rPr lang="en-US" sz="2800" dirty="0">
                <a:solidFill>
                  <a:schemeClr val="tx1"/>
                </a:solidFill>
              </a:rPr>
              <a:t>may not have been the </a:t>
            </a:r>
            <a:r>
              <a:rPr lang="en-US" sz="2800" i="1" dirty="0">
                <a:solidFill>
                  <a:schemeClr val="tx1"/>
                </a:solidFill>
              </a:rPr>
              <a:t>Seder</a:t>
            </a:r>
            <a:r>
              <a:rPr lang="en-US" sz="2800" dirty="0">
                <a:solidFill>
                  <a:schemeClr val="tx1"/>
                </a:solidFill>
              </a:rPr>
              <a:t> but </a:t>
            </a:r>
            <a:r>
              <a:rPr lang="en-US" sz="2800" b="1" dirty="0">
                <a:solidFill>
                  <a:srgbClr val="0070C0"/>
                </a:solidFill>
              </a:rPr>
              <a:t>a </a:t>
            </a:r>
            <a:r>
              <a:rPr lang="en-US" sz="2800" b="1" i="1" dirty="0" err="1">
                <a:solidFill>
                  <a:srgbClr val="0070C0"/>
                </a:solidFill>
              </a:rPr>
              <a:t>se'udat</a:t>
            </a:r>
            <a:r>
              <a:rPr lang="en-US" sz="2800" b="1" i="1" dirty="0">
                <a:solidFill>
                  <a:srgbClr val="0070C0"/>
                </a:solidFill>
              </a:rPr>
              <a:t>-mitzvah</a:t>
            </a:r>
            <a:r>
              <a:rPr lang="en-US" sz="2800" b="1" dirty="0">
                <a:solidFill>
                  <a:srgbClr val="0070C0"/>
                </a:solidFill>
              </a:rPr>
              <a:t>, the celebratory banquet accompanying performance of a commandment such as a wedding or </a:t>
            </a:r>
            <a:r>
              <a:rPr lang="en-US" sz="2800" b="1" i="1" dirty="0" err="1">
                <a:solidFill>
                  <a:srgbClr val="0070C0"/>
                </a:solidFill>
              </a:rPr>
              <a:t>b'rit-milah</a:t>
            </a:r>
            <a:r>
              <a:rPr lang="en-US" sz="2800" b="1" dirty="0" smtClean="0">
                <a:solidFill>
                  <a:srgbClr val="0070C0"/>
                </a:solidFill>
              </a:rPr>
              <a:t>.” </a:t>
            </a: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72</a:t>
            </a:fld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8437982" y="112643"/>
            <a:ext cx="583096" cy="496957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093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408331"/>
          </a:xfrm>
        </p:spPr>
        <p:txBody>
          <a:bodyPr/>
          <a:lstStyle/>
          <a:p>
            <a:r>
              <a:rPr lang="en-US" dirty="0" smtClean="0"/>
              <a:t>Here is the background </a:t>
            </a:r>
            <a:br>
              <a:rPr lang="en-US" dirty="0" smtClean="0"/>
            </a:br>
            <a:r>
              <a:rPr lang="en-US" dirty="0" smtClean="0"/>
              <a:t>for his argument …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524000"/>
            <a:ext cx="8458200" cy="51816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lv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“When </a:t>
            </a:r>
            <a:r>
              <a:rPr lang="en-US" b="1" dirty="0">
                <a:solidFill>
                  <a:srgbClr val="C00000"/>
                </a:solidFill>
              </a:rPr>
              <a:t>a rabbi and his students finish studying a tractate 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of </a:t>
            </a:r>
            <a:r>
              <a:rPr lang="en-US" b="1" dirty="0">
                <a:solidFill>
                  <a:srgbClr val="C00000"/>
                </a:solidFill>
              </a:rPr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Talmud [!], </a:t>
            </a:r>
            <a:r>
              <a:rPr lang="en-US" b="1" dirty="0">
                <a:solidFill>
                  <a:srgbClr val="C00000"/>
                </a:solidFill>
              </a:rPr>
              <a:t>they celebrate with a </a:t>
            </a:r>
            <a:r>
              <a:rPr lang="en-US" b="1" i="1" dirty="0" err="1">
                <a:solidFill>
                  <a:srgbClr val="C00000"/>
                </a:solidFill>
              </a:rPr>
              <a:t>se'udat</a:t>
            </a:r>
            <a:r>
              <a:rPr lang="en-US" b="1" i="1" dirty="0">
                <a:solidFill>
                  <a:srgbClr val="C00000"/>
                </a:solidFill>
              </a:rPr>
              <a:t>-mitzvah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/>
              <a:t>(</a:t>
            </a:r>
            <a:r>
              <a:rPr lang="en-US" b="1" dirty="0"/>
              <a:t>also called </a:t>
            </a:r>
            <a:r>
              <a:rPr lang="en-US" b="1" dirty="0" smtClean="0"/>
              <a:t>a </a:t>
            </a:r>
            <a:r>
              <a:rPr lang="en-US" b="1" dirty="0"/>
              <a:t>'banquet of completion,' i.e., </a:t>
            </a:r>
            <a:r>
              <a:rPr lang="en-US" b="1" dirty="0">
                <a:solidFill>
                  <a:srgbClr val="C00000"/>
                </a:solidFill>
              </a:rPr>
              <a:t>g</a:t>
            </a:r>
            <a:r>
              <a:rPr lang="en-US" b="1" u="sng" dirty="0">
                <a:solidFill>
                  <a:srgbClr val="C00000"/>
                </a:solidFill>
              </a:rPr>
              <a:t>raduation</a:t>
            </a:r>
            <a:r>
              <a:rPr lang="en-US" b="1" dirty="0"/>
              <a:t>).  </a:t>
            </a:r>
            <a:endParaRPr lang="en-US" b="1" dirty="0" smtClean="0"/>
          </a:p>
          <a:p>
            <a:pPr marL="45720" lv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The </a:t>
            </a:r>
            <a:r>
              <a:rPr lang="en-US" b="1" dirty="0">
                <a:solidFill>
                  <a:srgbClr val="7030A0"/>
                </a:solidFill>
              </a:rPr>
              <a:t>Fast of the Firstborn, expressing gratitude for the saving of Israel's firstborn sons from the tenth plague, has been 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prescribed for the day before </a:t>
            </a:r>
            <a:r>
              <a:rPr lang="en-US" b="1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Pesach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Nisan 14</a:t>
            </a:r>
            <a:r>
              <a:rPr lang="en-US" b="1" dirty="0" smtClean="0"/>
              <a:t> </a:t>
            </a:r>
            <a:r>
              <a:rPr lang="en-US" sz="1800" dirty="0" smtClean="0"/>
              <a:t>[he’s referring </a:t>
            </a:r>
            <a:br>
              <a:rPr lang="en-US" sz="1800" dirty="0" smtClean="0"/>
            </a:br>
            <a:r>
              <a:rPr lang="en-US" sz="1800" dirty="0" smtClean="0"/>
              <a:t>to the </a:t>
            </a:r>
            <a:r>
              <a:rPr lang="en-US" sz="1800" dirty="0"/>
              <a:t>sunset of Nisan 13]</a:t>
            </a:r>
            <a:r>
              <a:rPr lang="en-US" b="1" dirty="0"/>
              <a:t>, </a:t>
            </a:r>
            <a:r>
              <a:rPr lang="en-US" b="1" dirty="0">
                <a:solidFill>
                  <a:srgbClr val="7030A0"/>
                </a:solidFill>
              </a:rPr>
              <a:t>at least since </a:t>
            </a:r>
            <a:r>
              <a:rPr lang="en-US" b="1" dirty="0" err="1">
                <a:solidFill>
                  <a:srgbClr val="7030A0"/>
                </a:solidFill>
              </a:rPr>
              <a:t>Mishnaic</a:t>
            </a:r>
            <a:r>
              <a:rPr lang="en-US" b="1" dirty="0">
                <a:solidFill>
                  <a:srgbClr val="7030A0"/>
                </a:solidFill>
              </a:rPr>
              <a:t> times. </a:t>
            </a:r>
            <a:r>
              <a:rPr lang="en-US" b="1" dirty="0"/>
              <a:t> </a:t>
            </a:r>
            <a:endParaRPr lang="en-US" b="1" dirty="0" smtClean="0"/>
          </a:p>
          <a:p>
            <a:pPr marL="45720" lvl="0" indent="0">
              <a:buNone/>
            </a:pPr>
            <a:r>
              <a:rPr lang="en-US" b="1" u="sng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When </a:t>
            </a:r>
            <a:r>
              <a:rPr lang="en-US" b="1" u="sng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 is necessar</a:t>
            </a:r>
            <a:r>
              <a:rPr lang="en-US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</a:t>
            </a:r>
            <a:r>
              <a:rPr lang="en-US" b="1" u="sng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to eat a </a:t>
            </a:r>
            <a:r>
              <a:rPr lang="en-US" b="1" i="1" u="sng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se'udat</a:t>
            </a:r>
            <a:r>
              <a:rPr lang="en-US" b="1" i="1" u="sng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-mitzvah</a:t>
            </a:r>
            <a:r>
              <a:rPr lang="en-US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b="1" u="sng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this takes </a:t>
            </a:r>
            <a:r>
              <a:rPr lang="en-US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r>
              <a:rPr lang="en-US" b="1" u="sng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recedence over a fast</a:t>
            </a:r>
            <a:r>
              <a:rPr lang="en-US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 </a:t>
            </a:r>
            <a:r>
              <a:rPr lang="en-US" b="1" dirty="0"/>
              <a:t> </a:t>
            </a:r>
            <a:endParaRPr lang="en-US" b="1" dirty="0" smtClean="0"/>
          </a:p>
          <a:p>
            <a:pPr marL="45720" lvl="0" indent="0">
              <a:buNone/>
            </a:pPr>
            <a:r>
              <a:rPr lang="en-US" b="1" u="sng" dirty="0" smtClean="0">
                <a:solidFill>
                  <a:srgbClr val="C00000"/>
                </a:solidFill>
              </a:rPr>
              <a:t>With </a:t>
            </a:r>
            <a:r>
              <a:rPr lang="en-US" b="1" u="sng" dirty="0">
                <a:solidFill>
                  <a:srgbClr val="C00000"/>
                </a:solidFill>
              </a:rPr>
              <a:t>a modicum of foresi</a:t>
            </a:r>
            <a:r>
              <a:rPr lang="en-US" b="1" dirty="0">
                <a:solidFill>
                  <a:srgbClr val="C00000"/>
                </a:solidFill>
              </a:rPr>
              <a:t>g</a:t>
            </a:r>
            <a:r>
              <a:rPr lang="en-US" b="1" u="sng" dirty="0">
                <a:solidFill>
                  <a:srgbClr val="C00000"/>
                </a:solidFill>
              </a:rPr>
              <a:t>ht a rabbi can </a:t>
            </a:r>
            <a:r>
              <a:rPr lang="en-US" b="1" dirty="0">
                <a:solidFill>
                  <a:srgbClr val="C00000"/>
                </a:solidFill>
              </a:rPr>
              <a:t>p</a:t>
            </a:r>
            <a:r>
              <a:rPr lang="en-US" b="1" u="sng" dirty="0">
                <a:solidFill>
                  <a:srgbClr val="C00000"/>
                </a:solidFill>
              </a:rPr>
              <a:t>lan to com</a:t>
            </a:r>
            <a:r>
              <a:rPr lang="en-US" b="1" dirty="0">
                <a:solidFill>
                  <a:srgbClr val="C00000"/>
                </a:solidFill>
              </a:rPr>
              <a:t>p</a:t>
            </a:r>
            <a:r>
              <a:rPr lang="en-US" b="1" u="sng" dirty="0">
                <a:solidFill>
                  <a:srgbClr val="C00000"/>
                </a:solidFill>
              </a:rPr>
              <a:t>lete </a:t>
            </a:r>
            <a:r>
              <a:rPr lang="en-US" b="1" u="sng" dirty="0" smtClean="0">
                <a:solidFill>
                  <a:srgbClr val="C00000"/>
                </a:solidFill>
              </a:rPr>
              <a:t/>
            </a:r>
            <a:br>
              <a:rPr lang="en-US" b="1" u="sng" dirty="0" smtClean="0">
                <a:solidFill>
                  <a:srgbClr val="C00000"/>
                </a:solidFill>
              </a:rPr>
            </a:br>
            <a:r>
              <a:rPr lang="en-US" b="1" u="sng" dirty="0" smtClean="0">
                <a:solidFill>
                  <a:srgbClr val="C00000"/>
                </a:solidFill>
              </a:rPr>
              <a:t>a </a:t>
            </a:r>
            <a:r>
              <a:rPr lang="en-US" b="1" u="sng" dirty="0">
                <a:solidFill>
                  <a:srgbClr val="C00000"/>
                </a:solidFill>
              </a:rPr>
              <a:t>tractate on Nisan 14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u="sng" dirty="0" smtClean="0">
                <a:solidFill>
                  <a:srgbClr val="C00000"/>
                </a:solidFill>
              </a:rPr>
              <a:t>and </a:t>
            </a:r>
            <a:r>
              <a:rPr lang="en-US" b="1" u="sng" dirty="0">
                <a:solidFill>
                  <a:srgbClr val="C00000"/>
                </a:solidFill>
              </a:rPr>
              <a:t>thus avoid havin</a:t>
            </a:r>
            <a:r>
              <a:rPr lang="en-US" b="1" dirty="0">
                <a:solidFill>
                  <a:srgbClr val="C00000"/>
                </a:solidFill>
              </a:rPr>
              <a:t>g</a:t>
            </a:r>
            <a:r>
              <a:rPr lang="en-US" b="1" u="sng" dirty="0">
                <a:solidFill>
                  <a:srgbClr val="C00000"/>
                </a:solidFill>
              </a:rPr>
              <a:t> to fast</a:t>
            </a:r>
            <a:r>
              <a:rPr lang="en-US" b="1" dirty="0">
                <a:solidFill>
                  <a:srgbClr val="C00000"/>
                </a:solidFill>
              </a:rPr>
              <a:t>; 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doing </a:t>
            </a:r>
            <a:r>
              <a:rPr lang="en-US" b="1" dirty="0">
                <a:solidFill>
                  <a:srgbClr val="0070C0"/>
                </a:solidFill>
              </a:rPr>
              <a:t>so is not construed </a:t>
            </a:r>
            <a:r>
              <a:rPr lang="en-US" b="1" dirty="0" smtClean="0">
                <a:solidFill>
                  <a:srgbClr val="0070C0"/>
                </a:solidFill>
              </a:rPr>
              <a:t>as </a:t>
            </a:r>
            <a:r>
              <a:rPr lang="en-US" b="1" dirty="0">
                <a:solidFill>
                  <a:srgbClr val="0070C0"/>
                </a:solidFill>
              </a:rPr>
              <a:t>cheating, and in fact it 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has </a:t>
            </a:r>
            <a:r>
              <a:rPr lang="en-US" b="1" dirty="0">
                <a:solidFill>
                  <a:srgbClr val="0070C0"/>
                </a:solidFill>
              </a:rPr>
              <a:t>become the custom</a:t>
            </a:r>
            <a:r>
              <a:rPr lang="en-US" b="1" dirty="0" smtClean="0">
                <a:solidFill>
                  <a:srgbClr val="0070C0"/>
                </a:solidFill>
              </a:rPr>
              <a:t>.” </a:t>
            </a: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73</a:t>
            </a:fld>
            <a:endParaRPr lang="en-US"/>
          </a:p>
        </p:txBody>
      </p:sp>
      <p:pic>
        <p:nvPicPr>
          <p:cNvPr id="6" name="Picture 12" descr="C:\Users\Rae\Desktop\Art on Desktop\white man clip art\yellow-blue smiley faces\Smiley Face  jpe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5334000"/>
            <a:ext cx="1075968" cy="145610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6248400"/>
            <a:ext cx="69342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0070C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Would that be like making up your own rules?</a:t>
            </a:r>
            <a:endParaRPr 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0">
                  <a:srgbClr val="0070C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Sun 6"/>
          <p:cNvSpPr/>
          <p:nvPr/>
        </p:nvSpPr>
        <p:spPr>
          <a:xfrm>
            <a:off x="8437982" y="112643"/>
            <a:ext cx="583096" cy="496957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225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"/>
            <a:ext cx="8305800" cy="838200"/>
          </a:xfrm>
        </p:spPr>
        <p:txBody>
          <a:bodyPr/>
          <a:lstStyle/>
          <a:p>
            <a:r>
              <a:rPr lang="en-US" dirty="0" smtClean="0"/>
              <a:t>Stern’s Quote Continues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762000"/>
            <a:ext cx="8458200" cy="59436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“The </a:t>
            </a:r>
            <a:r>
              <a:rPr lang="en-US" sz="2400" b="1" dirty="0">
                <a:solidFill>
                  <a:srgbClr val="7030A0"/>
                </a:solidFill>
              </a:rPr>
              <a:t>tradition of the Fast of the Firstborn dates at </a:t>
            </a:r>
            <a:r>
              <a:rPr lang="en-US" sz="2400" b="1" dirty="0" smtClean="0">
                <a:solidFill>
                  <a:srgbClr val="7030A0"/>
                </a:solidFill>
              </a:rPr>
              <a:t/>
            </a:r>
            <a:br>
              <a:rPr lang="en-US" sz="2400" b="1" dirty="0" smtClean="0">
                <a:solidFill>
                  <a:srgbClr val="7030A0"/>
                </a:solidFill>
              </a:rPr>
            </a:br>
            <a:r>
              <a:rPr lang="en-US" sz="2400" b="1" dirty="0" smtClean="0">
                <a:solidFill>
                  <a:srgbClr val="7030A0"/>
                </a:solidFill>
              </a:rPr>
              <a:t>least </a:t>
            </a:r>
            <a:r>
              <a:rPr lang="en-US" sz="2400" b="1" dirty="0">
                <a:solidFill>
                  <a:srgbClr val="7030A0"/>
                </a:solidFill>
              </a:rPr>
              <a:t>from </a:t>
            </a:r>
            <a:r>
              <a:rPr lang="en-US" sz="2400" b="1" dirty="0" err="1">
                <a:solidFill>
                  <a:srgbClr val="7030A0"/>
                </a:solidFill>
              </a:rPr>
              <a:t>Mishnaic</a:t>
            </a:r>
            <a:r>
              <a:rPr lang="en-US" sz="2400" b="1" dirty="0">
                <a:solidFill>
                  <a:srgbClr val="7030A0"/>
                </a:solidFill>
              </a:rPr>
              <a:t> times. 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pPr marL="45720" indent="0">
              <a:buNone/>
            </a:pPr>
            <a:r>
              <a:rPr lang="en-US" sz="2400" b="1" dirty="0" smtClean="0"/>
              <a:t>But</a:t>
            </a:r>
            <a:r>
              <a:rPr lang="en-US" sz="2400" b="1" dirty="0"/>
              <a:t>, </a:t>
            </a:r>
            <a:r>
              <a:rPr lang="en-US" sz="2400" b="1" dirty="0" err="1"/>
              <a:t>Shulam</a:t>
            </a:r>
            <a:r>
              <a:rPr lang="en-US" sz="2400" b="1" dirty="0"/>
              <a:t> reasons, </a:t>
            </a:r>
            <a:r>
              <a:rPr lang="en-US" sz="2400" b="1" dirty="0">
                <a:solidFill>
                  <a:srgbClr val="7030A0"/>
                </a:solidFill>
              </a:rPr>
              <a:t>if it goes back a couple of centuries more to the time of </a:t>
            </a:r>
            <a:r>
              <a:rPr lang="en-US" sz="2400" b="1" i="1" dirty="0" err="1">
                <a:solidFill>
                  <a:srgbClr val="0070C0"/>
                </a:solidFill>
              </a:rPr>
              <a:t>Yeshua</a:t>
            </a:r>
            <a:r>
              <a:rPr lang="en-US" sz="2400" b="1" dirty="0">
                <a:solidFill>
                  <a:srgbClr val="0070C0"/>
                </a:solidFill>
              </a:rPr>
              <a:t>, </a:t>
            </a:r>
            <a:r>
              <a:rPr lang="en-US" sz="2400" b="1" dirty="0">
                <a:solidFill>
                  <a:srgbClr val="7030A0"/>
                </a:solidFill>
              </a:rPr>
              <a:t>and if the </a:t>
            </a:r>
            <a:r>
              <a:rPr lang="en-US" sz="2400" b="1" dirty="0" smtClean="0">
                <a:solidFill>
                  <a:srgbClr val="7030A0"/>
                </a:solidFill>
              </a:rPr>
              <a:t/>
            </a:r>
            <a:br>
              <a:rPr lang="en-US" sz="2400" b="1" dirty="0" smtClean="0">
                <a:solidFill>
                  <a:srgbClr val="7030A0"/>
                </a:solidFill>
              </a:rPr>
            </a:br>
            <a:r>
              <a:rPr lang="en-US" sz="2400" b="1" i="1" dirty="0" err="1" smtClean="0">
                <a:solidFill>
                  <a:srgbClr val="C00000"/>
                </a:solidFill>
              </a:rPr>
              <a:t>se'udat</a:t>
            </a:r>
            <a:r>
              <a:rPr lang="en-US" sz="2400" b="1" i="1" dirty="0" smtClean="0">
                <a:solidFill>
                  <a:srgbClr val="C00000"/>
                </a:solidFill>
              </a:rPr>
              <a:t>-mitzvah</a:t>
            </a:r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7030A0"/>
                </a:solidFill>
              </a:rPr>
              <a:t>custom applied in the first century to the completing of any course of study, </a:t>
            </a:r>
            <a:r>
              <a:rPr lang="en-US" sz="2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then </a:t>
            </a:r>
            <a:r>
              <a:rPr lang="en-US" sz="2400" b="1" i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Yeshua</a:t>
            </a:r>
            <a:r>
              <a:rPr lang="en-US" sz="2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might have arranged to have himself and his </a:t>
            </a:r>
            <a:r>
              <a:rPr lang="en-US" sz="2400" b="1" i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talmidim</a:t>
            </a:r>
            <a:r>
              <a:rPr lang="en-US" sz="2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finish reading a book of the </a:t>
            </a:r>
            <a:r>
              <a:rPr lang="en-US" sz="2400" b="1" i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Tanakh</a:t>
            </a:r>
            <a:r>
              <a:rPr lang="en-US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on Nisan </a:t>
            </a:r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14.  </a:t>
            </a:r>
            <a:r>
              <a:rPr lang="en-US" sz="2400" b="1" dirty="0"/>
              <a:t>  </a:t>
            </a:r>
            <a:endParaRPr lang="en-US" sz="2400" b="1" dirty="0" smtClean="0"/>
          </a:p>
          <a:p>
            <a:pPr marL="45720" indent="0">
              <a:buNone/>
            </a:pP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since </a:t>
            </a:r>
            <a:r>
              <a:rPr lang="en-US" sz="2400" b="1" i="1" dirty="0" err="1">
                <a:solidFill>
                  <a:srgbClr val="0070C0"/>
                </a:solidFill>
              </a:rPr>
              <a:t>Yeshua</a:t>
            </a:r>
            <a:r>
              <a:rPr lang="en-US" sz="2400" b="1" dirty="0">
                <a:solidFill>
                  <a:srgbClr val="0070C0"/>
                </a:solidFill>
              </a:rPr>
              <a:t> knew he was going to die, he may </a:t>
            </a:r>
            <a:r>
              <a:rPr lang="en-US" sz="2400" b="1" dirty="0" smtClean="0">
                <a:solidFill>
                  <a:srgbClr val="0070C0"/>
                </a:solidFill>
              </a:rPr>
              <a:t/>
            </a:r>
            <a:br>
              <a:rPr lang="en-US" sz="2400" b="1" dirty="0" smtClean="0">
                <a:solidFill>
                  <a:srgbClr val="0070C0"/>
                </a:solidFill>
              </a:rPr>
            </a:br>
            <a:r>
              <a:rPr lang="en-US" sz="2400" b="1" dirty="0" smtClean="0">
                <a:solidFill>
                  <a:srgbClr val="0070C0"/>
                </a:solidFill>
              </a:rPr>
              <a:t>have </a:t>
            </a:r>
            <a:r>
              <a:rPr lang="en-US" sz="2400" b="1" dirty="0">
                <a:solidFill>
                  <a:srgbClr val="0070C0"/>
                </a:solidFill>
              </a:rPr>
              <a:t>regarded it as appropriate to complete his disciples' earthly "course of study" with a banquet.</a:t>
            </a:r>
            <a:r>
              <a:rPr lang="en-US" sz="2400" b="1" dirty="0"/>
              <a:t>  </a:t>
            </a:r>
            <a:endParaRPr lang="en-US" sz="2400" b="1" dirty="0" smtClean="0"/>
          </a:p>
          <a:p>
            <a:pPr marL="45720" indent="0">
              <a:buNone/>
            </a:pP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This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solution would also resolve the perceived </a:t>
            </a:r>
            <a:r>
              <a:rPr lang="en-US" sz="2400" b="1" u="sng" dirty="0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</a:rPr>
              <a:t>conflict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between </a:t>
            </a:r>
            <a:r>
              <a:rPr lang="en-US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Yochanan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[John]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Synoptic Gospels </a:t>
            </a:r>
            <a:b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over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timing of the Last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Supper.”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b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400" dirty="0" smtClean="0"/>
              <a:t>(</a:t>
            </a:r>
            <a:r>
              <a:rPr lang="en-US" sz="2400" dirty="0"/>
              <a:t>p. 77, </a:t>
            </a:r>
            <a:r>
              <a:rPr lang="en-US" sz="2400" b="1" i="1" dirty="0"/>
              <a:t>Jewish New Testament Commentary.</a:t>
            </a:r>
            <a:r>
              <a:rPr lang="en-US" sz="2400" dirty="0"/>
              <a:t>)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74</a:t>
            </a:fld>
            <a:endParaRPr lang="en-US"/>
          </a:p>
        </p:txBody>
      </p:sp>
      <p:sp>
        <p:nvSpPr>
          <p:cNvPr id="4" name="Curved Left Arrow 3"/>
          <p:cNvSpPr/>
          <p:nvPr/>
        </p:nvSpPr>
        <p:spPr>
          <a:xfrm>
            <a:off x="8534400" y="5257800"/>
            <a:ext cx="502920" cy="1143000"/>
          </a:xfrm>
          <a:prstGeom prst="curvedLeftArrow">
            <a:avLst>
              <a:gd name="adj1" fmla="val 25000"/>
              <a:gd name="adj2" fmla="val 74436"/>
              <a:gd name="adj3" fmla="val 37121"/>
            </a:avLst>
          </a:prstGeom>
          <a:gradFill>
            <a:gsLst>
              <a:gs pos="0">
                <a:srgbClr val="FF00FF"/>
              </a:gs>
              <a:gs pos="60000">
                <a:srgbClr val="FFFF00"/>
              </a:gs>
              <a:gs pos="83000">
                <a:srgbClr val="0000F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9933FF"/>
            </a:solidFill>
          </a:ln>
          <a:effectLst>
            <a:glow rad="88900">
              <a:srgbClr val="00FF99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pic>
        <p:nvPicPr>
          <p:cNvPr id="6" name="Picture 10" descr="C:\Users\Rae\Desktop\Art on Desktop\white man clip art\yellow-blue smiley faces\question face yellow pn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7752" y="5809413"/>
            <a:ext cx="1387054" cy="104858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n 6"/>
          <p:cNvSpPr/>
          <p:nvPr/>
        </p:nvSpPr>
        <p:spPr>
          <a:xfrm>
            <a:off x="8437982" y="112643"/>
            <a:ext cx="583096" cy="496957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875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"/>
            <a:ext cx="8305800" cy="838200"/>
          </a:xfrm>
        </p:spPr>
        <p:txBody>
          <a:bodyPr/>
          <a:lstStyle/>
          <a:p>
            <a:r>
              <a:rPr lang="en-US" dirty="0" smtClean="0"/>
              <a:t>From the Companion Bible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914400"/>
            <a:ext cx="5410200" cy="5943600"/>
          </a:xfrm>
        </p:spPr>
        <p:txBody>
          <a:bodyPr>
            <a:normAutofit fontScale="85000" lnSpcReduction="2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Companion Bible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comment on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b="1" dirty="0" smtClean="0">
                <a:solidFill>
                  <a:srgbClr val="0070C0"/>
                </a:solidFill>
              </a:rPr>
              <a:t>Luke </a:t>
            </a:r>
            <a:r>
              <a:rPr lang="en-US" sz="2400" b="1" dirty="0">
                <a:solidFill>
                  <a:srgbClr val="0070C0"/>
                </a:solidFill>
              </a:rPr>
              <a:t>22:15,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Bullinger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states that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the Last Supper </a:t>
            </a:r>
            <a:r>
              <a:rPr lang="en-US" sz="2400" b="1" dirty="0">
                <a:solidFill>
                  <a:srgbClr val="0070C0"/>
                </a:solidFill>
              </a:rPr>
              <a:t>Yahusha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His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disciples ate was </a:t>
            </a:r>
            <a:r>
              <a:rPr lang="en-US" sz="2400" b="1" dirty="0">
                <a:solidFill>
                  <a:srgbClr val="0070C0"/>
                </a:solidFill>
              </a:rPr>
              <a:t>"not the eating of the Lamb, but the </a:t>
            </a:r>
            <a:r>
              <a:rPr lang="en-US" sz="2400" b="1" i="1" dirty="0" err="1">
                <a:solidFill>
                  <a:srgbClr val="0070C0"/>
                </a:solidFill>
              </a:rPr>
              <a:t>Chagigah</a:t>
            </a:r>
            <a:r>
              <a:rPr lang="en-US" sz="2400" b="1" dirty="0">
                <a:solidFill>
                  <a:srgbClr val="0070C0"/>
                </a:solidFill>
              </a:rPr>
              <a:t> or feast which preceded it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…" (p. 1500).  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>
              <a:buNone/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goes on to explain that </a:t>
            </a:r>
            <a:r>
              <a:rPr lang="en-US" sz="2400" b="1" dirty="0">
                <a:solidFill>
                  <a:srgbClr val="C00000"/>
                </a:solidFill>
              </a:rPr>
              <a:t>"it follows, therefore, that the Lord being crucified on 'the preparation day' could not have eaten of the Passover lamb, which was not slain until the evening of the 14th of Abib </a:t>
            </a:r>
            <a:r>
              <a:rPr lang="en-US" sz="2400" b="1" dirty="0" smtClean="0">
                <a:solidFill>
                  <a:srgbClr val="C00000"/>
                </a:solidFill>
              </a:rPr>
              <a:t/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(</a:t>
            </a:r>
            <a:r>
              <a:rPr lang="en-US" sz="2400" b="1" dirty="0">
                <a:solidFill>
                  <a:srgbClr val="C00000"/>
                </a:solidFill>
              </a:rPr>
              <a:t>i.e. afternoon</a:t>
            </a:r>
            <a:r>
              <a:rPr lang="en-US" sz="2400" b="1" dirty="0" smtClean="0">
                <a:solidFill>
                  <a:srgbClr val="C00000"/>
                </a:solidFill>
              </a:rPr>
              <a:t>). …</a:t>
            </a:r>
          </a:p>
          <a:p>
            <a:pPr marL="45720" indent="0">
              <a:buNone/>
            </a:pPr>
            <a:endParaRPr lang="en-US" sz="1200" b="1" dirty="0">
              <a:solidFill>
                <a:srgbClr val="C00000"/>
              </a:solidFill>
            </a:endParaRPr>
          </a:p>
          <a:p>
            <a:pPr marL="45720" indent="0">
              <a:buNone/>
            </a:pP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Thus 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 is clear, that … no 'Passover lamb' could 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have 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been eaten at the 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'Last 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Supper' on the 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previous evening." </a:t>
            </a:r>
            <a:b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p. 180, Appendix </a:t>
            </a: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156.)</a:t>
            </a:r>
            <a:endParaRPr lang="en-US" sz="1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" lv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75</a:t>
            </a:fld>
            <a:endParaRPr lang="en-US"/>
          </a:p>
        </p:txBody>
      </p:sp>
      <p:pic>
        <p:nvPicPr>
          <p:cNvPr id="1028" name="Picture 4" descr="C:\Users\Rae\Desktop\Companion Bib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990600"/>
            <a:ext cx="2832987" cy="3733800"/>
          </a:xfrm>
          <a:prstGeom prst="rect">
            <a:avLst/>
          </a:prstGeom>
          <a:ln w="571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4787096" y="4724400"/>
            <a:ext cx="4267200" cy="1828800"/>
          </a:xfrm>
          <a:prstGeom prst="cloudCallout">
            <a:avLst>
              <a:gd name="adj1" fmla="val -52851"/>
              <a:gd name="adj2" fmla="val -57212"/>
            </a:avLst>
          </a:prstGeom>
          <a:ln w="57150">
            <a:solidFill>
              <a:srgbClr val="9933FF"/>
            </a:solidFill>
          </a:ln>
          <a:effectLst>
            <a:glow rad="635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dirty="0" err="1" smtClean="0">
                <a:latin typeface="Comic Sans MS" pitchFamily="66" charset="0"/>
              </a:rPr>
              <a:t>Bullinger</a:t>
            </a:r>
            <a:r>
              <a:rPr lang="en-CA" sz="2800" dirty="0" smtClean="0">
                <a:latin typeface="Comic Sans MS" pitchFamily="66" charset="0"/>
              </a:rPr>
              <a:t> knows </a:t>
            </a:r>
            <a:r>
              <a:rPr lang="en-CA" sz="2800" dirty="0" smtClean="0">
                <a:solidFill>
                  <a:srgbClr val="0000FF"/>
                </a:solidFill>
                <a:effectLst>
                  <a:glow rad="127000">
                    <a:srgbClr val="8BF6FB"/>
                  </a:glow>
                </a:effectLst>
                <a:latin typeface="Comic Sans MS" pitchFamily="66" charset="0"/>
              </a:rPr>
              <a:t>Yahuah’s</a:t>
            </a:r>
            <a:r>
              <a:rPr lang="en-CA" sz="28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CA" sz="2800" dirty="0" smtClean="0">
                <a:latin typeface="Comic Sans MS" pitchFamily="66" charset="0"/>
              </a:rPr>
              <a:t> statutes well!</a:t>
            </a:r>
            <a:endParaRPr lang="en-CA" sz="2800" dirty="0">
              <a:latin typeface="Comic Sans MS" pitchFamily="66" charset="0"/>
            </a:endParaRPr>
          </a:p>
        </p:txBody>
      </p:sp>
      <p:pic>
        <p:nvPicPr>
          <p:cNvPr id="7" name="Picture 3" descr="C:\Users\Rae\Desktop\Art on Desktop\white man clip art\3d white people\3d quiz right 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94222" l="6433" r="947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9892" y="5181600"/>
            <a:ext cx="2291305" cy="150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n 7"/>
          <p:cNvSpPr/>
          <p:nvPr/>
        </p:nvSpPr>
        <p:spPr>
          <a:xfrm>
            <a:off x="8437982" y="112643"/>
            <a:ext cx="583096" cy="496957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567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9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e\Desktop\gospel book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7527" y="1524000"/>
            <a:ext cx="3348038" cy="230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780365"/>
          </a:xfrm>
        </p:spPr>
        <p:txBody>
          <a:bodyPr/>
          <a:lstStyle/>
          <a:p>
            <a:r>
              <a:rPr lang="en-US" dirty="0" smtClean="0"/>
              <a:t>No Lamb at the Last Supper?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4724400" cy="28194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None of the four Gospels mentions a lamb being </a:t>
            </a:r>
            <a:r>
              <a:rPr lang="en-US" sz="2400" b="1" dirty="0" smtClean="0">
                <a:solidFill>
                  <a:srgbClr val="C00000"/>
                </a:solidFill>
              </a:rPr>
              <a:t/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eaten </a:t>
            </a:r>
            <a:r>
              <a:rPr lang="en-US" sz="2400" b="1" dirty="0">
                <a:solidFill>
                  <a:srgbClr val="C00000"/>
                </a:solidFill>
              </a:rPr>
              <a:t>at the "Last Supper."</a:t>
            </a:r>
            <a:r>
              <a:rPr lang="en-US" sz="2400" dirty="0">
                <a:solidFill>
                  <a:srgbClr val="C00000"/>
                </a:solidFill>
              </a:rPr>
              <a:t> </a:t>
            </a:r>
            <a:r>
              <a:rPr lang="en-US" sz="2400" dirty="0"/>
              <a:t> </a:t>
            </a:r>
            <a:endParaRPr lang="en-US" sz="2400" dirty="0" smtClean="0"/>
          </a:p>
          <a:p>
            <a:pPr marL="4572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The </a:t>
            </a:r>
            <a:r>
              <a:rPr lang="en-US" sz="2400" b="1" dirty="0">
                <a:solidFill>
                  <a:srgbClr val="0070C0"/>
                </a:solidFill>
              </a:rPr>
              <a:t>time had not yet </a:t>
            </a:r>
            <a:r>
              <a:rPr lang="en-US" sz="2400" b="1" dirty="0" smtClean="0">
                <a:solidFill>
                  <a:srgbClr val="0070C0"/>
                </a:solidFill>
              </a:rPr>
              <a:t>come </a:t>
            </a:r>
            <a:r>
              <a:rPr lang="en-US" sz="2400" b="1" dirty="0">
                <a:solidFill>
                  <a:srgbClr val="0070C0"/>
                </a:solidFill>
              </a:rPr>
              <a:t>to slay the Passover when the Messiah and His disciples </a:t>
            </a:r>
            <a:r>
              <a:rPr lang="en-US" sz="2400" b="1" dirty="0" smtClean="0">
                <a:solidFill>
                  <a:srgbClr val="0070C0"/>
                </a:solidFill>
              </a:rPr>
              <a:t/>
            </a:r>
            <a:br>
              <a:rPr lang="en-US" sz="2400" b="1" dirty="0" smtClean="0">
                <a:solidFill>
                  <a:srgbClr val="0070C0"/>
                </a:solidFill>
              </a:rPr>
            </a:br>
            <a:r>
              <a:rPr lang="en-US" sz="2400" b="1" dirty="0" smtClean="0">
                <a:solidFill>
                  <a:srgbClr val="0070C0"/>
                </a:solidFill>
              </a:rPr>
              <a:t>ate </a:t>
            </a:r>
            <a:r>
              <a:rPr lang="en-US" sz="2400" b="1" dirty="0">
                <a:solidFill>
                  <a:srgbClr val="0070C0"/>
                </a:solidFill>
              </a:rPr>
              <a:t>their last meal together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76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5996" y="4343400"/>
            <a:ext cx="7984604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</a:rPr>
              <a:t>In addition, the verses of </a:t>
            </a:r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Deut </a:t>
            </a:r>
            <a:r>
              <a:rPr lang="en-US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16:2, 5-6 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are Torah instructions for the sacrifice of the </a:t>
            </a:r>
            <a:b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Passover lamb.  Even after The Last Supper, </a:t>
            </a:r>
            <a:b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were the disciples still intending to follow </a:t>
            </a:r>
            <a:b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through with the Torah guidelines for Passover?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77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799"/>
            <a:ext cx="8305800" cy="685801"/>
          </a:xfrm>
        </p:spPr>
        <p:txBody>
          <a:bodyPr/>
          <a:lstStyle/>
          <a:p>
            <a:r>
              <a:rPr lang="en-US" sz="3600" dirty="0" smtClean="0"/>
              <a:t>Deut 16:2, 5,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066800"/>
            <a:ext cx="7924800" cy="37338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b="1" dirty="0">
                <a:solidFill>
                  <a:srgbClr val="0070C0"/>
                </a:solidFill>
              </a:rPr>
              <a:t>2</a:t>
            </a:r>
            <a:r>
              <a:rPr lang="en-US" dirty="0"/>
              <a:t> </a:t>
            </a:r>
            <a:r>
              <a:rPr lang="en-US" dirty="0" smtClean="0"/>
              <a:t> Thou </a:t>
            </a:r>
            <a:r>
              <a:rPr lang="en-US" dirty="0"/>
              <a:t>shalt therefore sacrifice the Passover unto </a:t>
            </a:r>
            <a:r>
              <a:rPr lang="en-US" b="1" dirty="0" smtClean="0">
                <a:solidFill>
                  <a:srgbClr val="0070C0"/>
                </a:solidFill>
              </a:rPr>
              <a:t>Yahuah</a:t>
            </a:r>
            <a:r>
              <a:rPr lang="en-US" dirty="0" smtClean="0"/>
              <a:t> thy </a:t>
            </a:r>
            <a:r>
              <a:rPr lang="en-US" b="1" dirty="0" smtClean="0"/>
              <a:t>Elohim</a:t>
            </a:r>
            <a:r>
              <a:rPr lang="en-US" dirty="0" smtClean="0"/>
              <a:t>, </a:t>
            </a:r>
            <a:r>
              <a:rPr lang="en-US" dirty="0"/>
              <a:t>of the flock and the herd, </a:t>
            </a:r>
            <a:r>
              <a:rPr lang="en-US" b="1" dirty="0"/>
              <a:t>in the place which </a:t>
            </a:r>
            <a:r>
              <a:rPr lang="en-US" b="1" dirty="0">
                <a:solidFill>
                  <a:srgbClr val="0070C0"/>
                </a:solidFill>
              </a:rPr>
              <a:t>Yahuah</a:t>
            </a:r>
            <a:r>
              <a:rPr lang="en-US" b="1" dirty="0" smtClean="0"/>
              <a:t> </a:t>
            </a:r>
            <a:r>
              <a:rPr lang="en-US" b="1" dirty="0"/>
              <a:t>shall choose to place His name </a:t>
            </a:r>
            <a:r>
              <a:rPr lang="en-US" b="1" dirty="0" smtClean="0"/>
              <a:t>there</a:t>
            </a:r>
            <a:r>
              <a:rPr lang="en-US" dirty="0" smtClean="0"/>
              <a:t>…</a:t>
            </a:r>
            <a:r>
              <a:rPr lang="en-US" dirty="0"/>
              <a:t> 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b="1" dirty="0" smtClean="0">
                <a:solidFill>
                  <a:srgbClr val="0070C0"/>
                </a:solidFill>
              </a:rPr>
              <a:t>5 </a:t>
            </a:r>
            <a:r>
              <a:rPr lang="en-US" dirty="0" smtClean="0"/>
              <a:t> </a:t>
            </a:r>
            <a:r>
              <a:rPr lang="en-US" dirty="0"/>
              <a:t>Thou </a:t>
            </a:r>
            <a:r>
              <a:rPr lang="en-US" dirty="0" err="1"/>
              <a:t>mayest</a:t>
            </a:r>
            <a:r>
              <a:rPr lang="en-US" dirty="0"/>
              <a:t> </a:t>
            </a:r>
            <a:r>
              <a:rPr lang="en-US" b="1" dirty="0"/>
              <a:t>not</a:t>
            </a:r>
            <a:r>
              <a:rPr lang="en-US" dirty="0"/>
              <a:t> sacrifice the Passover within any of thy gates, which </a:t>
            </a:r>
            <a:r>
              <a:rPr lang="en-US" b="1" dirty="0">
                <a:solidFill>
                  <a:srgbClr val="0070C0"/>
                </a:solidFill>
              </a:rPr>
              <a:t>Yahuah </a:t>
            </a:r>
            <a:r>
              <a:rPr lang="en-US" dirty="0" smtClean="0"/>
              <a:t>thy </a:t>
            </a:r>
            <a:r>
              <a:rPr lang="en-US" b="1" dirty="0" smtClean="0"/>
              <a:t>Elohim</a:t>
            </a:r>
            <a:r>
              <a:rPr lang="en-US" dirty="0" smtClean="0"/>
              <a:t> </a:t>
            </a:r>
            <a:r>
              <a:rPr lang="en-US" dirty="0" err="1"/>
              <a:t>giveth</a:t>
            </a:r>
            <a:r>
              <a:rPr lang="en-US" dirty="0"/>
              <a:t> thee: 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b="1" dirty="0" smtClean="0">
                <a:solidFill>
                  <a:srgbClr val="0070C0"/>
                </a:solidFill>
              </a:rPr>
              <a:t>6 </a:t>
            </a:r>
            <a:r>
              <a:rPr lang="en-US" b="1" dirty="0" smtClean="0"/>
              <a:t> </a:t>
            </a:r>
            <a:r>
              <a:rPr lang="en-US" dirty="0"/>
              <a:t>But at the place which </a:t>
            </a:r>
            <a:r>
              <a:rPr lang="en-US" b="1" dirty="0">
                <a:solidFill>
                  <a:srgbClr val="0070C0"/>
                </a:solidFill>
              </a:rPr>
              <a:t>Yahuah</a:t>
            </a:r>
            <a:r>
              <a:rPr lang="en-US" dirty="0" smtClean="0"/>
              <a:t> </a:t>
            </a:r>
            <a:r>
              <a:rPr lang="en-US" dirty="0"/>
              <a:t>thy </a:t>
            </a:r>
            <a:r>
              <a:rPr lang="en-US" b="1" dirty="0" smtClean="0"/>
              <a:t>Elohim</a:t>
            </a:r>
            <a:r>
              <a:rPr lang="en-US" dirty="0" smtClean="0"/>
              <a:t> </a:t>
            </a:r>
            <a:r>
              <a:rPr lang="en-US" dirty="0"/>
              <a:t>shall choose to </a:t>
            </a:r>
            <a:r>
              <a:rPr lang="en-US" dirty="0" smtClean="0"/>
              <a:t>place </a:t>
            </a:r>
            <a:r>
              <a:rPr lang="en-US" dirty="0"/>
              <a:t>His name in, there </a:t>
            </a:r>
            <a:r>
              <a:rPr lang="en-US" b="1" u="dotDash" dirty="0">
                <a:solidFill>
                  <a:srgbClr val="0070C0"/>
                </a:solidFill>
              </a:rPr>
              <a:t>thou shalt sacrifice the Passover at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even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at the going down of the sun, </a:t>
            </a:r>
            <a:r>
              <a:rPr lang="en-US" dirty="0"/>
              <a:t>at </a:t>
            </a:r>
            <a:r>
              <a:rPr lang="en-US" b="1" dirty="0"/>
              <a:t>the season</a:t>
            </a:r>
            <a:r>
              <a:rPr lang="en-US" dirty="0"/>
              <a:t> </a:t>
            </a:r>
            <a:r>
              <a:rPr lang="en-US" sz="1800" dirty="0"/>
              <a:t>[Aviv, see </a:t>
            </a:r>
            <a:r>
              <a:rPr lang="en-US" sz="1800" dirty="0" smtClean="0"/>
              <a:t>Deut </a:t>
            </a:r>
            <a:r>
              <a:rPr lang="en-US" sz="1800" dirty="0"/>
              <a:t>16:1]</a:t>
            </a:r>
            <a:r>
              <a:rPr lang="en-US" dirty="0"/>
              <a:t> that thou </a:t>
            </a:r>
            <a:r>
              <a:rPr lang="en-US" dirty="0" err="1"/>
              <a:t>camest</a:t>
            </a:r>
            <a:r>
              <a:rPr lang="en-US" dirty="0"/>
              <a:t> forth out of Egypt.  </a:t>
            </a:r>
            <a:r>
              <a:rPr lang="en-US" sz="1800" i="1" dirty="0" smtClean="0"/>
              <a:t>KJV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77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5996" y="4572000"/>
            <a:ext cx="7984604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000" b="1" u="sng" dirty="0" smtClean="0">
                <a:solidFill>
                  <a:srgbClr val="00B050"/>
                </a:solidFill>
                <a:latin typeface="Comic Sans MS" pitchFamily="66" charset="0"/>
              </a:rPr>
              <a:t>Note</a:t>
            </a:r>
            <a:r>
              <a:rPr 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:  At the Last Supper </a:t>
            </a:r>
            <a:r>
              <a:rPr lang="en-US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Yahusha </a:t>
            </a:r>
            <a:r>
              <a:rPr 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had to show the disciples that NO more sacrifices were necessary after this </a:t>
            </a:r>
            <a:br>
              <a:rPr lang="en-US" sz="20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US" sz="2000" b="1" u="sng" dirty="0" smtClean="0">
                <a:solidFill>
                  <a:srgbClr val="FF00FF"/>
                </a:solidFill>
                <a:latin typeface="Comic Sans MS" pitchFamily="66" charset="0"/>
              </a:rPr>
              <a:t>NEW Covenant Confirmin</a:t>
            </a:r>
            <a:r>
              <a:rPr lang="en-US" sz="2000" b="1" dirty="0" smtClean="0">
                <a:solidFill>
                  <a:srgbClr val="FF00FF"/>
                </a:solidFill>
                <a:latin typeface="Comic Sans MS" pitchFamily="66" charset="0"/>
              </a:rPr>
              <a:t>g</a:t>
            </a:r>
            <a:r>
              <a:rPr lang="en-US" sz="2000" b="1" u="sng" dirty="0" smtClean="0">
                <a:solidFill>
                  <a:srgbClr val="FF00FF"/>
                </a:solidFill>
                <a:latin typeface="Comic Sans MS" pitchFamily="66" charset="0"/>
              </a:rPr>
              <a:t> Meal</a:t>
            </a:r>
            <a:r>
              <a:rPr lang="en-US" sz="2000" b="1" dirty="0" smtClean="0">
                <a:solidFill>
                  <a:srgbClr val="FF00FF"/>
                </a:solidFill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instituting NEW Ordinances!  Soon they would understand the reason for such a HUGE change given on Abib 13 – the day before Passover!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1616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304799"/>
            <a:ext cx="8305800" cy="685801"/>
          </a:xfrm>
        </p:spPr>
        <p:txBody>
          <a:bodyPr/>
          <a:lstStyle/>
          <a:p>
            <a:r>
              <a:rPr lang="en-US" sz="3600" dirty="0" smtClean="0"/>
              <a:t>Instructions From Moses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066800"/>
            <a:ext cx="7924800" cy="52578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b="1" dirty="0" smtClean="0"/>
              <a:t>Moses recorded the explicit </a:t>
            </a:r>
            <a:br>
              <a:rPr lang="en-US" b="1" dirty="0" smtClean="0"/>
            </a:br>
            <a:r>
              <a:rPr lang="en-US" b="1" dirty="0" smtClean="0"/>
              <a:t>instructions </a:t>
            </a:r>
            <a:r>
              <a:rPr lang="en-US" b="1" dirty="0"/>
              <a:t>regarding the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proper </a:t>
            </a:r>
            <a:r>
              <a:rPr lang="en-US" b="1" dirty="0"/>
              <a:t>place to sacrifice the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Passover </a:t>
            </a:r>
            <a:r>
              <a:rPr lang="en-US" b="1" dirty="0"/>
              <a:t>in </a:t>
            </a:r>
            <a:r>
              <a:rPr lang="en-US" b="1" dirty="0" smtClean="0"/>
              <a:t>Deuteronomy.</a:t>
            </a:r>
            <a:r>
              <a:rPr lang="en-US" b="1" dirty="0"/>
              <a:t> 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 Israelites were not </a:t>
            </a:r>
            <a:b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allowed to sacrifice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Passover anywhere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they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wanted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but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only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 the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where </a:t>
            </a:r>
            <a:r>
              <a:rPr lang="en-US" b="1" dirty="0" smtClean="0">
                <a:solidFill>
                  <a:srgbClr val="0070C0"/>
                </a:solidFill>
              </a:rPr>
              <a:t>Yahuah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chose to put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His name. 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During </a:t>
            </a:r>
            <a:r>
              <a:rPr lang="en-US" b="1" dirty="0">
                <a:solidFill>
                  <a:srgbClr val="0070C0"/>
                </a:solidFill>
              </a:rPr>
              <a:t>Yahusha's life, the Temple in Jerusalem was 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the </a:t>
            </a:r>
            <a:r>
              <a:rPr lang="en-US" b="1" dirty="0">
                <a:solidFill>
                  <a:srgbClr val="0070C0"/>
                </a:solidFill>
              </a:rPr>
              <a:t>place where </a:t>
            </a:r>
            <a:r>
              <a:rPr lang="en-US" b="1" dirty="0" smtClean="0">
                <a:solidFill>
                  <a:srgbClr val="0070C0"/>
                </a:solidFill>
              </a:rPr>
              <a:t>Elohim </a:t>
            </a:r>
            <a:r>
              <a:rPr lang="en-US" b="1" dirty="0">
                <a:solidFill>
                  <a:srgbClr val="0070C0"/>
                </a:solidFill>
              </a:rPr>
              <a:t>had placed His </a:t>
            </a:r>
            <a:r>
              <a:rPr lang="en-US" b="1" dirty="0" smtClean="0">
                <a:solidFill>
                  <a:srgbClr val="0070C0"/>
                </a:solidFill>
              </a:rPr>
              <a:t>name.   </a:t>
            </a:r>
            <a:r>
              <a:rPr lang="en-US" b="1" dirty="0">
                <a:solidFill>
                  <a:srgbClr val="C00000"/>
                </a:solidFill>
              </a:rPr>
              <a:t/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That's </a:t>
            </a:r>
            <a:r>
              <a:rPr lang="en-US" b="1" dirty="0">
                <a:solidFill>
                  <a:srgbClr val="C00000"/>
                </a:solidFill>
              </a:rPr>
              <a:t>where the </a:t>
            </a:r>
            <a:r>
              <a:rPr lang="en-US" b="1" dirty="0" smtClean="0">
                <a:solidFill>
                  <a:srgbClr val="C00000"/>
                </a:solidFill>
              </a:rPr>
              <a:t>priests sacrificed </a:t>
            </a:r>
            <a:r>
              <a:rPr lang="en-US" b="1" dirty="0">
                <a:solidFill>
                  <a:srgbClr val="C00000"/>
                </a:solidFill>
              </a:rPr>
              <a:t>the Passover lambs 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in </a:t>
            </a:r>
            <a:r>
              <a:rPr lang="en-US" b="1" dirty="0">
                <a:solidFill>
                  <a:srgbClr val="C00000"/>
                </a:solidFill>
              </a:rPr>
              <a:t>accordance with this command.</a:t>
            </a:r>
          </a:p>
          <a:p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828800" cy="365125"/>
          </a:xfrm>
        </p:spPr>
        <p:txBody>
          <a:bodyPr/>
          <a:lstStyle/>
          <a:p>
            <a:fld id="{D18E6382-2566-492A-A2A1-417678E32A52}" type="slidenum">
              <a:rPr lang="en-US" smtClean="0"/>
              <a:t>78</a:t>
            </a:fld>
            <a:endParaRPr lang="en-US"/>
          </a:p>
        </p:txBody>
      </p:sp>
      <p:pic>
        <p:nvPicPr>
          <p:cNvPr id="10" name="Picture 3" descr="C:\Users\Rae\Desktop\moses #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429878"/>
            <a:ext cx="3597275" cy="2684922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rgbClr val="00B0F0">
                <a:alpha val="4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69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3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143000"/>
            <a:ext cx="8229600" cy="5257800"/>
          </a:xfrm>
        </p:spPr>
        <p:txBody>
          <a:bodyPr>
            <a:normAutofit/>
          </a:bodyPr>
          <a:lstStyle/>
          <a:p>
            <a:pPr marL="45720" lv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79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0040" y="2703016"/>
            <a:ext cx="8499676" cy="401648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300" b="1" dirty="0" smtClean="0">
                <a:solidFill>
                  <a:srgbClr val="00B050"/>
                </a:solidFill>
              </a:rPr>
              <a:t>The Synoptic Gospels 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(Matthew, Mark and Luke) </a:t>
            </a:r>
            <a:r>
              <a:rPr lang="en-US" sz="2300" b="1" u="sng" spc="300" dirty="0" smtClean="0">
                <a:solidFill>
                  <a:srgbClr val="00B050"/>
                </a:solidFill>
                <a:effectLst>
                  <a:glow rad="101600">
                    <a:srgbClr val="0000FF"/>
                  </a:glow>
                </a:effectLst>
              </a:rPr>
              <a:t>DO NOT CONFLICT</a:t>
            </a:r>
            <a:r>
              <a:rPr lang="en-US" sz="2300" b="1" dirty="0" smtClean="0">
                <a:solidFill>
                  <a:srgbClr val="00B050"/>
                </a:solidFill>
              </a:rPr>
              <a:t> </a:t>
            </a:r>
            <a:r>
              <a:rPr lang="en-US" sz="2300" b="1" dirty="0">
                <a:solidFill>
                  <a:srgbClr val="00B050"/>
                </a:solidFill>
              </a:rPr>
              <a:t>with John's account of the Last Supper when understood correctly.</a:t>
            </a:r>
            <a:r>
              <a:rPr lang="en-US" sz="2400" dirty="0"/>
              <a:t>  </a:t>
            </a:r>
            <a:endParaRPr lang="en-US" sz="2400" dirty="0" smtClean="0"/>
          </a:p>
          <a:p>
            <a:endParaRPr lang="en-US" sz="1200" dirty="0"/>
          </a:p>
          <a:p>
            <a:r>
              <a:rPr lang="en-US" sz="2300" dirty="0" smtClean="0"/>
              <a:t>A careful study of all four Gospels shows that </a:t>
            </a:r>
            <a:r>
              <a:rPr lang="en-US" sz="2300" b="1" dirty="0" smtClean="0">
                <a:solidFill>
                  <a:srgbClr val="0070C0"/>
                </a:solidFill>
              </a:rPr>
              <a:t>Yahusha</a:t>
            </a:r>
            <a:r>
              <a:rPr lang="en-US" sz="2300" dirty="0" smtClean="0"/>
              <a:t> and </a:t>
            </a:r>
            <a:br>
              <a:rPr lang="en-US" sz="2300" dirty="0" smtClean="0"/>
            </a:br>
            <a:r>
              <a:rPr lang="en-US" sz="2300" dirty="0" smtClean="0"/>
              <a:t>the disciples did </a:t>
            </a:r>
            <a:r>
              <a:rPr lang="en-US" sz="2300" b="1" u="sng" dirty="0" smtClean="0"/>
              <a:t>not</a:t>
            </a:r>
            <a:r>
              <a:rPr lang="en-US" sz="2300" dirty="0" smtClean="0"/>
              <a:t> eat the commanded Passover meal </a:t>
            </a:r>
            <a:br>
              <a:rPr lang="en-US" sz="2300" dirty="0" smtClean="0"/>
            </a:br>
            <a:r>
              <a:rPr lang="en-US" sz="2300" dirty="0" smtClean="0"/>
              <a:t>during their last time together before </a:t>
            </a:r>
            <a:r>
              <a:rPr lang="en-US" sz="2300" b="1" dirty="0" smtClean="0">
                <a:solidFill>
                  <a:srgbClr val="0070C0"/>
                </a:solidFill>
              </a:rPr>
              <a:t>Yahusha</a:t>
            </a:r>
            <a:r>
              <a:rPr lang="en-US" sz="2300" dirty="0" smtClean="0"/>
              <a:t> died on His Passover because:  </a:t>
            </a:r>
            <a:r>
              <a:rPr lang="en-US" sz="2300" b="1" dirty="0" smtClean="0">
                <a:solidFill>
                  <a:srgbClr val="FF0000"/>
                </a:solidFill>
              </a:rPr>
              <a:t>no one can eat the Passover lamb/meal on Abib </a:t>
            </a:r>
            <a:r>
              <a:rPr lang="en-US" sz="2300" b="1" u="sng" dirty="0" smtClean="0">
                <a:solidFill>
                  <a:srgbClr val="9933FF"/>
                </a:solidFill>
              </a:rPr>
              <a:t>13</a:t>
            </a:r>
            <a:r>
              <a:rPr lang="en-US" sz="2300" b="1" dirty="0" smtClean="0">
                <a:solidFill>
                  <a:srgbClr val="9933FF"/>
                </a:solidFill>
              </a:rPr>
              <a:t>,</a:t>
            </a:r>
            <a:r>
              <a:rPr lang="en-US" sz="2300" b="1" dirty="0" smtClean="0">
                <a:solidFill>
                  <a:srgbClr val="FF0000"/>
                </a:solidFill>
              </a:rPr>
              <a:t> before it is sacrificed and roasted on Abib </a:t>
            </a:r>
            <a:r>
              <a:rPr lang="en-US" sz="2300" b="1" u="sng" dirty="0" smtClean="0">
                <a:solidFill>
                  <a:srgbClr val="0000FF"/>
                </a:solidFill>
              </a:rPr>
              <a:t>14</a:t>
            </a:r>
            <a:r>
              <a:rPr lang="en-US" sz="2300" b="1" dirty="0" smtClean="0">
                <a:solidFill>
                  <a:srgbClr val="0000FF"/>
                </a:solidFill>
              </a:rPr>
              <a:t>.</a:t>
            </a:r>
            <a:r>
              <a:rPr lang="en-US" sz="2300" dirty="0" smtClean="0">
                <a:solidFill>
                  <a:srgbClr val="FF0000"/>
                </a:solidFill>
              </a:rPr>
              <a:t> </a:t>
            </a:r>
          </a:p>
          <a:p>
            <a:r>
              <a:rPr lang="en-US" sz="1200" dirty="0" smtClean="0"/>
              <a:t> </a:t>
            </a:r>
          </a:p>
          <a:p>
            <a:r>
              <a:rPr lang="en-US" sz="2300" dirty="0" smtClean="0"/>
              <a:t>They simply prepared for the upcoming Passover festival </a:t>
            </a:r>
            <a:br>
              <a:rPr lang="en-US" sz="2300" dirty="0" smtClean="0"/>
            </a:br>
            <a:r>
              <a:rPr lang="en-US" sz="2300" b="1" dirty="0" smtClean="0">
                <a:solidFill>
                  <a:srgbClr val="00B050"/>
                </a:solidFill>
              </a:rPr>
              <a:t>fully intending to partake of a Passover meal on Abib 14.  </a:t>
            </a:r>
          </a:p>
        </p:txBody>
      </p:sp>
      <p:pic>
        <p:nvPicPr>
          <p:cNvPr id="4099" name="Picture 3" descr="C:\Users\Rae\Desktop\Gospel-Of-Joh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17384"/>
            <a:ext cx="3361765" cy="2294755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Rae\Desktop\synoptic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035" y="326139"/>
            <a:ext cx="3361765" cy="2286000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86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15400" cy="1408331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What is the Controversy 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for Part 1?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925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5720" indent="0">
              <a:buNone/>
            </a:pPr>
            <a:r>
              <a:rPr lang="en-US" b="1" u="sng" dirty="0" smtClean="0"/>
              <a:t>Note</a:t>
            </a:r>
            <a:r>
              <a:rPr lang="en-US" dirty="0" smtClean="0"/>
              <a:t>:  If the “type of bread” could have settled the whole controversy of whether the Last Supper was on either: </a:t>
            </a:r>
          </a:p>
          <a:p>
            <a:pPr marL="502920" indent="-4572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Abib 13? or Abib 14? (or …) </a:t>
            </a:r>
          </a:p>
          <a:p>
            <a:pPr marL="502920" indent="-4572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Tuesday? or Wednesday? … (or maybe even a Thursday)?</a:t>
            </a:r>
          </a:p>
          <a:p>
            <a:pPr marL="45720" indent="0">
              <a:buNone/>
            </a:pPr>
            <a:r>
              <a:rPr lang="en-US" b="1" dirty="0">
                <a:solidFill>
                  <a:srgbClr val="C00000"/>
                </a:solidFill>
              </a:rPr>
              <a:t>	</a:t>
            </a:r>
            <a:r>
              <a:rPr lang="en-US" dirty="0" smtClean="0"/>
              <a:t>… our study would be done. </a:t>
            </a:r>
          </a:p>
          <a:p>
            <a:pPr marL="45720" indent="0">
              <a:buNone/>
            </a:pPr>
            <a:r>
              <a:rPr lang="en-US" b="1" dirty="0" smtClean="0"/>
              <a:t>However – there are other questions to be considered:</a:t>
            </a:r>
          </a:p>
          <a:p>
            <a:pPr marL="502920" indent="-457200"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Does the “day” commence with sunset?</a:t>
            </a:r>
          </a:p>
          <a:p>
            <a:pPr marL="502920" indent="-457200">
              <a:buAutoNum type="arabicPeriod"/>
            </a:pPr>
            <a:r>
              <a:rPr lang="en-US" b="1" dirty="0" smtClean="0">
                <a:solidFill>
                  <a:srgbClr val="00B0F0"/>
                </a:solidFill>
              </a:rPr>
              <a:t>Does the “day” commence with the DAWN light? </a:t>
            </a:r>
          </a:p>
          <a:p>
            <a:pPr marL="502920" indent="-457200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Is the Passover Meal ever eaten 21 hours in advance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of the Passover Sacrifice?</a:t>
            </a:r>
            <a:endParaRPr lang="en-US" b="1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en-US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Ar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r>
              <a:rPr lang="en-US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ument Is This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 If the Passover Meal is eaten before the Passover sacrifice takes place, how does that align with the </a:t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Torah instructions given in Exodus 12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6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3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0"/>
            <a:ext cx="8915400" cy="762000"/>
          </a:xfrm>
        </p:spPr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143000"/>
            <a:ext cx="8229600" cy="5257800"/>
          </a:xfrm>
        </p:spPr>
        <p:txBody>
          <a:bodyPr>
            <a:normAutofit/>
          </a:bodyPr>
          <a:lstStyle/>
          <a:p>
            <a:pPr marL="45720" lv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80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685800"/>
            <a:ext cx="8534400" cy="56630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0" indent="-457200">
              <a:buFont typeface="+mj-lt"/>
              <a:buAutoNum type="alphaLcPeriod"/>
            </a:pPr>
            <a:r>
              <a:rPr lang="en-US" sz="2400" dirty="0" smtClean="0"/>
              <a:t>At </a:t>
            </a:r>
            <a:r>
              <a:rPr lang="en-US" sz="2400" dirty="0"/>
              <a:t>that Last Supper, </a:t>
            </a:r>
            <a:r>
              <a:rPr lang="en-US" sz="2400" dirty="0" smtClean="0"/>
              <a:t>the </a:t>
            </a:r>
            <a:br>
              <a:rPr lang="en-US" sz="2400" dirty="0" smtClean="0"/>
            </a:br>
            <a:r>
              <a:rPr lang="en-US" sz="2400" dirty="0" smtClean="0"/>
              <a:t>disciples could have eaten  </a:t>
            </a:r>
            <a:br>
              <a:rPr lang="en-US" sz="2400" dirty="0" smtClean="0"/>
            </a:br>
            <a:r>
              <a:rPr lang="en-US" sz="2400" dirty="0" smtClean="0"/>
              <a:t>some </a:t>
            </a:r>
            <a:r>
              <a:rPr lang="en-US" sz="2400" dirty="0"/>
              <a:t>type of </a:t>
            </a:r>
            <a:r>
              <a:rPr lang="en-US" sz="2400" dirty="0" smtClean="0"/>
              <a:t>celebratory,</a:t>
            </a:r>
            <a:br>
              <a:rPr lang="en-US" sz="2400" dirty="0" smtClean="0"/>
            </a:br>
            <a:r>
              <a:rPr lang="en-US" sz="2400" dirty="0" smtClean="0"/>
              <a:t>or preparatory </a:t>
            </a:r>
            <a:r>
              <a:rPr lang="en-US" sz="2400" dirty="0"/>
              <a:t>meal </a:t>
            </a:r>
            <a:r>
              <a:rPr lang="en-US" sz="2400" dirty="0" smtClean="0"/>
              <a:t>in </a:t>
            </a:r>
            <a:br>
              <a:rPr lang="en-US" sz="2400" dirty="0" smtClean="0"/>
            </a:br>
            <a:r>
              <a:rPr lang="en-US" sz="2400" b="1" dirty="0" smtClean="0">
                <a:solidFill>
                  <a:srgbClr val="0070C0"/>
                </a:solidFill>
              </a:rPr>
              <a:t>Yahusha’s</a:t>
            </a:r>
            <a:r>
              <a:rPr lang="en-US" sz="2400" dirty="0" smtClean="0"/>
              <a:t> presence </a:t>
            </a:r>
            <a:r>
              <a:rPr lang="en-US" sz="2400" dirty="0"/>
              <a:t>the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evening </a:t>
            </a:r>
            <a:r>
              <a:rPr lang="en-US" sz="2400" dirty="0"/>
              <a:t>of </a:t>
            </a:r>
            <a:r>
              <a:rPr lang="en-US" sz="2400" dirty="0" smtClean="0"/>
              <a:t>Abib </a:t>
            </a:r>
            <a:r>
              <a:rPr lang="en-US" sz="2400" dirty="0"/>
              <a:t>13.  </a:t>
            </a:r>
            <a:endParaRPr lang="en-US" sz="2400" dirty="0" smtClean="0"/>
          </a:p>
          <a:p>
            <a:pPr marL="457200" indent="-457200">
              <a:buFont typeface="+mj-lt"/>
              <a:buAutoNum type="alphaLcPeriod"/>
            </a:pPr>
            <a:r>
              <a:rPr lang="en-US" sz="2400" dirty="0" smtClean="0"/>
              <a:t>It </a:t>
            </a:r>
            <a:r>
              <a:rPr lang="en-US" sz="2400" dirty="0"/>
              <a:t>was at this </a:t>
            </a:r>
            <a:r>
              <a:rPr lang="en-US" sz="2400" dirty="0" smtClean="0"/>
              <a:t>supper that,</a:t>
            </a:r>
            <a:br>
              <a:rPr lang="en-US" sz="2400" dirty="0" smtClean="0"/>
            </a:br>
            <a:r>
              <a:rPr lang="en-US" sz="2400" b="1" dirty="0" smtClean="0">
                <a:solidFill>
                  <a:srgbClr val="0070C0"/>
                </a:solidFill>
              </a:rPr>
              <a:t>Yahusha</a:t>
            </a:r>
            <a:r>
              <a:rPr lang="en-US" sz="2400" dirty="0" smtClean="0"/>
              <a:t> Himself,</a:t>
            </a:r>
            <a:r>
              <a:rPr lang="en-US" sz="2600" dirty="0" smtClean="0"/>
              <a:t> </a:t>
            </a:r>
            <a:r>
              <a:rPr lang="en-US" sz="2000" dirty="0" smtClean="0"/>
              <a:t>(as the High Priest of the </a:t>
            </a:r>
            <a:r>
              <a:rPr lang="en-US" sz="2000" dirty="0" err="1" smtClean="0"/>
              <a:t>Melki-tzedek</a:t>
            </a:r>
            <a:r>
              <a:rPr lang="en-US" sz="2000" dirty="0" smtClean="0"/>
              <a:t> Order), </a:t>
            </a:r>
            <a:r>
              <a:rPr lang="en-US" sz="2400" dirty="0" smtClean="0"/>
              <a:t>established this New Way to celebrate the Passover </a:t>
            </a:r>
            <a:r>
              <a:rPr lang="en-US" sz="2000" dirty="0" smtClean="0"/>
              <a:t>(without the lamb) </a:t>
            </a:r>
            <a:r>
              <a:rPr lang="en-US" sz="2400" dirty="0" smtClean="0"/>
              <a:t>through the simple symbols of </a:t>
            </a:r>
            <a:r>
              <a:rPr lang="en-US" sz="2400" dirty="0"/>
              <a:t>the </a:t>
            </a:r>
            <a:r>
              <a:rPr lang="en-US" sz="2400" dirty="0" smtClean="0"/>
              <a:t>bread </a:t>
            </a:r>
            <a:r>
              <a:rPr lang="en-US" sz="2400" dirty="0"/>
              <a:t>and </a:t>
            </a:r>
            <a:r>
              <a:rPr lang="en-US" sz="2400" dirty="0" smtClean="0"/>
              <a:t>wine.  Then He also endorsed the foot-washing.  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8C4C64"/>
                </a:solidFill>
              </a:rPr>
              <a:t>(</a:t>
            </a:r>
            <a:r>
              <a:rPr lang="en-US" sz="2400" b="1" u="sng" dirty="0" smtClean="0">
                <a:solidFill>
                  <a:srgbClr val="8C4C64"/>
                </a:solidFill>
              </a:rPr>
              <a:t>Note</a:t>
            </a:r>
            <a:r>
              <a:rPr lang="en-US" sz="2400" dirty="0" smtClean="0">
                <a:solidFill>
                  <a:srgbClr val="8C4C64"/>
                </a:solidFill>
              </a:rPr>
              <a:t>: </a:t>
            </a:r>
            <a:r>
              <a:rPr lang="en-US" sz="2400" b="1" dirty="0">
                <a:solidFill>
                  <a:srgbClr val="0070C0"/>
                </a:solidFill>
              </a:rPr>
              <a:t>Yahusha</a:t>
            </a:r>
            <a:r>
              <a:rPr lang="en-US" sz="2400" dirty="0" smtClean="0">
                <a:solidFill>
                  <a:srgbClr val="8C4C64"/>
                </a:solidFill>
              </a:rPr>
              <a:t> did not partake of these symbols.)</a:t>
            </a:r>
            <a:endParaRPr lang="en-US" sz="2400" dirty="0" smtClean="0"/>
          </a:p>
          <a:p>
            <a:pPr marL="457200" indent="-457200">
              <a:buFont typeface="+mj-lt"/>
              <a:buAutoNum type="alphaLcPeriod"/>
            </a:pPr>
            <a:r>
              <a:rPr lang="en-US" sz="2400" dirty="0" smtClean="0"/>
              <a:t>After </a:t>
            </a:r>
            <a:r>
              <a:rPr lang="en-US" sz="2400" dirty="0"/>
              <a:t>the meal </a:t>
            </a:r>
            <a:r>
              <a:rPr lang="en-US" sz="2000" dirty="0"/>
              <a:t>(and </a:t>
            </a:r>
            <a:r>
              <a:rPr lang="en-US" sz="2000" dirty="0" smtClean="0"/>
              <a:t>foot-washing </a:t>
            </a:r>
            <a:r>
              <a:rPr lang="en-US" sz="2000" dirty="0"/>
              <a:t>activity), </a:t>
            </a:r>
            <a:r>
              <a:rPr lang="en-US" sz="2400" b="1" dirty="0">
                <a:solidFill>
                  <a:srgbClr val="0070C0"/>
                </a:solidFill>
              </a:rPr>
              <a:t>Yahusha</a:t>
            </a:r>
            <a:r>
              <a:rPr lang="en-US" sz="2400" dirty="0"/>
              <a:t> once again sat at the table to instruct His disciples and give another clue that there was a betrayer in the group.  </a:t>
            </a:r>
            <a:endParaRPr lang="en-US" sz="2400" b="1" dirty="0">
              <a:solidFill>
                <a:srgbClr val="7030A0"/>
              </a:solidFill>
            </a:endParaRPr>
          </a:p>
        </p:txBody>
      </p:sp>
      <p:pic>
        <p:nvPicPr>
          <p:cNvPr id="8" name="Picture 2" descr="C:\Users\Rae\Desktop\lord's suppe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838199"/>
            <a:ext cx="3506892" cy="2305613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n 6"/>
          <p:cNvSpPr/>
          <p:nvPr/>
        </p:nvSpPr>
        <p:spPr>
          <a:xfrm>
            <a:off x="8437982" y="112643"/>
            <a:ext cx="583096" cy="496957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785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3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0"/>
            <a:ext cx="8915400" cy="762000"/>
          </a:xfrm>
        </p:spPr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143000"/>
            <a:ext cx="8229600" cy="5257800"/>
          </a:xfrm>
        </p:spPr>
        <p:txBody>
          <a:bodyPr>
            <a:normAutofit/>
          </a:bodyPr>
          <a:lstStyle/>
          <a:p>
            <a:pPr marL="45720" lv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81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844488"/>
            <a:ext cx="5943600" cy="52937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0" indent="-457200">
              <a:buFont typeface="+mj-lt"/>
              <a:buAutoNum type="alphaLcPeriod" startAt="4"/>
            </a:pPr>
            <a:r>
              <a:rPr lang="en-US" sz="2600" dirty="0" smtClean="0"/>
              <a:t>The </a:t>
            </a:r>
            <a:r>
              <a:rPr lang="en-US" sz="2600" dirty="0"/>
              <a:t>next clue was:  the betrayer would receive the sop.  </a:t>
            </a:r>
            <a:endParaRPr lang="en-US" sz="2600" dirty="0" smtClean="0"/>
          </a:p>
          <a:p>
            <a:pPr marL="457200" indent="-457200">
              <a:buFont typeface="+mj-lt"/>
              <a:buAutoNum type="alphaLcPeriod" startAt="4"/>
            </a:pPr>
            <a:r>
              <a:rPr lang="en-US" sz="2600" dirty="0" smtClean="0"/>
              <a:t>This </a:t>
            </a:r>
            <a:r>
              <a:rPr lang="en-US" sz="2600" dirty="0"/>
              <a:t>is when Judas Iscariot arose and left </a:t>
            </a:r>
            <a:r>
              <a:rPr lang="en-US" sz="2600" b="1" u="sng" dirty="0"/>
              <a:t>after</a:t>
            </a:r>
            <a:r>
              <a:rPr lang="en-US" sz="2600" dirty="0"/>
              <a:t> he received the sop, (</a:t>
            </a:r>
            <a:r>
              <a:rPr lang="en-US" sz="2600" dirty="0">
                <a:solidFill>
                  <a:srgbClr val="FF00FF"/>
                </a:solidFill>
              </a:rPr>
              <a:t>illustrating the removal of leaven from the group</a:t>
            </a:r>
            <a:r>
              <a:rPr lang="en-US" sz="2600" dirty="0"/>
              <a:t>), to carry out his plan to betray </a:t>
            </a:r>
            <a:r>
              <a:rPr lang="en-US" sz="2600" b="1" dirty="0">
                <a:solidFill>
                  <a:srgbClr val="0070C0"/>
                </a:solidFill>
              </a:rPr>
              <a:t>Yahusha</a:t>
            </a:r>
            <a:r>
              <a:rPr lang="en-US" sz="2600" dirty="0"/>
              <a:t> to the Jewish authorities.  </a:t>
            </a:r>
            <a:endParaRPr lang="en-US" sz="2600" dirty="0" smtClean="0"/>
          </a:p>
          <a:p>
            <a:pPr marL="457200" indent="-457200">
              <a:buFont typeface="+mj-lt"/>
              <a:buAutoNum type="alphaLcPeriod" startAt="4"/>
            </a:pPr>
            <a:r>
              <a:rPr lang="en-US" sz="2600" dirty="0" smtClean="0"/>
              <a:t>Would </a:t>
            </a:r>
            <a:r>
              <a:rPr lang="en-US" sz="2600" dirty="0"/>
              <a:t>it not seem appropriate for </a:t>
            </a:r>
            <a:r>
              <a:rPr lang="en-US" sz="2600" b="1" dirty="0">
                <a:solidFill>
                  <a:srgbClr val="0070C0"/>
                </a:solidFill>
              </a:rPr>
              <a:t>Yahusha</a:t>
            </a:r>
            <a:r>
              <a:rPr lang="en-US" sz="2600" dirty="0"/>
              <a:t> to use “leavened sop” to designate the “leavened disciple” in the group that was soon to betray Him? </a:t>
            </a:r>
            <a:endParaRPr lang="en-US" sz="2600" b="1" dirty="0">
              <a:solidFill>
                <a:srgbClr val="7030A0"/>
              </a:solidFill>
            </a:endParaRPr>
          </a:p>
        </p:txBody>
      </p:sp>
      <p:pic>
        <p:nvPicPr>
          <p:cNvPr id="7" name="Picture 6" descr="C:\Users\Rae\Desktop\jesus sop judas edi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799" y="993747"/>
            <a:ext cx="2471737" cy="2297564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Rae\Desktop\bread dippin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3897" y="4114800"/>
            <a:ext cx="2285540" cy="1715450"/>
          </a:xfrm>
          <a:prstGeom prst="rect">
            <a:avLst/>
          </a:prstGeom>
          <a:ln w="57150">
            <a:solidFill>
              <a:schemeClr val="bg2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n 8"/>
          <p:cNvSpPr/>
          <p:nvPr/>
        </p:nvSpPr>
        <p:spPr>
          <a:xfrm>
            <a:off x="8437982" y="112643"/>
            <a:ext cx="583096" cy="496957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804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3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0"/>
            <a:ext cx="8915400" cy="762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143000"/>
            <a:ext cx="8229600" cy="5257800"/>
          </a:xfrm>
        </p:spPr>
        <p:txBody>
          <a:bodyPr>
            <a:normAutofit/>
          </a:bodyPr>
          <a:lstStyle/>
          <a:p>
            <a:pPr marL="45720" lv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82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838200"/>
            <a:ext cx="8499676" cy="56323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0" indent="-457200">
              <a:buFont typeface="+mj-lt"/>
              <a:buAutoNum type="alphaLcPeriod"/>
            </a:pPr>
            <a:r>
              <a:rPr lang="en-US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Yahusha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and His disciples obviously could not have eaten a Passover lamb with their meal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night of Abib 13.</a:t>
            </a:r>
            <a:r>
              <a:rPr lang="en-US" sz="2400" dirty="0"/>
              <a:t>  </a:t>
            </a:r>
            <a:endParaRPr lang="en-US" sz="2400" dirty="0" smtClean="0"/>
          </a:p>
          <a:p>
            <a:pPr marL="457200" indent="-457200">
              <a:buFont typeface="+mj-lt"/>
              <a:buAutoNum type="alphaLcPeriod"/>
            </a:pPr>
            <a:r>
              <a:rPr lang="en-US" sz="2400" b="1" dirty="0" smtClean="0">
                <a:solidFill>
                  <a:srgbClr val="0070C0"/>
                </a:solidFill>
              </a:rPr>
              <a:t>The Scriptures, through Paul, </a:t>
            </a:r>
            <a:r>
              <a:rPr lang="en-US" sz="2400" b="1" dirty="0">
                <a:solidFill>
                  <a:srgbClr val="0070C0"/>
                </a:solidFill>
              </a:rPr>
              <a:t>clearly state </a:t>
            </a:r>
            <a:r>
              <a:rPr lang="en-US" sz="2400" b="1" dirty="0" smtClean="0">
                <a:solidFill>
                  <a:srgbClr val="0070C0"/>
                </a:solidFill>
              </a:rPr>
              <a:t>“</a:t>
            </a:r>
            <a:r>
              <a:rPr lang="en-US" sz="2400" b="1" dirty="0">
                <a:solidFill>
                  <a:srgbClr val="0070C0"/>
                </a:solidFill>
              </a:rPr>
              <a:t>the” Messiah was our Passover </a:t>
            </a:r>
            <a:r>
              <a:rPr lang="en-US" sz="2400" dirty="0"/>
              <a:t>(I </a:t>
            </a:r>
            <a:r>
              <a:rPr lang="en-US" sz="2400" dirty="0" err="1" smtClean="0"/>
              <a:t>Cor</a:t>
            </a:r>
            <a:r>
              <a:rPr lang="en-US" sz="2400" dirty="0" smtClean="0"/>
              <a:t> </a:t>
            </a:r>
            <a:r>
              <a:rPr lang="en-US" sz="2400" dirty="0"/>
              <a:t>5:7). </a:t>
            </a:r>
            <a:endParaRPr lang="en-US" sz="2400" dirty="0" smtClean="0"/>
          </a:p>
          <a:p>
            <a:pPr marL="457200" indent="-457200">
              <a:buFont typeface="+mj-lt"/>
              <a:buAutoNum type="alphaLcPeriod"/>
            </a:pPr>
            <a:r>
              <a:rPr lang="en-US" sz="2400" b="1" dirty="0" smtClean="0">
                <a:solidFill>
                  <a:srgbClr val="00B050"/>
                </a:solidFill>
              </a:rPr>
              <a:t>Matthew</a:t>
            </a:r>
            <a:r>
              <a:rPr lang="en-US" sz="2400" b="1" dirty="0">
                <a:solidFill>
                  <a:srgbClr val="00B050"/>
                </a:solidFill>
              </a:rPr>
              <a:t>, Mark, and Luke all record that </a:t>
            </a:r>
            <a:r>
              <a:rPr lang="en-US" sz="2400" b="1" dirty="0">
                <a:solidFill>
                  <a:srgbClr val="0070C0"/>
                </a:solidFill>
              </a:rPr>
              <a:t>Yahusha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/>
            </a:r>
            <a:br>
              <a:rPr lang="en-US" sz="2400" b="1" dirty="0" smtClean="0">
                <a:solidFill>
                  <a:srgbClr val="00B050"/>
                </a:solidFill>
              </a:rPr>
            </a:br>
            <a:r>
              <a:rPr lang="en-US" sz="2400" b="1" dirty="0" smtClean="0">
                <a:solidFill>
                  <a:srgbClr val="00B050"/>
                </a:solidFill>
              </a:rPr>
              <a:t>died </a:t>
            </a:r>
            <a:r>
              <a:rPr lang="en-US" sz="2400" b="1" dirty="0">
                <a:solidFill>
                  <a:srgbClr val="00B050"/>
                </a:solidFill>
              </a:rPr>
              <a:t>at the ninth hour </a:t>
            </a:r>
            <a:r>
              <a:rPr lang="en-US" sz="2000" dirty="0"/>
              <a:t>(3:00 </a:t>
            </a:r>
            <a:r>
              <a:rPr lang="en-US" sz="1600" dirty="0"/>
              <a:t>PM</a:t>
            </a:r>
            <a:r>
              <a:rPr lang="en-US" sz="2000" dirty="0"/>
              <a:t> Roman Reckoning of time).  </a:t>
            </a:r>
            <a:endParaRPr lang="en-US" sz="2400" dirty="0" smtClean="0"/>
          </a:p>
          <a:p>
            <a:pPr marL="457200" indent="-457200">
              <a:buFont typeface="+mj-lt"/>
              <a:buAutoNum type="alphaLcPeriod"/>
            </a:pPr>
            <a:r>
              <a:rPr lang="en-US" sz="2400" b="1" dirty="0" smtClean="0">
                <a:solidFill>
                  <a:srgbClr val="009999"/>
                </a:solidFill>
              </a:rPr>
              <a:t>This </a:t>
            </a:r>
            <a:r>
              <a:rPr lang="en-US" sz="2400" b="1" dirty="0">
                <a:solidFill>
                  <a:srgbClr val="009999"/>
                </a:solidFill>
              </a:rPr>
              <a:t>coincides with the same time as recorded by Josephus for when the slaughter of the Passover </a:t>
            </a:r>
            <a:r>
              <a:rPr lang="en-US" sz="2400" b="1" dirty="0" smtClean="0">
                <a:solidFill>
                  <a:srgbClr val="009999"/>
                </a:solidFill>
              </a:rPr>
              <a:t/>
            </a:r>
            <a:br>
              <a:rPr lang="en-US" sz="2400" b="1" dirty="0" smtClean="0">
                <a:solidFill>
                  <a:srgbClr val="009999"/>
                </a:solidFill>
              </a:rPr>
            </a:br>
            <a:r>
              <a:rPr lang="en-US" sz="2400" b="1" dirty="0" smtClean="0">
                <a:solidFill>
                  <a:srgbClr val="009999"/>
                </a:solidFill>
              </a:rPr>
              <a:t>lambs </a:t>
            </a:r>
            <a:r>
              <a:rPr lang="en-US" sz="2400" b="1" dirty="0">
                <a:solidFill>
                  <a:srgbClr val="009999"/>
                </a:solidFill>
              </a:rPr>
              <a:t>commenced.  </a:t>
            </a:r>
            <a:endParaRPr lang="en-US" sz="2400" b="1" dirty="0" smtClean="0">
              <a:solidFill>
                <a:srgbClr val="009999"/>
              </a:solidFill>
            </a:endParaRPr>
          </a:p>
          <a:p>
            <a:pPr marL="457200" indent="-457200">
              <a:buFont typeface="+mj-lt"/>
              <a:buAutoNum type="alphaLcPeriod"/>
            </a:pPr>
            <a:r>
              <a:rPr lang="en-US" sz="2400" b="1" dirty="0">
                <a:solidFill>
                  <a:srgbClr val="0070C0"/>
                </a:solidFill>
              </a:rPr>
              <a:t>Yahusha</a:t>
            </a:r>
            <a:r>
              <a:rPr lang="en-US" sz="2400" b="1" dirty="0">
                <a:solidFill>
                  <a:srgbClr val="7030A0"/>
                </a:solidFill>
              </a:rPr>
              <a:t> fulfilled the symbolism of the Passover lamb by giving His life on His Covenant Calendar Abib 14.  </a:t>
            </a:r>
            <a:r>
              <a:rPr lang="en-US" sz="2000" b="1" dirty="0">
                <a:solidFill>
                  <a:srgbClr val="7030A0"/>
                </a:solidFill>
              </a:rPr>
              <a:t>(No future </a:t>
            </a:r>
            <a:r>
              <a:rPr lang="en-US" sz="2000" b="1" dirty="0" smtClean="0">
                <a:solidFill>
                  <a:srgbClr val="7030A0"/>
                </a:solidFill>
              </a:rPr>
              <a:t>Passover </a:t>
            </a:r>
            <a:r>
              <a:rPr lang="en-US" sz="2000" b="1" dirty="0">
                <a:solidFill>
                  <a:srgbClr val="7030A0"/>
                </a:solidFill>
              </a:rPr>
              <a:t>lambs had to ever be sacrificed again.)</a:t>
            </a:r>
            <a:r>
              <a:rPr lang="en-US" sz="2400" b="1" dirty="0">
                <a:solidFill>
                  <a:srgbClr val="7030A0"/>
                </a:solidFill>
              </a:rPr>
              <a:t>       </a:t>
            </a:r>
            <a:br>
              <a:rPr lang="en-US" sz="2400" b="1" dirty="0">
                <a:solidFill>
                  <a:srgbClr val="7030A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Do you know why there was no </a:t>
            </a:r>
            <a:r>
              <a:rPr lang="en-US" sz="2400" b="1" dirty="0" err="1">
                <a:solidFill>
                  <a:srgbClr val="FF0000"/>
                </a:solidFill>
              </a:rPr>
              <a:t>passover</a:t>
            </a:r>
            <a:r>
              <a:rPr lang="en-US" sz="2400" b="1" dirty="0">
                <a:solidFill>
                  <a:srgbClr val="FF0000"/>
                </a:solidFill>
              </a:rPr>
              <a:t> sacrifice 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on the counterfeit Abib 14 of the unbelieving Jews?</a:t>
            </a:r>
            <a:r>
              <a:rPr lang="en-US" sz="2400" b="1" dirty="0">
                <a:solidFill>
                  <a:srgbClr val="7030A0"/>
                </a:solidFill>
              </a:rPr>
              <a:t>  </a:t>
            </a:r>
          </a:p>
        </p:txBody>
      </p:sp>
      <p:sp>
        <p:nvSpPr>
          <p:cNvPr id="7" name="Sun 6"/>
          <p:cNvSpPr/>
          <p:nvPr/>
        </p:nvSpPr>
        <p:spPr>
          <a:xfrm>
            <a:off x="8437982" y="112643"/>
            <a:ext cx="583096" cy="496957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538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83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838200"/>
          </a:xfrm>
        </p:spPr>
        <p:txBody>
          <a:bodyPr/>
          <a:lstStyle/>
          <a:p>
            <a:r>
              <a:rPr lang="en-US" dirty="0" smtClean="0"/>
              <a:t>The Fast of the Firstborn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692397"/>
            <a:ext cx="8686800" cy="51816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sz="2300" b="1" dirty="0">
                <a:solidFill>
                  <a:srgbClr val="8C4C64"/>
                </a:solidFill>
              </a:rPr>
              <a:t>There’s been considerable discussion on “</a:t>
            </a:r>
            <a:r>
              <a:rPr lang="en-US" sz="2300" b="1" dirty="0">
                <a:solidFill>
                  <a:srgbClr val="FF0000"/>
                </a:solidFill>
              </a:rPr>
              <a:t>who ate what?</a:t>
            </a:r>
            <a:r>
              <a:rPr lang="en-US" sz="2300" b="1" dirty="0">
                <a:solidFill>
                  <a:srgbClr val="8C4C64"/>
                </a:solidFill>
              </a:rPr>
              <a:t>” and on “</a:t>
            </a:r>
            <a:r>
              <a:rPr lang="en-US" sz="2300" b="1" dirty="0">
                <a:solidFill>
                  <a:srgbClr val="FF0000"/>
                </a:solidFill>
              </a:rPr>
              <a:t>what day was it?</a:t>
            </a:r>
            <a:r>
              <a:rPr lang="en-US" sz="2300" b="1" dirty="0">
                <a:solidFill>
                  <a:srgbClr val="8C4C64"/>
                </a:solidFill>
              </a:rPr>
              <a:t>” in this section.  </a:t>
            </a:r>
            <a:br>
              <a:rPr lang="en-US" sz="2300" b="1" dirty="0">
                <a:solidFill>
                  <a:srgbClr val="8C4C64"/>
                </a:solidFill>
              </a:rPr>
            </a:br>
            <a:r>
              <a:rPr lang="en-US" sz="2300" b="1" dirty="0">
                <a:solidFill>
                  <a:srgbClr val="8C4C64"/>
                </a:solidFill>
              </a:rPr>
              <a:t>What do we know for sure? </a:t>
            </a:r>
          </a:p>
          <a:p>
            <a:pPr marL="502920" indent="-457200">
              <a:buAutoNum type="arabicPeriod"/>
            </a:pPr>
            <a:r>
              <a:rPr lang="en-US" sz="2300" b="1" dirty="0" smtClean="0">
                <a:solidFill>
                  <a:srgbClr val="8C4C64"/>
                </a:solidFill>
              </a:rPr>
              <a:t>There was no lamb at this Last Supper. </a:t>
            </a:r>
          </a:p>
          <a:p>
            <a:pPr marL="502920" indent="-457200">
              <a:buAutoNum type="arabicPeriod"/>
            </a:pPr>
            <a:r>
              <a:rPr lang="en-US" sz="2300" b="1" dirty="0" smtClean="0">
                <a:solidFill>
                  <a:srgbClr val="8C4C64"/>
                </a:solidFill>
              </a:rPr>
              <a:t>The disciples partook of the “bread and wine” </a:t>
            </a:r>
            <a:br>
              <a:rPr lang="en-US" sz="2300" b="1" dirty="0" smtClean="0">
                <a:solidFill>
                  <a:srgbClr val="8C4C64"/>
                </a:solidFill>
              </a:rPr>
            </a:br>
            <a:r>
              <a:rPr lang="en-US" sz="2300" b="1" dirty="0" smtClean="0">
                <a:solidFill>
                  <a:srgbClr val="8C4C64"/>
                </a:solidFill>
              </a:rPr>
              <a:t>as emblems of </a:t>
            </a:r>
            <a:r>
              <a:rPr lang="en-US" sz="2300" b="1" dirty="0" smtClean="0">
                <a:solidFill>
                  <a:srgbClr val="0070C0"/>
                </a:solidFill>
              </a:rPr>
              <a:t>Yahusha’s</a:t>
            </a:r>
            <a:r>
              <a:rPr lang="en-US" sz="2300" b="1" dirty="0" smtClean="0">
                <a:solidFill>
                  <a:srgbClr val="8C4C64"/>
                </a:solidFill>
              </a:rPr>
              <a:t> body.</a:t>
            </a:r>
          </a:p>
          <a:p>
            <a:pPr marL="502920" indent="-457200">
              <a:buAutoNum type="arabicPeriod"/>
            </a:pPr>
            <a:r>
              <a:rPr lang="en-US" sz="2300" b="1" dirty="0" smtClean="0">
                <a:solidFill>
                  <a:srgbClr val="8C4C64"/>
                </a:solidFill>
              </a:rPr>
              <a:t>There is no record that </a:t>
            </a:r>
            <a:r>
              <a:rPr lang="en-US" sz="2300" b="1" dirty="0" smtClean="0">
                <a:solidFill>
                  <a:srgbClr val="0070C0"/>
                </a:solidFill>
              </a:rPr>
              <a:t>Yahusha</a:t>
            </a:r>
            <a:r>
              <a:rPr lang="en-US" sz="2300" b="1" dirty="0" smtClean="0">
                <a:solidFill>
                  <a:srgbClr val="8C4C64"/>
                </a:solidFill>
              </a:rPr>
              <a:t> partook of these emblems, and there’s no reason for Him to do so </a:t>
            </a:r>
            <a:br>
              <a:rPr lang="en-US" sz="2300" b="1" dirty="0" smtClean="0">
                <a:solidFill>
                  <a:srgbClr val="8C4C64"/>
                </a:solidFill>
              </a:rPr>
            </a:br>
            <a:r>
              <a:rPr lang="en-US" sz="2300" b="1" dirty="0" smtClean="0">
                <a:solidFill>
                  <a:srgbClr val="8C4C64"/>
                </a:solidFill>
              </a:rPr>
              <a:t>in the first place. </a:t>
            </a:r>
          </a:p>
          <a:p>
            <a:pPr marL="502920" indent="-457200">
              <a:buAutoNum type="arabicPeriod"/>
            </a:pPr>
            <a:r>
              <a:rPr lang="en-US" sz="2300" b="1" dirty="0" smtClean="0">
                <a:solidFill>
                  <a:srgbClr val="8C4C64"/>
                </a:solidFill>
              </a:rPr>
              <a:t>However, remember, He began His ministry with fasting, </a:t>
            </a:r>
            <a:br>
              <a:rPr lang="en-US" sz="2300" b="1" dirty="0" smtClean="0">
                <a:solidFill>
                  <a:srgbClr val="8C4C64"/>
                </a:solidFill>
              </a:rPr>
            </a:br>
            <a:r>
              <a:rPr lang="en-US" sz="2300" b="1" dirty="0" smtClean="0">
                <a:solidFill>
                  <a:srgbClr val="8C4C64"/>
                </a:solidFill>
              </a:rPr>
              <a:t>                       and fasted many times up to His Passover</a:t>
            </a:r>
            <a:br>
              <a:rPr lang="en-US" sz="2300" b="1" dirty="0" smtClean="0">
                <a:solidFill>
                  <a:srgbClr val="8C4C64"/>
                </a:solidFill>
              </a:rPr>
            </a:br>
            <a:r>
              <a:rPr lang="en-US" sz="2300" b="1" dirty="0" smtClean="0">
                <a:solidFill>
                  <a:srgbClr val="8C4C64"/>
                </a:solidFill>
              </a:rPr>
              <a:t>                         sacrifice that would fulfill the Torah “type.”</a:t>
            </a:r>
          </a:p>
        </p:txBody>
      </p:sp>
    </p:spTree>
    <p:extLst>
      <p:ext uri="{BB962C8B-B14F-4D97-AF65-F5344CB8AC3E}">
        <p14:creationId xmlns:p14="http://schemas.microsoft.com/office/powerpoint/2010/main" val="220565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84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838200"/>
          </a:xfrm>
        </p:spPr>
        <p:txBody>
          <a:bodyPr/>
          <a:lstStyle/>
          <a:p>
            <a:r>
              <a:rPr lang="en-US" dirty="0" smtClean="0"/>
              <a:t>The Fast of the Firstborn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990600"/>
            <a:ext cx="8686800" cy="51816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02920" indent="-457200">
              <a:buAutoNum type="arabicPeriod" startAt="5"/>
            </a:pPr>
            <a:r>
              <a:rPr lang="en-US" b="1" dirty="0" smtClean="0">
                <a:solidFill>
                  <a:srgbClr val="8C4C64"/>
                </a:solidFill>
              </a:rPr>
              <a:t>It is understood that the lamb chosen on Abib 10 for the </a:t>
            </a:r>
            <a:r>
              <a:rPr lang="en-US" b="1" dirty="0">
                <a:solidFill>
                  <a:srgbClr val="8C4C64"/>
                </a:solidFill>
              </a:rPr>
              <a:t>P</a:t>
            </a:r>
            <a:r>
              <a:rPr lang="en-US" b="1" dirty="0" smtClean="0">
                <a:solidFill>
                  <a:srgbClr val="8C4C64"/>
                </a:solidFill>
              </a:rPr>
              <a:t>assover sacrifice, was “fasted” the last four days of life.</a:t>
            </a:r>
          </a:p>
          <a:p>
            <a:pPr marL="502920" indent="-457200">
              <a:buAutoNum type="arabicPeriod" startAt="5"/>
            </a:pPr>
            <a:r>
              <a:rPr lang="en-US" b="1" dirty="0" smtClean="0">
                <a:solidFill>
                  <a:srgbClr val="8C4C64"/>
                </a:solidFill>
              </a:rPr>
              <a:t>Because </a:t>
            </a:r>
            <a:r>
              <a:rPr lang="en-US" b="1" dirty="0" smtClean="0">
                <a:solidFill>
                  <a:srgbClr val="0070C0"/>
                </a:solidFill>
              </a:rPr>
              <a:t>Yahusha</a:t>
            </a:r>
            <a:r>
              <a:rPr lang="en-US" b="1" dirty="0" smtClean="0">
                <a:solidFill>
                  <a:srgbClr val="8C4C64"/>
                </a:solidFill>
              </a:rPr>
              <a:t> fulfills all the “types” then He would also fulfill the fasting requirement as “the” Passover Lamb. </a:t>
            </a:r>
          </a:p>
          <a:p>
            <a:pPr marL="502920" indent="-457200">
              <a:buAutoNum type="arabicPeriod" startAt="5"/>
            </a:pPr>
            <a:r>
              <a:rPr lang="en-US" b="1" dirty="0" smtClean="0">
                <a:solidFill>
                  <a:srgbClr val="8C4C64"/>
                </a:solidFill>
              </a:rPr>
              <a:t>Could it be that </a:t>
            </a:r>
            <a:r>
              <a:rPr lang="en-US" b="1" u="sng" dirty="0" smtClean="0">
                <a:solidFill>
                  <a:srgbClr val="C00000"/>
                </a:solidFill>
              </a:rPr>
              <a:t>if</a:t>
            </a:r>
            <a:r>
              <a:rPr lang="en-US" b="1" dirty="0" smtClean="0">
                <a:solidFill>
                  <a:srgbClr val="8C4C64"/>
                </a:solidFill>
              </a:rPr>
              <a:t> this Last Supper was a celebratory meal, that He would have been fasting anyway.  He certainly did qualify for the “Fast of the Firstborn” – even if a tradition.</a:t>
            </a:r>
          </a:p>
          <a:p>
            <a:pPr marL="502920" indent="-457200">
              <a:buAutoNum type="arabicPeriod" startAt="5"/>
            </a:pPr>
            <a:r>
              <a:rPr lang="en-US" b="1" dirty="0" smtClean="0">
                <a:solidFill>
                  <a:srgbClr val="0070C0"/>
                </a:solidFill>
              </a:rPr>
              <a:t>Yahusha</a:t>
            </a:r>
            <a:r>
              <a:rPr lang="en-US" b="1" dirty="0" smtClean="0">
                <a:solidFill>
                  <a:srgbClr val="8C4C64"/>
                </a:solidFill>
              </a:rPr>
              <a:t> would fast often during His full ministry, knowing He would soon face a great deal of temptation.  Certainly this was the case for the upcoming events at His Passover.    </a:t>
            </a:r>
            <a:br>
              <a:rPr lang="en-US" b="1" dirty="0" smtClean="0">
                <a:solidFill>
                  <a:srgbClr val="8C4C64"/>
                </a:solidFill>
              </a:rPr>
            </a:br>
            <a:r>
              <a:rPr lang="en-US" b="1" dirty="0" smtClean="0">
                <a:solidFill>
                  <a:srgbClr val="8C4C64"/>
                </a:solidFill>
              </a:rPr>
              <a:t>                       There’s no doubt that He was fasting. </a:t>
            </a:r>
            <a:endParaRPr lang="en-US" b="1" dirty="0">
              <a:solidFill>
                <a:srgbClr val="8C4C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13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85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838200"/>
          </a:xfrm>
        </p:spPr>
        <p:txBody>
          <a:bodyPr/>
          <a:lstStyle/>
          <a:p>
            <a:r>
              <a:rPr lang="en-US" dirty="0" smtClean="0"/>
              <a:t>Questions:  Is it Possible …?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85800" y="1066800"/>
            <a:ext cx="8305800" cy="51816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b="1" dirty="0" smtClean="0">
                <a:solidFill>
                  <a:srgbClr val="8C4C64"/>
                </a:solidFill>
              </a:rPr>
              <a:t>The </a:t>
            </a:r>
            <a:r>
              <a:rPr lang="en-US" b="1" dirty="0">
                <a:solidFill>
                  <a:srgbClr val="8C4C64"/>
                </a:solidFill>
              </a:rPr>
              <a:t>disciples would </a:t>
            </a:r>
            <a:r>
              <a:rPr lang="en-US" b="1" dirty="0" smtClean="0">
                <a:solidFill>
                  <a:srgbClr val="8C4C64"/>
                </a:solidFill>
              </a:rPr>
              <a:t>not think anything </a:t>
            </a:r>
            <a:r>
              <a:rPr lang="en-US" b="1" dirty="0">
                <a:solidFill>
                  <a:srgbClr val="8C4C64"/>
                </a:solidFill>
              </a:rPr>
              <a:t>unusual about </a:t>
            </a:r>
            <a:r>
              <a:rPr lang="en-US" b="1" dirty="0" smtClean="0">
                <a:solidFill>
                  <a:srgbClr val="8C4C64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Yahusha</a:t>
            </a:r>
            <a:r>
              <a:rPr lang="en-US" b="1" dirty="0" smtClean="0">
                <a:solidFill>
                  <a:srgbClr val="8C4C64"/>
                </a:solidFill>
              </a:rPr>
              <a:t> fasting [again], as they would have observed </a:t>
            </a:r>
            <a:br>
              <a:rPr lang="en-US" b="1" dirty="0" smtClean="0">
                <a:solidFill>
                  <a:srgbClr val="8C4C64"/>
                </a:solidFill>
              </a:rPr>
            </a:br>
            <a:r>
              <a:rPr lang="en-US" b="1" dirty="0" smtClean="0">
                <a:solidFill>
                  <a:srgbClr val="8C4C64"/>
                </a:solidFill>
              </a:rPr>
              <a:t>Him fasting many times throughout His ministry?</a:t>
            </a:r>
          </a:p>
          <a:p>
            <a:pPr marL="502920" indent="-457200">
              <a:buAutoNum type="arabicPeriod" startAt="9"/>
            </a:pPr>
            <a:endParaRPr lang="en-US" sz="400" b="1" dirty="0">
              <a:solidFill>
                <a:srgbClr val="8C4C64"/>
              </a:solidFill>
            </a:endParaRPr>
          </a:p>
          <a:p>
            <a:pPr marL="45720" indent="0">
              <a:buNone/>
            </a:pPr>
            <a:r>
              <a:rPr lang="en-US" b="1" dirty="0" smtClean="0">
                <a:solidFill>
                  <a:srgbClr val="8C4C64"/>
                </a:solidFill>
              </a:rPr>
              <a:t>If so … then: </a:t>
            </a:r>
          </a:p>
          <a:p>
            <a:pPr marL="502920" indent="-457200">
              <a:buAutoNum type="alphaLcParenR"/>
            </a:pPr>
            <a:r>
              <a:rPr lang="en-US" b="1" dirty="0" smtClean="0">
                <a:solidFill>
                  <a:srgbClr val="8C4C64"/>
                </a:solidFill>
              </a:rPr>
              <a:t>The Last Supper was very likely a celebration of finishing their practicum with their Master. </a:t>
            </a:r>
          </a:p>
          <a:p>
            <a:pPr marL="502920" indent="-457200">
              <a:buAutoNum type="alphaLcParenR"/>
            </a:pPr>
            <a:r>
              <a:rPr lang="en-US" b="1" dirty="0" smtClean="0">
                <a:solidFill>
                  <a:srgbClr val="8C4C64"/>
                </a:solidFill>
              </a:rPr>
              <a:t>In that case, the Last Supper definitely was not the Passover meal, and did not take place on Abib 14.</a:t>
            </a:r>
            <a:endParaRPr lang="en-US" b="1" dirty="0">
              <a:solidFill>
                <a:srgbClr val="8C4C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2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3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371600"/>
          </a:xfrm>
        </p:spPr>
        <p:txBody>
          <a:bodyPr/>
          <a:lstStyle/>
          <a:p>
            <a:r>
              <a:rPr lang="en-US" dirty="0" smtClean="0"/>
              <a:t>The Synoptic Gospels Can Be Reconciled With John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143000"/>
            <a:ext cx="8229600" cy="5257800"/>
          </a:xfrm>
        </p:spPr>
        <p:txBody>
          <a:bodyPr>
            <a:normAutofit/>
          </a:bodyPr>
          <a:lstStyle/>
          <a:p>
            <a:pPr marL="45720" lv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86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0040" y="4419600"/>
            <a:ext cx="8499676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400" dirty="0"/>
              <a:t>Therefore, when </a:t>
            </a:r>
            <a:r>
              <a:rPr lang="en-US" sz="2400" dirty="0" smtClean="0"/>
              <a:t>the topic of this study </a:t>
            </a:r>
            <a:r>
              <a:rPr lang="en-US" sz="2400" dirty="0"/>
              <a:t>is approached with an open mind and the belief that the Scriptures cannot be broken (John 10:35), we </a:t>
            </a:r>
            <a:r>
              <a:rPr lang="en-US" sz="2400" b="1" dirty="0"/>
              <a:t>can</a:t>
            </a:r>
            <a:r>
              <a:rPr lang="en-US" sz="2400" dirty="0"/>
              <a:t> reconcile all these accounts. </a:t>
            </a:r>
            <a:endParaRPr lang="en-US" sz="2400" dirty="0" smtClean="0"/>
          </a:p>
          <a:p>
            <a:endParaRPr lang="en-US" sz="1200" b="1" dirty="0" smtClean="0">
              <a:solidFill>
                <a:srgbClr val="0070C0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John 10:35  </a:t>
            </a:r>
            <a:r>
              <a:rPr lang="en-US" sz="2400" dirty="0" smtClean="0">
                <a:solidFill>
                  <a:srgbClr val="FF0000"/>
                </a:solidFill>
              </a:rPr>
              <a:t>… the </a:t>
            </a:r>
            <a:r>
              <a:rPr lang="en-US" sz="2400" dirty="0">
                <a:solidFill>
                  <a:srgbClr val="FF0000"/>
                </a:solidFill>
              </a:rPr>
              <a:t>scripture cannot be </a:t>
            </a:r>
            <a:r>
              <a:rPr lang="en-US" sz="2400" dirty="0" smtClean="0">
                <a:solidFill>
                  <a:srgbClr val="FF0000"/>
                </a:solidFill>
              </a:rPr>
              <a:t>broken.  </a:t>
            </a:r>
            <a:r>
              <a:rPr lang="en-US" sz="2000" i="1" dirty="0" smtClean="0"/>
              <a:t>KJV</a:t>
            </a:r>
            <a:endParaRPr lang="en-US" sz="2400" i="1" dirty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099" name="Picture 3" descr="C:\Users\Rae\Desktop\Gospel-Of-Joh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1820045"/>
            <a:ext cx="3361765" cy="2294755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Rae\Desktop\synoptic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035" y="1828800"/>
            <a:ext cx="3361765" cy="2286000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18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6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9144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Epilogue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99930" y="838200"/>
            <a:ext cx="8382000" cy="2819400"/>
          </a:xfrm>
        </p:spPr>
        <p:txBody>
          <a:bodyPr>
            <a:normAutofit fontScale="85000" lnSpcReduction="1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sz="2600" b="1" dirty="0" smtClean="0">
                <a:solidFill>
                  <a:srgbClr val="0070C0"/>
                </a:solidFill>
              </a:rPr>
              <a:t>The Last Supper celebration on Abib 13 was the last time </a:t>
            </a:r>
            <a:br>
              <a:rPr lang="en-US" sz="2600" b="1" dirty="0" smtClean="0">
                <a:solidFill>
                  <a:srgbClr val="0070C0"/>
                </a:solidFill>
              </a:rPr>
            </a:br>
            <a:r>
              <a:rPr lang="en-US" sz="2600" b="1" dirty="0" smtClean="0">
                <a:solidFill>
                  <a:srgbClr val="0070C0"/>
                </a:solidFill>
              </a:rPr>
              <a:t>the disciples were together with Yahusha before He died.  </a:t>
            </a:r>
          </a:p>
          <a:p>
            <a:pPr marL="45720" indent="0">
              <a:buNone/>
            </a:pPr>
            <a:r>
              <a:rPr lang="en-US" sz="2400" b="1" dirty="0" smtClean="0"/>
              <a:t>It </a:t>
            </a:r>
            <a:r>
              <a:rPr lang="en-US" sz="2400" b="1" dirty="0"/>
              <a:t>is </a:t>
            </a:r>
            <a:r>
              <a:rPr lang="en-US" sz="2400" b="1" dirty="0" smtClean="0"/>
              <a:t>highly unlikely </a:t>
            </a:r>
            <a:r>
              <a:rPr lang="en-US" sz="2400" b="1" dirty="0"/>
              <a:t>that </a:t>
            </a:r>
            <a:r>
              <a:rPr lang="en-US" sz="2400" b="1" dirty="0" smtClean="0"/>
              <a:t>any </a:t>
            </a:r>
            <a:r>
              <a:rPr lang="en-US" sz="2400" b="1" dirty="0"/>
              <a:t>of the disciples ate a Passover meal during the evening of Abib </a:t>
            </a:r>
            <a:r>
              <a:rPr lang="en-US" sz="2400" b="1" cap="small" dirty="0" smtClean="0"/>
              <a:t>14, </a:t>
            </a:r>
            <a:r>
              <a:rPr lang="en-US" sz="2400" b="1" dirty="0" smtClean="0"/>
              <a:t>under the surprising circumstances. </a:t>
            </a:r>
          </a:p>
          <a:p>
            <a:pPr marL="45720" indent="0">
              <a:buNone/>
            </a:pPr>
            <a:r>
              <a:rPr lang="en-US" sz="2400" b="1" dirty="0" smtClean="0"/>
              <a:t>However, there is something they did do – and that was lock themselves behind barred doors for fear of the Jews. </a:t>
            </a:r>
          </a:p>
          <a:p>
            <a:pPr marL="45720" indent="0">
              <a:buNone/>
            </a:pPr>
            <a:r>
              <a:rPr lang="en-US" sz="2400" b="1" dirty="0" smtClean="0"/>
              <a:t>In fact, they were still there by the evening of the first day of </a:t>
            </a:r>
            <a:br>
              <a:rPr lang="en-US" sz="2400" b="1" dirty="0" smtClean="0"/>
            </a:br>
            <a:r>
              <a:rPr lang="en-US" sz="2400" b="1" dirty="0" smtClean="0"/>
              <a:t>the week </a:t>
            </a:r>
            <a:r>
              <a:rPr lang="en-US" sz="1900" dirty="0" smtClean="0"/>
              <a:t>[Wave Sheaf]</a:t>
            </a:r>
            <a:r>
              <a:rPr lang="en-US" sz="1900" b="1" dirty="0" smtClean="0"/>
              <a:t> </a:t>
            </a:r>
            <a:r>
              <a:rPr lang="en-US" sz="2400" b="1" dirty="0" smtClean="0"/>
              <a:t>as noted by John.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87</a:t>
            </a:fld>
            <a:endParaRPr lang="en-US"/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640463" y="3722967"/>
            <a:ext cx="7817737" cy="1611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>
            <a:normAutofit fontScale="92500" lnSpcReduction="10000"/>
            <a:sp3d extrusionH="57150">
              <a:bevelT w="38100" h="38100" prst="angle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2400" b="1" dirty="0">
                <a:solidFill>
                  <a:srgbClr val="0070C0"/>
                </a:solidFill>
              </a:rPr>
              <a:t>John 20:19  </a:t>
            </a:r>
            <a:r>
              <a:rPr lang="en-US" sz="2400" b="1" dirty="0"/>
              <a:t>Then the </a:t>
            </a:r>
            <a:r>
              <a:rPr lang="en-US" sz="2400" b="1" u="sng" dirty="0"/>
              <a:t>same da</a:t>
            </a:r>
            <a:r>
              <a:rPr lang="en-US" sz="2400" b="1" dirty="0"/>
              <a:t>y </a:t>
            </a:r>
            <a:r>
              <a:rPr lang="en-US" sz="2400" b="1" u="sng" dirty="0"/>
              <a:t>at evenin</a:t>
            </a:r>
            <a:r>
              <a:rPr lang="en-US" sz="2400" b="1" dirty="0"/>
              <a:t>g, being the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u="sng" dirty="0" smtClean="0"/>
              <a:t>first</a:t>
            </a:r>
            <a:r>
              <a:rPr lang="en-US" sz="2400" b="1" dirty="0" smtClean="0"/>
              <a:t> </a:t>
            </a:r>
            <a:r>
              <a:rPr lang="en-US" sz="1900" i="1" dirty="0"/>
              <a:t>day</a:t>
            </a:r>
            <a:r>
              <a:rPr lang="en-US" sz="2400" b="1" dirty="0"/>
              <a:t> of the week, when the doors were shut where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the </a:t>
            </a:r>
            <a:r>
              <a:rPr lang="en-US" sz="2400" b="1" dirty="0"/>
              <a:t>disciples were assembled </a:t>
            </a:r>
            <a:r>
              <a:rPr lang="en-US" sz="2400" b="1" dirty="0">
                <a:solidFill>
                  <a:srgbClr val="C00000"/>
                </a:solidFill>
              </a:rPr>
              <a:t>for fear of the Jews,</a:t>
            </a:r>
            <a:r>
              <a:rPr lang="en-US" sz="2400" b="1" dirty="0"/>
              <a:t>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came </a:t>
            </a:r>
            <a:r>
              <a:rPr lang="en-US" sz="2400" b="1" dirty="0" smtClean="0">
                <a:solidFill>
                  <a:srgbClr val="0070C0"/>
                </a:solidFill>
              </a:rPr>
              <a:t>Yahusha</a:t>
            </a:r>
            <a:r>
              <a:rPr lang="en-US" sz="2400" b="1" dirty="0" smtClean="0"/>
              <a:t> </a:t>
            </a:r>
            <a:r>
              <a:rPr lang="en-US" sz="2400" b="1" dirty="0"/>
              <a:t>and stood in the midst,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and </a:t>
            </a:r>
            <a:r>
              <a:rPr lang="en-US" sz="2400" b="1" dirty="0"/>
              <a:t>saith </a:t>
            </a:r>
            <a:r>
              <a:rPr lang="en-US" sz="2400" b="1" dirty="0" smtClean="0"/>
              <a:t>unto them</a:t>
            </a:r>
            <a:r>
              <a:rPr lang="en-US" sz="2400" b="1" dirty="0"/>
              <a:t>, Peace be unto you.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5486400"/>
            <a:ext cx="86868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en-US" sz="3400" b="1" dirty="0" smtClean="0">
                <a:solidFill>
                  <a:srgbClr val="0070C0"/>
                </a:solidFill>
              </a:rPr>
              <a:t>Even though they missed the Passover meal on this Abib 14, would they have celebrated Passover in the 2</a:t>
            </a:r>
            <a:r>
              <a:rPr lang="en-US" sz="3400" b="1" baseline="30000" dirty="0" smtClean="0">
                <a:solidFill>
                  <a:srgbClr val="0070C0"/>
                </a:solidFill>
              </a:rPr>
              <a:t>nd</a:t>
            </a:r>
            <a:r>
              <a:rPr lang="en-US" sz="3400" b="1" dirty="0" smtClean="0">
                <a:solidFill>
                  <a:srgbClr val="0070C0"/>
                </a:solidFill>
              </a:rPr>
              <a:t> month?</a:t>
            </a:r>
          </a:p>
          <a:p>
            <a:pPr marL="45720" indent="0" algn="ctr">
              <a:buFont typeface="Georgia" pitchFamily="18" charset="0"/>
              <a:buNone/>
            </a:pPr>
            <a:r>
              <a:rPr lang="en-US" sz="3400" b="1" dirty="0" smtClean="0"/>
              <a:t>Torah does provide that option if the first Passover is missed</a:t>
            </a:r>
            <a:r>
              <a:rPr lang="en-US" sz="3400" dirty="0" smtClean="0"/>
              <a:t>.</a:t>
            </a:r>
            <a:endParaRPr lang="en-US" sz="2900" b="1" dirty="0" smtClean="0"/>
          </a:p>
          <a:p>
            <a:pPr marL="45720" indent="0">
              <a:buFont typeface="Georgia" pitchFamily="18" charset="0"/>
              <a:buNone/>
            </a:pPr>
            <a:endParaRPr lang="en-US" sz="2600" b="1" dirty="0" smtClean="0">
              <a:solidFill>
                <a:srgbClr val="C00000"/>
              </a:solidFill>
            </a:endParaRPr>
          </a:p>
        </p:txBody>
      </p:sp>
      <p:sp>
        <p:nvSpPr>
          <p:cNvPr id="7" name="Sun 6"/>
          <p:cNvSpPr/>
          <p:nvPr/>
        </p:nvSpPr>
        <p:spPr>
          <a:xfrm>
            <a:off x="8437982" y="112643"/>
            <a:ext cx="583096" cy="496957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594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 txBox="1">
            <a:spLocks/>
          </p:cNvSpPr>
          <p:nvPr/>
        </p:nvSpPr>
        <p:spPr>
          <a:xfrm>
            <a:off x="7239000" y="64166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014052-953B-4273-8F47-BF25327D5B24}" type="slidenum">
              <a:rPr lang="en-US" smtClean="0"/>
              <a:pPr/>
              <a:t>88</a:t>
            </a:fld>
            <a:endParaRPr lang="en-US" dirty="0"/>
          </a:p>
        </p:txBody>
      </p:sp>
      <p:pic>
        <p:nvPicPr>
          <p:cNvPr id="14" name="Picture 2" descr="C:\Users\Rae\Desktop\Decisions gold arrows pn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8853" y="1573158"/>
            <a:ext cx="3646294" cy="364629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0" y="114300"/>
            <a:ext cx="9144000" cy="145885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</a:rPr>
              <a:t>rd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Witness:  the “day” &amp; “date”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(The Final Answer)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6002" y="5105400"/>
            <a:ext cx="42507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42950" indent="-742950" algn="ctr">
              <a:buAutoNum type="arabicPeriod"/>
            </a:pPr>
            <a:r>
              <a:rPr lang="en-US" sz="4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day?</a:t>
            </a:r>
            <a:endParaRPr lang="en-US" sz="4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3200" b="1" baseline="3000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rd</a:t>
            </a:r>
            <a:r>
              <a:rPr lang="en-US" sz="3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Cycle - Tuesday!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55598" y="5105400"/>
            <a:ext cx="39788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>
                  <a:noFill/>
                </a:ln>
                <a:solidFill>
                  <a:srgbClr val="4B9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The date?</a:t>
            </a:r>
          </a:p>
          <a:p>
            <a:pPr algn="ctr"/>
            <a:r>
              <a:rPr lang="en-US" sz="3200" b="1" dirty="0" smtClean="0">
                <a:ln w="11430">
                  <a:noFill/>
                </a:ln>
                <a:solidFill>
                  <a:srgbClr val="4B9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Abib 13!</a:t>
            </a:r>
            <a:endParaRPr lang="en-US" sz="3200" b="1" dirty="0">
              <a:ln w="11430">
                <a:noFill/>
              </a:ln>
              <a:solidFill>
                <a:srgbClr val="4B9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1524000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a)  The Last Supper was special, and could have followed the tradition of a celebration meal with the Master.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35615" y="1524000"/>
            <a:ext cx="381000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b)  Therefore, this banquet would not have been a Passover meal on Wed, Abib 14.</a:t>
            </a:r>
          </a:p>
        </p:txBody>
      </p:sp>
    </p:spTree>
    <p:extLst>
      <p:ext uri="{BB962C8B-B14F-4D97-AF65-F5344CB8AC3E}">
        <p14:creationId xmlns:p14="http://schemas.microsoft.com/office/powerpoint/2010/main" val="368195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>
                <a:solidFill>
                  <a:schemeClr val="bg1"/>
                </a:solidFill>
              </a:rPr>
              <a:t>89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6"/>
          <p:cNvSpPr>
            <a:spLocks noGrp="1"/>
          </p:cNvSpPr>
          <p:nvPr>
            <p:ph sz="half" idx="4294967295"/>
          </p:nvPr>
        </p:nvSpPr>
        <p:spPr>
          <a:xfrm>
            <a:off x="975904" y="1536413"/>
            <a:ext cx="7315200" cy="4116811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45720" indent="0" algn="ctr">
              <a:buNone/>
            </a:pPr>
            <a:r>
              <a:rPr lang="en-US" sz="5100" b="1" dirty="0" smtClean="0">
                <a:ln w="1905"/>
                <a:solidFill>
                  <a:srgbClr val="AFDD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Corinthians 11:23-26</a:t>
            </a:r>
          </a:p>
          <a:p>
            <a:pPr marL="45720" indent="0">
              <a:buNone/>
            </a:pPr>
            <a:endParaRPr lang="en-US" sz="900" b="1" dirty="0" smtClean="0">
              <a:ln w="1905"/>
              <a:solidFill>
                <a:srgbClr val="AFDD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" indent="0">
              <a:buNone/>
            </a:pPr>
            <a:endParaRPr lang="en-US" sz="300" b="1" dirty="0">
              <a:ln w="1905"/>
              <a:solidFill>
                <a:srgbClr val="AFDD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" indent="0">
              <a:buNone/>
            </a:pPr>
            <a:r>
              <a:rPr lang="en-US" sz="3300" b="1" dirty="0" smtClean="0">
                <a:ln w="1905"/>
                <a:solidFill>
                  <a:srgbClr val="AFDD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23</a:t>
            </a:r>
            <a:r>
              <a:rPr lang="en-US" sz="3300" b="1" dirty="0" smtClean="0">
                <a:ln w="1905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For </a:t>
            </a:r>
            <a:r>
              <a:rPr lang="en-US" sz="3300" b="1" dirty="0">
                <a:ln w="1905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have received of </a:t>
            </a:r>
            <a:r>
              <a:rPr lang="en-US" sz="3300" b="1" dirty="0" smtClean="0">
                <a:ln w="1905"/>
                <a:solidFill>
                  <a:srgbClr val="00B0F0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Yahusha</a:t>
            </a:r>
            <a:r>
              <a:rPr lang="en-US" sz="3300" b="1" dirty="0" smtClean="0">
                <a:ln w="1905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300" b="1" dirty="0">
                <a:ln w="1905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that </a:t>
            </a:r>
            <a:r>
              <a:rPr lang="en-US" sz="3300" b="1" dirty="0" smtClean="0">
                <a:ln w="1905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which </a:t>
            </a:r>
            <a:br>
              <a:rPr lang="en-US" sz="3300" b="1" dirty="0" smtClean="0">
                <a:ln w="1905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300" b="1" dirty="0" smtClean="0">
                <a:ln w="1905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also I </a:t>
            </a:r>
            <a:r>
              <a:rPr lang="en-US" sz="3300" b="1" dirty="0">
                <a:ln w="1905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delivered unto you, </a:t>
            </a:r>
            <a:r>
              <a:rPr lang="en-US" sz="3600" b="1" dirty="0">
                <a:ln w="1905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That </a:t>
            </a:r>
            <a:r>
              <a:rPr lang="en-US" sz="3600" b="1" dirty="0">
                <a:ln w="1905"/>
                <a:solidFill>
                  <a:srgbClr val="00B0F0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Yahusha</a:t>
            </a:r>
            <a:r>
              <a:rPr lang="en-US" sz="3600" b="1" dirty="0" smtClean="0">
                <a:ln w="1905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smtClean="0">
                <a:ln w="1905"/>
                <a:solidFill>
                  <a:srgbClr val="FF00FF"/>
                </a:solidFill>
                <a:effectLst>
                  <a:glow rad="88900">
                    <a:srgbClr val="FFFF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same</a:t>
            </a:r>
            <a:br>
              <a:rPr lang="en-US" sz="3600" b="1" dirty="0" smtClean="0">
                <a:ln w="1905"/>
                <a:solidFill>
                  <a:srgbClr val="FF00FF"/>
                </a:solidFill>
                <a:effectLst>
                  <a:glow rad="88900">
                    <a:srgbClr val="FFFF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600" b="1" dirty="0" smtClean="0">
                <a:ln w="1905"/>
                <a:solidFill>
                  <a:srgbClr val="FF00FF"/>
                </a:solidFill>
                <a:effectLst>
                  <a:glow rad="88900">
                    <a:srgbClr val="FFFF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night </a:t>
            </a:r>
            <a:r>
              <a:rPr lang="en-US" sz="3600" b="1" dirty="0">
                <a:ln w="1905"/>
                <a:solidFill>
                  <a:srgbClr val="FF00FF"/>
                </a:solidFill>
                <a:effectLst>
                  <a:glow rad="88900">
                    <a:srgbClr val="FFFF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which he was betrayed took bread:</a:t>
            </a:r>
          </a:p>
          <a:p>
            <a:pPr marL="45720" indent="0">
              <a:buNone/>
            </a:pPr>
            <a:endParaRPr lang="en-US" sz="1500" b="1" dirty="0">
              <a:ln w="1905"/>
              <a:solidFill>
                <a:schemeClr val="accent6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" indent="0">
              <a:buNone/>
            </a:pPr>
            <a:r>
              <a:rPr lang="en-US" sz="3300" b="1" dirty="0">
                <a:ln w="1905"/>
                <a:solidFill>
                  <a:srgbClr val="AFDD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24</a:t>
            </a:r>
            <a:r>
              <a:rPr lang="en-US" sz="3300" b="1" dirty="0">
                <a:ln w="1905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300" b="1" dirty="0" smtClean="0">
                <a:ln w="1905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And </a:t>
            </a:r>
            <a:r>
              <a:rPr lang="en-US" sz="3300" b="1" dirty="0">
                <a:ln w="1905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when he had given thanks, he brake it, and </a:t>
            </a:r>
            <a:r>
              <a:rPr lang="en-US" sz="3300" b="1" dirty="0" smtClean="0">
                <a:ln w="1905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3300" b="1" dirty="0" smtClean="0">
                <a:ln w="1905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300" b="1" dirty="0" smtClean="0">
                <a:ln w="1905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said</a:t>
            </a:r>
            <a:r>
              <a:rPr lang="en-US" sz="3300" b="1" dirty="0">
                <a:ln w="1905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33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Take, eat: this is my body, which is broken for </a:t>
            </a:r>
            <a:r>
              <a:rPr lang="en-US" sz="33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33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3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you</a:t>
            </a:r>
            <a:r>
              <a:rPr lang="en-US" sz="33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this do in remembrance of me.</a:t>
            </a:r>
          </a:p>
          <a:p>
            <a:pPr marL="45720" indent="0">
              <a:buNone/>
            </a:pPr>
            <a:endParaRPr lang="en-US" sz="1500" b="1" dirty="0">
              <a:ln w="1905"/>
              <a:solidFill>
                <a:schemeClr val="accent6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" indent="0">
              <a:buNone/>
            </a:pPr>
            <a:r>
              <a:rPr lang="en-US" sz="3300" b="1" dirty="0">
                <a:ln w="1905"/>
                <a:solidFill>
                  <a:srgbClr val="AFDD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25</a:t>
            </a:r>
            <a:r>
              <a:rPr lang="en-US" sz="3300" b="1" dirty="0">
                <a:ln w="1905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300" b="1" dirty="0" smtClean="0">
                <a:ln w="1905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After </a:t>
            </a:r>
            <a:r>
              <a:rPr lang="en-US" sz="3300" b="1" dirty="0">
                <a:ln w="1905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same manner also he took the cup, </a:t>
            </a:r>
            <a:r>
              <a:rPr lang="en-US" sz="3300" b="1" dirty="0" smtClean="0">
                <a:ln w="1905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3300" b="1" dirty="0" smtClean="0">
                <a:ln w="1905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300" b="1" dirty="0" smtClean="0">
                <a:ln w="1905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when </a:t>
            </a:r>
            <a:r>
              <a:rPr lang="en-US" sz="3300" b="1" dirty="0">
                <a:ln w="1905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 had supped, saying, </a:t>
            </a:r>
            <a:r>
              <a:rPr lang="en-US" sz="33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This cup is the new testament </a:t>
            </a:r>
            <a:r>
              <a:rPr lang="en-US" sz="33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</a:t>
            </a:r>
            <a:r>
              <a:rPr lang="en-US" sz="33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my blood: this do ye, as oft as ye drink it, in remembrance of me.</a:t>
            </a:r>
          </a:p>
          <a:p>
            <a:pPr marL="45720" indent="0">
              <a:buNone/>
            </a:pPr>
            <a:endParaRPr lang="en-US" sz="1500" b="1" dirty="0">
              <a:ln w="1905"/>
              <a:solidFill>
                <a:schemeClr val="accent6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" indent="0">
              <a:buNone/>
            </a:pPr>
            <a:r>
              <a:rPr lang="en-US" sz="3300" b="1" dirty="0" smtClean="0">
                <a:ln w="1905"/>
                <a:solidFill>
                  <a:srgbClr val="AFDD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26 </a:t>
            </a:r>
            <a:r>
              <a:rPr lang="en-US" sz="3300" b="1" dirty="0" smtClean="0">
                <a:ln w="1905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3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 as often as ye eat this bread, and drink this cup, ye do </a:t>
            </a:r>
            <a:r>
              <a:rPr lang="en-US" sz="33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shew</a:t>
            </a:r>
            <a:r>
              <a:rPr lang="en-US" sz="33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300" b="1" dirty="0" smtClean="0">
                <a:ln w="1905"/>
                <a:solidFill>
                  <a:srgbClr val="00B0F0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Yahusha’s</a:t>
            </a:r>
            <a:r>
              <a:rPr lang="en-US" sz="33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3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death till he come</a:t>
            </a:r>
            <a:r>
              <a:rPr lang="en-US" sz="33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305800" cy="12192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~60 </a:t>
            </a:r>
            <a:r>
              <a:rPr lang="en-US" sz="2400" dirty="0" smtClean="0"/>
              <a:t>AD:</a:t>
            </a:r>
            <a:r>
              <a:rPr lang="en-US" sz="3200" dirty="0" smtClean="0"/>
              <a:t>  Paul’s Instructions on The Last Supper &amp; the New Passover Ordinances</a:t>
            </a:r>
            <a:endParaRPr lang="en-US" sz="3200" dirty="0"/>
          </a:p>
        </p:txBody>
      </p:sp>
      <p:pic>
        <p:nvPicPr>
          <p:cNvPr id="12" name="Picture 2" descr="C:\Users\Rae\Desktop\Passover bread 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2353395"/>
            <a:ext cx="1788543" cy="1685205"/>
          </a:xfrm>
          <a:prstGeom prst="rect">
            <a:avLst/>
          </a:prstGeom>
          <a:ln w="571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03852" y="5599093"/>
            <a:ext cx="848327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AFDD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The Wedding Supper is next – a celebratory </a:t>
            </a:r>
            <a:br>
              <a:rPr lang="en-US" sz="2800" b="1" dirty="0" smtClean="0">
                <a:ln w="11430"/>
                <a:solidFill>
                  <a:srgbClr val="AFDD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800" b="1" dirty="0" smtClean="0">
                <a:ln w="11430"/>
                <a:solidFill>
                  <a:srgbClr val="AFDD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meal for the Everlasting Covenant!</a:t>
            </a:r>
          </a:p>
        </p:txBody>
      </p:sp>
    </p:spTree>
    <p:extLst>
      <p:ext uri="{BB962C8B-B14F-4D97-AF65-F5344CB8AC3E}">
        <p14:creationId xmlns:p14="http://schemas.microsoft.com/office/powerpoint/2010/main" val="428386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199"/>
            <a:ext cx="8382000" cy="762001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Conflicting Opinions?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914400"/>
            <a:ext cx="6781800" cy="42672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sz="2000" b="1" i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do </a:t>
            </a:r>
            <a:r>
              <a:rPr lang="en-US" sz="20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en-US" sz="2000" b="1" i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ou think about these different o</a:t>
            </a:r>
            <a:r>
              <a:rPr lang="en-US" sz="20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n-US" sz="2000" b="1" i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inions</a:t>
            </a:r>
            <a:r>
              <a:rPr lang="en-US" sz="20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</a:p>
          <a:p>
            <a:pPr marL="502920" indent="-457200">
              <a:buAutoNum type="arabicPeriod"/>
            </a:pPr>
            <a:r>
              <a:rPr lang="en-US" sz="2600" dirty="0" smtClean="0"/>
              <a:t>Matthew, Mark and Luke record </a:t>
            </a:r>
            <a:br>
              <a:rPr lang="en-US" sz="2600" dirty="0" smtClean="0"/>
            </a:br>
            <a:r>
              <a:rPr lang="en-US" sz="2600" dirty="0" smtClean="0"/>
              <a:t>The Last Supper was eaten on </a:t>
            </a:r>
            <a:br>
              <a:rPr lang="en-US" sz="2600" dirty="0" smtClean="0"/>
            </a:br>
            <a:r>
              <a:rPr lang="en-US" sz="2600" dirty="0" smtClean="0"/>
              <a:t>the last night of </a:t>
            </a:r>
            <a:r>
              <a:rPr lang="en-US" sz="2600" b="1" dirty="0" smtClean="0">
                <a:solidFill>
                  <a:srgbClr val="0070C0"/>
                </a:solidFill>
              </a:rPr>
              <a:t>Yahusha’s</a:t>
            </a:r>
            <a:r>
              <a:rPr lang="en-US" sz="2600" dirty="0" smtClean="0"/>
              <a:t> life.</a:t>
            </a:r>
          </a:p>
          <a:p>
            <a:pPr marL="502920" indent="-457200">
              <a:buAutoNum type="arabicPeriod"/>
            </a:pPr>
            <a:r>
              <a:rPr lang="en-US" sz="2600" dirty="0" smtClean="0"/>
              <a:t>Most </a:t>
            </a:r>
            <a:r>
              <a:rPr lang="en-US" sz="2600" b="1" u="sng" dirty="0" smtClean="0">
                <a:solidFill>
                  <a:srgbClr val="FF0000"/>
                </a:solidFill>
              </a:rPr>
              <a:t>tend to believe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Matthew, Mark </a:t>
            </a:r>
            <a:br>
              <a:rPr lang="en-US" sz="2600" dirty="0" smtClean="0"/>
            </a:br>
            <a:r>
              <a:rPr lang="en-US" sz="2600" dirty="0" smtClean="0"/>
              <a:t>and Luke record The Last Supper is </a:t>
            </a:r>
            <a:br>
              <a:rPr lang="en-US" sz="2600" dirty="0" smtClean="0"/>
            </a:br>
            <a:r>
              <a:rPr lang="en-US" sz="2600" b="1" u="sng" dirty="0" smtClean="0">
                <a:solidFill>
                  <a:srgbClr val="FF0000"/>
                </a:solidFill>
              </a:rPr>
              <a:t>THE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b="1" u="sng" dirty="0" smtClean="0">
                <a:solidFill>
                  <a:srgbClr val="FF0000"/>
                </a:solidFill>
              </a:rPr>
              <a:t>same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as the Passover Meal.</a:t>
            </a:r>
          </a:p>
          <a:p>
            <a:pPr marL="502920" indent="-457200">
              <a:buAutoNum type="arabicPeriod"/>
            </a:pPr>
            <a:r>
              <a:rPr lang="en-US" sz="2600" dirty="0" smtClean="0"/>
              <a:t>John shows clearly this Last Supper occurred </a:t>
            </a:r>
            <a:r>
              <a:rPr lang="en-US" sz="3200" b="1" u="sng" dirty="0" smtClean="0">
                <a:solidFill>
                  <a:srgbClr val="0070C0"/>
                </a:solidFill>
                <a:latin typeface="Footlight MT Light" pitchFamily="18" charset="0"/>
              </a:rPr>
              <a:t>before</a:t>
            </a:r>
            <a:r>
              <a:rPr lang="en-US" sz="2600" dirty="0" smtClean="0"/>
              <a:t> the Passover feast.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4953000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 there a way to reconcile 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these differing opinions?</a:t>
            </a:r>
          </a:p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Let’s consider some facts first.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 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7" descr="F:\Art on Desktop - 1\All white man clip art\agree - thunbs up cle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061620" y="2673723"/>
            <a:ext cx="1082379" cy="98387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Rae\Desktop\thunbs up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1314130"/>
            <a:ext cx="1066800" cy="135287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ae\Desktop\Art on Desktop\white man clip art\3d white people\3d quiz right 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94222" l="6433" r="947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3877235"/>
            <a:ext cx="1524000" cy="100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Rae\Desktop\thunbs up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40340" y="2286818"/>
            <a:ext cx="1030940" cy="127473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45515" y="2921944"/>
            <a:ext cx="14095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Last Supper &amp; Passover meal </a:t>
            </a:r>
            <a:br>
              <a:rPr lang="en-US" sz="1050" dirty="0" smtClean="0"/>
            </a:br>
            <a:r>
              <a:rPr lang="en-US" sz="1050" dirty="0" smtClean="0"/>
              <a:t>are NOT </a:t>
            </a:r>
            <a:br>
              <a:rPr lang="en-US" sz="1050" dirty="0" smtClean="0"/>
            </a:br>
            <a:r>
              <a:rPr lang="en-US" sz="1050" dirty="0" smtClean="0"/>
              <a:t>the same.</a:t>
            </a:r>
            <a:endParaRPr lang="en-US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3353804"/>
            <a:ext cx="11079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Most believe point #2.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19203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12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>
                <a:solidFill>
                  <a:schemeClr val="bg1"/>
                </a:solidFill>
              </a:rPr>
              <a:t>90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7239000" y="64008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8E6382-2566-492A-A2A1-417678E32A52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152400"/>
            <a:ext cx="5638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>
                  <a:solidFill>
                    <a:srgbClr val="002060"/>
                  </a:solidFill>
                </a:ln>
                <a:solidFill>
                  <a:srgbClr val="008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The Last Supper</a:t>
            </a:r>
            <a:br>
              <a:rPr lang="en-US" sz="4000" b="1" cap="none" spc="0" dirty="0" smtClean="0">
                <a:ln w="11430">
                  <a:solidFill>
                    <a:srgbClr val="002060"/>
                  </a:solidFill>
                </a:ln>
                <a:solidFill>
                  <a:srgbClr val="008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</a:br>
            <a:r>
              <a:rPr lang="en-US" sz="4000" b="1" cap="none" spc="0" dirty="0" smtClean="0">
                <a:ln w="11430">
                  <a:solidFill>
                    <a:srgbClr val="002060"/>
                  </a:solidFill>
                </a:ln>
                <a:solidFill>
                  <a:srgbClr val="008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Part 2</a:t>
            </a:r>
            <a:endParaRPr lang="en-US" sz="4000" b="1" cap="none" spc="0" dirty="0">
              <a:ln w="11430">
                <a:solidFill>
                  <a:srgbClr val="002060"/>
                </a:solidFill>
              </a:ln>
              <a:solidFill>
                <a:srgbClr val="0080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398883" y="5960472"/>
            <a:ext cx="4706517" cy="684478"/>
          </a:xfrm>
          <a:prstGeom prst="homePlate">
            <a:avLst/>
          </a:prstGeom>
          <a:solidFill>
            <a:srgbClr val="FFFF99">
              <a:alpha val="30000"/>
            </a:srgbClr>
          </a:solidFill>
          <a:ln>
            <a:solidFill>
              <a:srgbClr val="85437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4800" b="1" dirty="0" smtClean="0">
                <a:solidFill>
                  <a:srgbClr val="854372"/>
                </a:solidFill>
                <a:effectLst>
                  <a:glow rad="127000">
                    <a:srgbClr val="FFFFCC"/>
                  </a:glow>
                </a:effectLst>
                <a:latin typeface="Matura MT Script Capitals" pitchFamily="66" charset="0"/>
              </a:rPr>
              <a:t>Come &amp;See!</a:t>
            </a:r>
            <a:endParaRPr lang="en-CA" sz="4800" b="1" dirty="0">
              <a:solidFill>
                <a:srgbClr val="854372"/>
              </a:solidFill>
              <a:latin typeface="Matura MT Script Capital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5400" y="5867400"/>
            <a:ext cx="396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FFC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dwardian Script ITC" pitchFamily="66" charset="0"/>
              </a:rPr>
              <a:t>The End of </a:t>
            </a:r>
            <a:r>
              <a:rPr lang="en-US" sz="5400" b="1" cap="none" spc="0" dirty="0" err="1" smtClean="0">
                <a:ln w="1905"/>
                <a:solidFill>
                  <a:srgbClr val="FFC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dwardian Script ITC" pitchFamily="66" charset="0"/>
              </a:rPr>
              <a:t>Pt</a:t>
            </a:r>
            <a:r>
              <a:rPr lang="en-US" sz="5400" b="1" cap="none" spc="0" dirty="0" smtClean="0">
                <a:ln w="1905"/>
                <a:solidFill>
                  <a:srgbClr val="FFC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dwardian Script ITC" pitchFamily="66" charset="0"/>
              </a:rPr>
              <a:t> 1</a:t>
            </a:r>
            <a:endParaRPr lang="en-US" sz="5400" b="1" cap="none" spc="0" dirty="0">
              <a:ln w="1905"/>
              <a:solidFill>
                <a:srgbClr val="FFC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Edwardian Script ITC" pitchFamily="66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47129" y="1246599"/>
            <a:ext cx="6248400" cy="4661416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normAutofit lnSpcReduction="1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SzPct val="110000"/>
              <a:buFont typeface="+mj-lt"/>
              <a:buAutoNum type="arabicParenR"/>
            </a:pPr>
            <a:r>
              <a:rPr lang="en-CA" sz="3300" b="1" dirty="0" smtClean="0">
                <a:solidFill>
                  <a:srgbClr val="008080"/>
                </a:solidFill>
                <a:effectLst>
                  <a:glow rad="127000">
                    <a:schemeClr val="bg1"/>
                  </a:glow>
                </a:effectLst>
                <a:latin typeface="Comic Sans MS" pitchFamily="66" charset="0"/>
              </a:rPr>
              <a:t> What kind of bread was at the table of the Last Supper?  Leavened? or unleavened? or both? </a:t>
            </a:r>
            <a:endParaRPr lang="en-CA" sz="3300" b="1" dirty="0">
              <a:solidFill>
                <a:srgbClr val="008080"/>
              </a:solidFill>
              <a:effectLst>
                <a:glow rad="127000">
                  <a:schemeClr val="bg1"/>
                </a:glow>
              </a:effectLst>
              <a:latin typeface="Comic Sans MS" pitchFamily="66" charset="0"/>
            </a:endParaRPr>
          </a:p>
          <a:p>
            <a:pPr marL="514350" indent="-514350">
              <a:lnSpc>
                <a:spcPct val="150000"/>
              </a:lnSpc>
              <a:buSzPct val="110000"/>
              <a:buFont typeface="+mj-lt"/>
              <a:buAutoNum type="arabicParenR"/>
            </a:pPr>
            <a:r>
              <a:rPr lang="en-CA" sz="3300" b="1" dirty="0" smtClean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  <a:latin typeface="Comic Sans MS" pitchFamily="66" charset="0"/>
              </a:rPr>
              <a:t> If “both” which one represents Yahusha?</a:t>
            </a:r>
          </a:p>
        </p:txBody>
      </p:sp>
      <p:pic>
        <p:nvPicPr>
          <p:cNvPr id="8" name="Picture 12" descr="C:\Users\Rae\Desktop\Art on Desktop\white man clip art\3d white people\3d what nex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165567"/>
            <a:ext cx="1310272" cy="1310272"/>
          </a:xfrm>
          <a:prstGeom prst="rect">
            <a:avLst/>
          </a:prstGeom>
          <a:noFill/>
          <a:effectLst>
            <a:glow rad="101600">
              <a:srgbClr val="AFDDFF">
                <a:alpha val="40000"/>
              </a:srgbClr>
            </a:glow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88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828800" cy="365125"/>
          </a:xfrm>
        </p:spPr>
        <p:txBody>
          <a:bodyPr/>
          <a:lstStyle/>
          <a:p>
            <a:fld id="{D18E6382-2566-492A-A2A1-417678E32A52}" type="slidenum">
              <a:rPr lang="en-US" smtClean="0"/>
              <a:t>91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3400" y="467142"/>
            <a:ext cx="579913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srgbClr val="7030A0"/>
                </a:solidFill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Questions &amp; Comments </a:t>
            </a:r>
            <a:br>
              <a:rPr lang="en-US" sz="4400" b="1" dirty="0" smtClean="0">
                <a:ln w="11430"/>
                <a:solidFill>
                  <a:srgbClr val="7030A0"/>
                </a:solidFill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</a:br>
            <a:r>
              <a:rPr lang="en-US" sz="4400" b="1" dirty="0" smtClean="0">
                <a:ln w="11430"/>
                <a:solidFill>
                  <a:srgbClr val="7030A0"/>
                </a:solidFill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can be sent to:</a:t>
            </a:r>
            <a:endParaRPr lang="en-US" sz="4400" b="1" dirty="0">
              <a:ln w="11430"/>
              <a:solidFill>
                <a:srgbClr val="7030A0"/>
              </a:solidFill>
              <a:effectLst>
                <a:glow rad="1270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533400" y="2864013"/>
            <a:ext cx="7780336" cy="18780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n-US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 </a:t>
            </a:r>
            <a:br>
              <a:rPr lang="en-US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</a:br>
            <a:r>
              <a:rPr lang="en-US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questions@studythecalendar.com </a:t>
            </a:r>
            <a:endParaRPr lang="en-US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4142" y="5410200"/>
            <a:ext cx="800893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srgbClr val="7030A0"/>
                </a:solidFill>
                <a:effectLst>
                  <a:glow rad="127000">
                    <a:schemeClr val="tx2">
                      <a:lumMod val="20000"/>
                      <a:lumOff val="8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Thank you &amp; Shalom!</a:t>
            </a:r>
            <a:endParaRPr lang="en-US" sz="4400" b="1" dirty="0">
              <a:ln w="11430"/>
              <a:solidFill>
                <a:srgbClr val="7030A0"/>
              </a:solidFill>
              <a:effectLst>
                <a:glow rad="127000">
                  <a:schemeClr val="tx2">
                    <a:lumMod val="20000"/>
                    <a:lumOff val="8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6" name="Picture 2" descr="C:\Users\Rae\Desktop\Grammar Art\email mouse bes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0829" y="2893829"/>
            <a:ext cx="1384277" cy="100221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03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15623</TotalTime>
  <Words>5227</Words>
  <Application>Microsoft Office PowerPoint</Application>
  <PresentationFormat>On-screen Show (4:3)</PresentationFormat>
  <Paragraphs>860</Paragraphs>
  <Slides>91</Slides>
  <Notes>80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110" baseType="lpstr">
      <vt:lpstr>Arial</vt:lpstr>
      <vt:lpstr>Arial Black</vt:lpstr>
      <vt:lpstr>Arial Bold</vt:lpstr>
      <vt:lpstr>Arial Rounded MT Bold</vt:lpstr>
      <vt:lpstr>Calibri</vt:lpstr>
      <vt:lpstr>Comic Sans MS</vt:lpstr>
      <vt:lpstr>Cooper Black</vt:lpstr>
      <vt:lpstr>Courier New</vt:lpstr>
      <vt:lpstr>Edwardian Script ITC</vt:lpstr>
      <vt:lpstr>Footlight MT Light</vt:lpstr>
      <vt:lpstr>Georgia</vt:lpstr>
      <vt:lpstr>Matura MT Script Capitals</vt:lpstr>
      <vt:lpstr>Ravie</vt:lpstr>
      <vt:lpstr>Rockwell</vt:lpstr>
      <vt:lpstr>Segoe Print</vt:lpstr>
      <vt:lpstr>Trebuchet MS</vt:lpstr>
      <vt:lpstr>Tunga</vt:lpstr>
      <vt:lpstr>Wingdings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Controversy  for Part 1?</vt:lpstr>
      <vt:lpstr>Conflicting Opinions?</vt:lpstr>
      <vt:lpstr>Gospel Writers Would Have Followed Torah</vt:lpstr>
      <vt:lpstr>Historical Account From Josephus </vt:lpstr>
      <vt:lpstr>Accuracy of Daniel 9:27</vt:lpstr>
      <vt:lpstr>Prophetic Account From Daniel</vt:lpstr>
      <vt:lpstr>Yahusha – A Divine Corpse?</vt:lpstr>
      <vt:lpstr>Charting the “sunset” Day-start</vt:lpstr>
      <vt:lpstr>PowerPoint Presentation</vt:lpstr>
      <vt:lpstr>PowerPoint Presentation</vt:lpstr>
      <vt:lpstr>Matt 26:17-21</vt:lpstr>
      <vt:lpstr>Understanding Matt 26:17</vt:lpstr>
      <vt:lpstr>Mark 14:12-18</vt:lpstr>
      <vt:lpstr>Luke 22:7-16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Matthew, Mark &amp; Luke say this: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Considering John’s Gospel</vt:lpstr>
      <vt:lpstr>John 13:1-5 </vt:lpstr>
      <vt:lpstr>John’s Timing of the Last  Supper </vt:lpstr>
      <vt:lpstr>John 13:21, 26, 27</vt:lpstr>
      <vt:lpstr>John 13: 28-30</vt:lpstr>
      <vt:lpstr>John Has Many Extra Details</vt:lpstr>
      <vt:lpstr>John’s Other Important Details</vt:lpstr>
      <vt:lpstr>John’s Other Important Details</vt:lpstr>
      <vt:lpstr>High Sabbath Observance </vt:lpstr>
      <vt:lpstr>John Has Clarity With Details</vt:lpstr>
      <vt:lpstr>Semi-Review </vt:lpstr>
      <vt:lpstr>AFTER the Supper ~ Early the Next Day</vt:lpstr>
      <vt:lpstr>John has more details of what happened early on Abib 14?</vt:lpstr>
      <vt:lpstr>PowerPoint Presentation</vt:lpstr>
      <vt:lpstr>PowerPoint Presentation</vt:lpstr>
      <vt:lpstr>PowerPoint Presentation</vt:lpstr>
      <vt:lpstr>Where Do the Gospels Agree?</vt:lpstr>
      <vt:lpstr>Gospels Agree on a Passover Point</vt:lpstr>
      <vt:lpstr>PowerPoint Presentation</vt:lpstr>
      <vt:lpstr>Jacob Neusner</vt:lpstr>
      <vt:lpstr>Jacob Neusner on Pesahim 1:3</vt:lpstr>
      <vt:lpstr>New Unger’s Bible Dictionary </vt:lpstr>
      <vt:lpstr>“Prepare the Passover” (G2090)</vt:lpstr>
      <vt:lpstr>“Prepare the Passover” (G2090)</vt:lpstr>
      <vt:lpstr>How Could the Disciples NOT Understand?</vt:lpstr>
      <vt:lpstr>Yahusha Did Not Cause Undue Grief</vt:lpstr>
      <vt:lpstr>What else did Yahusha provide?</vt:lpstr>
      <vt:lpstr>What else did Yahusha provide?</vt:lpstr>
      <vt:lpstr>PowerPoint Presentation</vt:lpstr>
      <vt:lpstr>PowerPoint Presentation</vt:lpstr>
      <vt:lpstr>Understanding the Phrase “with desire I have desired”</vt:lpstr>
      <vt:lpstr>“with desire I have desired”</vt:lpstr>
      <vt:lpstr>“epithumia”  Exegetical Dictionary of the New Testament</vt:lpstr>
      <vt:lpstr>Ferrar Fenton Translation</vt:lpstr>
      <vt:lpstr>PowerPoint Presentation</vt:lpstr>
      <vt:lpstr>PowerPoint Presentation</vt:lpstr>
      <vt:lpstr>David H Stern, Jewish Scholar</vt:lpstr>
      <vt:lpstr>Here is the background  for his argument …  </vt:lpstr>
      <vt:lpstr>Stern’s Quote Continues </vt:lpstr>
      <vt:lpstr>From the Companion Bible  </vt:lpstr>
      <vt:lpstr>No Lamb at the Last Supper? </vt:lpstr>
      <vt:lpstr>Deut 16:2, 5, 6</vt:lpstr>
      <vt:lpstr>Instructions From Moses</vt:lpstr>
      <vt:lpstr>PowerPoint Presentation</vt:lpstr>
      <vt:lpstr>Review</vt:lpstr>
      <vt:lpstr>Review</vt:lpstr>
      <vt:lpstr>Conclusion</vt:lpstr>
      <vt:lpstr>The Fast of the Firstborn</vt:lpstr>
      <vt:lpstr>The Fast of the Firstborn</vt:lpstr>
      <vt:lpstr>Questions:  Is it Possible …?</vt:lpstr>
      <vt:lpstr>The Synoptic Gospels Can Be Reconciled With John</vt:lpstr>
      <vt:lpstr>Epilogue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Rae</dc:creator>
  <cp:lastModifiedBy>User55</cp:lastModifiedBy>
  <cp:revision>1053</cp:revision>
  <cp:lastPrinted>2021-04-02T23:46:17Z</cp:lastPrinted>
  <dcterms:created xsi:type="dcterms:W3CDTF">2016-03-21T19:40:43Z</dcterms:created>
  <dcterms:modified xsi:type="dcterms:W3CDTF">2022-03-19T04:10:53Z</dcterms:modified>
</cp:coreProperties>
</file>