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4"/>
  </p:notesMasterIdLst>
  <p:handoutMasterIdLst>
    <p:handoutMasterId r:id="rId15"/>
  </p:handoutMasterIdLst>
  <p:sldIdLst>
    <p:sldId id="355" r:id="rId2"/>
    <p:sldId id="434" r:id="rId3"/>
    <p:sldId id="459" r:id="rId4"/>
    <p:sldId id="270" r:id="rId5"/>
    <p:sldId id="435" r:id="rId6"/>
    <p:sldId id="421" r:id="rId7"/>
    <p:sldId id="454" r:id="rId8"/>
    <p:sldId id="271" r:id="rId9"/>
    <p:sldId id="258" r:id="rId10"/>
    <p:sldId id="457" r:id="rId11"/>
    <p:sldId id="460" r:id="rId12"/>
    <p:sldId id="453"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87" clrIdx="0"/>
  <p:cmAuthor id="1" name="timothy Astleford" initials="tA" lastIdx="69" clrIdx="1">
    <p:extLst>
      <p:ext uri="{19B8F6BF-5375-455C-9EA6-DF929625EA0E}">
        <p15:presenceInfo xmlns:p15="http://schemas.microsoft.com/office/powerpoint/2012/main" userId="6f70958e3069516c" providerId="Windows Live"/>
      </p:ext>
    </p:extLst>
  </p:cmAuthor>
  <p:cmAuthor id="2" name="User55" initials="U" lastIdx="4"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207"/>
    <a:srgbClr val="0066FF"/>
    <a:srgbClr val="0000FF"/>
    <a:srgbClr val="00FF99"/>
    <a:srgbClr val="C00000"/>
    <a:srgbClr val="8BF6FB"/>
    <a:srgbClr val="FF00FF"/>
    <a:srgbClr val="FF66CC"/>
    <a:srgbClr val="FFFF00"/>
    <a:srgbClr val="A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52682" autoAdjust="0"/>
  </p:normalViewPr>
  <p:slideViewPr>
    <p:cSldViewPr>
      <p:cViewPr varScale="1">
        <p:scale>
          <a:sx n="59" d="100"/>
          <a:sy n="59" d="100"/>
        </p:scale>
        <p:origin x="2268" y="66"/>
      </p:cViewPr>
      <p:guideLst>
        <p:guide orient="horz" pos="2160"/>
        <p:guide pos="2880"/>
        <p:guide orient="horz" pos="2544"/>
      </p:guideLst>
    </p:cSldViewPr>
  </p:slideViewPr>
  <p:notesTextViewPr>
    <p:cViewPr>
      <p:scale>
        <a:sx n="200" d="100"/>
        <a:sy n="2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23F5108-63FC-4741-8B66-1424942A58FF}" type="datetimeFigureOut">
              <a:rPr lang="en-US" smtClean="0"/>
              <a:t>3/18/2022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522681D-C1DD-4161-B99B-9F00A3EE256B}" type="slidenum">
              <a:rPr lang="en-US" smtClean="0"/>
              <a:t>‹#›</a:t>
            </a:fld>
            <a:endParaRPr lang="en-US"/>
          </a:p>
        </p:txBody>
      </p:sp>
    </p:spTree>
    <p:extLst>
      <p:ext uri="{BB962C8B-B14F-4D97-AF65-F5344CB8AC3E}">
        <p14:creationId xmlns:p14="http://schemas.microsoft.com/office/powerpoint/2010/main" val="1715856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701A6A3-8D1F-482D-A3D7-7D343A942EE6}" type="datetimeFigureOut">
              <a:rPr lang="en-US" smtClean="0"/>
              <a:t>3/18/2022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5.1a – teaser for Last Supper  12 </a:t>
            </a:r>
            <a:r>
              <a:rPr lang="en-US" dirty="0" smtClean="0"/>
              <a:t>slides  3 min   </a:t>
            </a:r>
            <a:r>
              <a:rPr lang="en-US" dirty="0" smtClean="0"/>
              <a:t>Website:     </a:t>
            </a:r>
            <a:r>
              <a:rPr lang="en-US" dirty="0" err="1" smtClean="0"/>
              <a:t>Youtube</a:t>
            </a:r>
            <a:r>
              <a:rPr lang="en-US" dirty="0" smtClean="0"/>
              <a:t>: </a:t>
            </a:r>
          </a:p>
          <a:p>
            <a:endParaRPr lang="en-US" dirty="0" smtClean="0"/>
          </a:p>
          <a:p>
            <a:r>
              <a:rPr lang="en-US" dirty="0" smtClean="0"/>
              <a:t>Blurb for 5.1a:  If there was ever a confusing question about </a:t>
            </a:r>
            <a:r>
              <a:rPr lang="en-US" dirty="0" err="1" smtClean="0"/>
              <a:t>Yahusha’s</a:t>
            </a:r>
            <a:r>
              <a:rPr lang="en-US" dirty="0" smtClean="0"/>
              <a:t> Last Supper with His disciples, it has to be this:  “Did He eat the Passover with His disciples,</a:t>
            </a:r>
            <a:r>
              <a:rPr lang="en-US" baseline="0" dirty="0" smtClean="0"/>
              <a:t> or not?”  There are several factors that must be considered before this question can be answered – one of those factors has to do with “when the day begins.”  For the sunset calendars, many claim the Last Supper was indeed the Passover meal, as after sunset was the beginning of </a:t>
            </a:r>
            <a:r>
              <a:rPr lang="en-US" baseline="0" dirty="0" err="1" smtClean="0"/>
              <a:t>Abib</a:t>
            </a:r>
            <a:r>
              <a:rPr lang="en-US" baseline="0" dirty="0" smtClean="0"/>
              <a:t> 14.  However, Yahusha and His disciples were taking part in this Last Supper on </a:t>
            </a:r>
            <a:r>
              <a:rPr lang="en-US" baseline="0" dirty="0" err="1" smtClean="0"/>
              <a:t>Abib</a:t>
            </a:r>
            <a:r>
              <a:rPr lang="en-US" baseline="0" dirty="0" smtClean="0"/>
              <a:t> 13.  The full study will have many answers, so “Come and See.”  Shalom!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116037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a:t>
            </a:fld>
            <a:endParaRPr lang="en-US"/>
          </a:p>
        </p:txBody>
      </p:sp>
    </p:spTree>
    <p:extLst>
      <p:ext uri="{BB962C8B-B14F-4D97-AF65-F5344CB8AC3E}">
        <p14:creationId xmlns:p14="http://schemas.microsoft.com/office/powerpoint/2010/main" val="128424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a:t>
            </a:fld>
            <a:endParaRPr lang="en-US"/>
          </a:p>
        </p:txBody>
      </p:sp>
    </p:spTree>
    <p:extLst>
      <p:ext uri="{BB962C8B-B14F-4D97-AF65-F5344CB8AC3E}">
        <p14:creationId xmlns:p14="http://schemas.microsoft.com/office/powerpoint/2010/main" val="84128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a:t>
            </a:fld>
            <a:endParaRPr lang="en-US"/>
          </a:p>
        </p:txBody>
      </p:sp>
    </p:spTree>
    <p:extLst>
      <p:ext uri="{BB962C8B-B14F-4D97-AF65-F5344CB8AC3E}">
        <p14:creationId xmlns:p14="http://schemas.microsoft.com/office/powerpoint/2010/main" val="51789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a:t>
            </a:fld>
            <a:endParaRPr lang="en-US"/>
          </a:p>
        </p:txBody>
      </p:sp>
    </p:spTree>
    <p:extLst>
      <p:ext uri="{BB962C8B-B14F-4D97-AF65-F5344CB8AC3E}">
        <p14:creationId xmlns:p14="http://schemas.microsoft.com/office/powerpoint/2010/main" val="362693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23353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34A215D-C2B8-4B2A-894B-9ED025E9EAF6}"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F7835422-B24F-4139-9453-4E7D0B4601A0}" type="datetime1">
              <a:rPr lang="en-US" smtClean="0"/>
              <a:t>3/18/2022</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24DE1CEE-DA38-4234-A6C9-5F1658EEB98F}" type="datetime1">
              <a:rPr lang="en-US" smtClean="0"/>
              <a:t>3/18/2022</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3247F-EE61-41F2-AA0A-3A589C802A99}"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A430F-A2E4-4466-B043-A0752DC8C890}"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97F22-44B8-4729-A3A3-356CC93C28C2}"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a:t>Click to edit Master title style</a:t>
            </a:r>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a:t>Click to edit Master title style</a:t>
            </a:r>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1F32AE6-BF83-44A0-B05D-95D0AB39E286}"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7D26C-CE0D-41FB-BD1D-04CDD5E211A5}" type="datetime1">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a:t>Click to edit Master title style</a:t>
            </a:r>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04C0C3-5A8D-48A5-A179-34D1D2BBB023}" type="datetime1">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83463D-3309-456A-B32F-94FC7A386945}" type="datetime1">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26EC-CC4C-4DF7-A69B-80871C6E5021}" type="datetime1">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29A7-C515-4F03-88BB-ABB0F155FA71}" type="datetime1">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39244376-3D6F-4A55-9431-449ABB5C31E2}" type="datetime1">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t>Click to edit Master title style</a:t>
            </a:r>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2C492C-694C-4FF0-B60C-563B5B2B91C3}" type="datetime1">
              <a:rPr lang="en-US" smtClean="0"/>
              <a:t>3/18/2022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 y="0"/>
            <a:ext cx="9202615" cy="6858000"/>
          </a:xfrm>
          <a:prstGeom prst="rect">
            <a:avLst/>
          </a:prstGeom>
        </p:spPr>
      </p:pic>
      <p:pic>
        <p:nvPicPr>
          <p:cNvPr id="17410" name="Picture 2" descr="C:\Users\Rae\Desktop\lord's supp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2514600"/>
            <a:ext cx="7027734" cy="3898740"/>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6"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034975"/>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6200" y="1"/>
            <a:ext cx="9028176" cy="1908734"/>
            <a:chOff x="76200" y="1"/>
            <a:chExt cx="9028176" cy="1908734"/>
          </a:xfrm>
        </p:grpSpPr>
        <p:sp>
          <p:nvSpPr>
            <p:cNvPr id="7" name="Title 1"/>
            <p:cNvSpPr txBox="1">
              <a:spLocks/>
            </p:cNvSpPr>
            <p:nvPr/>
          </p:nvSpPr>
          <p:spPr>
            <a:xfrm>
              <a:off x="762000" y="1073910"/>
              <a:ext cx="7027734" cy="834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accent4"/>
                  </a:solidFill>
                </a:rPr>
                <a:t>also the Passover Meal?</a:t>
              </a:r>
            </a:p>
          </p:txBody>
        </p:sp>
        <p:sp>
          <p:nvSpPr>
            <p:cNvPr id="10" name="Title 1"/>
            <p:cNvSpPr txBox="1">
              <a:spLocks/>
            </p:cNvSpPr>
            <p:nvPr/>
          </p:nvSpPr>
          <p:spPr>
            <a:xfrm>
              <a:off x="76200" y="1"/>
              <a:ext cx="9028176" cy="107390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Was The Last Supper</a:t>
              </a:r>
            </a:p>
          </p:txBody>
        </p:sp>
      </p:grpSp>
      <p:pic>
        <p:nvPicPr>
          <p:cNvPr id="9" name="Picture 2" descr="C:\Users\Rae\Desktop\Passover bread 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72359" y="1832176"/>
            <a:ext cx="1788543" cy="1685205"/>
          </a:xfrm>
          <a:prstGeom prst="rect">
            <a:avLst/>
          </a:prstGeom>
          <a:ln w="57150">
            <a:solidFill>
              <a:schemeClr val="accent1"/>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8929" y="1676400"/>
            <a:ext cx="5867400" cy="3276600"/>
          </a:xfrm>
        </p:spPr>
        <p:txBody>
          <a:bodyPr/>
          <a:lstStyle/>
          <a:p>
            <a:r>
              <a:rPr lang="en-US" dirty="0">
                <a:solidFill>
                  <a:schemeClr val="accent1">
                    <a:lumMod val="50000"/>
                  </a:schemeClr>
                </a:solidFill>
              </a:rPr>
              <a:t>Which Gospel </a:t>
            </a:r>
            <a:br>
              <a:rPr lang="en-US" dirty="0">
                <a:solidFill>
                  <a:schemeClr val="accent1">
                    <a:lumMod val="50000"/>
                  </a:schemeClr>
                </a:solidFill>
              </a:rPr>
            </a:br>
            <a:r>
              <a:rPr lang="en-US" dirty="0">
                <a:solidFill>
                  <a:schemeClr val="accent1">
                    <a:lumMod val="50000"/>
                  </a:schemeClr>
                </a:solidFill>
              </a:rPr>
              <a:t>Writer actually provides the</a:t>
            </a:r>
          </a:p>
        </p:txBody>
      </p:sp>
      <p:sp>
        <p:nvSpPr>
          <p:cNvPr id="5" name="Slide Number Placeholder 4"/>
          <p:cNvSpPr>
            <a:spLocks noGrp="1"/>
          </p:cNvSpPr>
          <p:nvPr>
            <p:ph type="sldNum" sz="quarter" idx="12"/>
          </p:nvPr>
        </p:nvSpPr>
        <p:spPr/>
        <p:txBody>
          <a:bodyPr/>
          <a:lstStyle/>
          <a:p>
            <a:fld id="{D18E6382-2566-492A-A2A1-417678E32A52}" type="slidenum">
              <a:rPr lang="en-US" smtClean="0"/>
              <a:t>10</a:t>
            </a:fld>
            <a:endParaRPr lang="en-US" dirty="0"/>
          </a:p>
        </p:txBody>
      </p:sp>
      <p:sp>
        <p:nvSpPr>
          <p:cNvPr id="6" name="Rectangle 5">
            <a:extLst>
              <a:ext uri="{FF2B5EF4-FFF2-40B4-BE49-F238E27FC236}">
                <a16:creationId xmlns="" xmlns:a16="http://schemas.microsoft.com/office/drawing/2014/main" id="{6E5B756E-593C-4F32-9DC5-0C146D70C07C}"/>
              </a:ext>
            </a:extLst>
          </p:cNvPr>
          <p:cNvSpPr/>
          <p:nvPr/>
        </p:nvSpPr>
        <p:spPr>
          <a:xfrm>
            <a:off x="3153229" y="1066800"/>
            <a:ext cx="56388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96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Come &amp; See  </a:t>
            </a:r>
            <a:endParaRPr lang="en-CA" sz="9600" dirty="0">
              <a:effectLst>
                <a:glow rad="228600">
                  <a:schemeClr val="accent1">
                    <a:satMod val="175000"/>
                    <a:alpha val="40000"/>
                  </a:schemeClr>
                </a:glow>
              </a:effectLst>
            </a:endParaRPr>
          </a:p>
        </p:txBody>
      </p:sp>
      <p:pic>
        <p:nvPicPr>
          <p:cNvPr id="8" name="Picture 2" descr="C:\Users\Rae\Desktop\knotty rope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100000"/>
                    </a14:imgEffect>
                  </a14:imgLayer>
                </a14:imgProps>
              </a:ext>
              <a:ext uri="{28A0092B-C50C-407E-A947-70E740481C1C}">
                <a14:useLocalDpi xmlns:a14="http://schemas.microsoft.com/office/drawing/2010/main" val="0"/>
              </a:ext>
            </a:extLst>
          </a:blip>
          <a:srcRect/>
          <a:stretch>
            <a:fillRect/>
          </a:stretch>
        </p:blipFill>
        <p:spPr bwMode="auto">
          <a:xfrm rot="7598219">
            <a:off x="3892856" y="3584310"/>
            <a:ext cx="7944781" cy="45110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1091" y="4891476"/>
            <a:ext cx="6720709" cy="1730375"/>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accent1">
                    <a:lumMod val="50000"/>
                  </a:schemeClr>
                </a:solidFill>
              </a:rPr>
              <a:t>to a long standing</a:t>
            </a:r>
            <a:br>
              <a:rPr lang="en-US" sz="5400" dirty="0">
                <a:solidFill>
                  <a:schemeClr val="accent1">
                    <a:lumMod val="50000"/>
                  </a:schemeClr>
                </a:solidFill>
              </a:rPr>
            </a:br>
            <a:r>
              <a:rPr lang="en-US" sz="5400" dirty="0">
                <a:solidFill>
                  <a:schemeClr val="accent1">
                    <a:lumMod val="50000"/>
                  </a:schemeClr>
                </a:solidFill>
              </a:rPr>
              <a:t>“Knotty Problem”?</a:t>
            </a:r>
          </a:p>
        </p:txBody>
      </p:sp>
    </p:spTree>
    <p:extLst>
      <p:ext uri="{BB962C8B-B14F-4D97-AF65-F5344CB8AC3E}">
        <p14:creationId xmlns:p14="http://schemas.microsoft.com/office/powerpoint/2010/main" val="423309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4533220"/>
            <a:ext cx="4267200" cy="2232705"/>
          </a:xfrm>
        </p:spPr>
        <p:txBody>
          <a:bodyPr/>
          <a:lstStyle/>
          <a:p>
            <a:r>
              <a:rPr lang="en-US" dirty="0">
                <a:solidFill>
                  <a:schemeClr val="accent1">
                    <a:lumMod val="50000"/>
                  </a:schemeClr>
                </a:solidFill>
              </a:rPr>
              <a:t>Are y</a:t>
            </a:r>
            <a:r>
              <a:rPr lang="en-US" u="sng" dirty="0">
                <a:solidFill>
                  <a:schemeClr val="accent1">
                    <a:lumMod val="50000"/>
                  </a:schemeClr>
                </a:solidFill>
              </a:rPr>
              <a:t>ou</a:t>
            </a:r>
            <a:r>
              <a:rPr lang="en-US" dirty="0">
                <a:solidFill>
                  <a:schemeClr val="accent1">
                    <a:lumMod val="50000"/>
                  </a:schemeClr>
                </a:solidFill>
              </a:rPr>
              <a:t>  </a:t>
            </a:r>
            <a:r>
              <a:rPr lang="en-US" dirty="0">
                <a:ln w="38100">
                  <a:solidFill>
                    <a:srgbClr val="C00000"/>
                  </a:solidFill>
                </a:ln>
                <a:solidFill>
                  <a:srgbClr val="0000FF"/>
                </a:solidFill>
                <a:effectLst>
                  <a:outerShdw blurRad="50800" dist="39000" dir="5460000" sx="102000" sy="102000" algn="tl">
                    <a:srgbClr val="00FF99"/>
                  </a:outerShdw>
                </a:effectLst>
                <a:latin typeface="Cooper Black" panose="0208090404030B020404" pitchFamily="18" charset="0"/>
              </a:rPr>
              <a:t>Prepared</a:t>
            </a:r>
            <a:r>
              <a:rPr lang="en-US" dirty="0">
                <a:solidFill>
                  <a:schemeClr val="accent1">
                    <a:lumMod val="50000"/>
                  </a:schemeClr>
                </a:solidFill>
              </a:rPr>
              <a:t> </a:t>
            </a:r>
            <a:r>
              <a:rPr lang="en-US" sz="900" dirty="0" smtClean="0">
                <a:solidFill>
                  <a:schemeClr val="accent1">
                    <a:lumMod val="50000"/>
                  </a:schemeClr>
                </a:solidFill>
              </a:rPr>
              <a:t> </a:t>
            </a: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for Passover?</a:t>
            </a:r>
          </a:p>
        </p:txBody>
      </p:sp>
      <p:sp>
        <p:nvSpPr>
          <p:cNvPr id="5" name="Slide Number Placeholder 4"/>
          <p:cNvSpPr>
            <a:spLocks noGrp="1"/>
          </p:cNvSpPr>
          <p:nvPr>
            <p:ph type="sldNum" sz="quarter" idx="12"/>
          </p:nvPr>
        </p:nvSpPr>
        <p:spPr/>
        <p:txBody>
          <a:bodyPr/>
          <a:lstStyle/>
          <a:p>
            <a:fld id="{D18E6382-2566-492A-A2A1-417678E32A52}" type="slidenum">
              <a:rPr lang="en-US" smtClean="0"/>
              <a:t>11</a:t>
            </a:fld>
            <a:endParaRPr lang="en-US"/>
          </a:p>
        </p:txBody>
      </p:sp>
      <p:pic>
        <p:nvPicPr>
          <p:cNvPr id="1026" name="Picture 2" descr="https://cdn11.bigcommerce.com/s-zlmkuux2/images/stencil/1280x1280/products/7190/20867/Mini-Torah-Scroll-Replica__08250.1569354946.jpg?c=2">
            <a:extLst>
              <a:ext uri="{FF2B5EF4-FFF2-40B4-BE49-F238E27FC236}">
                <a16:creationId xmlns="" xmlns:a16="http://schemas.microsoft.com/office/drawing/2014/main" id="{24EFBA10-DFEA-4761-A898-478DA54CA63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653950">
            <a:off x="321066" y="4746392"/>
            <a:ext cx="1948668" cy="19486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39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12</a:t>
            </a:fld>
            <a:endParaRPr lang="en-US"/>
          </a:p>
        </p:txBody>
      </p:sp>
      <p:sp>
        <p:nvSpPr>
          <p:cNvPr id="3" name="Rectangle 2"/>
          <p:cNvSpPr/>
          <p:nvPr/>
        </p:nvSpPr>
        <p:spPr>
          <a:xfrm>
            <a:off x="207203" y="1879699"/>
            <a:ext cx="8555797" cy="261610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r>
              <a:rPr kumimoji="0" lang="en-US" sz="36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36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6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36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200" b="1" i="0" u="none" strike="noStrike" kern="1200" cap="none" spc="150" normalizeH="0" baseline="0" noProof="0" dirty="0">
                <a:ln w="11430">
                  <a:solidFill>
                    <a:srgbClr val="4472C4">
                      <a:lumMod val="75000"/>
                    </a:srgbClr>
                  </a:solidFill>
                </a:ln>
                <a:solidFill>
                  <a:schemeClr val="accent2">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a:t>
            </a:r>
            <a:br>
              <a:rPr kumimoji="0" lang="en-US" sz="3200" b="1" i="0" u="none" strike="noStrike" kern="1200" cap="none" spc="150" normalizeH="0" baseline="0" noProof="0" dirty="0">
                <a:ln w="11430">
                  <a:solidFill>
                    <a:srgbClr val="4472C4">
                      <a:lumMod val="75000"/>
                    </a:srgbClr>
                  </a:solidFill>
                </a:ln>
                <a:solidFill>
                  <a:schemeClr val="accent2">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200" b="1" i="0" u="none" strike="noStrike" kern="1200" cap="none" spc="150" normalizeH="0" baseline="0" noProof="0" dirty="0">
                <a:ln w="11430">
                  <a:solidFill>
                    <a:srgbClr val="4472C4">
                      <a:lumMod val="75000"/>
                    </a:srgbClr>
                  </a:solidFill>
                </a:ln>
                <a:solidFill>
                  <a:schemeClr val="accent2">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chemeClr val="accent4">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4" name="Slide Number Placeholder 3"/>
          <p:cNvSpPr txBox="1">
            <a:spLocks/>
          </p:cNvSpPr>
          <p:nvPr/>
        </p:nvSpPr>
        <p:spPr>
          <a:xfrm>
            <a:off x="9012935" y="6356350"/>
            <a:ext cx="3044953"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smtClean="0">
                <a:solidFill>
                  <a:schemeClr val="tx1"/>
                </a:solidFill>
              </a:rPr>
              <a:pPr/>
              <a:t>12</a:t>
            </a:fld>
            <a:endParaRPr lang="en-US" dirty="0">
              <a:solidFill>
                <a:schemeClr val="tx1"/>
              </a:solidFill>
            </a:endParaRPr>
          </a:p>
        </p:txBody>
      </p:sp>
      <p:sp>
        <p:nvSpPr>
          <p:cNvPr id="7" name="Rectangle 6"/>
          <p:cNvSpPr/>
          <p:nvPr/>
        </p:nvSpPr>
        <p:spPr>
          <a:xfrm>
            <a:off x="1207249" y="2488101"/>
            <a:ext cx="7250951" cy="523220"/>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8" name="Picture 2" descr="C:\Users\Rae\Desktop\Grammar Art\email mouse best.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794968" y="2564708"/>
            <a:ext cx="599292" cy="43388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78578" y="914400"/>
            <a:ext cx="8084422" cy="887766"/>
          </a:xfrm>
          <a:prstGeom prst="homePlate">
            <a:avLst/>
          </a:prstGeom>
          <a:blipFill dpi="0" rotWithShape="1">
            <a:blip r:embed="rId5" cstate="email">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82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srgbClr val="FFC000">
                    <a:lumMod val="40000"/>
                    <a:lumOff val="60000"/>
                  </a:srgbClr>
                </a:solidFill>
                <a:latin typeface="Arial Rounded MT Bold" pitchFamily="34" charset="0"/>
                <a:cs typeface="Aharoni" pitchFamily="2" charset="-79"/>
              </a:rPr>
              <a:t>          </a:t>
            </a:r>
            <a:r>
              <a:rPr kumimoji="0" lang="en-US" sz="48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48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for the full study!</a:t>
            </a:r>
          </a:p>
        </p:txBody>
      </p:sp>
      <p:sp>
        <p:nvSpPr>
          <p:cNvPr id="10" name="Rectangle 9">
            <a:extLst>
              <a:ext uri="{FF2B5EF4-FFF2-40B4-BE49-F238E27FC236}">
                <a16:creationId xmlns="" xmlns:a16="http://schemas.microsoft.com/office/drawing/2014/main" id="{6E5B756E-593C-4F32-9DC5-0C146D70C07C}"/>
              </a:ext>
            </a:extLst>
          </p:cNvPr>
          <p:cNvSpPr/>
          <p:nvPr/>
        </p:nvSpPr>
        <p:spPr>
          <a:xfrm rot="21211209">
            <a:off x="5436421" y="5227907"/>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11" name="Title 1"/>
          <p:cNvSpPr txBox="1">
            <a:spLocks/>
          </p:cNvSpPr>
          <p:nvPr/>
        </p:nvSpPr>
        <p:spPr>
          <a:xfrm>
            <a:off x="722120" y="76200"/>
            <a:ext cx="8084422" cy="746184"/>
          </a:xfrm>
          <a:prstGeom prst="homePlate">
            <a:avLst/>
          </a:prstGeom>
          <a:blipFill dpi="0" rotWithShape="1">
            <a:blip r:embed="rId5" cstate="email">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If you enjoyed your time today</a:t>
            </a:r>
          </a:p>
        </p:txBody>
      </p:sp>
      <p:sp>
        <p:nvSpPr>
          <p:cNvPr id="12" name="Rectangle 11"/>
          <p:cNvSpPr/>
          <p:nvPr/>
        </p:nvSpPr>
        <p:spPr>
          <a:xfrm>
            <a:off x="474489" y="543091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chemeClr val="accent4">
                    <a:lumMod val="60000"/>
                    <a:lumOff val="40000"/>
                  </a:schemeClr>
                </a:solidFill>
                <a:effectLst>
                  <a:glow rad="228600">
                    <a:srgbClr val="006699">
                      <a:alpha val="40000"/>
                    </a:srgbClr>
                  </a:glow>
                </a:effectLst>
                <a:latin typeface="Edwardian Script ITC" panose="030303020407070D0804" pitchFamily="66" charset="0"/>
                <a:cs typeface="MV Boli" panose="02000500030200090000" pitchFamily="2" charset="0"/>
              </a:rPr>
              <a:t>Thank-you!</a:t>
            </a:r>
          </a:p>
        </p:txBody>
      </p:sp>
      <p:pic>
        <p:nvPicPr>
          <p:cNvPr id="13"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82359" y="5516667"/>
            <a:ext cx="1113281" cy="1151936"/>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6E5B756E-593C-4F32-9DC5-0C146D70C07C}"/>
              </a:ext>
            </a:extLst>
          </p:cNvPr>
          <p:cNvSpPr/>
          <p:nvPr/>
        </p:nvSpPr>
        <p:spPr>
          <a:xfrm rot="21064493">
            <a:off x="-468437" y="1535779"/>
            <a:ext cx="406527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6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then </a:t>
            </a:r>
            <a:endParaRPr lang="en-CA" sz="6000" dirty="0">
              <a:effectLst>
                <a:glow rad="228600">
                  <a:schemeClr val="accent1">
                    <a:satMod val="175000"/>
                    <a:alpha val="40000"/>
                  </a:schemeClr>
                </a:glow>
              </a:effectLst>
            </a:endParaRPr>
          </a:p>
        </p:txBody>
      </p:sp>
    </p:spTree>
    <p:extLst>
      <p:ext uri="{BB962C8B-B14F-4D97-AF65-F5344CB8AC3E}">
        <p14:creationId xmlns:p14="http://schemas.microsoft.com/office/powerpoint/2010/main" val="760338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70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2</a:t>
            </a:fld>
            <a:endParaRPr lang="en-US"/>
          </a:p>
        </p:txBody>
      </p:sp>
      <p:sp>
        <p:nvSpPr>
          <p:cNvPr id="3" name="Title 2"/>
          <p:cNvSpPr>
            <a:spLocks noGrp="1"/>
          </p:cNvSpPr>
          <p:nvPr>
            <p:ph type="title"/>
          </p:nvPr>
        </p:nvSpPr>
        <p:spPr>
          <a:xfrm>
            <a:off x="3124200" y="230023"/>
            <a:ext cx="5410200" cy="1600717"/>
          </a:xfrm>
        </p:spPr>
        <p:txBody>
          <a:bodyPr/>
          <a:lstStyle/>
          <a:p>
            <a:r>
              <a:rPr lang="en-CA" dirty="0">
                <a:solidFill>
                  <a:srgbClr val="002060"/>
                </a:solidFill>
              </a:rPr>
              <a:t>Can you Answer this Question?</a:t>
            </a:r>
          </a:p>
        </p:txBody>
      </p:sp>
      <p:sp>
        <p:nvSpPr>
          <p:cNvPr id="4" name="Content Placeholder 3"/>
          <p:cNvSpPr>
            <a:spLocks noGrp="1"/>
          </p:cNvSpPr>
          <p:nvPr>
            <p:ph sz="quarter" idx="13"/>
          </p:nvPr>
        </p:nvSpPr>
        <p:spPr>
          <a:xfrm>
            <a:off x="3124200" y="2104016"/>
            <a:ext cx="5791200" cy="4495800"/>
          </a:xfrm>
        </p:spPr>
        <p:txBody>
          <a:bodyPr>
            <a:scene3d>
              <a:camera prst="orthographicFront"/>
              <a:lightRig rig="threePt" dir="t"/>
            </a:scene3d>
            <a:sp3d extrusionH="57150">
              <a:bevelT w="38100" h="38100" prst="angle"/>
            </a:sp3d>
          </a:bodyPr>
          <a:lstStyle/>
          <a:p>
            <a:r>
              <a:rPr lang="en-CA" sz="3200" b="1" dirty="0"/>
              <a:t>If the Gospels are so easy to read, why are they not </a:t>
            </a:r>
            <a:br>
              <a:rPr lang="en-CA" sz="3200" b="1" dirty="0"/>
            </a:br>
            <a:r>
              <a:rPr lang="en-CA" sz="3200" b="1" dirty="0"/>
              <a:t>so easy to understand?</a:t>
            </a:r>
          </a:p>
          <a:p>
            <a:r>
              <a:rPr lang="en-CA" sz="3200" b="1" dirty="0"/>
              <a:t>Why do so many people not know that the Passover ordinances are conducted on “</a:t>
            </a:r>
            <a:r>
              <a:rPr lang="en-CA" sz="3200" b="1" u="sng" dirty="0"/>
              <a:t>the</a:t>
            </a:r>
            <a:r>
              <a:rPr lang="en-CA" sz="3200" b="1" dirty="0"/>
              <a:t>” Passover day? </a:t>
            </a:r>
          </a:p>
          <a:p>
            <a:endParaRPr lang="en-CA" dirty="0"/>
          </a:p>
        </p:txBody>
      </p:sp>
      <p:pic>
        <p:nvPicPr>
          <p:cNvPr id="14" name="Picture 13"/>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52400" y="3501188"/>
            <a:ext cx="4285403" cy="33568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765754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3</a:t>
            </a:fld>
            <a:endParaRPr lang="en-US" dirty="0"/>
          </a:p>
        </p:txBody>
      </p:sp>
      <p:sp>
        <p:nvSpPr>
          <p:cNvPr id="3" name="Title 2"/>
          <p:cNvSpPr>
            <a:spLocks noGrp="1"/>
          </p:cNvSpPr>
          <p:nvPr>
            <p:ph type="title"/>
          </p:nvPr>
        </p:nvSpPr>
        <p:spPr>
          <a:xfrm>
            <a:off x="3124200" y="230023"/>
            <a:ext cx="5410200" cy="1600717"/>
          </a:xfrm>
        </p:spPr>
        <p:txBody>
          <a:bodyPr/>
          <a:lstStyle/>
          <a:p>
            <a:r>
              <a:rPr lang="en-CA" dirty="0" smtClean="0">
                <a:solidFill>
                  <a:srgbClr val="002060"/>
                </a:solidFill>
              </a:rPr>
              <a:t>What is the </a:t>
            </a:r>
            <a:r>
              <a:rPr lang="en-CA" dirty="0">
                <a:solidFill>
                  <a:srgbClr val="002060"/>
                </a:solidFill>
              </a:rPr>
              <a:t>Answer </a:t>
            </a:r>
            <a:r>
              <a:rPr lang="en-CA" dirty="0" smtClean="0">
                <a:solidFill>
                  <a:srgbClr val="002060"/>
                </a:solidFill>
              </a:rPr>
              <a:t>to this </a:t>
            </a:r>
            <a:r>
              <a:rPr lang="en-CA" dirty="0">
                <a:solidFill>
                  <a:srgbClr val="002060"/>
                </a:solidFill>
              </a:rPr>
              <a:t>Question?</a:t>
            </a:r>
          </a:p>
        </p:txBody>
      </p:sp>
      <p:sp>
        <p:nvSpPr>
          <p:cNvPr id="4" name="Content Placeholder 3"/>
          <p:cNvSpPr>
            <a:spLocks noGrp="1"/>
          </p:cNvSpPr>
          <p:nvPr>
            <p:ph sz="quarter" idx="13"/>
          </p:nvPr>
        </p:nvSpPr>
        <p:spPr>
          <a:xfrm>
            <a:off x="3155623" y="2590800"/>
            <a:ext cx="5791200" cy="3704216"/>
          </a:xfrm>
        </p:spPr>
        <p:txBody>
          <a:bodyPr>
            <a:normAutofit fontScale="92500" lnSpcReduction="20000"/>
            <a:scene3d>
              <a:camera prst="orthographicFront"/>
              <a:lightRig rig="threePt" dir="t"/>
            </a:scene3d>
            <a:sp3d extrusionH="57150">
              <a:bevelT w="38100" h="38100" prst="angle"/>
            </a:sp3d>
          </a:bodyPr>
          <a:lstStyle/>
          <a:p>
            <a:pPr algn="ctr"/>
            <a:r>
              <a:rPr lang="en-CA" sz="3200" b="1" dirty="0" smtClean="0"/>
              <a:t>How difficult is it </a:t>
            </a:r>
            <a:r>
              <a:rPr lang="en-CA" sz="3200" b="1" dirty="0"/>
              <a:t>to understand that by </a:t>
            </a:r>
            <a:r>
              <a:rPr lang="en-CA" sz="3200" b="1" dirty="0" smtClean="0"/>
              <a:t/>
            </a:r>
            <a:br>
              <a:rPr lang="en-CA" sz="3200" b="1" dirty="0" smtClean="0"/>
            </a:br>
            <a:r>
              <a:rPr lang="en-CA" sz="3200" b="1" u="sng" dirty="0" smtClean="0">
                <a:solidFill>
                  <a:srgbClr val="0000FF"/>
                </a:solidFill>
              </a:rPr>
              <a:t>observin</a:t>
            </a:r>
            <a:r>
              <a:rPr lang="en-CA" sz="3200" b="1" dirty="0" smtClean="0">
                <a:solidFill>
                  <a:srgbClr val="0000FF"/>
                </a:solidFill>
              </a:rPr>
              <a:t>g </a:t>
            </a:r>
            <a:r>
              <a:rPr lang="en-CA" sz="3200" b="1" u="sng" dirty="0">
                <a:solidFill>
                  <a:srgbClr val="0000FF"/>
                </a:solidFill>
              </a:rPr>
              <a:t>Passover on </a:t>
            </a:r>
            <a:r>
              <a:rPr lang="en-CA" sz="3200" b="1" u="sng" dirty="0" smtClean="0">
                <a:solidFill>
                  <a:srgbClr val="0000FF"/>
                </a:solidFill>
              </a:rPr>
              <a:t/>
            </a:r>
            <a:br>
              <a:rPr lang="en-CA" sz="3200" b="1" u="sng" dirty="0" smtClean="0">
                <a:solidFill>
                  <a:srgbClr val="0000FF"/>
                </a:solidFill>
              </a:rPr>
            </a:br>
            <a:r>
              <a:rPr lang="en-CA" sz="3200" b="1" u="sng" dirty="0" smtClean="0">
                <a:solidFill>
                  <a:srgbClr val="0000FF"/>
                </a:solidFill>
              </a:rPr>
              <a:t>an</a:t>
            </a:r>
            <a:r>
              <a:rPr lang="en-CA" sz="3200" b="1" dirty="0" smtClean="0">
                <a:solidFill>
                  <a:srgbClr val="0000FF"/>
                </a:solidFill>
              </a:rPr>
              <a:t>y </a:t>
            </a:r>
            <a:r>
              <a:rPr lang="en-CA" sz="3200" b="1" u="sng" dirty="0">
                <a:solidFill>
                  <a:srgbClr val="0000FF"/>
                </a:solidFill>
              </a:rPr>
              <a:t>other date than </a:t>
            </a:r>
            <a:r>
              <a:rPr lang="en-CA" sz="3200" b="1" u="sng" dirty="0" smtClean="0">
                <a:solidFill>
                  <a:srgbClr val="0000FF"/>
                </a:solidFill>
              </a:rPr>
              <a:t/>
            </a:r>
            <a:br>
              <a:rPr lang="en-CA" sz="3200" b="1" u="sng" dirty="0" smtClean="0">
                <a:solidFill>
                  <a:srgbClr val="0000FF"/>
                </a:solidFill>
              </a:rPr>
            </a:br>
            <a:r>
              <a:rPr lang="en-CA" sz="3200" b="1" u="sng" dirty="0" smtClean="0">
                <a:solidFill>
                  <a:srgbClr val="0000FF"/>
                </a:solidFill>
              </a:rPr>
              <a:t>dictated </a:t>
            </a:r>
            <a:r>
              <a:rPr lang="en-CA" sz="3200" b="1" u="sng" dirty="0">
                <a:solidFill>
                  <a:srgbClr val="0000FF"/>
                </a:solidFill>
              </a:rPr>
              <a:t>b</a:t>
            </a:r>
            <a:r>
              <a:rPr lang="en-CA" sz="3200" b="1" dirty="0">
                <a:solidFill>
                  <a:srgbClr val="0000FF"/>
                </a:solidFill>
              </a:rPr>
              <a:t>y </a:t>
            </a:r>
            <a:r>
              <a:rPr lang="en-CA" sz="3200" b="1" u="sng" dirty="0">
                <a:solidFill>
                  <a:srgbClr val="0000FF"/>
                </a:solidFill>
              </a:rPr>
              <a:t>statute</a:t>
            </a:r>
            <a:r>
              <a:rPr lang="en-CA" sz="3200" b="1" dirty="0"/>
              <a:t> </a:t>
            </a:r>
            <a:r>
              <a:rPr lang="en-CA" sz="3200" b="1" dirty="0" smtClean="0"/>
              <a:t/>
            </a:r>
            <a:br>
              <a:rPr lang="en-CA" sz="3200" b="1" dirty="0" smtClean="0"/>
            </a:br>
            <a:r>
              <a:rPr lang="en-CA" sz="3200" b="1" dirty="0" smtClean="0"/>
              <a:t>results in</a:t>
            </a:r>
            <a:br>
              <a:rPr lang="en-CA" sz="3200" b="1" dirty="0" smtClean="0"/>
            </a:br>
            <a:r>
              <a:rPr lang="en-CA" sz="3200" b="1" dirty="0" smtClean="0"/>
              <a:t> </a:t>
            </a:r>
            <a:r>
              <a:rPr lang="en-CA" sz="3200" b="1" dirty="0">
                <a:ln>
                  <a:solidFill>
                    <a:sysClr val="windowText" lastClr="000000"/>
                  </a:solidFill>
                </a:ln>
                <a:solidFill>
                  <a:srgbClr val="FF0000"/>
                </a:solidFill>
                <a:effectLst>
                  <a:outerShdw blurRad="50800" dist="50800" dir="5400000" sx="101000" sy="101000" algn="ctr" rotWithShape="0">
                    <a:srgbClr val="00FF99"/>
                  </a:outerShdw>
                </a:effectLst>
              </a:rPr>
              <a:t>complete disobedience </a:t>
            </a:r>
            <a:r>
              <a:rPr lang="en-CA" sz="3200" b="1" dirty="0"/>
              <a:t>– </a:t>
            </a:r>
            <a:r>
              <a:rPr lang="en-CA" sz="3200" b="1" dirty="0" smtClean="0"/>
              <a:t/>
            </a:r>
            <a:br>
              <a:rPr lang="en-CA" sz="3200" b="1" dirty="0" smtClean="0"/>
            </a:br>
            <a:r>
              <a:rPr lang="en-CA" sz="3200" b="1" dirty="0" smtClean="0"/>
              <a:t>NO </a:t>
            </a:r>
            <a:r>
              <a:rPr lang="en-CA" sz="3200" b="1" dirty="0"/>
              <a:t>MATTER </a:t>
            </a:r>
            <a:r>
              <a:rPr lang="en-CA" sz="3200" b="1" dirty="0">
                <a:solidFill>
                  <a:srgbClr val="0000FF"/>
                </a:solidFill>
                <a:effectLst>
                  <a:outerShdw blurRad="50800" dist="50800" dir="5400000" sx="101000" sy="101000" algn="ctr" rotWithShape="0">
                    <a:srgbClr val="0066FF"/>
                  </a:outerShdw>
                </a:effectLst>
              </a:rPr>
              <a:t>WHO</a:t>
            </a:r>
            <a:r>
              <a:rPr lang="en-CA" sz="3200" b="1" dirty="0"/>
              <a:t> IS INVOLVED?!</a:t>
            </a:r>
          </a:p>
          <a:p>
            <a:pPr algn="ctr"/>
            <a:endParaRPr lang="en-CA" dirty="0"/>
          </a:p>
        </p:txBody>
      </p:sp>
      <p:pic>
        <p:nvPicPr>
          <p:cNvPr id="14" name="Picture 13"/>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735397" y="2201025"/>
            <a:ext cx="4285403" cy="33568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8600" y="3276600"/>
            <a:ext cx="3341822" cy="2143125"/>
          </a:xfrm>
          <a:prstGeom prst="ellipse">
            <a:avLst/>
          </a:prstGeom>
          <a:ln>
            <a:noFill/>
          </a:ln>
          <a:effectLst>
            <a:softEdge rad="112500"/>
          </a:effectLst>
        </p:spPr>
      </p:pic>
    </p:spTree>
    <p:extLst>
      <p:ext uri="{BB962C8B-B14F-4D97-AF65-F5344CB8AC3E}">
        <p14:creationId xmlns:p14="http://schemas.microsoft.com/office/powerpoint/2010/main" val="2106608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8E6382-2566-492A-A2A1-417678E32A52}" type="slidenum">
              <a:rPr lang="en-US" smtClean="0"/>
              <a:t>4</a:t>
            </a:fld>
            <a:endParaRPr lang="en-US"/>
          </a:p>
        </p:txBody>
      </p:sp>
      <p:pic>
        <p:nvPicPr>
          <p:cNvPr id="16"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17" name="Slide Number Placeholder 3"/>
          <p:cNvSpPr txBox="1">
            <a:spLocks/>
          </p:cNvSpPr>
          <p:nvPr/>
        </p:nvSpPr>
        <p:spPr>
          <a:xfrm>
            <a:off x="723900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pPr/>
              <a:t>4</a:t>
            </a:fld>
            <a:endParaRPr lang="en-US"/>
          </a:p>
        </p:txBody>
      </p:sp>
      <p:sp>
        <p:nvSpPr>
          <p:cNvPr id="19" name="Title 2"/>
          <p:cNvSpPr txBox="1">
            <a:spLocks/>
          </p:cNvSpPr>
          <p:nvPr/>
        </p:nvSpPr>
        <p:spPr>
          <a:xfrm>
            <a:off x="1456870" y="0"/>
            <a:ext cx="7010400" cy="1600717"/>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solidFill>
                  <a:srgbClr val="002060"/>
                </a:solidFill>
              </a:rPr>
              <a:t>And ~ What </a:t>
            </a:r>
            <a:r>
              <a:rPr lang="en-CA" dirty="0">
                <a:solidFill>
                  <a:srgbClr val="002060"/>
                </a:solidFill>
              </a:rPr>
              <a:t>About </a:t>
            </a:r>
            <a:br>
              <a:rPr lang="en-CA" dirty="0">
                <a:solidFill>
                  <a:srgbClr val="002060"/>
                </a:solidFill>
              </a:rPr>
            </a:br>
            <a:r>
              <a:rPr lang="en-CA" dirty="0">
                <a:solidFill>
                  <a:srgbClr val="002060"/>
                </a:solidFill>
              </a:rPr>
              <a:t>this Question?</a:t>
            </a:r>
          </a:p>
        </p:txBody>
      </p:sp>
      <p:sp>
        <p:nvSpPr>
          <p:cNvPr id="20" name="Content Placeholder 3"/>
          <p:cNvSpPr txBox="1">
            <a:spLocks/>
          </p:cNvSpPr>
          <p:nvPr/>
        </p:nvSpPr>
        <p:spPr>
          <a:xfrm>
            <a:off x="961571" y="1638281"/>
            <a:ext cx="8001000" cy="1705984"/>
          </a:xfrm>
          <a:prstGeom prst="rect">
            <a:avLst/>
          </a:prstGeom>
        </p:spPr>
        <p:txBody>
          <a:bodyPr>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CA" sz="3200" b="1" dirty="0"/>
              <a:t>The Last Supper is a very special event between </a:t>
            </a:r>
            <a:r>
              <a:rPr lang="en-CA" sz="3200" b="1" dirty="0">
                <a:solidFill>
                  <a:srgbClr val="0070C0"/>
                </a:solidFill>
              </a:rPr>
              <a:t>Yahusha</a:t>
            </a:r>
            <a:r>
              <a:rPr lang="en-CA" sz="3200" b="1" dirty="0"/>
              <a:t> and His followers at the end of His ministry!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163847"/>
            <a:ext cx="5029200" cy="2514600"/>
          </a:xfrm>
          <a:prstGeom prst="ellipse">
            <a:avLst/>
          </a:prstGeom>
          <a:ln>
            <a:noFill/>
          </a:ln>
          <a:effectLst>
            <a:softEdge rad="112500"/>
          </a:effectLst>
        </p:spPr>
      </p:pic>
      <p:sp>
        <p:nvSpPr>
          <p:cNvPr id="22" name="Content Placeholder 3"/>
          <p:cNvSpPr txBox="1">
            <a:spLocks/>
          </p:cNvSpPr>
          <p:nvPr/>
        </p:nvSpPr>
        <p:spPr>
          <a:xfrm>
            <a:off x="5257800" y="3220790"/>
            <a:ext cx="3628571" cy="2019300"/>
          </a:xfrm>
          <a:prstGeom prst="rect">
            <a:avLst/>
          </a:prstGeom>
        </p:spPr>
        <p:txBody>
          <a:bodyPr>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CA" sz="3200" b="1" dirty="0">
                <a:solidFill>
                  <a:srgbClr val="0D7207"/>
                </a:solidFill>
              </a:rPr>
              <a:t>Is</a:t>
            </a:r>
            <a:r>
              <a:rPr lang="en-CA" sz="3200" b="1" dirty="0"/>
              <a:t> </a:t>
            </a:r>
            <a:r>
              <a:rPr lang="en-CA" sz="3200" b="1" dirty="0">
                <a:solidFill>
                  <a:srgbClr val="0D7207"/>
                </a:solidFill>
              </a:rPr>
              <a:t>this Last Supper </a:t>
            </a:r>
            <a:r>
              <a:rPr lang="en-CA" sz="3200" b="1" dirty="0" smtClean="0">
                <a:solidFill>
                  <a:srgbClr val="0D7207"/>
                </a:solidFill>
              </a:rPr>
              <a:t>the </a:t>
            </a:r>
            <a:br>
              <a:rPr lang="en-CA" sz="3200" b="1" dirty="0" smtClean="0">
                <a:solidFill>
                  <a:srgbClr val="0D7207"/>
                </a:solidFill>
              </a:rPr>
            </a:br>
            <a:r>
              <a:rPr lang="en-CA" sz="3200" b="1" dirty="0" smtClean="0">
                <a:solidFill>
                  <a:srgbClr val="0D7207"/>
                </a:solidFill>
              </a:rPr>
              <a:t>same as </a:t>
            </a:r>
            <a:r>
              <a:rPr lang="en-CA" sz="3200" b="1" u="sng" dirty="0" smtClean="0">
                <a:solidFill>
                  <a:srgbClr val="0D7207"/>
                </a:solidFill>
              </a:rPr>
              <a:t>the</a:t>
            </a:r>
            <a:r>
              <a:rPr lang="en-CA" sz="3200" b="1" dirty="0" smtClean="0">
                <a:solidFill>
                  <a:srgbClr val="0D7207"/>
                </a:solidFill>
              </a:rPr>
              <a:t> </a:t>
            </a:r>
            <a:r>
              <a:rPr lang="en-CA" sz="3200" b="1" dirty="0">
                <a:solidFill>
                  <a:srgbClr val="0D7207"/>
                </a:solidFill>
              </a:rPr>
              <a:t>Passover Meal?</a:t>
            </a:r>
            <a:endParaRPr lang="en-CA" dirty="0">
              <a:solidFill>
                <a:srgbClr val="0D7207"/>
              </a:solidFill>
            </a:endParaRPr>
          </a:p>
        </p:txBody>
      </p:sp>
      <p:pic>
        <p:nvPicPr>
          <p:cNvPr id="23" name="Picture 22"/>
          <p:cNvPicPr>
            <a:picLocks noChangeAspect="1"/>
          </p:cNvPicPr>
          <p:nvPr/>
        </p:nvPicPr>
        <p:blipFill rotWithShape="1">
          <a:blip r:embed="rId6">
            <a:extLst>
              <a:ext uri="{BEBA8EAE-BF5A-486C-A8C5-ECC9F3942E4B}">
                <a14:imgProps xmlns:a14="http://schemas.microsoft.com/office/drawing/2010/main">
                  <a14:imgLayer r:embed="rId7">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3749420" y="4797921"/>
            <a:ext cx="2425301" cy="20650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5</a:t>
            </a:fld>
            <a:endParaRPr lang="en-US"/>
          </a:p>
        </p:txBody>
      </p:sp>
      <p:pic>
        <p:nvPicPr>
          <p:cNvPr id="3" name="Picture 2" descr="C:\Users\Rae\Desktop\gospels bkg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28600"/>
            <a:ext cx="7848600" cy="5081826"/>
          </a:xfrm>
          <a:prstGeom prst="rect">
            <a:avLst/>
          </a:prstGeom>
          <a:noFill/>
          <a:ln>
            <a:noFill/>
          </a:ln>
          <a:effectLst>
            <a:glow rad="596900">
              <a:srgbClr val="5C2E00">
                <a:alpha val="69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Slide Number Placeholder 1"/>
          <p:cNvSpPr txBox="1">
            <a:spLocks/>
          </p:cNvSpPr>
          <p:nvPr/>
        </p:nvSpPr>
        <p:spPr>
          <a:xfrm>
            <a:off x="7239000" y="6400800"/>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E6382-2566-492A-A2A1-417678E32A52}" type="slidenum">
              <a:rPr lang="en-US" smtClean="0">
                <a:solidFill>
                  <a:schemeClr val="tx1"/>
                </a:solidFill>
              </a:rPr>
              <a:pPr/>
              <a:t>5</a:t>
            </a:fld>
            <a:endParaRPr lang="en-US" dirty="0">
              <a:solidFill>
                <a:schemeClr val="tx1"/>
              </a:solidFill>
            </a:endParaRPr>
          </a:p>
        </p:txBody>
      </p:sp>
      <p:sp>
        <p:nvSpPr>
          <p:cNvPr id="6" name="Rectangle 5"/>
          <p:cNvSpPr/>
          <p:nvPr/>
        </p:nvSpPr>
        <p:spPr>
          <a:xfrm>
            <a:off x="33067" y="5276486"/>
            <a:ext cx="90678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2">
                      <a:lumMod val="10000"/>
                      <a:alpha val="97000"/>
                    </a:schemeClr>
                  </a:glow>
                  <a:reflection blurRad="12700" stA="28000" endPos="45000" dist="1000" dir="5400000" sy="-100000" algn="bl" rotWithShape="0"/>
                </a:effectLst>
                <a:latin typeface="Rockwell" pitchFamily="18" charset="0"/>
              </a:rPr>
              <a:t>Surely we should be able to find the “date” for the Last Supper?</a:t>
            </a:r>
          </a:p>
        </p:txBody>
      </p:sp>
      <p:sp>
        <p:nvSpPr>
          <p:cNvPr id="7" name="Rectangle 6"/>
          <p:cNvSpPr/>
          <p:nvPr/>
        </p:nvSpPr>
        <p:spPr>
          <a:xfrm rot="20831285">
            <a:off x="9092" y="944167"/>
            <a:ext cx="3839513" cy="1200329"/>
          </a:xfrm>
          <a:prstGeom prst="rect">
            <a:avLst/>
          </a:prstGeom>
          <a:noFill/>
        </p:spPr>
        <p:txBody>
          <a:bodyPr wrap="none" lIns="91440" tIns="45720" rIns="91440" bIns="45720">
            <a:prstTxWarp prst="textArchUp">
              <a:avLst>
                <a:gd name="adj" fmla="val 10743024"/>
              </a:avLst>
            </a:prstTxWarp>
            <a:spAutoFit/>
            <a:scene3d>
              <a:camera prst="isometricOffAxis1Right"/>
              <a:lightRig rig="threePt" dir="t"/>
            </a:scene3d>
            <a:sp3d extrusionH="57150">
              <a:bevelT h="25400" prst="softRound"/>
            </a:sp3d>
          </a:bodyPr>
          <a:lstStyle/>
          <a:p>
            <a:pPr algn="ct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 </a:t>
            </a: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310007" dir="7680000" sy="30000" kx="1300200" algn="ctr" rotWithShape="0">
                    <a:prstClr val="black">
                      <a:alpha val="32000"/>
                    </a:prstClr>
                  </a:outerShdw>
                  <a:reflection blurRad="12700" stA="28000" endPos="45000" dist="1000" dir="5400000" sy="-100000" algn="bl" rotWithShape="0"/>
                </a:effectLst>
                <a:latin typeface="Rockwell" pitchFamily="18" charset="0"/>
              </a:rPr>
              <a:t>Out of </a:t>
            </a:r>
          </a:p>
        </p:txBody>
      </p:sp>
    </p:spTree>
    <p:extLst>
      <p:ext uri="{BB962C8B-B14F-4D97-AF65-F5344CB8AC3E}">
        <p14:creationId xmlns:p14="http://schemas.microsoft.com/office/powerpoint/2010/main" val="3885074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6</a:t>
            </a:fld>
            <a:endParaRPr lang="en-US" dirty="0">
              <a:solidFill>
                <a:schemeClr val="bg1">
                  <a:lumMod val="85000"/>
                </a:schemeClr>
              </a:solidFill>
            </a:endParaRPr>
          </a:p>
        </p:txBody>
      </p:sp>
      <p:sp>
        <p:nvSpPr>
          <p:cNvPr id="13" name="Rectangle 12"/>
          <p:cNvSpPr/>
          <p:nvPr/>
        </p:nvSpPr>
        <p:spPr>
          <a:xfrm>
            <a:off x="2514600" y="3010792"/>
            <a:ext cx="655320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4B9600"/>
                </a:solidFill>
                <a:effectLst>
                  <a:outerShdw blurRad="50800" dist="39000" dir="5460000" algn="tl">
                    <a:srgbClr val="000000">
                      <a:alpha val="38000"/>
                    </a:srgbClr>
                  </a:outerShdw>
                </a:effectLst>
              </a:rPr>
              <a:t>The writers of the Synoptic Gospels are 3 witnesses.</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3777" r="34223"/>
          <a:stretch/>
        </p:blipFill>
        <p:spPr>
          <a:xfrm>
            <a:off x="3293368" y="161858"/>
            <a:ext cx="2743200" cy="2828925"/>
          </a:xfrm>
          <a:prstGeom prst="ellipse">
            <a:avLst/>
          </a:prstGeom>
          <a:ln>
            <a:noFill/>
          </a:ln>
          <a:effectLst>
            <a:softEdge rad="112500"/>
          </a:effec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34187" r="33789"/>
          <a:stretch/>
        </p:blipFill>
        <p:spPr>
          <a:xfrm>
            <a:off x="363555" y="161858"/>
            <a:ext cx="2819400" cy="2828925"/>
          </a:xfrm>
          <a:prstGeom prst="ellipse">
            <a:avLst/>
          </a:prstGeom>
          <a:ln>
            <a:noFill/>
          </a:ln>
          <a:effectLst>
            <a:softEdge rad="112500"/>
          </a:effec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6134308" y="103801"/>
            <a:ext cx="2799464" cy="2828925"/>
          </a:xfrm>
          <a:prstGeom prst="ellipse">
            <a:avLst/>
          </a:prstGeom>
          <a:ln>
            <a:noFill/>
          </a:ln>
          <a:effectLst>
            <a:softEdge rad="112500"/>
          </a:effectLst>
        </p:spPr>
      </p:pic>
      <p:pic>
        <p:nvPicPr>
          <p:cNvPr id="17" name="Picture 4" descr="C:\Users\Rae\Desktop\synoptic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05718" y="4326278"/>
            <a:ext cx="3361765" cy="2286000"/>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0" name="Rectangle 19"/>
          <p:cNvSpPr/>
          <p:nvPr/>
        </p:nvSpPr>
        <p:spPr>
          <a:xfrm>
            <a:off x="2095106" y="4412940"/>
            <a:ext cx="3327663"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4B9600"/>
                </a:solidFill>
                <a:effectLst>
                  <a:outerShdw blurRad="50800" dist="39000" dir="5460000" algn="tl">
                    <a:srgbClr val="000000">
                      <a:alpha val="38000"/>
                    </a:srgbClr>
                  </a:outerShdw>
                </a:effectLst>
              </a:rPr>
              <a:t>Can they solve the problem of the date of The Last Supper?</a:t>
            </a:r>
          </a:p>
        </p:txBody>
      </p:sp>
    </p:spTree>
    <p:extLst>
      <p:ext uri="{BB962C8B-B14F-4D97-AF65-F5344CB8AC3E}">
        <p14:creationId xmlns:p14="http://schemas.microsoft.com/office/powerpoint/2010/main" val="52403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7</a:t>
            </a:fld>
            <a:endParaRPr lang="en-US" dirty="0">
              <a:solidFill>
                <a:schemeClr val="bg1">
                  <a:lumMod val="85000"/>
                </a:schemeClr>
              </a:solidFill>
            </a:endParaRPr>
          </a:p>
        </p:txBody>
      </p:sp>
      <p:pic>
        <p:nvPicPr>
          <p:cNvPr id="6"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972" y="272902"/>
            <a:ext cx="3361765" cy="2294755"/>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895600" y="2908316"/>
            <a:ext cx="6172199" cy="111756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Most people recognize John’s Gospel is very unique!</a:t>
            </a:r>
            <a:endParaRPr lang="en-US" dirty="0"/>
          </a:p>
        </p:txBody>
      </p:sp>
      <p:pic>
        <p:nvPicPr>
          <p:cNvPr id="18" name="Picture 10" descr="C:\Users\Rae\Desktop\gospel writ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4544520"/>
            <a:ext cx="3176051" cy="2060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r="67111"/>
          <a:stretch/>
        </p:blipFill>
        <p:spPr>
          <a:xfrm>
            <a:off x="4895797" y="88298"/>
            <a:ext cx="2819380" cy="2828925"/>
          </a:xfrm>
          <a:prstGeom prst="ellipse">
            <a:avLst/>
          </a:prstGeom>
          <a:ln>
            <a:noFill/>
          </a:ln>
          <a:effectLst>
            <a:softEdge rad="112500"/>
          </a:effectLst>
        </p:spPr>
      </p:pic>
      <p:sp>
        <p:nvSpPr>
          <p:cNvPr id="20" name="Title 1"/>
          <p:cNvSpPr txBox="1">
            <a:spLocks/>
          </p:cNvSpPr>
          <p:nvPr/>
        </p:nvSpPr>
        <p:spPr>
          <a:xfrm>
            <a:off x="5659455" y="4125166"/>
            <a:ext cx="3377149" cy="244731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Will the Gospels depend on John to solve the date of The </a:t>
            </a:r>
            <a:br>
              <a:rPr lang="en-US" sz="3200" dirty="0"/>
            </a:br>
            <a:r>
              <a:rPr lang="en-US" sz="3200" dirty="0"/>
              <a:t>Last Supper?</a:t>
            </a:r>
            <a:endParaRPr lang="en-US" dirty="0"/>
          </a:p>
        </p:txBody>
      </p:sp>
    </p:spTree>
    <p:extLst>
      <p:ext uri="{BB962C8B-B14F-4D97-AF65-F5344CB8AC3E}">
        <p14:creationId xmlns:p14="http://schemas.microsoft.com/office/powerpoint/2010/main" val="3249454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3530" y="5365158"/>
            <a:ext cx="4250798"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002060"/>
                </a:solidFill>
                <a:effectLst>
                  <a:outerShdw blurRad="50800" dist="39000" dir="5460000" algn="tl">
                    <a:srgbClr val="000000">
                      <a:alpha val="38000"/>
                    </a:srgbClr>
                  </a:outerShdw>
                </a:effectLst>
              </a:rPr>
              <a:t>Tuesday?  Or …</a:t>
            </a:r>
            <a:br>
              <a:rPr lang="en-US" sz="4000" b="1" dirty="0">
                <a:ln w="11430"/>
                <a:solidFill>
                  <a:srgbClr val="002060"/>
                </a:solidFill>
                <a:effectLst>
                  <a:outerShdw blurRad="50800" dist="39000" dir="5460000" algn="tl">
                    <a:srgbClr val="000000">
                      <a:alpha val="38000"/>
                    </a:srgbClr>
                  </a:outerShdw>
                </a:effectLst>
              </a:rPr>
            </a:br>
            <a:r>
              <a:rPr lang="en-US" sz="4000" b="1" dirty="0">
                <a:ln w="11430"/>
                <a:solidFill>
                  <a:srgbClr val="002060"/>
                </a:solidFill>
                <a:effectLst>
                  <a:outerShdw blurRad="50800" dist="39000" dir="5460000" algn="tl">
                    <a:srgbClr val="000000">
                      <a:alpha val="38000"/>
                    </a:srgbClr>
                  </a:outerShdw>
                </a:effectLst>
              </a:rPr>
              <a:t>Wednesday?</a:t>
            </a:r>
          </a:p>
        </p:txBody>
      </p:sp>
      <p:sp>
        <p:nvSpPr>
          <p:cNvPr id="9" name="Rectangle 8"/>
          <p:cNvSpPr/>
          <p:nvPr/>
        </p:nvSpPr>
        <p:spPr>
          <a:xfrm>
            <a:off x="4879415" y="5382161"/>
            <a:ext cx="3978801"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a:ln w="11430">
                  <a:noFill/>
                </a:ln>
                <a:solidFill>
                  <a:srgbClr val="C00000"/>
                </a:solidFill>
                <a:effectLst>
                  <a:outerShdw blurRad="50800" dist="39000" dir="5460000" algn="tl">
                    <a:srgbClr val="000000">
                      <a:alpha val="38000"/>
                    </a:srgbClr>
                  </a:outerShdw>
                </a:effectLst>
              </a:rPr>
              <a:t>Abib</a:t>
            </a:r>
            <a:r>
              <a:rPr lang="en-US" sz="4000" b="1" dirty="0">
                <a:ln w="11430">
                  <a:noFill/>
                </a:ln>
                <a:solidFill>
                  <a:srgbClr val="C00000"/>
                </a:solidFill>
                <a:effectLst>
                  <a:outerShdw blurRad="50800" dist="39000" dir="5460000" algn="tl">
                    <a:srgbClr val="000000">
                      <a:alpha val="38000"/>
                    </a:srgbClr>
                  </a:outerShdw>
                </a:effectLst>
              </a:rPr>
              <a:t> 13</a:t>
            </a:r>
            <a:r>
              <a:rPr lang="en-US" sz="4000" b="1" baseline="30000" dirty="0">
                <a:ln w="11430">
                  <a:noFill/>
                </a:ln>
                <a:solidFill>
                  <a:srgbClr val="C00000"/>
                </a:solidFill>
                <a:effectLst>
                  <a:outerShdw blurRad="50800" dist="39000" dir="5460000" algn="tl">
                    <a:srgbClr val="000000">
                      <a:alpha val="38000"/>
                    </a:srgbClr>
                  </a:outerShdw>
                </a:effectLst>
              </a:rPr>
              <a:t>th</a:t>
            </a:r>
            <a:r>
              <a:rPr lang="en-US" sz="4000" b="1" dirty="0">
                <a:ln w="11430">
                  <a:noFill/>
                </a:ln>
                <a:solidFill>
                  <a:srgbClr val="C00000"/>
                </a:solidFill>
                <a:effectLst>
                  <a:outerShdw blurRad="50800" dist="39000" dir="5460000" algn="tl">
                    <a:srgbClr val="000000">
                      <a:alpha val="38000"/>
                    </a:srgbClr>
                  </a:outerShdw>
                </a:effectLst>
              </a:rPr>
              <a:t>?  Or … </a:t>
            </a:r>
            <a:r>
              <a:rPr lang="en-US" sz="4000" b="1" dirty="0" err="1">
                <a:ln w="11430">
                  <a:noFill/>
                </a:ln>
                <a:solidFill>
                  <a:srgbClr val="C00000"/>
                </a:solidFill>
                <a:effectLst>
                  <a:outerShdw blurRad="50800" dist="39000" dir="5460000" algn="tl">
                    <a:srgbClr val="000000">
                      <a:alpha val="38000"/>
                    </a:srgbClr>
                  </a:outerShdw>
                </a:effectLst>
              </a:rPr>
              <a:t>Abib</a:t>
            </a:r>
            <a:r>
              <a:rPr lang="en-US" sz="4000" b="1" dirty="0">
                <a:ln w="11430">
                  <a:noFill/>
                </a:ln>
                <a:solidFill>
                  <a:srgbClr val="C00000"/>
                </a:solidFill>
                <a:effectLst>
                  <a:outerShdw blurRad="50800" dist="39000" dir="5460000" algn="tl">
                    <a:srgbClr val="000000">
                      <a:alpha val="38000"/>
                    </a:srgbClr>
                  </a:outerShdw>
                </a:effectLst>
              </a:rPr>
              <a:t> 14</a:t>
            </a:r>
            <a:r>
              <a:rPr lang="en-US" sz="4000" b="1" baseline="30000" dirty="0">
                <a:ln w="11430">
                  <a:noFill/>
                </a:ln>
                <a:solidFill>
                  <a:srgbClr val="C00000"/>
                </a:solidFill>
                <a:effectLst>
                  <a:outerShdw blurRad="50800" dist="39000" dir="5460000" algn="tl">
                    <a:srgbClr val="000000">
                      <a:alpha val="38000"/>
                    </a:srgbClr>
                  </a:outerShdw>
                </a:effectLst>
              </a:rPr>
              <a:t>th</a:t>
            </a:r>
            <a:r>
              <a:rPr lang="en-US" sz="4000" b="1" dirty="0">
                <a:ln w="11430">
                  <a:noFill/>
                </a:ln>
                <a:solidFill>
                  <a:srgbClr val="C00000"/>
                </a:solidFill>
                <a:effectLst>
                  <a:outerShdw blurRad="50800" dist="39000" dir="5460000" algn="tl">
                    <a:srgbClr val="000000">
                      <a:alpha val="38000"/>
                    </a:srgbClr>
                  </a:outerShdw>
                </a:effectLst>
              </a:rPr>
              <a:t>?</a:t>
            </a:r>
            <a:endParaRPr lang="en-US" sz="3200" b="1" dirty="0">
              <a:ln w="11430">
                <a:noFill/>
              </a:ln>
              <a:solidFill>
                <a:srgbClr val="C00000"/>
              </a:solidFill>
              <a:effectLst>
                <a:outerShdw blurRad="50800" dist="39000" dir="5460000" algn="tl">
                  <a:srgbClr val="000000">
                    <a:alpha val="38000"/>
                  </a:srgbClr>
                </a:outerShdw>
              </a:effectLst>
            </a:endParaRPr>
          </a:p>
        </p:txBody>
      </p:sp>
      <p:sp>
        <p:nvSpPr>
          <p:cNvPr id="10" name="Slide Number Placeholder 4"/>
          <p:cNvSpPr txBox="1">
            <a:spLocks/>
          </p:cNvSpPr>
          <p:nvPr/>
        </p:nvSpPr>
        <p:spPr>
          <a:xfrm>
            <a:off x="7239000" y="6416675"/>
            <a:ext cx="1828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14052-953B-4273-8F47-BF25327D5B24}" type="slidenum">
              <a:rPr lang="en-US" smtClean="0"/>
              <a:pPr/>
              <a:t>8</a:t>
            </a:fld>
            <a:endParaRPr lang="en-US" dirty="0"/>
          </a:p>
        </p:txBody>
      </p:sp>
      <p:sp>
        <p:nvSpPr>
          <p:cNvPr id="11" name="Rectangle 10"/>
          <p:cNvSpPr/>
          <p:nvPr/>
        </p:nvSpPr>
        <p:spPr>
          <a:xfrm>
            <a:off x="0" y="177470"/>
            <a:ext cx="9141036"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chemeClr val="bg2">
                    <a:lumMod val="25000"/>
                  </a:schemeClr>
                </a:solidFill>
                <a:effectLst>
                  <a:outerShdw blurRad="50800" dist="39000" dir="5460000" algn="tl">
                    <a:srgbClr val="000000">
                      <a:alpha val="38000"/>
                    </a:srgbClr>
                  </a:outerShdw>
                </a:effectLst>
              </a:rPr>
              <a:t>Why is it so important to know?</a:t>
            </a:r>
            <a:endParaRPr lang="en-US" sz="4800" b="1" dirty="0">
              <a:ln w="11430"/>
              <a:solidFill>
                <a:schemeClr val="bg2">
                  <a:lumMod val="25000"/>
                </a:schemeClr>
              </a:solidFill>
              <a:effectLst>
                <a:outerShdw blurRad="50800" dist="39000" dir="5460000" algn="tl">
                  <a:srgbClr val="000000">
                    <a:alpha val="38000"/>
                  </a:srgbClr>
                </a:outerShdw>
              </a:effectLst>
            </a:endParaRPr>
          </a:p>
        </p:txBody>
      </p:sp>
      <p:pic>
        <p:nvPicPr>
          <p:cNvPr id="14" name="Picture 2" descr="C:\Users\Rae\Desktop\Decisions gold arrows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7036" y="698487"/>
            <a:ext cx="4102112" cy="4102112"/>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90108" y="4533900"/>
            <a:ext cx="9296400" cy="9525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800" dirty="0">
                <a:solidFill>
                  <a:schemeClr val="tx2">
                    <a:lumMod val="75000"/>
                  </a:schemeClr>
                </a:solidFill>
              </a:rPr>
              <a:t>What day?  or … What date?</a:t>
            </a:r>
          </a:p>
        </p:txBody>
      </p:sp>
    </p:spTree>
    <p:extLst>
      <p:ext uri="{BB962C8B-B14F-4D97-AF65-F5344CB8AC3E}">
        <p14:creationId xmlns:p14="http://schemas.microsoft.com/office/powerpoint/2010/main" val="3158196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3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750"/>
                            </p:stCondLst>
                            <p:childTnLst>
                              <p:par>
                                <p:cTn id="11" presetID="47" presetClass="entr" presetSubtype="0" fill="hold" grpId="0" nodeType="afterEffect">
                                  <p:stCondLst>
                                    <p:cond delay="1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713131"/>
          </a:xfrm>
        </p:spPr>
        <p:txBody>
          <a:bodyPr/>
          <a:lstStyle/>
          <a:p>
            <a:r>
              <a:rPr lang="en-US" sz="5400" dirty="0">
                <a:solidFill>
                  <a:schemeClr val="accent1">
                    <a:lumMod val="50000"/>
                  </a:schemeClr>
                </a:solidFill>
              </a:rPr>
              <a:t>If you are interested </a:t>
            </a:r>
            <a:br>
              <a:rPr lang="en-US" sz="5400" dirty="0">
                <a:solidFill>
                  <a:schemeClr val="accent1">
                    <a:lumMod val="50000"/>
                  </a:schemeClr>
                </a:solidFill>
              </a:rPr>
            </a:br>
            <a:r>
              <a:rPr lang="en-US" sz="5400" dirty="0">
                <a:solidFill>
                  <a:schemeClr val="accent1">
                    <a:lumMod val="50000"/>
                  </a:schemeClr>
                </a:solidFill>
              </a:rPr>
              <a:t>in finding the</a:t>
            </a:r>
          </a:p>
        </p:txBody>
      </p:sp>
      <p:sp>
        <p:nvSpPr>
          <p:cNvPr id="5" name="Slide Number Placeholder 4"/>
          <p:cNvSpPr>
            <a:spLocks noGrp="1"/>
          </p:cNvSpPr>
          <p:nvPr>
            <p:ph type="sldNum" sz="quarter" idx="12"/>
          </p:nvPr>
        </p:nvSpPr>
        <p:spPr/>
        <p:txBody>
          <a:bodyPr/>
          <a:lstStyle/>
          <a:p>
            <a:fld id="{D18E6382-2566-492A-A2A1-417678E32A52}" type="slidenum">
              <a:rPr lang="en-US" smtClean="0"/>
              <a:t>9</a:t>
            </a:fld>
            <a:endParaRPr lang="en-US"/>
          </a:p>
        </p:txBody>
      </p:sp>
      <p:sp>
        <p:nvSpPr>
          <p:cNvPr id="6" name="Rectangle 5">
            <a:extLst>
              <a:ext uri="{FF2B5EF4-FFF2-40B4-BE49-F238E27FC236}">
                <a16:creationId xmlns="" xmlns:a16="http://schemas.microsoft.com/office/drawing/2014/main" id="{6E5B756E-593C-4F32-9DC5-0C146D70C07C}"/>
              </a:ext>
            </a:extLst>
          </p:cNvPr>
          <p:cNvSpPr/>
          <p:nvPr/>
        </p:nvSpPr>
        <p:spPr>
          <a:xfrm>
            <a:off x="4556557" y="6017413"/>
            <a:ext cx="406527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6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a:t>
            </a:r>
            <a:r>
              <a:rPr lang="en-US" sz="96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then… </a:t>
            </a:r>
            <a:endParaRPr lang="en-CA" sz="9600" dirty="0">
              <a:effectLst>
                <a:glow rad="228600">
                  <a:schemeClr val="accent1">
                    <a:satMod val="175000"/>
                    <a:alpha val="40000"/>
                  </a:schemeClr>
                </a:glow>
              </a:effectLst>
            </a:endParaRPr>
          </a:p>
        </p:txBody>
      </p:sp>
    </p:spTree>
    <p:extLst>
      <p:ext uri="{BB962C8B-B14F-4D97-AF65-F5344CB8AC3E}">
        <p14:creationId xmlns:p14="http://schemas.microsoft.com/office/powerpoint/2010/main" val="132806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14362</TotalTime>
  <Words>379</Words>
  <Application>Microsoft Office PowerPoint</Application>
  <PresentationFormat>On-screen Show (4:3)</PresentationFormat>
  <Paragraphs>61</Paragraphs>
  <Slides>12</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Aharoni</vt:lpstr>
      <vt:lpstr>Arial</vt:lpstr>
      <vt:lpstr>Arial Rounded MT Bold</vt:lpstr>
      <vt:lpstr>Calibri</vt:lpstr>
      <vt:lpstr>Cooper Black</vt:lpstr>
      <vt:lpstr>Edwardian Script ITC</vt:lpstr>
      <vt:lpstr>Georgia</vt:lpstr>
      <vt:lpstr>Matura MT Script Capitals</vt:lpstr>
      <vt:lpstr>MV Boli</vt:lpstr>
      <vt:lpstr>Rockwell</vt:lpstr>
      <vt:lpstr>Trebuchet MS</vt:lpstr>
      <vt:lpstr>Slipstream</vt:lpstr>
      <vt:lpstr>PowerPoint Presentation</vt:lpstr>
      <vt:lpstr>Can you Answer this Question?</vt:lpstr>
      <vt:lpstr>What is the Answer to this Question?</vt:lpstr>
      <vt:lpstr>PowerPoint Presentation</vt:lpstr>
      <vt:lpstr>PowerPoint Presentation</vt:lpstr>
      <vt:lpstr>PowerPoint Presentation</vt:lpstr>
      <vt:lpstr>PowerPoint Presentation</vt:lpstr>
      <vt:lpstr>PowerPoint Presentation</vt:lpstr>
      <vt:lpstr>If you are interested  in finding the</vt:lpstr>
      <vt:lpstr>Which Gospel  Writer actually provides the</vt:lpstr>
      <vt:lpstr>Are you  Prepared   for Passover?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1065</cp:revision>
  <cp:lastPrinted>2021-04-02T23:46:17Z</cp:lastPrinted>
  <dcterms:created xsi:type="dcterms:W3CDTF">2016-03-21T19:40:43Z</dcterms:created>
  <dcterms:modified xsi:type="dcterms:W3CDTF">2022-03-19T03:59:56Z</dcterms:modified>
</cp:coreProperties>
</file>