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648" r:id="rId2"/>
  </p:sldMasterIdLst>
  <p:notesMasterIdLst>
    <p:notesMasterId r:id="rId78"/>
  </p:notesMasterIdLst>
  <p:handoutMasterIdLst>
    <p:handoutMasterId r:id="rId79"/>
  </p:handoutMasterIdLst>
  <p:sldIdLst>
    <p:sldId id="1809" r:id="rId3"/>
    <p:sldId id="1803" r:id="rId4"/>
    <p:sldId id="1804" r:id="rId5"/>
    <p:sldId id="1739" r:id="rId6"/>
    <p:sldId id="1660" r:id="rId7"/>
    <p:sldId id="1721" r:id="rId8"/>
    <p:sldId id="1722" r:id="rId9"/>
    <p:sldId id="1605" r:id="rId10"/>
    <p:sldId id="1681" r:id="rId11"/>
    <p:sldId id="1679" r:id="rId12"/>
    <p:sldId id="1609" r:id="rId13"/>
    <p:sldId id="1684" r:id="rId14"/>
    <p:sldId id="1685" r:id="rId15"/>
    <p:sldId id="1686" r:id="rId16"/>
    <p:sldId id="1598" r:id="rId17"/>
    <p:sldId id="1689" r:id="rId18"/>
    <p:sldId id="1691" r:id="rId19"/>
    <p:sldId id="1688" r:id="rId20"/>
    <p:sldId id="1687" r:id="rId21"/>
    <p:sldId id="1771" r:id="rId22"/>
    <p:sldId id="1738" r:id="rId23"/>
    <p:sldId id="1753" r:id="rId24"/>
    <p:sldId id="1756" r:id="rId25"/>
    <p:sldId id="1751" r:id="rId26"/>
    <p:sldId id="1805" r:id="rId27"/>
    <p:sldId id="1726" r:id="rId28"/>
    <p:sldId id="1741" r:id="rId29"/>
    <p:sldId id="1802" r:id="rId30"/>
    <p:sldId id="1745" r:id="rId31"/>
    <p:sldId id="1740" r:id="rId32"/>
    <p:sldId id="1758" r:id="rId33"/>
    <p:sldId id="1763" r:id="rId34"/>
    <p:sldId id="1761" r:id="rId35"/>
    <p:sldId id="1760" r:id="rId36"/>
    <p:sldId id="1764" r:id="rId37"/>
    <p:sldId id="1759" r:id="rId38"/>
    <p:sldId id="1766" r:id="rId39"/>
    <p:sldId id="1767" r:id="rId40"/>
    <p:sldId id="1772" r:id="rId41"/>
    <p:sldId id="1786" r:id="rId42"/>
    <p:sldId id="1775" r:id="rId43"/>
    <p:sldId id="1776" r:id="rId44"/>
    <p:sldId id="1785" r:id="rId45"/>
    <p:sldId id="1768" r:id="rId46"/>
    <p:sldId id="1788" r:id="rId47"/>
    <p:sldId id="1769" r:id="rId48"/>
    <p:sldId id="1770" r:id="rId49"/>
    <p:sldId id="1793" r:id="rId50"/>
    <p:sldId id="1742" r:id="rId51"/>
    <p:sldId id="1757" r:id="rId52"/>
    <p:sldId id="1743" r:id="rId53"/>
    <p:sldId id="1810" r:id="rId54"/>
    <p:sldId id="1744" r:id="rId55"/>
    <p:sldId id="1777" r:id="rId56"/>
    <p:sldId id="1746" r:id="rId57"/>
    <p:sldId id="1755" r:id="rId58"/>
    <p:sldId id="1747" r:id="rId59"/>
    <p:sldId id="1778" r:id="rId60"/>
    <p:sldId id="1782" r:id="rId61"/>
    <p:sldId id="1779" r:id="rId62"/>
    <p:sldId id="1780" r:id="rId63"/>
    <p:sldId id="1748" r:id="rId64"/>
    <p:sldId id="1765" r:id="rId65"/>
    <p:sldId id="1791" r:id="rId66"/>
    <p:sldId id="1792" r:id="rId67"/>
    <p:sldId id="1749" r:id="rId68"/>
    <p:sldId id="1773" r:id="rId69"/>
    <p:sldId id="1774" r:id="rId70"/>
    <p:sldId id="1789" r:id="rId71"/>
    <p:sldId id="1790" r:id="rId72"/>
    <p:sldId id="1599" r:id="rId73"/>
    <p:sldId id="1783" r:id="rId74"/>
    <p:sldId id="1784" r:id="rId75"/>
    <p:sldId id="1807" r:id="rId76"/>
    <p:sldId id="1720" r:id="rId7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428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475E"/>
    <a:srgbClr val="0EAB0F"/>
    <a:srgbClr val="9D8D75"/>
    <a:srgbClr val="694546"/>
    <a:srgbClr val="E6E6E6"/>
    <a:srgbClr val="DAE3F4"/>
    <a:srgbClr val="403023"/>
    <a:srgbClr val="27343C"/>
    <a:srgbClr val="C8B872"/>
    <a:srgbClr val="EBC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8" autoAdjust="0"/>
    <p:restoredTop sz="73212" autoAdjust="0"/>
  </p:normalViewPr>
  <p:slideViewPr>
    <p:cSldViewPr snapToGrid="0">
      <p:cViewPr varScale="1">
        <p:scale>
          <a:sx n="85" d="100"/>
          <a:sy n="85" d="100"/>
        </p:scale>
        <p:origin x="120" y="600"/>
      </p:cViewPr>
      <p:guideLst>
        <p:guide orient="horz" pos="2092"/>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p:scale>
          <a:sx n="200" d="100"/>
          <a:sy n="200" d="100"/>
        </p:scale>
        <p:origin x="576" y="-57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922E000-BCE1-4912-9C76-1CA44A80EF45}" type="datetimeFigureOut">
              <a:rPr lang="en-CA" smtClean="0"/>
              <a:t>2023-06-24</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F47B685-2F9D-43D5-A997-14034A1F6746}" type="slidenum">
              <a:rPr lang="en-CA" smtClean="0"/>
              <a:t>‹#›</a:t>
            </a:fld>
            <a:endParaRPr lang="en-CA"/>
          </a:p>
        </p:txBody>
      </p:sp>
    </p:spTree>
    <p:extLst>
      <p:ext uri="{BB962C8B-B14F-4D97-AF65-F5344CB8AC3E}">
        <p14:creationId xmlns:p14="http://schemas.microsoft.com/office/powerpoint/2010/main" val="33756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9D1B53-2D87-4889-8F76-063739610D59}" type="datetimeFigureOut">
              <a:rPr lang="en-US" smtClean="0"/>
              <a:t>6/24/2023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2E15C0-CF59-419F-9B89-19F8A8FE9E6C}" type="slidenum">
              <a:rPr lang="en-US" smtClean="0"/>
              <a:t>‹#›</a:t>
            </a:fld>
            <a:endParaRPr lang="en-US"/>
          </a:p>
        </p:txBody>
      </p:sp>
    </p:spTree>
    <p:extLst>
      <p:ext uri="{BB962C8B-B14F-4D97-AF65-F5344CB8AC3E}">
        <p14:creationId xmlns:p14="http://schemas.microsoft.com/office/powerpoint/2010/main" val="3077259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5.8b  John 7 </a:t>
            </a:r>
            <a:r>
              <a:rPr lang="en-CA" dirty="0" err="1"/>
              <a:t>Pt</a:t>
            </a:r>
            <a:r>
              <a:rPr lang="en-CA" dirty="0"/>
              <a:t> 3 – Balancing days of </a:t>
            </a:r>
            <a:r>
              <a:rPr lang="en-CA" dirty="0" err="1"/>
              <a:t>Cov</a:t>
            </a:r>
            <a:r>
              <a:rPr lang="en-CA" dirty="0"/>
              <a:t>. Calendar</a:t>
            </a:r>
          </a:p>
          <a:p>
            <a:r>
              <a:rPr lang="en-CA" dirty="0"/>
              <a:t>Website: </a:t>
            </a:r>
          </a:p>
          <a:p>
            <a:r>
              <a:rPr lang="en-CA" dirty="0"/>
              <a:t>Launch:   </a:t>
            </a:r>
            <a:r>
              <a:rPr lang="en-CA" dirty="0" err="1"/>
              <a:t>Youtube</a:t>
            </a:r>
            <a:r>
              <a:rPr lang="en-CA" dirty="0"/>
              <a:t>: </a:t>
            </a:r>
          </a:p>
          <a:p>
            <a:r>
              <a:rPr lang="en-US" dirty="0"/>
              <a:t>Edited by Tim and ready to go … </a:t>
            </a:r>
            <a:endParaRPr lang="en-CA" dirty="0"/>
          </a:p>
          <a:p>
            <a:r>
              <a:rPr lang="en-CA" dirty="0"/>
              <a:t>Blurb for 5.8b </a:t>
            </a:r>
          </a:p>
          <a:p>
            <a:r>
              <a:rPr lang="en-CA" dirty="0"/>
              <a:t>Everything about the Covenant Calendar has to be grounded in the Torah, and then we should look for confirmation in the Gospels, especially during the ministry of Yahusha, as He lived and walked out the timing of His appointed worship statutes.  The question has surfaced that the Feast of Trumpets should be placed along with the Fall </a:t>
            </a:r>
            <a:r>
              <a:rPr lang="en-CA" dirty="0" err="1"/>
              <a:t>Tequfah</a:t>
            </a:r>
            <a:r>
              <a:rPr lang="en-CA" dirty="0"/>
              <a:t> – as it is felt this is an important “king pin” for Covenant Calendar.  That would mean the balancing days following the 360</a:t>
            </a:r>
            <a:r>
              <a:rPr lang="en-CA" baseline="30000" dirty="0"/>
              <a:t>th</a:t>
            </a:r>
            <a:r>
              <a:rPr lang="en-CA" dirty="0"/>
              <a:t> day of the Scriptural calendar year, would be removed, and placed to follow the 30</a:t>
            </a:r>
            <a:r>
              <a:rPr lang="en-CA" baseline="30000" dirty="0"/>
              <a:t>th</a:t>
            </a:r>
            <a:r>
              <a:rPr lang="en-CA" dirty="0"/>
              <a:t> day of the 6</a:t>
            </a:r>
            <a:r>
              <a:rPr lang="en-CA" baseline="30000" dirty="0"/>
              <a:t>th</a:t>
            </a:r>
            <a:r>
              <a:rPr lang="en-CA" dirty="0"/>
              <a:t> month.  Is this really what the Torah has intended?  What happens when this “unauthorized” action is put in place?  Does this decision follow any patterns given for the Spring </a:t>
            </a:r>
            <a:r>
              <a:rPr lang="en-CA" dirty="0" err="1"/>
              <a:t>Tequfah</a:t>
            </a:r>
            <a:r>
              <a:rPr lang="en-CA" dirty="0"/>
              <a:t>?  Will Covenant Calendar begin to “intercalate” days at the end of month 6, when it does not – and – cannot endorse any intercalations used by lunar calendars, and also the Dead Sea Scroll calendars – namely:  Enoch, </a:t>
            </a:r>
            <a:r>
              <a:rPr lang="en-CA" dirty="0" err="1"/>
              <a:t>Zadok</a:t>
            </a:r>
            <a:r>
              <a:rPr lang="en-CA" dirty="0"/>
              <a:t> and Essene.  Lunar calendars must intercalate a 13</a:t>
            </a:r>
            <a:r>
              <a:rPr lang="en-CA" baseline="30000" dirty="0"/>
              <a:t>th</a:t>
            </a:r>
            <a:r>
              <a:rPr lang="en-CA" dirty="0"/>
              <a:t> month about every 3</a:t>
            </a:r>
            <a:r>
              <a:rPr lang="en-CA" baseline="30000" dirty="0"/>
              <a:t>rd</a:t>
            </a:r>
            <a:r>
              <a:rPr lang="en-CA" dirty="0"/>
              <a:t> year so the moon months stay in alignment with the heavenly seasons.  The Dead Sea Scroll calendars are also faced with the same type of intercalation – adding in an extra week about every 6-7 years before the beginning of their new year.  “Come and See” just why John 7 may have the final word on this theory of intercalating the balancing cycles at the end of month 6.  Shalom!</a:t>
            </a:r>
          </a:p>
          <a:p>
            <a:endParaRPr lang="en-US" dirty="0"/>
          </a:p>
        </p:txBody>
      </p:sp>
      <p:sp>
        <p:nvSpPr>
          <p:cNvPr id="4" name="Slide Number Placeholder 3"/>
          <p:cNvSpPr>
            <a:spLocks noGrp="1"/>
          </p:cNvSpPr>
          <p:nvPr>
            <p:ph type="sldNum" sz="quarter" idx="10"/>
          </p:nvPr>
        </p:nvSpPr>
        <p:spPr/>
        <p:txBody>
          <a:bodyPr/>
          <a:lstStyle/>
          <a:p>
            <a:fld id="{212E15C0-CF59-419F-9B89-19F8A8FE9E6C}" type="slidenum">
              <a:rPr lang="en-US" smtClean="0"/>
              <a:t>1</a:t>
            </a:fld>
            <a:endParaRPr lang="en-US"/>
          </a:p>
        </p:txBody>
      </p:sp>
    </p:spTree>
    <p:extLst>
      <p:ext uri="{BB962C8B-B14F-4D97-AF65-F5344CB8AC3E}">
        <p14:creationId xmlns:p14="http://schemas.microsoft.com/office/powerpoint/2010/main" val="264462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Taught by Charlene &amp; Tim on:     Time: </a:t>
            </a:r>
          </a:p>
          <a:p>
            <a:r>
              <a:rPr lang="en-US" dirty="0"/>
              <a:t>5.14  John 7 Pt 6:  Intercalation Calendars Under Inspection [ ]   website: </a:t>
            </a:r>
          </a:p>
          <a:p>
            <a:r>
              <a:rPr lang="en-US" dirty="0"/>
              <a:t>5.14 </a:t>
            </a:r>
            <a:r>
              <a:rPr lang="en-US" dirty="0" err="1"/>
              <a:t>Youtube</a:t>
            </a:r>
            <a:r>
              <a:rPr lang="en-US" dirty="0"/>
              <a:t>: </a:t>
            </a:r>
          </a:p>
          <a:p>
            <a:endParaRPr lang="en-US" dirty="0"/>
          </a:p>
          <a:p>
            <a:r>
              <a:rPr lang="en-US" dirty="0"/>
              <a:t>Blurb: </a:t>
            </a:r>
          </a:p>
        </p:txBody>
      </p:sp>
      <p:sp>
        <p:nvSpPr>
          <p:cNvPr id="4" name="Slide Number Placeholder 3"/>
          <p:cNvSpPr>
            <a:spLocks noGrp="1"/>
          </p:cNvSpPr>
          <p:nvPr>
            <p:ph type="sldNum" sz="quarter" idx="5"/>
          </p:nvPr>
        </p:nvSpPr>
        <p:spPr/>
        <p:txBody>
          <a:bodyPr/>
          <a:lstStyle/>
          <a:p>
            <a:fld id="{212E15C0-CF59-419F-9B89-19F8A8FE9E6C}" type="slidenum">
              <a:rPr lang="en-US" smtClean="0"/>
              <a:t>5</a:t>
            </a:fld>
            <a:endParaRPr lang="en-US"/>
          </a:p>
        </p:txBody>
      </p:sp>
    </p:spTree>
    <p:extLst>
      <p:ext uri="{BB962C8B-B14F-4D97-AF65-F5344CB8AC3E}">
        <p14:creationId xmlns:p14="http://schemas.microsoft.com/office/powerpoint/2010/main" val="736680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512772-A003-4BB8-B9DF-C9922AA1CCAC}" type="datetime1">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73121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FEBA08-1F6D-45F1-9812-C1F29B33CE75}" type="datetime1">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147945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76617-5046-4D5F-8ED5-B376E15F9F61}" type="datetime1">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153756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Entrance with Oval Border">
    <p:bg>
      <p:bgPr>
        <a:gradFill rotWithShape="1">
          <a:gsLst>
            <a:gs pos="0">
              <a:srgbClr val="EBEAEA"/>
            </a:gs>
            <a:gs pos="50000">
              <a:srgbClr val="E4E3E3"/>
            </a:gs>
            <a:gs pos="100000">
              <a:srgbClr val="BCBBBB"/>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A3745-A317-47C7-A622-5F694A86DCC5}" type="datetime1">
              <a:rPr lang="en-US" smtClean="0"/>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55D82-D20F-4DB7-B3E9-7B7EAC2F87A9}" type="slidenum">
              <a:rPr lang="en-US" smtClean="0"/>
              <a:t>‹#›</a:t>
            </a:fld>
            <a:endParaRPr lang="en-US"/>
          </a:p>
        </p:txBody>
      </p:sp>
      <p:sp>
        <p:nvSpPr>
          <p:cNvPr id="6" name="Picture Placeholder 5"/>
          <p:cNvSpPr>
            <a:spLocks noGrp="1"/>
          </p:cNvSpPr>
          <p:nvPr>
            <p:ph type="pic" sz="quarter" idx="13"/>
          </p:nvPr>
        </p:nvSpPr>
        <p:spPr>
          <a:xfrm>
            <a:off x="1273098" y="535259"/>
            <a:ext cx="9645805" cy="5787483"/>
          </a:xfrm>
          <a:effectLst>
            <a:glow rad="139700">
              <a:srgbClr val="FFFFFF">
                <a:alpha val="40000"/>
              </a:srgbClr>
            </a:glow>
          </a:effectLst>
        </p:spPr>
        <p:txBody>
          <a:bodyPr/>
          <a:lstStyle>
            <a:lvl1pPr marL="0" indent="0" algn="ctr">
              <a:buNone/>
              <a:defRPr/>
            </a:lvl1pPr>
          </a:lstStyle>
          <a:p>
            <a:r>
              <a:rPr lang="en-US"/>
              <a:t>Click icon to add picture</a:t>
            </a:r>
          </a:p>
        </p:txBody>
      </p:sp>
      <p:sp>
        <p:nvSpPr>
          <p:cNvPr id="22" name="glow1"/>
          <p:cNvSpPr>
            <a:spLocks noGrp="1" noChangeAspect="1"/>
          </p:cNvSpPr>
          <p:nvPr>
            <p:ph type="body" sz="quarter" idx="14" hasCustomPrompt="1"/>
          </p:nvPr>
        </p:nvSpPr>
        <p:spPr>
          <a:xfrm>
            <a:off x="1049554" y="30665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3" name="glow2"/>
          <p:cNvSpPr>
            <a:spLocks noGrp="1" noChangeAspect="1"/>
          </p:cNvSpPr>
          <p:nvPr>
            <p:ph type="body" sz="quarter" idx="15" hasCustomPrompt="1"/>
          </p:nvPr>
        </p:nvSpPr>
        <p:spPr>
          <a:xfrm>
            <a:off x="3455949" y="30665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4" name="glow3"/>
          <p:cNvSpPr>
            <a:spLocks noGrp="1" noChangeAspect="1"/>
          </p:cNvSpPr>
          <p:nvPr>
            <p:ph type="body" sz="quarter" idx="16" hasCustomPrompt="1"/>
          </p:nvPr>
        </p:nvSpPr>
        <p:spPr>
          <a:xfrm>
            <a:off x="5862344" y="30665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5" name="glow4"/>
          <p:cNvSpPr>
            <a:spLocks noGrp="1" noChangeAspect="1"/>
          </p:cNvSpPr>
          <p:nvPr>
            <p:ph type="body" sz="quarter" idx="17" hasCustomPrompt="1"/>
          </p:nvPr>
        </p:nvSpPr>
        <p:spPr>
          <a:xfrm>
            <a:off x="8278851" y="30665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6" name="glow5"/>
          <p:cNvSpPr>
            <a:spLocks noGrp="1" noChangeAspect="1"/>
          </p:cNvSpPr>
          <p:nvPr>
            <p:ph type="body" sz="quarter" idx="18" hasCustomPrompt="1"/>
          </p:nvPr>
        </p:nvSpPr>
        <p:spPr>
          <a:xfrm>
            <a:off x="10690303" y="30665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7" name="glow6"/>
          <p:cNvSpPr>
            <a:spLocks noGrp="1" noChangeAspect="1"/>
          </p:cNvSpPr>
          <p:nvPr>
            <p:ph type="body" sz="quarter" idx="19" hasCustomPrompt="1"/>
          </p:nvPr>
        </p:nvSpPr>
        <p:spPr>
          <a:xfrm>
            <a:off x="10690303" y="223756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8" name="glow7"/>
          <p:cNvSpPr>
            <a:spLocks noGrp="1" noChangeAspect="1"/>
          </p:cNvSpPr>
          <p:nvPr>
            <p:ph type="body" sz="quarter" idx="20" hasCustomPrompt="1"/>
          </p:nvPr>
        </p:nvSpPr>
        <p:spPr>
          <a:xfrm>
            <a:off x="10690303" y="416847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29" name="glow8"/>
          <p:cNvSpPr>
            <a:spLocks noGrp="1" noChangeAspect="1"/>
          </p:cNvSpPr>
          <p:nvPr>
            <p:ph type="body" sz="quarter" idx="21" hasCustomPrompt="1"/>
          </p:nvPr>
        </p:nvSpPr>
        <p:spPr>
          <a:xfrm>
            <a:off x="10690303" y="6099388"/>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0" name="glow9"/>
          <p:cNvSpPr>
            <a:spLocks noGrp="1" noChangeAspect="1"/>
          </p:cNvSpPr>
          <p:nvPr>
            <p:ph type="body" sz="quarter" idx="22" hasCustomPrompt="1"/>
          </p:nvPr>
        </p:nvSpPr>
        <p:spPr>
          <a:xfrm>
            <a:off x="8277253" y="6099388"/>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1" name="glow10"/>
          <p:cNvSpPr>
            <a:spLocks noGrp="1" noChangeAspect="1"/>
          </p:cNvSpPr>
          <p:nvPr>
            <p:ph type="body" sz="quarter" idx="23" hasCustomPrompt="1"/>
          </p:nvPr>
        </p:nvSpPr>
        <p:spPr>
          <a:xfrm>
            <a:off x="5838928" y="6099388"/>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2" name="glow11"/>
          <p:cNvSpPr>
            <a:spLocks noGrp="1" noChangeAspect="1"/>
          </p:cNvSpPr>
          <p:nvPr>
            <p:ph type="body" sz="quarter" idx="24" hasCustomPrompt="1"/>
          </p:nvPr>
        </p:nvSpPr>
        <p:spPr>
          <a:xfrm>
            <a:off x="3455949" y="6099388"/>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3" name="glow12"/>
          <p:cNvSpPr>
            <a:spLocks noGrp="1" noChangeAspect="1"/>
          </p:cNvSpPr>
          <p:nvPr>
            <p:ph type="body" sz="quarter" idx="25" hasCustomPrompt="1"/>
          </p:nvPr>
        </p:nvSpPr>
        <p:spPr>
          <a:xfrm>
            <a:off x="1021323" y="6099388"/>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4" name="glow13"/>
          <p:cNvSpPr>
            <a:spLocks noGrp="1" noChangeAspect="1"/>
          </p:cNvSpPr>
          <p:nvPr>
            <p:ph type="body" sz="quarter" idx="26" hasCustomPrompt="1"/>
          </p:nvPr>
        </p:nvSpPr>
        <p:spPr>
          <a:xfrm>
            <a:off x="1021323" y="416847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5" name="glow14"/>
          <p:cNvSpPr>
            <a:spLocks noGrp="1" noChangeAspect="1"/>
          </p:cNvSpPr>
          <p:nvPr>
            <p:ph type="body" sz="quarter" idx="27" hasCustomPrompt="1"/>
          </p:nvPr>
        </p:nvSpPr>
        <p:spPr>
          <a:xfrm>
            <a:off x="1021323" y="2237569"/>
            <a:ext cx="457200" cy="457200"/>
          </a:xfrm>
          <a:blipFill>
            <a:blip r:embed="rId2" cstate="email">
              <a:extLst>
                <a:ext uri="{28A0092B-C50C-407E-A947-70E740481C1C}">
                  <a14:useLocalDpi xmlns:a14="http://schemas.microsoft.com/office/drawing/2010/main"/>
                </a:ext>
              </a:extLst>
            </a:blip>
            <a:stretch>
              <a:fillRect/>
            </a:stretch>
          </a:blipFill>
        </p:spPr>
        <p:txBody>
          <a:bodyPr lIns="0" tIns="0" rIns="0" bIns="0">
            <a:normAutofit/>
          </a:bodyPr>
          <a:lstStyle>
            <a:lvl1pPr marL="0" indent="0">
              <a:lnSpc>
                <a:spcPct val="100000"/>
              </a:lnSpc>
              <a:spcBef>
                <a:spcPts val="0"/>
              </a:spcBef>
              <a:buNone/>
              <a:defRPr sz="100">
                <a:solidFill>
                  <a:schemeClr val="bg1"/>
                </a:solidFill>
              </a:defRPr>
            </a:lvl1pPr>
            <a:lvl2pPr marL="0" indent="0">
              <a:lnSpc>
                <a:spcPct val="100000"/>
              </a:lnSpc>
              <a:spcBef>
                <a:spcPts val="0"/>
              </a:spcBef>
              <a:buNone/>
              <a:defRPr sz="100">
                <a:solidFill>
                  <a:schemeClr val="bg1"/>
                </a:solidFill>
              </a:defRPr>
            </a:lvl2pPr>
            <a:lvl3pPr marL="0" indent="0">
              <a:lnSpc>
                <a:spcPct val="100000"/>
              </a:lnSpc>
              <a:spcBef>
                <a:spcPts val="0"/>
              </a:spcBef>
              <a:buNone/>
              <a:defRPr sz="100">
                <a:solidFill>
                  <a:schemeClr val="bg1"/>
                </a:solidFill>
              </a:defRPr>
            </a:lvl3pPr>
            <a:lvl4pPr marL="0" indent="0">
              <a:lnSpc>
                <a:spcPct val="100000"/>
              </a:lnSpc>
              <a:spcBef>
                <a:spcPts val="0"/>
              </a:spcBef>
              <a:buNone/>
              <a:defRPr sz="100">
                <a:solidFill>
                  <a:schemeClr val="bg1"/>
                </a:solidFill>
              </a:defRPr>
            </a:lvl4pPr>
            <a:lvl5pPr marL="0" indent="0">
              <a:lnSpc>
                <a:spcPct val="100000"/>
              </a:lnSpc>
              <a:spcBef>
                <a:spcPts val="0"/>
              </a:spcBef>
              <a:buNone/>
              <a:defRPr sz="100">
                <a:solidFill>
                  <a:schemeClr val="bg1"/>
                </a:solidFill>
              </a:defRPr>
            </a:lvl5pPr>
            <a:lvl6pPr marL="0" indent="0">
              <a:lnSpc>
                <a:spcPct val="100000"/>
              </a:lnSpc>
              <a:spcBef>
                <a:spcPts val="0"/>
              </a:spcBef>
              <a:buNone/>
              <a:defRPr sz="100">
                <a:solidFill>
                  <a:schemeClr val="bg1"/>
                </a:solidFill>
              </a:defRPr>
            </a:lvl6pPr>
            <a:lvl7pPr marL="0" indent="0">
              <a:lnSpc>
                <a:spcPct val="100000"/>
              </a:lnSpc>
              <a:spcBef>
                <a:spcPts val="0"/>
              </a:spcBef>
              <a:buNone/>
              <a:defRPr sz="100">
                <a:solidFill>
                  <a:schemeClr val="bg1"/>
                </a:solidFill>
              </a:defRPr>
            </a:lvl7pPr>
            <a:lvl8pPr marL="0" indent="0">
              <a:lnSpc>
                <a:spcPct val="100000"/>
              </a:lnSpc>
              <a:spcBef>
                <a:spcPts val="0"/>
              </a:spcBef>
              <a:buNone/>
              <a:defRPr sz="100">
                <a:solidFill>
                  <a:schemeClr val="bg1"/>
                </a:solidFill>
              </a:defRPr>
            </a:lvl8pPr>
            <a:lvl9pPr marL="0" indent="0">
              <a:lnSpc>
                <a:spcPct val="100000"/>
              </a:lnSpc>
              <a:spcBef>
                <a:spcPts val="0"/>
              </a:spcBef>
              <a:buNone/>
              <a:defRPr sz="100">
                <a:solidFill>
                  <a:schemeClr val="bg1"/>
                </a:solidFill>
              </a:defRPr>
            </a:lvl9pPr>
          </a:lstStyle>
          <a:p>
            <a:pPr lvl="0"/>
            <a:r>
              <a:rPr lang="en-US" dirty="0"/>
              <a:t> </a:t>
            </a:r>
          </a:p>
        </p:txBody>
      </p:sp>
      <p:sp>
        <p:nvSpPr>
          <p:cNvPr id="36" name="Rectangle 35"/>
          <p:cNvSpPr/>
          <p:nvPr userDrawn="1"/>
        </p:nvSpPr>
        <p:spPr>
          <a:xfrm>
            <a:off x="12565117"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aseline="0" dirty="0">
                <a:solidFill>
                  <a:prstClr val="white">
                    <a:lumMod val="50000"/>
                  </a:prstClr>
                </a:solidFill>
                <a:latin typeface="Calibri Light" panose="020F0302020204030204" pitchFamily="34" charset="0"/>
                <a:cs typeface="Calibri" panose="020F0502020204030204" pitchFamily="34" charset="0"/>
              </a:rPr>
              <a:t>If you need to put the glowing ovals back on top after you change the picture, </a:t>
            </a:r>
            <a:r>
              <a:rPr lang="en-US" sz="1600" dirty="0">
                <a:solidFill>
                  <a:prstClr val="white">
                    <a:lumMod val="50000"/>
                  </a:prstClr>
                </a:solidFill>
                <a:latin typeface="Calibri Light" panose="020F0302020204030204" pitchFamily="34" charset="0"/>
                <a:cs typeface="Calibri" panose="020F0502020204030204" pitchFamily="34" charset="0"/>
              </a:rPr>
              <a:t>click</a:t>
            </a:r>
            <a:r>
              <a:rPr lang="en-US" sz="1600" baseline="0" dirty="0">
                <a:solidFill>
                  <a:prstClr val="white">
                    <a:lumMod val="50000"/>
                  </a:prstClr>
                </a:solidFill>
                <a:latin typeface="Calibri Light" panose="020F0302020204030204" pitchFamily="34" charset="0"/>
                <a:cs typeface="Calibri" panose="020F0502020204030204" pitchFamily="34" charset="0"/>
              </a:rPr>
              <a:t> the Reset button (Home tab, Slides, Reset).</a:t>
            </a:r>
            <a:endParaRPr lang="en-US" sz="1600" dirty="0">
              <a:solidFill>
                <a:prstClr val="white">
                  <a:lumMod val="50000"/>
                </a:prstClr>
              </a:solidFill>
              <a:latin typeface="Calibri Light" panose="020F0302020204030204" pitchFamily="34" charset="0"/>
              <a:cs typeface="Calibri" panose="020F0502020204030204" pitchFamily="34" charset="0"/>
            </a:endParaRP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baseline="0" dirty="0">
                <a:solidFill>
                  <a:prstClr val="white">
                    <a:lumMod val="50000"/>
                  </a:prstClr>
                </a:solidFill>
                <a:latin typeface="Calibri Light" panose="020F0302020204030204" pitchFamily="34" charset="0"/>
                <a:cs typeface="Calibri" panose="020F0502020204030204" pitchFamily="34" charset="0"/>
              </a:rPr>
              <a:t>Sample picture courtesy of Bill Staples.</a:t>
            </a:r>
          </a:p>
          <a:p>
            <a:pPr>
              <a:spcBef>
                <a:spcPts val="600"/>
              </a:spcBef>
            </a:pPr>
            <a:endParaRPr lang="en-US" sz="1600" dirty="0">
              <a:solidFill>
                <a:prstClr val="white">
                  <a:lumMod val="50000"/>
                </a:prstClr>
              </a:solidFill>
              <a:latin typeface="Calibri Light" panose="020F0302020204030204" pitchFamily="34" charset="0"/>
              <a:cs typeface="Calibri" panose="020F0502020204030204" pitchFamily="34" charset="0"/>
            </a:endParaRPr>
          </a:p>
          <a:p>
            <a:pPr>
              <a:spcBef>
                <a:spcPts val="600"/>
              </a:spcBef>
            </a:pPr>
            <a:endParaRPr lang="en-US" sz="16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366468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2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4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1+#ppt_w/2"/>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6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8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1+#ppt_w/2"/>
                                          </p:val>
                                        </p:tav>
                                        <p:tav tm="100000">
                                          <p:val>
                                            <p:strVal val="#ppt_x"/>
                                          </p:val>
                                        </p:tav>
                                      </p:tavLst>
                                    </p:anim>
                                    <p:anim calcmode="lin" valueType="num">
                                      <p:cBhvr additive="base">
                                        <p:cTn id="24" dur="1000" fill="hold"/>
                                        <p:tgtEl>
                                          <p:spTgt spid="26"/>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10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1+#ppt_w/2"/>
                                          </p:val>
                                        </p:tav>
                                        <p:tav tm="100000">
                                          <p:val>
                                            <p:strVal val="#ppt_x"/>
                                          </p:val>
                                        </p:tav>
                                      </p:tavLst>
                                    </p:anim>
                                    <p:anim calcmode="lin" valueType="num">
                                      <p:cBhvr additive="base">
                                        <p:cTn id="28" dur="1000" fill="hold"/>
                                        <p:tgtEl>
                                          <p:spTgt spid="27"/>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1+#ppt_w/2"/>
                                          </p:val>
                                        </p:tav>
                                        <p:tav tm="100000">
                                          <p:val>
                                            <p:strVal val="#ppt_x"/>
                                          </p:val>
                                        </p:tav>
                                      </p:tavLst>
                                    </p:anim>
                                    <p:anim calcmode="lin" valueType="num">
                                      <p:cBhvr additive="base">
                                        <p:cTn id="32" dur="1000" fill="hold"/>
                                        <p:tgtEl>
                                          <p:spTgt spid="2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12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000" fill="hold"/>
                                        <p:tgtEl>
                                          <p:spTgt spid="29"/>
                                        </p:tgtEl>
                                        <p:attrNameLst>
                                          <p:attrName>ppt_x</p:attrName>
                                        </p:attrNameLst>
                                      </p:cBhvr>
                                      <p:tavLst>
                                        <p:tav tm="0">
                                          <p:val>
                                            <p:strVal val="1+#ppt_w/2"/>
                                          </p:val>
                                        </p:tav>
                                        <p:tav tm="100000">
                                          <p:val>
                                            <p:strVal val="#ppt_x"/>
                                          </p:val>
                                        </p:tav>
                                      </p:tavLst>
                                    </p:anim>
                                    <p:anim calcmode="lin" valueType="num">
                                      <p:cBhvr additive="base">
                                        <p:cTn id="36" dur="1000" fill="hold"/>
                                        <p:tgtEl>
                                          <p:spTgt spid="29"/>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12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000" fill="hold"/>
                                        <p:tgtEl>
                                          <p:spTgt spid="30"/>
                                        </p:tgtEl>
                                        <p:attrNameLst>
                                          <p:attrName>ppt_x</p:attrName>
                                        </p:attrNameLst>
                                      </p:cBhvr>
                                      <p:tavLst>
                                        <p:tav tm="0">
                                          <p:val>
                                            <p:strVal val="1+#ppt_w/2"/>
                                          </p:val>
                                        </p:tav>
                                        <p:tav tm="100000">
                                          <p:val>
                                            <p:strVal val="#ppt_x"/>
                                          </p:val>
                                        </p:tav>
                                      </p:tavLst>
                                    </p:anim>
                                    <p:anim calcmode="lin" valueType="num">
                                      <p:cBhvr additive="base">
                                        <p:cTn id="40" dur="1000" fill="hold"/>
                                        <p:tgtEl>
                                          <p:spTgt spid="30"/>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140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1000" fill="hold"/>
                                        <p:tgtEl>
                                          <p:spTgt spid="31"/>
                                        </p:tgtEl>
                                        <p:attrNameLst>
                                          <p:attrName>ppt_x</p:attrName>
                                        </p:attrNameLst>
                                      </p:cBhvr>
                                      <p:tavLst>
                                        <p:tav tm="0">
                                          <p:val>
                                            <p:strVal val="1+#ppt_w/2"/>
                                          </p:val>
                                        </p:tav>
                                        <p:tav tm="100000">
                                          <p:val>
                                            <p:strVal val="#ppt_x"/>
                                          </p:val>
                                        </p:tav>
                                      </p:tavLst>
                                    </p:anim>
                                    <p:anim calcmode="lin" valueType="num">
                                      <p:cBhvr additive="base">
                                        <p:cTn id="44" dur="1000" fill="hold"/>
                                        <p:tgtEl>
                                          <p:spTgt spid="31"/>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16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000" fill="hold"/>
                                        <p:tgtEl>
                                          <p:spTgt spid="32"/>
                                        </p:tgtEl>
                                        <p:attrNameLst>
                                          <p:attrName>ppt_x</p:attrName>
                                        </p:attrNameLst>
                                      </p:cBhvr>
                                      <p:tavLst>
                                        <p:tav tm="0">
                                          <p:val>
                                            <p:strVal val="1+#ppt_w/2"/>
                                          </p:val>
                                        </p:tav>
                                        <p:tav tm="100000">
                                          <p:val>
                                            <p:strVal val="#ppt_x"/>
                                          </p:val>
                                        </p:tav>
                                      </p:tavLst>
                                    </p:anim>
                                    <p:anim calcmode="lin" valueType="num">
                                      <p:cBhvr additive="base">
                                        <p:cTn id="48" dur="1000" fill="hold"/>
                                        <p:tgtEl>
                                          <p:spTgt spid="32"/>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180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1000" fill="hold"/>
                                        <p:tgtEl>
                                          <p:spTgt spid="33"/>
                                        </p:tgtEl>
                                        <p:attrNameLst>
                                          <p:attrName>ppt_x</p:attrName>
                                        </p:attrNameLst>
                                      </p:cBhvr>
                                      <p:tavLst>
                                        <p:tav tm="0">
                                          <p:val>
                                            <p:strVal val="1+#ppt_w/2"/>
                                          </p:val>
                                        </p:tav>
                                        <p:tav tm="100000">
                                          <p:val>
                                            <p:strVal val="#ppt_x"/>
                                          </p:val>
                                        </p:tav>
                                      </p:tavLst>
                                    </p:anim>
                                    <p:anim calcmode="lin" valueType="num">
                                      <p:cBhvr additive="base">
                                        <p:cTn id="52" dur="1000" fill="hold"/>
                                        <p:tgtEl>
                                          <p:spTgt spid="33"/>
                                        </p:tgtEl>
                                        <p:attrNameLst>
                                          <p:attrName>ppt_y</p:attrName>
                                        </p:attrNameLst>
                                      </p:cBhvr>
                                      <p:tavLst>
                                        <p:tav tm="0">
                                          <p:val>
                                            <p:strVal val="0-#ppt_h/2"/>
                                          </p:val>
                                        </p:tav>
                                        <p:tav tm="100000">
                                          <p:val>
                                            <p:strVal val="#ppt_y"/>
                                          </p:val>
                                        </p:tav>
                                      </p:tavLst>
                                    </p:anim>
                                  </p:childTnLst>
                                </p:cTn>
                              </p:par>
                              <p:par>
                                <p:cTn id="53" presetID="2" presetClass="entr" presetSubtype="3" fill="hold" grpId="0" nodeType="withEffect">
                                  <p:stCondLst>
                                    <p:cond delay="200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1000" fill="hold"/>
                                        <p:tgtEl>
                                          <p:spTgt spid="34"/>
                                        </p:tgtEl>
                                        <p:attrNameLst>
                                          <p:attrName>ppt_x</p:attrName>
                                        </p:attrNameLst>
                                      </p:cBhvr>
                                      <p:tavLst>
                                        <p:tav tm="0">
                                          <p:val>
                                            <p:strVal val="1+#ppt_w/2"/>
                                          </p:val>
                                        </p:tav>
                                        <p:tav tm="100000">
                                          <p:val>
                                            <p:strVal val="#ppt_x"/>
                                          </p:val>
                                        </p:tav>
                                      </p:tavLst>
                                    </p:anim>
                                    <p:anim calcmode="lin" valueType="num">
                                      <p:cBhvr additive="base">
                                        <p:cTn id="56" dur="1000" fill="hold"/>
                                        <p:tgtEl>
                                          <p:spTgt spid="34"/>
                                        </p:tgtEl>
                                        <p:attrNameLst>
                                          <p:attrName>ppt_y</p:attrName>
                                        </p:attrNameLst>
                                      </p:cBhvr>
                                      <p:tavLst>
                                        <p:tav tm="0">
                                          <p:val>
                                            <p:strVal val="0-#ppt_h/2"/>
                                          </p:val>
                                        </p:tav>
                                        <p:tav tm="100000">
                                          <p:val>
                                            <p:strVal val="#ppt_y"/>
                                          </p:val>
                                        </p:tav>
                                      </p:tavLst>
                                    </p:anim>
                                  </p:childTnLst>
                                </p:cTn>
                              </p:par>
                              <p:par>
                                <p:cTn id="57" presetID="2" presetClass="entr" presetSubtype="3" fill="hold" grpId="0" nodeType="withEffect">
                                  <p:stCondLst>
                                    <p:cond delay="220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1000" fill="hold"/>
                                        <p:tgtEl>
                                          <p:spTgt spid="35"/>
                                        </p:tgtEl>
                                        <p:attrNameLst>
                                          <p:attrName>ppt_x</p:attrName>
                                        </p:attrNameLst>
                                      </p:cBhvr>
                                      <p:tavLst>
                                        <p:tav tm="0">
                                          <p:val>
                                            <p:strVal val="1+#ppt_w/2"/>
                                          </p:val>
                                        </p:tav>
                                        <p:tav tm="100000">
                                          <p:val>
                                            <p:strVal val="#ppt_x"/>
                                          </p:val>
                                        </p:tav>
                                      </p:tavLst>
                                    </p:anim>
                                    <p:anim calcmode="lin" valueType="num">
                                      <p:cBhvr additive="base">
                                        <p:cTn id="60" dur="1000" fill="hold"/>
                                        <p:tgtEl>
                                          <p:spTgt spid="35"/>
                                        </p:tgtEl>
                                        <p:attrNameLst>
                                          <p:attrName>ppt_y</p:attrName>
                                        </p:attrNameLst>
                                      </p:cBhvr>
                                      <p:tavLst>
                                        <p:tav tm="0">
                                          <p:val>
                                            <p:strVal val="0-#ppt_h/2"/>
                                          </p:val>
                                        </p:tav>
                                        <p:tav tm="100000">
                                          <p:val>
                                            <p:strVal val="#ppt_y"/>
                                          </p:val>
                                        </p:tav>
                                      </p:tavLst>
                                    </p:anim>
                                  </p:childTnLst>
                                </p:cTn>
                              </p:par>
                              <p:par>
                                <p:cTn id="61" presetID="50" presetClass="exit" presetSubtype="0" accel="100000" fill="hold" grpId="1" nodeType="withEffect">
                                  <p:stCondLst>
                                    <p:cond delay="3000"/>
                                  </p:stCondLst>
                                  <p:childTnLst>
                                    <p:anim calcmode="lin" valueType="num">
                                      <p:cBhvr>
                                        <p:cTn id="62" dur="2000"/>
                                        <p:tgtEl>
                                          <p:spTgt spid="22"/>
                                        </p:tgtEl>
                                        <p:attrNameLst>
                                          <p:attrName>ppt_w</p:attrName>
                                        </p:attrNameLst>
                                      </p:cBhvr>
                                      <p:tavLst>
                                        <p:tav tm="0">
                                          <p:val>
                                            <p:strVal val="ppt_w"/>
                                          </p:val>
                                        </p:tav>
                                        <p:tav tm="100000">
                                          <p:val>
                                            <p:strVal val="ppt_w+.3"/>
                                          </p:val>
                                        </p:tav>
                                      </p:tavLst>
                                    </p:anim>
                                    <p:anim calcmode="lin" valueType="num">
                                      <p:cBhvr>
                                        <p:cTn id="63" dur="2000"/>
                                        <p:tgtEl>
                                          <p:spTgt spid="22"/>
                                        </p:tgtEl>
                                        <p:attrNameLst>
                                          <p:attrName>ppt_h</p:attrName>
                                        </p:attrNameLst>
                                      </p:cBhvr>
                                      <p:tavLst>
                                        <p:tav tm="0">
                                          <p:val>
                                            <p:strVal val="ppt_h"/>
                                          </p:val>
                                        </p:tav>
                                        <p:tav tm="100000">
                                          <p:val>
                                            <p:strVal val="ppt_h"/>
                                          </p:val>
                                        </p:tav>
                                      </p:tavLst>
                                    </p:anim>
                                    <p:animEffect transition="out" filter="fade">
                                      <p:cBhvr>
                                        <p:cTn id="64" dur="2000"/>
                                        <p:tgtEl>
                                          <p:spTgt spid="22"/>
                                        </p:tgtEl>
                                      </p:cBhvr>
                                    </p:animEffect>
                                    <p:set>
                                      <p:cBhvr>
                                        <p:cTn id="65" dur="1" fill="hold">
                                          <p:stCondLst>
                                            <p:cond delay="1999"/>
                                          </p:stCondLst>
                                        </p:cTn>
                                        <p:tgtEl>
                                          <p:spTgt spid="22"/>
                                        </p:tgtEl>
                                        <p:attrNameLst>
                                          <p:attrName>style.visibility</p:attrName>
                                        </p:attrNameLst>
                                      </p:cBhvr>
                                      <p:to>
                                        <p:strVal val="hidden"/>
                                      </p:to>
                                    </p:set>
                                  </p:childTnLst>
                                </p:cTn>
                              </p:par>
                              <p:par>
                                <p:cTn id="66" presetID="50" presetClass="exit" presetSubtype="0" accel="100000" fill="hold" grpId="1" nodeType="withEffect">
                                  <p:stCondLst>
                                    <p:cond delay="3000"/>
                                  </p:stCondLst>
                                  <p:childTnLst>
                                    <p:anim calcmode="lin" valueType="num">
                                      <p:cBhvr>
                                        <p:cTn id="67" dur="2000"/>
                                        <p:tgtEl>
                                          <p:spTgt spid="23"/>
                                        </p:tgtEl>
                                        <p:attrNameLst>
                                          <p:attrName>ppt_w</p:attrName>
                                        </p:attrNameLst>
                                      </p:cBhvr>
                                      <p:tavLst>
                                        <p:tav tm="0">
                                          <p:val>
                                            <p:strVal val="ppt_w"/>
                                          </p:val>
                                        </p:tav>
                                        <p:tav tm="100000">
                                          <p:val>
                                            <p:strVal val="ppt_w+.3"/>
                                          </p:val>
                                        </p:tav>
                                      </p:tavLst>
                                    </p:anim>
                                    <p:anim calcmode="lin" valueType="num">
                                      <p:cBhvr>
                                        <p:cTn id="68" dur="2000"/>
                                        <p:tgtEl>
                                          <p:spTgt spid="23"/>
                                        </p:tgtEl>
                                        <p:attrNameLst>
                                          <p:attrName>ppt_h</p:attrName>
                                        </p:attrNameLst>
                                      </p:cBhvr>
                                      <p:tavLst>
                                        <p:tav tm="0">
                                          <p:val>
                                            <p:strVal val="ppt_h"/>
                                          </p:val>
                                        </p:tav>
                                        <p:tav tm="100000">
                                          <p:val>
                                            <p:strVal val="ppt_h"/>
                                          </p:val>
                                        </p:tav>
                                      </p:tavLst>
                                    </p:anim>
                                    <p:animEffect transition="out" filter="fade">
                                      <p:cBhvr>
                                        <p:cTn id="69" dur="2000"/>
                                        <p:tgtEl>
                                          <p:spTgt spid="23"/>
                                        </p:tgtEl>
                                      </p:cBhvr>
                                    </p:animEffect>
                                    <p:set>
                                      <p:cBhvr>
                                        <p:cTn id="70" dur="1" fill="hold">
                                          <p:stCondLst>
                                            <p:cond delay="1999"/>
                                          </p:stCondLst>
                                        </p:cTn>
                                        <p:tgtEl>
                                          <p:spTgt spid="23"/>
                                        </p:tgtEl>
                                        <p:attrNameLst>
                                          <p:attrName>style.visibility</p:attrName>
                                        </p:attrNameLst>
                                      </p:cBhvr>
                                      <p:to>
                                        <p:strVal val="hidden"/>
                                      </p:to>
                                    </p:set>
                                  </p:childTnLst>
                                </p:cTn>
                              </p:par>
                              <p:par>
                                <p:cTn id="71" presetID="50" presetClass="exit" presetSubtype="0" accel="100000" fill="hold" grpId="1" nodeType="withEffect">
                                  <p:stCondLst>
                                    <p:cond delay="3000"/>
                                  </p:stCondLst>
                                  <p:childTnLst>
                                    <p:anim calcmode="lin" valueType="num">
                                      <p:cBhvr>
                                        <p:cTn id="72" dur="2000"/>
                                        <p:tgtEl>
                                          <p:spTgt spid="24"/>
                                        </p:tgtEl>
                                        <p:attrNameLst>
                                          <p:attrName>ppt_w</p:attrName>
                                        </p:attrNameLst>
                                      </p:cBhvr>
                                      <p:tavLst>
                                        <p:tav tm="0">
                                          <p:val>
                                            <p:strVal val="ppt_w"/>
                                          </p:val>
                                        </p:tav>
                                        <p:tav tm="100000">
                                          <p:val>
                                            <p:strVal val="ppt_w+.3"/>
                                          </p:val>
                                        </p:tav>
                                      </p:tavLst>
                                    </p:anim>
                                    <p:anim calcmode="lin" valueType="num">
                                      <p:cBhvr>
                                        <p:cTn id="73" dur="2000"/>
                                        <p:tgtEl>
                                          <p:spTgt spid="24"/>
                                        </p:tgtEl>
                                        <p:attrNameLst>
                                          <p:attrName>ppt_h</p:attrName>
                                        </p:attrNameLst>
                                      </p:cBhvr>
                                      <p:tavLst>
                                        <p:tav tm="0">
                                          <p:val>
                                            <p:strVal val="ppt_h"/>
                                          </p:val>
                                        </p:tav>
                                        <p:tav tm="100000">
                                          <p:val>
                                            <p:strVal val="ppt_h"/>
                                          </p:val>
                                        </p:tav>
                                      </p:tavLst>
                                    </p:anim>
                                    <p:animEffect transition="out" filter="fade">
                                      <p:cBhvr>
                                        <p:cTn id="74" dur="2000"/>
                                        <p:tgtEl>
                                          <p:spTgt spid="24"/>
                                        </p:tgtEl>
                                      </p:cBhvr>
                                    </p:animEffect>
                                    <p:set>
                                      <p:cBhvr>
                                        <p:cTn id="75" dur="1" fill="hold">
                                          <p:stCondLst>
                                            <p:cond delay="1999"/>
                                          </p:stCondLst>
                                        </p:cTn>
                                        <p:tgtEl>
                                          <p:spTgt spid="24"/>
                                        </p:tgtEl>
                                        <p:attrNameLst>
                                          <p:attrName>style.visibility</p:attrName>
                                        </p:attrNameLst>
                                      </p:cBhvr>
                                      <p:to>
                                        <p:strVal val="hidden"/>
                                      </p:to>
                                    </p:set>
                                  </p:childTnLst>
                                </p:cTn>
                              </p:par>
                              <p:par>
                                <p:cTn id="76" presetID="50" presetClass="exit" presetSubtype="0" accel="100000" fill="hold" grpId="1" nodeType="withEffect">
                                  <p:stCondLst>
                                    <p:cond delay="3000"/>
                                  </p:stCondLst>
                                  <p:childTnLst>
                                    <p:anim calcmode="lin" valueType="num">
                                      <p:cBhvr>
                                        <p:cTn id="77" dur="2000"/>
                                        <p:tgtEl>
                                          <p:spTgt spid="25"/>
                                        </p:tgtEl>
                                        <p:attrNameLst>
                                          <p:attrName>ppt_w</p:attrName>
                                        </p:attrNameLst>
                                      </p:cBhvr>
                                      <p:tavLst>
                                        <p:tav tm="0">
                                          <p:val>
                                            <p:strVal val="ppt_w"/>
                                          </p:val>
                                        </p:tav>
                                        <p:tav tm="100000">
                                          <p:val>
                                            <p:strVal val="ppt_w+.3"/>
                                          </p:val>
                                        </p:tav>
                                      </p:tavLst>
                                    </p:anim>
                                    <p:anim calcmode="lin" valueType="num">
                                      <p:cBhvr>
                                        <p:cTn id="78" dur="2000"/>
                                        <p:tgtEl>
                                          <p:spTgt spid="25"/>
                                        </p:tgtEl>
                                        <p:attrNameLst>
                                          <p:attrName>ppt_h</p:attrName>
                                        </p:attrNameLst>
                                      </p:cBhvr>
                                      <p:tavLst>
                                        <p:tav tm="0">
                                          <p:val>
                                            <p:strVal val="ppt_h"/>
                                          </p:val>
                                        </p:tav>
                                        <p:tav tm="100000">
                                          <p:val>
                                            <p:strVal val="ppt_h"/>
                                          </p:val>
                                        </p:tav>
                                      </p:tavLst>
                                    </p:anim>
                                    <p:animEffect transition="out" filter="fade">
                                      <p:cBhvr>
                                        <p:cTn id="79" dur="2000"/>
                                        <p:tgtEl>
                                          <p:spTgt spid="25"/>
                                        </p:tgtEl>
                                      </p:cBhvr>
                                    </p:animEffect>
                                    <p:set>
                                      <p:cBhvr>
                                        <p:cTn id="80" dur="1" fill="hold">
                                          <p:stCondLst>
                                            <p:cond delay="1999"/>
                                          </p:stCondLst>
                                        </p:cTn>
                                        <p:tgtEl>
                                          <p:spTgt spid="25"/>
                                        </p:tgtEl>
                                        <p:attrNameLst>
                                          <p:attrName>style.visibility</p:attrName>
                                        </p:attrNameLst>
                                      </p:cBhvr>
                                      <p:to>
                                        <p:strVal val="hidden"/>
                                      </p:to>
                                    </p:set>
                                  </p:childTnLst>
                                </p:cTn>
                              </p:par>
                              <p:par>
                                <p:cTn id="81" presetID="50" presetClass="exit" presetSubtype="0" accel="100000" fill="hold" grpId="1" nodeType="withEffect">
                                  <p:stCondLst>
                                    <p:cond delay="3000"/>
                                  </p:stCondLst>
                                  <p:childTnLst>
                                    <p:anim calcmode="lin" valueType="num">
                                      <p:cBhvr>
                                        <p:cTn id="82" dur="2000"/>
                                        <p:tgtEl>
                                          <p:spTgt spid="26"/>
                                        </p:tgtEl>
                                        <p:attrNameLst>
                                          <p:attrName>ppt_w</p:attrName>
                                        </p:attrNameLst>
                                      </p:cBhvr>
                                      <p:tavLst>
                                        <p:tav tm="0">
                                          <p:val>
                                            <p:strVal val="ppt_w"/>
                                          </p:val>
                                        </p:tav>
                                        <p:tav tm="100000">
                                          <p:val>
                                            <p:strVal val="ppt_w+.3"/>
                                          </p:val>
                                        </p:tav>
                                      </p:tavLst>
                                    </p:anim>
                                    <p:anim calcmode="lin" valueType="num">
                                      <p:cBhvr>
                                        <p:cTn id="83" dur="2000"/>
                                        <p:tgtEl>
                                          <p:spTgt spid="26"/>
                                        </p:tgtEl>
                                        <p:attrNameLst>
                                          <p:attrName>ppt_h</p:attrName>
                                        </p:attrNameLst>
                                      </p:cBhvr>
                                      <p:tavLst>
                                        <p:tav tm="0">
                                          <p:val>
                                            <p:strVal val="ppt_h"/>
                                          </p:val>
                                        </p:tav>
                                        <p:tav tm="100000">
                                          <p:val>
                                            <p:strVal val="ppt_h"/>
                                          </p:val>
                                        </p:tav>
                                      </p:tavLst>
                                    </p:anim>
                                    <p:animEffect transition="out" filter="fade">
                                      <p:cBhvr>
                                        <p:cTn id="84" dur="2000"/>
                                        <p:tgtEl>
                                          <p:spTgt spid="26"/>
                                        </p:tgtEl>
                                      </p:cBhvr>
                                    </p:animEffect>
                                    <p:set>
                                      <p:cBhvr>
                                        <p:cTn id="85" dur="1" fill="hold">
                                          <p:stCondLst>
                                            <p:cond delay="1999"/>
                                          </p:stCondLst>
                                        </p:cTn>
                                        <p:tgtEl>
                                          <p:spTgt spid="26"/>
                                        </p:tgtEl>
                                        <p:attrNameLst>
                                          <p:attrName>style.visibility</p:attrName>
                                        </p:attrNameLst>
                                      </p:cBhvr>
                                      <p:to>
                                        <p:strVal val="hidden"/>
                                      </p:to>
                                    </p:set>
                                  </p:childTnLst>
                                </p:cTn>
                              </p:par>
                              <p:par>
                                <p:cTn id="86" presetID="50" presetClass="exit" presetSubtype="0" accel="100000" fill="hold" grpId="1" nodeType="withEffect">
                                  <p:stCondLst>
                                    <p:cond delay="3000"/>
                                  </p:stCondLst>
                                  <p:childTnLst>
                                    <p:anim calcmode="lin" valueType="num">
                                      <p:cBhvr>
                                        <p:cTn id="87" dur="2000"/>
                                        <p:tgtEl>
                                          <p:spTgt spid="27"/>
                                        </p:tgtEl>
                                        <p:attrNameLst>
                                          <p:attrName>ppt_w</p:attrName>
                                        </p:attrNameLst>
                                      </p:cBhvr>
                                      <p:tavLst>
                                        <p:tav tm="0">
                                          <p:val>
                                            <p:strVal val="ppt_w"/>
                                          </p:val>
                                        </p:tav>
                                        <p:tav tm="100000">
                                          <p:val>
                                            <p:strVal val="ppt_w+.3"/>
                                          </p:val>
                                        </p:tav>
                                      </p:tavLst>
                                    </p:anim>
                                    <p:anim calcmode="lin" valueType="num">
                                      <p:cBhvr>
                                        <p:cTn id="88" dur="2000"/>
                                        <p:tgtEl>
                                          <p:spTgt spid="27"/>
                                        </p:tgtEl>
                                        <p:attrNameLst>
                                          <p:attrName>ppt_h</p:attrName>
                                        </p:attrNameLst>
                                      </p:cBhvr>
                                      <p:tavLst>
                                        <p:tav tm="0">
                                          <p:val>
                                            <p:strVal val="ppt_h"/>
                                          </p:val>
                                        </p:tav>
                                        <p:tav tm="100000">
                                          <p:val>
                                            <p:strVal val="ppt_h"/>
                                          </p:val>
                                        </p:tav>
                                      </p:tavLst>
                                    </p:anim>
                                    <p:animEffect transition="out" filter="fade">
                                      <p:cBhvr>
                                        <p:cTn id="89" dur="2000"/>
                                        <p:tgtEl>
                                          <p:spTgt spid="27"/>
                                        </p:tgtEl>
                                      </p:cBhvr>
                                    </p:animEffect>
                                    <p:set>
                                      <p:cBhvr>
                                        <p:cTn id="90" dur="1" fill="hold">
                                          <p:stCondLst>
                                            <p:cond delay="1999"/>
                                          </p:stCondLst>
                                        </p:cTn>
                                        <p:tgtEl>
                                          <p:spTgt spid="27"/>
                                        </p:tgtEl>
                                        <p:attrNameLst>
                                          <p:attrName>style.visibility</p:attrName>
                                        </p:attrNameLst>
                                      </p:cBhvr>
                                      <p:to>
                                        <p:strVal val="hidden"/>
                                      </p:to>
                                    </p:set>
                                  </p:childTnLst>
                                </p:cTn>
                              </p:par>
                              <p:par>
                                <p:cTn id="91" presetID="50" presetClass="exit" presetSubtype="0" accel="100000" fill="hold" grpId="1" nodeType="withEffect">
                                  <p:stCondLst>
                                    <p:cond delay="3000"/>
                                  </p:stCondLst>
                                  <p:childTnLst>
                                    <p:anim calcmode="lin" valueType="num">
                                      <p:cBhvr>
                                        <p:cTn id="92" dur="2000"/>
                                        <p:tgtEl>
                                          <p:spTgt spid="28"/>
                                        </p:tgtEl>
                                        <p:attrNameLst>
                                          <p:attrName>ppt_w</p:attrName>
                                        </p:attrNameLst>
                                      </p:cBhvr>
                                      <p:tavLst>
                                        <p:tav tm="0">
                                          <p:val>
                                            <p:strVal val="ppt_w"/>
                                          </p:val>
                                        </p:tav>
                                        <p:tav tm="100000">
                                          <p:val>
                                            <p:strVal val="ppt_w+.3"/>
                                          </p:val>
                                        </p:tav>
                                      </p:tavLst>
                                    </p:anim>
                                    <p:anim calcmode="lin" valueType="num">
                                      <p:cBhvr>
                                        <p:cTn id="93" dur="2000"/>
                                        <p:tgtEl>
                                          <p:spTgt spid="28"/>
                                        </p:tgtEl>
                                        <p:attrNameLst>
                                          <p:attrName>ppt_h</p:attrName>
                                        </p:attrNameLst>
                                      </p:cBhvr>
                                      <p:tavLst>
                                        <p:tav tm="0">
                                          <p:val>
                                            <p:strVal val="ppt_h"/>
                                          </p:val>
                                        </p:tav>
                                        <p:tav tm="100000">
                                          <p:val>
                                            <p:strVal val="ppt_h"/>
                                          </p:val>
                                        </p:tav>
                                      </p:tavLst>
                                    </p:anim>
                                    <p:animEffect transition="out" filter="fade">
                                      <p:cBhvr>
                                        <p:cTn id="94" dur="2000"/>
                                        <p:tgtEl>
                                          <p:spTgt spid="28"/>
                                        </p:tgtEl>
                                      </p:cBhvr>
                                    </p:animEffect>
                                    <p:set>
                                      <p:cBhvr>
                                        <p:cTn id="95" dur="1" fill="hold">
                                          <p:stCondLst>
                                            <p:cond delay="1999"/>
                                          </p:stCondLst>
                                        </p:cTn>
                                        <p:tgtEl>
                                          <p:spTgt spid="28"/>
                                        </p:tgtEl>
                                        <p:attrNameLst>
                                          <p:attrName>style.visibility</p:attrName>
                                        </p:attrNameLst>
                                      </p:cBhvr>
                                      <p:to>
                                        <p:strVal val="hidden"/>
                                      </p:to>
                                    </p:set>
                                  </p:childTnLst>
                                </p:cTn>
                              </p:par>
                              <p:par>
                                <p:cTn id="96" presetID="50" presetClass="exit" presetSubtype="0" accel="100000" fill="hold" grpId="1" nodeType="withEffect">
                                  <p:stCondLst>
                                    <p:cond delay="3000"/>
                                  </p:stCondLst>
                                  <p:childTnLst>
                                    <p:anim calcmode="lin" valueType="num">
                                      <p:cBhvr>
                                        <p:cTn id="97" dur="2000"/>
                                        <p:tgtEl>
                                          <p:spTgt spid="29"/>
                                        </p:tgtEl>
                                        <p:attrNameLst>
                                          <p:attrName>ppt_w</p:attrName>
                                        </p:attrNameLst>
                                      </p:cBhvr>
                                      <p:tavLst>
                                        <p:tav tm="0">
                                          <p:val>
                                            <p:strVal val="ppt_w"/>
                                          </p:val>
                                        </p:tav>
                                        <p:tav tm="100000">
                                          <p:val>
                                            <p:strVal val="ppt_w+.3"/>
                                          </p:val>
                                        </p:tav>
                                      </p:tavLst>
                                    </p:anim>
                                    <p:anim calcmode="lin" valueType="num">
                                      <p:cBhvr>
                                        <p:cTn id="98" dur="2000"/>
                                        <p:tgtEl>
                                          <p:spTgt spid="29"/>
                                        </p:tgtEl>
                                        <p:attrNameLst>
                                          <p:attrName>ppt_h</p:attrName>
                                        </p:attrNameLst>
                                      </p:cBhvr>
                                      <p:tavLst>
                                        <p:tav tm="0">
                                          <p:val>
                                            <p:strVal val="ppt_h"/>
                                          </p:val>
                                        </p:tav>
                                        <p:tav tm="100000">
                                          <p:val>
                                            <p:strVal val="ppt_h"/>
                                          </p:val>
                                        </p:tav>
                                      </p:tavLst>
                                    </p:anim>
                                    <p:animEffect transition="out" filter="fade">
                                      <p:cBhvr>
                                        <p:cTn id="99" dur="2000"/>
                                        <p:tgtEl>
                                          <p:spTgt spid="29"/>
                                        </p:tgtEl>
                                      </p:cBhvr>
                                    </p:animEffect>
                                    <p:set>
                                      <p:cBhvr>
                                        <p:cTn id="100" dur="1" fill="hold">
                                          <p:stCondLst>
                                            <p:cond delay="1999"/>
                                          </p:stCondLst>
                                        </p:cTn>
                                        <p:tgtEl>
                                          <p:spTgt spid="29"/>
                                        </p:tgtEl>
                                        <p:attrNameLst>
                                          <p:attrName>style.visibility</p:attrName>
                                        </p:attrNameLst>
                                      </p:cBhvr>
                                      <p:to>
                                        <p:strVal val="hidden"/>
                                      </p:to>
                                    </p:set>
                                  </p:childTnLst>
                                </p:cTn>
                              </p:par>
                              <p:par>
                                <p:cTn id="101" presetID="50" presetClass="exit" presetSubtype="0" accel="100000" fill="hold" grpId="1" nodeType="withEffect">
                                  <p:stCondLst>
                                    <p:cond delay="3000"/>
                                  </p:stCondLst>
                                  <p:childTnLst>
                                    <p:anim calcmode="lin" valueType="num">
                                      <p:cBhvr>
                                        <p:cTn id="102" dur="2000"/>
                                        <p:tgtEl>
                                          <p:spTgt spid="30"/>
                                        </p:tgtEl>
                                        <p:attrNameLst>
                                          <p:attrName>ppt_w</p:attrName>
                                        </p:attrNameLst>
                                      </p:cBhvr>
                                      <p:tavLst>
                                        <p:tav tm="0">
                                          <p:val>
                                            <p:strVal val="ppt_w"/>
                                          </p:val>
                                        </p:tav>
                                        <p:tav tm="100000">
                                          <p:val>
                                            <p:strVal val="ppt_w+.3"/>
                                          </p:val>
                                        </p:tav>
                                      </p:tavLst>
                                    </p:anim>
                                    <p:anim calcmode="lin" valueType="num">
                                      <p:cBhvr>
                                        <p:cTn id="103" dur="2000"/>
                                        <p:tgtEl>
                                          <p:spTgt spid="30"/>
                                        </p:tgtEl>
                                        <p:attrNameLst>
                                          <p:attrName>ppt_h</p:attrName>
                                        </p:attrNameLst>
                                      </p:cBhvr>
                                      <p:tavLst>
                                        <p:tav tm="0">
                                          <p:val>
                                            <p:strVal val="ppt_h"/>
                                          </p:val>
                                        </p:tav>
                                        <p:tav tm="100000">
                                          <p:val>
                                            <p:strVal val="ppt_h"/>
                                          </p:val>
                                        </p:tav>
                                      </p:tavLst>
                                    </p:anim>
                                    <p:animEffect transition="out" filter="fade">
                                      <p:cBhvr>
                                        <p:cTn id="104" dur="2000"/>
                                        <p:tgtEl>
                                          <p:spTgt spid="30"/>
                                        </p:tgtEl>
                                      </p:cBhvr>
                                    </p:animEffect>
                                    <p:set>
                                      <p:cBhvr>
                                        <p:cTn id="105" dur="1" fill="hold">
                                          <p:stCondLst>
                                            <p:cond delay="1999"/>
                                          </p:stCondLst>
                                        </p:cTn>
                                        <p:tgtEl>
                                          <p:spTgt spid="30"/>
                                        </p:tgtEl>
                                        <p:attrNameLst>
                                          <p:attrName>style.visibility</p:attrName>
                                        </p:attrNameLst>
                                      </p:cBhvr>
                                      <p:to>
                                        <p:strVal val="hidden"/>
                                      </p:to>
                                    </p:set>
                                  </p:childTnLst>
                                </p:cTn>
                              </p:par>
                              <p:par>
                                <p:cTn id="106" presetID="50" presetClass="exit" presetSubtype="0" accel="100000" fill="hold" grpId="1" nodeType="withEffect">
                                  <p:stCondLst>
                                    <p:cond delay="3000"/>
                                  </p:stCondLst>
                                  <p:childTnLst>
                                    <p:anim calcmode="lin" valueType="num">
                                      <p:cBhvr>
                                        <p:cTn id="107" dur="2000"/>
                                        <p:tgtEl>
                                          <p:spTgt spid="31"/>
                                        </p:tgtEl>
                                        <p:attrNameLst>
                                          <p:attrName>ppt_w</p:attrName>
                                        </p:attrNameLst>
                                      </p:cBhvr>
                                      <p:tavLst>
                                        <p:tav tm="0">
                                          <p:val>
                                            <p:strVal val="ppt_w"/>
                                          </p:val>
                                        </p:tav>
                                        <p:tav tm="100000">
                                          <p:val>
                                            <p:strVal val="ppt_w+.3"/>
                                          </p:val>
                                        </p:tav>
                                      </p:tavLst>
                                    </p:anim>
                                    <p:anim calcmode="lin" valueType="num">
                                      <p:cBhvr>
                                        <p:cTn id="108" dur="2000"/>
                                        <p:tgtEl>
                                          <p:spTgt spid="31"/>
                                        </p:tgtEl>
                                        <p:attrNameLst>
                                          <p:attrName>ppt_h</p:attrName>
                                        </p:attrNameLst>
                                      </p:cBhvr>
                                      <p:tavLst>
                                        <p:tav tm="0">
                                          <p:val>
                                            <p:strVal val="ppt_h"/>
                                          </p:val>
                                        </p:tav>
                                        <p:tav tm="100000">
                                          <p:val>
                                            <p:strVal val="ppt_h"/>
                                          </p:val>
                                        </p:tav>
                                      </p:tavLst>
                                    </p:anim>
                                    <p:animEffect transition="out" filter="fade">
                                      <p:cBhvr>
                                        <p:cTn id="109" dur="2000"/>
                                        <p:tgtEl>
                                          <p:spTgt spid="31"/>
                                        </p:tgtEl>
                                      </p:cBhvr>
                                    </p:animEffect>
                                    <p:set>
                                      <p:cBhvr>
                                        <p:cTn id="110" dur="1" fill="hold">
                                          <p:stCondLst>
                                            <p:cond delay="1999"/>
                                          </p:stCondLst>
                                        </p:cTn>
                                        <p:tgtEl>
                                          <p:spTgt spid="31"/>
                                        </p:tgtEl>
                                        <p:attrNameLst>
                                          <p:attrName>style.visibility</p:attrName>
                                        </p:attrNameLst>
                                      </p:cBhvr>
                                      <p:to>
                                        <p:strVal val="hidden"/>
                                      </p:to>
                                    </p:set>
                                  </p:childTnLst>
                                </p:cTn>
                              </p:par>
                              <p:par>
                                <p:cTn id="111" presetID="50" presetClass="exit" presetSubtype="0" accel="100000" fill="hold" grpId="1" nodeType="withEffect">
                                  <p:stCondLst>
                                    <p:cond delay="3000"/>
                                  </p:stCondLst>
                                  <p:childTnLst>
                                    <p:anim calcmode="lin" valueType="num">
                                      <p:cBhvr>
                                        <p:cTn id="112" dur="2000"/>
                                        <p:tgtEl>
                                          <p:spTgt spid="32"/>
                                        </p:tgtEl>
                                        <p:attrNameLst>
                                          <p:attrName>ppt_w</p:attrName>
                                        </p:attrNameLst>
                                      </p:cBhvr>
                                      <p:tavLst>
                                        <p:tav tm="0">
                                          <p:val>
                                            <p:strVal val="ppt_w"/>
                                          </p:val>
                                        </p:tav>
                                        <p:tav tm="100000">
                                          <p:val>
                                            <p:strVal val="ppt_w+.3"/>
                                          </p:val>
                                        </p:tav>
                                      </p:tavLst>
                                    </p:anim>
                                    <p:anim calcmode="lin" valueType="num">
                                      <p:cBhvr>
                                        <p:cTn id="113" dur="2000"/>
                                        <p:tgtEl>
                                          <p:spTgt spid="32"/>
                                        </p:tgtEl>
                                        <p:attrNameLst>
                                          <p:attrName>ppt_h</p:attrName>
                                        </p:attrNameLst>
                                      </p:cBhvr>
                                      <p:tavLst>
                                        <p:tav tm="0">
                                          <p:val>
                                            <p:strVal val="ppt_h"/>
                                          </p:val>
                                        </p:tav>
                                        <p:tav tm="100000">
                                          <p:val>
                                            <p:strVal val="ppt_h"/>
                                          </p:val>
                                        </p:tav>
                                      </p:tavLst>
                                    </p:anim>
                                    <p:animEffect transition="out" filter="fade">
                                      <p:cBhvr>
                                        <p:cTn id="114" dur="2000"/>
                                        <p:tgtEl>
                                          <p:spTgt spid="32"/>
                                        </p:tgtEl>
                                      </p:cBhvr>
                                    </p:animEffect>
                                    <p:set>
                                      <p:cBhvr>
                                        <p:cTn id="115" dur="1" fill="hold">
                                          <p:stCondLst>
                                            <p:cond delay="1999"/>
                                          </p:stCondLst>
                                        </p:cTn>
                                        <p:tgtEl>
                                          <p:spTgt spid="32"/>
                                        </p:tgtEl>
                                        <p:attrNameLst>
                                          <p:attrName>style.visibility</p:attrName>
                                        </p:attrNameLst>
                                      </p:cBhvr>
                                      <p:to>
                                        <p:strVal val="hidden"/>
                                      </p:to>
                                    </p:set>
                                  </p:childTnLst>
                                </p:cTn>
                              </p:par>
                              <p:par>
                                <p:cTn id="116" presetID="50" presetClass="exit" presetSubtype="0" accel="100000" fill="hold" grpId="1" nodeType="withEffect">
                                  <p:stCondLst>
                                    <p:cond delay="3000"/>
                                  </p:stCondLst>
                                  <p:childTnLst>
                                    <p:anim calcmode="lin" valueType="num">
                                      <p:cBhvr>
                                        <p:cTn id="117" dur="2000"/>
                                        <p:tgtEl>
                                          <p:spTgt spid="33"/>
                                        </p:tgtEl>
                                        <p:attrNameLst>
                                          <p:attrName>ppt_w</p:attrName>
                                        </p:attrNameLst>
                                      </p:cBhvr>
                                      <p:tavLst>
                                        <p:tav tm="0">
                                          <p:val>
                                            <p:strVal val="ppt_w"/>
                                          </p:val>
                                        </p:tav>
                                        <p:tav tm="100000">
                                          <p:val>
                                            <p:strVal val="ppt_w+.3"/>
                                          </p:val>
                                        </p:tav>
                                      </p:tavLst>
                                    </p:anim>
                                    <p:anim calcmode="lin" valueType="num">
                                      <p:cBhvr>
                                        <p:cTn id="118" dur="2000"/>
                                        <p:tgtEl>
                                          <p:spTgt spid="33"/>
                                        </p:tgtEl>
                                        <p:attrNameLst>
                                          <p:attrName>ppt_h</p:attrName>
                                        </p:attrNameLst>
                                      </p:cBhvr>
                                      <p:tavLst>
                                        <p:tav tm="0">
                                          <p:val>
                                            <p:strVal val="ppt_h"/>
                                          </p:val>
                                        </p:tav>
                                        <p:tav tm="100000">
                                          <p:val>
                                            <p:strVal val="ppt_h"/>
                                          </p:val>
                                        </p:tav>
                                      </p:tavLst>
                                    </p:anim>
                                    <p:animEffect transition="out" filter="fade">
                                      <p:cBhvr>
                                        <p:cTn id="119" dur="2000"/>
                                        <p:tgtEl>
                                          <p:spTgt spid="33"/>
                                        </p:tgtEl>
                                      </p:cBhvr>
                                    </p:animEffect>
                                    <p:set>
                                      <p:cBhvr>
                                        <p:cTn id="120" dur="1" fill="hold">
                                          <p:stCondLst>
                                            <p:cond delay="1999"/>
                                          </p:stCondLst>
                                        </p:cTn>
                                        <p:tgtEl>
                                          <p:spTgt spid="33"/>
                                        </p:tgtEl>
                                        <p:attrNameLst>
                                          <p:attrName>style.visibility</p:attrName>
                                        </p:attrNameLst>
                                      </p:cBhvr>
                                      <p:to>
                                        <p:strVal val="hidden"/>
                                      </p:to>
                                    </p:set>
                                  </p:childTnLst>
                                </p:cTn>
                              </p:par>
                              <p:par>
                                <p:cTn id="121" presetID="50" presetClass="exit" presetSubtype="0" accel="100000" fill="hold" grpId="1" nodeType="withEffect">
                                  <p:stCondLst>
                                    <p:cond delay="3000"/>
                                  </p:stCondLst>
                                  <p:childTnLst>
                                    <p:anim calcmode="lin" valueType="num">
                                      <p:cBhvr>
                                        <p:cTn id="122" dur="2000"/>
                                        <p:tgtEl>
                                          <p:spTgt spid="34"/>
                                        </p:tgtEl>
                                        <p:attrNameLst>
                                          <p:attrName>ppt_w</p:attrName>
                                        </p:attrNameLst>
                                      </p:cBhvr>
                                      <p:tavLst>
                                        <p:tav tm="0">
                                          <p:val>
                                            <p:strVal val="ppt_w"/>
                                          </p:val>
                                        </p:tav>
                                        <p:tav tm="100000">
                                          <p:val>
                                            <p:strVal val="ppt_w+.3"/>
                                          </p:val>
                                        </p:tav>
                                      </p:tavLst>
                                    </p:anim>
                                    <p:anim calcmode="lin" valueType="num">
                                      <p:cBhvr>
                                        <p:cTn id="123" dur="2000"/>
                                        <p:tgtEl>
                                          <p:spTgt spid="34"/>
                                        </p:tgtEl>
                                        <p:attrNameLst>
                                          <p:attrName>ppt_h</p:attrName>
                                        </p:attrNameLst>
                                      </p:cBhvr>
                                      <p:tavLst>
                                        <p:tav tm="0">
                                          <p:val>
                                            <p:strVal val="ppt_h"/>
                                          </p:val>
                                        </p:tav>
                                        <p:tav tm="100000">
                                          <p:val>
                                            <p:strVal val="ppt_h"/>
                                          </p:val>
                                        </p:tav>
                                      </p:tavLst>
                                    </p:anim>
                                    <p:animEffect transition="out" filter="fade">
                                      <p:cBhvr>
                                        <p:cTn id="124" dur="2000"/>
                                        <p:tgtEl>
                                          <p:spTgt spid="34"/>
                                        </p:tgtEl>
                                      </p:cBhvr>
                                    </p:animEffect>
                                    <p:set>
                                      <p:cBhvr>
                                        <p:cTn id="125" dur="1" fill="hold">
                                          <p:stCondLst>
                                            <p:cond delay="1999"/>
                                          </p:stCondLst>
                                        </p:cTn>
                                        <p:tgtEl>
                                          <p:spTgt spid="34"/>
                                        </p:tgtEl>
                                        <p:attrNameLst>
                                          <p:attrName>style.visibility</p:attrName>
                                        </p:attrNameLst>
                                      </p:cBhvr>
                                      <p:to>
                                        <p:strVal val="hidden"/>
                                      </p:to>
                                    </p:set>
                                  </p:childTnLst>
                                </p:cTn>
                              </p:par>
                              <p:par>
                                <p:cTn id="126" presetID="50" presetClass="exit" presetSubtype="0" accel="100000" fill="hold" grpId="1" nodeType="withEffect">
                                  <p:stCondLst>
                                    <p:cond delay="3000"/>
                                  </p:stCondLst>
                                  <p:childTnLst>
                                    <p:anim calcmode="lin" valueType="num">
                                      <p:cBhvr>
                                        <p:cTn id="127" dur="2000"/>
                                        <p:tgtEl>
                                          <p:spTgt spid="35"/>
                                        </p:tgtEl>
                                        <p:attrNameLst>
                                          <p:attrName>ppt_w</p:attrName>
                                        </p:attrNameLst>
                                      </p:cBhvr>
                                      <p:tavLst>
                                        <p:tav tm="0">
                                          <p:val>
                                            <p:strVal val="ppt_w"/>
                                          </p:val>
                                        </p:tav>
                                        <p:tav tm="100000">
                                          <p:val>
                                            <p:strVal val="ppt_w+.3"/>
                                          </p:val>
                                        </p:tav>
                                      </p:tavLst>
                                    </p:anim>
                                    <p:anim calcmode="lin" valueType="num">
                                      <p:cBhvr>
                                        <p:cTn id="128" dur="2000"/>
                                        <p:tgtEl>
                                          <p:spTgt spid="35"/>
                                        </p:tgtEl>
                                        <p:attrNameLst>
                                          <p:attrName>ppt_h</p:attrName>
                                        </p:attrNameLst>
                                      </p:cBhvr>
                                      <p:tavLst>
                                        <p:tav tm="0">
                                          <p:val>
                                            <p:strVal val="ppt_h"/>
                                          </p:val>
                                        </p:tav>
                                        <p:tav tm="100000">
                                          <p:val>
                                            <p:strVal val="ppt_h"/>
                                          </p:val>
                                        </p:tav>
                                      </p:tavLst>
                                    </p:anim>
                                    <p:animEffect transition="out" filter="fade">
                                      <p:cBhvr>
                                        <p:cTn id="129" dur="2000"/>
                                        <p:tgtEl>
                                          <p:spTgt spid="35"/>
                                        </p:tgtEl>
                                      </p:cBhvr>
                                    </p:animEffect>
                                    <p:set>
                                      <p:cBhvr>
                                        <p:cTn id="130"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3"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animBg="1"/>
      <p:bldP spid="23" grpId="0" animBg="1">
        <p:tmplLst>
          <p:tmpl>
            <p:tnLst>
              <p:par>
                <p:cTn presetID="2" presetClass="entr" presetSubtype="3"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1+#ppt_w/2"/>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animBg="1"/>
      <p:bldP spid="24" grpId="0" animBg="1">
        <p:tmplLst>
          <p:tmpl>
            <p:tnLst>
              <p:par>
                <p:cTn presetID="2" presetClass="entr" presetSubtype="3" fill="hold" nodeType="withEffect">
                  <p:stCondLst>
                    <p:cond delay="4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animBg="1"/>
      <p:bldP spid="25" grpId="0" animBg="1">
        <p:tmplLst>
          <p:tmpl>
            <p:tnLst>
              <p:par>
                <p:cTn presetID="2" presetClass="entr" presetSubtype="3" fill="hold" nodeType="withEffect">
                  <p:stCondLst>
                    <p:cond delay="6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animBg="1"/>
      <p:bldP spid="26" grpId="0" animBg="1">
        <p:tmplLst>
          <p:tmpl>
            <p:tnLst>
              <p:par>
                <p:cTn presetID="2" presetClass="entr" presetSubtype="3" fill="hold" nodeType="withEffect">
                  <p:stCondLst>
                    <p:cond delay="8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0-#ppt_h/2"/>
                          </p:val>
                        </p:tav>
                        <p:tav tm="100000">
                          <p:val>
                            <p:strVal val="#ppt_y"/>
                          </p:val>
                        </p:tav>
                      </p:tavLst>
                    </p:anim>
                  </p:childTnLst>
                </p:cTn>
              </p:par>
            </p:tnLst>
          </p:tmpl>
        </p:tmplLst>
      </p:bldP>
      <p:bldP spid="26" grpId="1" animBg="1"/>
      <p:bldP spid="27" grpId="0" animBg="1">
        <p:tmplLst>
          <p:tmpl>
            <p:tnLst>
              <p:par>
                <p:cTn presetID="2" presetClass="entr" presetSubtype="3" fill="hold" nodeType="withEffect">
                  <p:stCondLst>
                    <p:cond delay="10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0-#ppt_h/2"/>
                          </p:val>
                        </p:tav>
                        <p:tav tm="100000">
                          <p:val>
                            <p:strVal val="#ppt_y"/>
                          </p:val>
                        </p:tav>
                      </p:tavLst>
                    </p:anim>
                  </p:childTnLst>
                </p:cTn>
              </p:par>
            </p:tnLst>
          </p:tmpl>
        </p:tmplLst>
      </p:bldP>
      <p:bldP spid="27" grpId="1" animBg="1"/>
      <p:bldP spid="28" grpId="0" animBg="1">
        <p:tmplLst>
          <p:tmpl>
            <p:tnLst>
              <p:par>
                <p:cTn presetID="2" presetClass="entr" presetSubtype="3" fill="hold" nodeType="withEffect">
                  <p:stCondLst>
                    <p:cond delay="10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0-#ppt_h/2"/>
                          </p:val>
                        </p:tav>
                        <p:tav tm="100000">
                          <p:val>
                            <p:strVal val="#ppt_y"/>
                          </p:val>
                        </p:tav>
                      </p:tavLst>
                    </p:anim>
                  </p:childTnLst>
                </p:cTn>
              </p:par>
            </p:tnLst>
          </p:tmpl>
        </p:tmplLst>
      </p:bldP>
      <p:bldP spid="28" grpId="1" animBg="1"/>
      <p:bldP spid="29" grpId="0" animBg="1">
        <p:tmplLst>
          <p:tmpl>
            <p:tnLst>
              <p:par>
                <p:cTn presetID="2" presetClass="entr" presetSubtype="3" fill="hold" nodeType="withEffect">
                  <p:stCondLst>
                    <p:cond delay="1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1+#ppt_w/2"/>
                          </p:val>
                        </p:tav>
                        <p:tav tm="100000">
                          <p:val>
                            <p:strVal val="#ppt_x"/>
                          </p:val>
                        </p:tav>
                      </p:tavLst>
                    </p:anim>
                    <p:anim calcmode="lin" valueType="num">
                      <p:cBhvr additive="base">
                        <p:cTn dur="1000" fill="hold"/>
                        <p:tgtEl>
                          <p:spTgt spid="29"/>
                        </p:tgtEl>
                        <p:attrNameLst>
                          <p:attrName>ppt_y</p:attrName>
                        </p:attrNameLst>
                      </p:cBhvr>
                      <p:tavLst>
                        <p:tav tm="0">
                          <p:val>
                            <p:strVal val="0-#ppt_h/2"/>
                          </p:val>
                        </p:tav>
                        <p:tav tm="100000">
                          <p:val>
                            <p:strVal val="#ppt_y"/>
                          </p:val>
                        </p:tav>
                      </p:tavLst>
                    </p:anim>
                  </p:childTnLst>
                </p:cTn>
              </p:par>
            </p:tnLst>
          </p:tmpl>
        </p:tmplLst>
      </p:bldP>
      <p:bldP spid="29" grpId="1" animBg="1"/>
      <p:bldP spid="30" grpId="0" animBg="1">
        <p:tmplLst>
          <p:tmpl>
            <p:tnLst>
              <p:par>
                <p:cTn presetID="2" presetClass="entr" presetSubtype="3" fill="hold" nodeType="withEffect">
                  <p:stCondLst>
                    <p:cond delay="12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1+#ppt_w/2"/>
                          </p:val>
                        </p:tav>
                        <p:tav tm="100000">
                          <p:val>
                            <p:strVal val="#ppt_x"/>
                          </p:val>
                        </p:tav>
                      </p:tavLst>
                    </p:anim>
                    <p:anim calcmode="lin" valueType="num">
                      <p:cBhvr additive="base">
                        <p:cTn dur="1000" fill="hold"/>
                        <p:tgtEl>
                          <p:spTgt spid="30"/>
                        </p:tgtEl>
                        <p:attrNameLst>
                          <p:attrName>ppt_y</p:attrName>
                        </p:attrNameLst>
                      </p:cBhvr>
                      <p:tavLst>
                        <p:tav tm="0">
                          <p:val>
                            <p:strVal val="0-#ppt_h/2"/>
                          </p:val>
                        </p:tav>
                        <p:tav tm="100000">
                          <p:val>
                            <p:strVal val="#ppt_y"/>
                          </p:val>
                        </p:tav>
                      </p:tavLst>
                    </p:anim>
                  </p:childTnLst>
                </p:cTn>
              </p:par>
            </p:tnLst>
          </p:tmpl>
        </p:tmplLst>
      </p:bldP>
      <p:bldP spid="30" grpId="1" animBg="1"/>
      <p:bldP spid="31" grpId="0" animBg="1">
        <p:tmplLst>
          <p:tmpl>
            <p:tnLst>
              <p:par>
                <p:cTn presetID="2" presetClass="entr" presetSubtype="3" fill="hold" nodeType="withEffect">
                  <p:stCondLst>
                    <p:cond delay="14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0-#ppt_h/2"/>
                          </p:val>
                        </p:tav>
                        <p:tav tm="100000">
                          <p:val>
                            <p:strVal val="#ppt_y"/>
                          </p:val>
                        </p:tav>
                      </p:tavLst>
                    </p:anim>
                  </p:childTnLst>
                </p:cTn>
              </p:par>
            </p:tnLst>
          </p:tmpl>
        </p:tmplLst>
      </p:bldP>
      <p:bldP spid="31" grpId="1" animBg="1"/>
      <p:bldP spid="32" grpId="0" animBg="1">
        <p:tmplLst>
          <p:tmpl>
            <p:tnLst>
              <p:par>
                <p:cTn presetID="2" presetClass="entr" presetSubtype="3" fill="hold" nodeType="withEffect">
                  <p:stCondLst>
                    <p:cond delay="16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1+#ppt_w/2"/>
                          </p:val>
                        </p:tav>
                        <p:tav tm="100000">
                          <p:val>
                            <p:strVal val="#ppt_x"/>
                          </p:val>
                        </p:tav>
                      </p:tavLst>
                    </p:anim>
                    <p:anim calcmode="lin" valueType="num">
                      <p:cBhvr additive="base">
                        <p:cTn dur="1000" fill="hold"/>
                        <p:tgtEl>
                          <p:spTgt spid="32"/>
                        </p:tgtEl>
                        <p:attrNameLst>
                          <p:attrName>ppt_y</p:attrName>
                        </p:attrNameLst>
                      </p:cBhvr>
                      <p:tavLst>
                        <p:tav tm="0">
                          <p:val>
                            <p:strVal val="0-#ppt_h/2"/>
                          </p:val>
                        </p:tav>
                        <p:tav tm="100000">
                          <p:val>
                            <p:strVal val="#ppt_y"/>
                          </p:val>
                        </p:tav>
                      </p:tavLst>
                    </p:anim>
                  </p:childTnLst>
                </p:cTn>
              </p:par>
            </p:tnLst>
          </p:tmpl>
        </p:tmplLst>
      </p:bldP>
      <p:bldP spid="32" grpId="1" animBg="1"/>
      <p:bldP spid="33" grpId="0" animBg="1">
        <p:tmplLst>
          <p:tmpl>
            <p:tnLst>
              <p:par>
                <p:cTn presetID="2" presetClass="entr" presetSubtype="3" fill="hold" nodeType="withEffect">
                  <p:stCondLst>
                    <p:cond delay="18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1+#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animBg="1"/>
      <p:bldP spid="34" grpId="0" animBg="1">
        <p:tmplLst>
          <p:tmpl>
            <p:tnLst>
              <p:par>
                <p:cTn presetID="2" presetClass="entr" presetSubtype="3" fill="hold" nodeType="withEffect">
                  <p:stCondLst>
                    <p:cond delay="20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0-#ppt_h/2"/>
                          </p:val>
                        </p:tav>
                        <p:tav tm="100000">
                          <p:val>
                            <p:strVal val="#ppt_y"/>
                          </p:val>
                        </p:tav>
                      </p:tavLst>
                    </p:anim>
                  </p:childTnLst>
                </p:cTn>
              </p:par>
            </p:tnLst>
          </p:tmpl>
        </p:tmplLst>
      </p:bldP>
      <p:bldP spid="34" grpId="1" animBg="1"/>
      <p:bldP spid="35" grpId="0" animBg="1">
        <p:tmplLst>
          <p:tmpl>
            <p:tnLst>
              <p:par>
                <p:cTn presetID="2" presetClass="entr" presetSubtype="3" fill="hold" nodeType="withEffect">
                  <p:stCondLst>
                    <p:cond delay="22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000" fill="hold"/>
                        <p:tgtEl>
                          <p:spTgt spid="35"/>
                        </p:tgtEl>
                        <p:attrNameLst>
                          <p:attrName>ppt_x</p:attrName>
                        </p:attrNameLst>
                      </p:cBhvr>
                      <p:tavLst>
                        <p:tav tm="0">
                          <p:val>
                            <p:strVal val="1+#ppt_w/2"/>
                          </p:val>
                        </p:tav>
                        <p:tav tm="100000">
                          <p:val>
                            <p:strVal val="#ppt_x"/>
                          </p:val>
                        </p:tav>
                      </p:tavLst>
                    </p:anim>
                    <p:anim calcmode="lin" valueType="num">
                      <p:cBhvr additive="base">
                        <p:cTn dur="1000" fill="hold"/>
                        <p:tgtEl>
                          <p:spTgt spid="35"/>
                        </p:tgtEl>
                        <p:attrNameLst>
                          <p:attrName>ppt_y</p:attrName>
                        </p:attrNameLst>
                      </p:cBhvr>
                      <p:tavLst>
                        <p:tav tm="0">
                          <p:val>
                            <p:strVal val="0-#ppt_h/2"/>
                          </p:val>
                        </p:tav>
                        <p:tav tm="100000">
                          <p:val>
                            <p:strVal val="#ppt_y"/>
                          </p:val>
                        </p:tav>
                      </p:tavLst>
                    </p:anim>
                  </p:childTnLst>
                </p:cTn>
              </p:par>
            </p:tnLst>
          </p:tmpl>
        </p:tmplLst>
      </p:bldP>
      <p:bldP spid="35"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2EDDD-3363-4F27-8293-60EDB940B66A}" type="datetime1">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306955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F1E72-FF0E-42B0-879C-6D77CF6173B3}" type="datetime1">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214291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96E94-E476-41B1-ACA3-F7E013B60DDB}" type="datetime1">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88601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0486E8-5C69-49EC-AD56-A2F6F619A50A}" type="datetime1">
              <a:rPr lang="en-US" smtClean="0"/>
              <a:t>6/24/2023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249113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BD038F-65F5-4EF4-8AB8-28B5245CCB18}" type="datetime1">
              <a:rPr lang="en-US" smtClean="0"/>
              <a:t>6/24/2023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237419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B45C3-683C-494D-8D8C-BBC31B55529C}" type="datetime1">
              <a:rPr lang="en-US" smtClean="0"/>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62689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9ED05-25EB-4DAB-90A6-A984DB00C7C9}" type="datetime1">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72061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AB86C-F4FC-4864-9831-1BC672289F16}" type="datetime1">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5D82-D20F-4DB7-B3E9-7B7EAC2F87A9}" type="slidenum">
              <a:rPr lang="en-US" smtClean="0"/>
              <a:t>‹#›</a:t>
            </a:fld>
            <a:endParaRPr lang="en-US"/>
          </a:p>
        </p:txBody>
      </p:sp>
    </p:spTree>
    <p:extLst>
      <p:ext uri="{BB962C8B-B14F-4D97-AF65-F5344CB8AC3E}">
        <p14:creationId xmlns:p14="http://schemas.microsoft.com/office/powerpoint/2010/main" val="174125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4EF5D-8496-42B4-8A33-D03AB11D1836}" type="datetime1">
              <a:rPr lang="en-US" smtClean="0"/>
              <a:t>6/24/2023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55D82-D20F-4DB7-B3E9-7B7EAC2F87A9}" type="slidenum">
              <a:rPr lang="en-US" smtClean="0"/>
              <a:t>‹#›</a:t>
            </a:fld>
            <a:endParaRPr lang="en-US"/>
          </a:p>
        </p:txBody>
      </p:sp>
    </p:spTree>
    <p:extLst>
      <p:ext uri="{BB962C8B-B14F-4D97-AF65-F5344CB8AC3E}">
        <p14:creationId xmlns:p14="http://schemas.microsoft.com/office/powerpoint/2010/main" val="1453441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1.webp"/><Relationship Id="rId3" Type="http://schemas.openxmlformats.org/officeDocument/2006/relationships/image" Target="../media/image35.png"/><Relationship Id="rId7" Type="http://schemas.openxmlformats.org/officeDocument/2006/relationships/image" Target="../media/image40.web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9.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1.webp"/><Relationship Id="rId5" Type="http://schemas.openxmlformats.org/officeDocument/2006/relationships/image" Target="../media/image47.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3.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http://www.stshenouda.com/coptlang.htm" TargetMode="External"/><Relationship Id="rId7" Type="http://schemas.openxmlformats.org/officeDocument/2006/relationships/image" Target="../media/image7.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gif"/><Relationship Id="rId4" Type="http://schemas.openxmlformats.org/officeDocument/2006/relationships/hyperlink" Target="http://www.eyelid.co.uk/philae1.ht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jpg"/><Relationship Id="rId7" Type="http://schemas.microsoft.com/office/2007/relationships/hdphoto" Target="../media/hdphoto4.wdp"/><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5.gi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jpg"/><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9.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7.gi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6.webp"/><Relationship Id="rId5" Type="http://schemas.openxmlformats.org/officeDocument/2006/relationships/image" Target="../media/image7.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biblearchaeology.org/research/exodus-from-egypt/3147-amenhotep-ii-and-the-historicity-of-the-exodus-pharaoh"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webp"/></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biblearchaeology.org/research/exodus-from-egypt/3147-amenhotep-ii-and-the-historicity-of-the-exodus-pharaoh" TargetMode="External"/><Relationship Id="rId5" Type="http://schemas.openxmlformats.org/officeDocument/2006/relationships/image" Target="../media/image72.png"/><Relationship Id="rId4" Type="http://schemas.openxmlformats.org/officeDocument/2006/relationships/image" Target="../media/image75.webp"/></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4.png"/><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8.png"/><Relationship Id="rId7" Type="http://schemas.openxmlformats.org/officeDocument/2006/relationships/image" Target="../media/image80.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9.jpeg"/><Relationship Id="rId10" Type="http://schemas.openxmlformats.org/officeDocument/2006/relationships/image" Target="../media/image83.jpeg"/><Relationship Id="rId4" Type="http://schemas.microsoft.com/office/2007/relationships/hdphoto" Target="../media/hdphoto7.wdp"/><Relationship Id="rId9"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8.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9.jpeg"/><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91.webp"/><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91.webp"/><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en.wikipedia.org/wiki/Lunar_phases" TargetMode="External"/><Relationship Id="rId5" Type="http://schemas.openxmlformats.org/officeDocument/2006/relationships/image" Target="../media/image95.jpe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Eastern_Zhou" TargetMode="External"/><Relationship Id="rId3" Type="http://schemas.openxmlformats.org/officeDocument/2006/relationships/image" Target="../media/image97.jpeg"/><Relationship Id="rId7" Type="http://schemas.openxmlformats.org/officeDocument/2006/relationships/hyperlink" Target="https://en.wikipedia.org/wiki/Spring_and_Autumn_period" TargetMode="External"/><Relationship Id="rId12" Type="http://schemas.openxmlformats.org/officeDocument/2006/relationships/hyperlink" Target="https://en.wikipedia.org/wiki/Yellow_River_Map"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en.wikipedia.org/wiki/Chinese_calendar#:~:text=Solar%20calendars%20were%20used%20before,Day%201%20Wu%20Xing%20element" TargetMode="External"/><Relationship Id="rId11" Type="http://schemas.openxmlformats.org/officeDocument/2006/relationships/hyperlink" Target="https://en.wikipedia.org/wiki/Chinese_calendar#cite_note-Guanzi_41-4" TargetMode="External"/><Relationship Id="rId5" Type="http://schemas.openxmlformats.org/officeDocument/2006/relationships/image" Target="../media/image98.png"/><Relationship Id="rId10" Type="http://schemas.openxmlformats.org/officeDocument/2006/relationships/hyperlink" Target="https://en.wikipedia.org/wiki/Wuxing_(Chinese_philosophy)" TargetMode="External"/><Relationship Id="rId4" Type="http://schemas.openxmlformats.org/officeDocument/2006/relationships/image" Target="../media/image7.png"/><Relationship Id="rId9" Type="http://schemas.openxmlformats.org/officeDocument/2006/relationships/hyperlink" Target="https://en.wikipedia.org/wiki/Zhou_dynast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hyperlink" Target="https://www.encyclopedia.com/literature-and-arts/language-linguistics-and-literary-terms/language-and-linguistics/semitic" TargetMode="External"/><Relationship Id="rId2" Type="http://schemas.openxmlformats.org/officeDocument/2006/relationships/hyperlink" Target="https://www.encyclopedia.com/religion/encyclopedias-almanacs-transcripts-and-maps/hebrew-union-college-jewish-institute-religion" TargetMode="External"/><Relationship Id="rId1" Type="http://schemas.openxmlformats.org/officeDocument/2006/relationships/slideLayout" Target="../slideLayouts/slideLayout2.xml"/><Relationship Id="rId4" Type="http://schemas.openxmlformats.org/officeDocument/2006/relationships/hyperlink" Target="https://www.encyclopedia.com/places/united-states-and-canada/us-political-geography/new-yor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2.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3.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en.wikipedia.org/wiki/Shang_dynasty" TargetMode="External"/><Relationship Id="rId4" Type="http://schemas.openxmlformats.org/officeDocument/2006/relationships/hyperlink" Target="https://en.wikipedia.org/wiki/Oracle_bone"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Warring_States_period" TargetMode="External"/><Relationship Id="rId13" Type="http://schemas.openxmlformats.org/officeDocument/2006/relationships/hyperlink" Target="https://en.wikipedia.org/wiki/Qin_(state)" TargetMode="External"/><Relationship Id="rId3" Type="http://schemas.openxmlformats.org/officeDocument/2006/relationships/image" Target="../media/image101.jpg"/><Relationship Id="rId7" Type="http://schemas.openxmlformats.org/officeDocument/2006/relationships/hyperlink" Target="https://en.wikipedia.org/wiki/Lunisolar_calendar" TargetMode="External"/><Relationship Id="rId12" Type="http://schemas.openxmlformats.org/officeDocument/2006/relationships/hyperlink" Target="https://en.wikipedia.org/wiki/March_equinox" TargetMode="External"/><Relationship Id="rId17" Type="http://schemas.openxmlformats.org/officeDocument/2006/relationships/hyperlink" Target="https://en.wikipedia.org/wiki/Shang_dynasty" TargetMode="External"/><Relationship Id="rId2" Type="http://schemas.openxmlformats.org/officeDocument/2006/relationships/image" Target="../media/image5.jpg"/><Relationship Id="rId16" Type="http://schemas.openxmlformats.org/officeDocument/2006/relationships/hyperlink" Target="https://en.wikipedia.org/wiki/Song_(state)" TargetMode="External"/><Relationship Id="rId1" Type="http://schemas.openxmlformats.org/officeDocument/2006/relationships/slideLayout" Target="../slideLayouts/slideLayout2.xml"/><Relationship Id="rId6" Type="http://schemas.openxmlformats.org/officeDocument/2006/relationships/hyperlink" Target="https://en.wikipedia.org/wiki/Chinese_calendar#:~:text=Solar%20calendars%20were%20used%20before,Day%201%20Wu%20Xing%20element" TargetMode="External"/><Relationship Id="rId11" Type="http://schemas.openxmlformats.org/officeDocument/2006/relationships/hyperlink" Target="https://en.wikipedia.org/wiki/Xia_dynasty" TargetMode="External"/><Relationship Id="rId5" Type="http://schemas.openxmlformats.org/officeDocument/2006/relationships/image" Target="../media/image104.png"/><Relationship Id="rId15" Type="http://schemas.openxmlformats.org/officeDocument/2006/relationships/hyperlink" Target="https://en.wikipedia.org/wiki/Winter_solstice" TargetMode="External"/><Relationship Id="rId10" Type="http://schemas.openxmlformats.org/officeDocument/2006/relationships/hyperlink" Target="https://en.wikipedia.org/wiki/Jin_(Chinese_state)" TargetMode="External"/><Relationship Id="rId4" Type="http://schemas.openxmlformats.org/officeDocument/2006/relationships/image" Target="../media/image7.png"/><Relationship Id="rId9" Type="http://schemas.openxmlformats.org/officeDocument/2006/relationships/hyperlink" Target="https://en.wikipedia.org/wiki/Lu_(state)" TargetMode="External"/><Relationship Id="rId14" Type="http://schemas.openxmlformats.org/officeDocument/2006/relationships/hyperlink" Target="https://en.wikipedia.org/wiki/Zhuanx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0.jp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0.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12.webp"/></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17.png"/><Relationship Id="rId3" Type="http://schemas.openxmlformats.org/officeDocument/2006/relationships/image" Target="../media/image35.png"/><Relationship Id="rId7" Type="http://schemas.openxmlformats.org/officeDocument/2006/relationships/image" Target="../media/image114.png"/><Relationship Id="rId12" Type="http://schemas.microsoft.com/office/2007/relationships/hdphoto" Target="../media/hdphoto13.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116.png"/><Relationship Id="rId5" Type="http://schemas.openxmlformats.org/officeDocument/2006/relationships/image" Target="../media/image36.png"/><Relationship Id="rId15" Type="http://schemas.openxmlformats.org/officeDocument/2006/relationships/image" Target="../media/image118.png"/><Relationship Id="rId10" Type="http://schemas.microsoft.com/office/2007/relationships/hdphoto" Target="../media/hdphoto12.wdp"/><Relationship Id="rId4" Type="http://schemas.openxmlformats.org/officeDocument/2006/relationships/image" Target="../media/image7.png"/><Relationship Id="rId9" Type="http://schemas.openxmlformats.org/officeDocument/2006/relationships/image" Target="../media/image115.png"/><Relationship Id="rId14" Type="http://schemas.microsoft.com/office/2007/relationships/hdphoto" Target="../media/hdphoto14.wdp"/></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encyclopedia.com/places/united-states-and-canada/us-political-geography/new-york"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png"/><Relationship Id="rId7" Type="http://schemas.microsoft.com/office/2007/relationships/hdphoto" Target="../media/hdphoto15.wdp"/><Relationship Id="rId2" Type="http://schemas.openxmlformats.org/officeDocument/2006/relationships/image" Target="../media/image119.jp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 Id="rId9" Type="http://schemas.microsoft.com/office/2007/relationships/hdphoto" Target="../media/hdphoto16.wdp"/></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5.jpe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126.png"/><Relationship Id="rId4" Type="http://schemas.microsoft.com/office/2007/relationships/hdphoto" Target="../media/hdphoto11.wdp"/></Relationships>
</file>

<file path=ppt/slides/_rels/slide74.xml.rels><?xml version="1.0" encoding="UTF-8" standalone="yes"?>
<Relationships xmlns="http://schemas.openxmlformats.org/package/2006/relationships"><Relationship Id="rId3" Type="http://schemas.openxmlformats.org/officeDocument/2006/relationships/hyperlink" Target="http://4.bp.blogspot.com/-ss9sTT-aWVU/TaEOqF7A9kI/AAAAAAAAAFQ/eFZFqexi_94/s1600/mulapin.jpg" TargetMode="External"/><Relationship Id="rId2" Type="http://schemas.openxmlformats.org/officeDocument/2006/relationships/image" Target="../media/image127.jpe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microsoft.com/office/2007/relationships/hdphoto" Target="../media/hdphoto3.wdp"/><Relationship Id="rId4" Type="http://schemas.openxmlformats.org/officeDocument/2006/relationships/hyperlink" Target="mailto:questions@studythecalendar.com" TargetMode="External"/><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F576018-10E8-85DF-24E5-BDC6CE75296A}"/>
              </a:ext>
            </a:extLst>
          </p:cNvPr>
          <p:cNvSpPr txBox="1">
            <a:spLocks/>
          </p:cNvSpPr>
          <p:nvPr/>
        </p:nvSpPr>
        <p:spPr>
          <a:xfrm>
            <a:off x="607415" y="165681"/>
            <a:ext cx="10977169" cy="4929476"/>
          </a:xfrm>
          <a:prstGeom prst="rect">
            <a:avLst/>
          </a:prstGeom>
          <a:noFill/>
          <a:scene3d>
            <a:camera prst="isometricOffAxis1Right"/>
            <a:lightRig rig="threePt" dir="t"/>
          </a:scene3d>
          <a:sp3d>
            <a:bevelT w="165100" prst="coolSlant"/>
          </a:sp3d>
        </p:spPr>
        <p:txBody>
          <a:bodyPr vert="horz" lIns="91440" tIns="45720" rIns="91440" bIns="45720" rtlCol="0">
            <a:normAutofit fontScale="85000" lnSpcReduction="20000"/>
            <a:sp3d z="95250"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US" sz="6600" b="1" dirty="0">
                <a:solidFill>
                  <a:srgbClr val="CC0099"/>
                </a:solidFill>
                <a:effectLst>
                  <a:glow rad="241300">
                    <a:schemeClr val="bg1">
                      <a:alpha val="78000"/>
                    </a:schemeClr>
                  </a:glow>
                  <a:reflection blurRad="6350" stA="55000" endA="300" endPos="45500" dir="5400000" sy="-100000" algn="bl" rotWithShape="0"/>
                </a:effectLst>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“Ancient </a:t>
            </a:r>
            <a:b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Civilization</a:t>
            </a:r>
            <a:b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  Calendars”</a:t>
            </a:r>
            <a:r>
              <a:rPr lang="en-US" sz="8000" b="1" dirty="0">
                <a:ln w="28575">
                  <a:solidFill>
                    <a:srgbClr val="5B70B7"/>
                  </a:solidFill>
                </a:ln>
                <a:solidFill>
                  <a:srgbClr val="C00000"/>
                </a:solidFill>
                <a:effectLst>
                  <a:glow rad="241300">
                    <a:srgbClr val="F5CCC2">
                      <a:alpha val="78000"/>
                    </a:srgbClr>
                  </a:glow>
                </a:effectLst>
                <a:latin typeface="Snap ITC" panose="04040A07060A02020202" pitchFamily="82" charset="0"/>
              </a:rPr>
              <a:t> </a:t>
            </a:r>
            <a:r>
              <a:rPr lang="en-US" sz="8800" b="1" dirty="0">
                <a:ln>
                  <a:solidFill>
                    <a:srgbClr val="5B70B7"/>
                  </a:solidFill>
                </a:ln>
                <a:solidFill>
                  <a:srgbClr val="C00000"/>
                </a:solidFill>
                <a:effectLst>
                  <a:glow rad="241300">
                    <a:schemeClr val="bg1">
                      <a:alpha val="78000"/>
                    </a:schemeClr>
                  </a:glow>
                </a:effectLst>
              </a:rPr>
              <a:t> </a:t>
            </a:r>
            <a:br>
              <a:rPr lang="en-US" sz="8800" b="1" dirty="0">
                <a:solidFill>
                  <a:srgbClr val="0070C0"/>
                </a:solidFill>
                <a:effectLst>
                  <a:glow rad="241300">
                    <a:schemeClr val="bg1">
                      <a:alpha val="78000"/>
                    </a:schemeClr>
                  </a:glow>
                </a:effectLst>
              </a:rPr>
            </a:br>
            <a:r>
              <a:rPr lang="en-US" sz="8800" b="1" dirty="0">
                <a:solidFill>
                  <a:srgbClr val="0070C0"/>
                </a:solidFill>
                <a:effectLst>
                  <a:glow rad="241300">
                    <a:schemeClr val="bg1">
                      <a:alpha val="78000"/>
                    </a:schemeClr>
                  </a:glow>
                </a:effectLst>
              </a:rPr>
              <a:t>     Under Brief</a:t>
            </a:r>
            <a:br>
              <a:rPr lang="en-US" sz="8800" b="1" dirty="0">
                <a:solidFill>
                  <a:srgbClr val="0070C0"/>
                </a:solidFill>
                <a:effectLst>
                  <a:glow rad="241300">
                    <a:schemeClr val="bg1">
                      <a:alpha val="78000"/>
                    </a:schemeClr>
                  </a:glow>
                </a:effectLst>
              </a:rPr>
            </a:br>
            <a:r>
              <a:rPr lang="en-US" sz="8800" b="1" dirty="0">
                <a:solidFill>
                  <a:srgbClr val="0070C0"/>
                </a:solidFill>
                <a:effectLst>
                  <a:glow rad="241300">
                    <a:schemeClr val="bg1">
                      <a:alpha val="78000"/>
                    </a:schemeClr>
                  </a:glow>
                </a:effectLst>
              </a:rPr>
              <a:t>    Inspection</a:t>
            </a:r>
            <a:endParaRPr lang="en-US" sz="6000" dirty="0">
              <a:ln>
                <a:solidFill>
                  <a:srgbClr val="FF66FF"/>
                </a:solidFill>
              </a:ln>
              <a:effectLst>
                <a:glow rad="241300">
                  <a:srgbClr val="00FF00">
                    <a:alpha val="78000"/>
                  </a:srgbClr>
                </a:glow>
              </a:effectLst>
              <a:latin typeface="Snap ITC" panose="04040A07060A02020202" pitchFamily="82" charset="0"/>
            </a:endParaRPr>
          </a:p>
        </p:txBody>
      </p:sp>
      <p:sp>
        <p:nvSpPr>
          <p:cNvPr id="15" name="Rectangle 14"/>
          <p:cNvSpPr/>
          <p:nvPr/>
        </p:nvSpPr>
        <p:spPr>
          <a:xfrm>
            <a:off x="8057743" y="-273108"/>
            <a:ext cx="4337885" cy="23344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6200" b="1" dirty="0">
                <a:ln w="12700">
                  <a:solidFill>
                    <a:schemeClr val="tx2">
                      <a:lumMod val="75000"/>
                    </a:schemeClr>
                  </a:solidFill>
                  <a:prstDash val="solid"/>
                </a:ln>
                <a:solidFill>
                  <a:srgbClr val="7030A0"/>
                </a:solidFill>
                <a:effectLst>
                  <a:glow rad="127000">
                    <a:srgbClr val="FAF58E"/>
                  </a:glow>
                  <a:outerShdw dist="38100" dir="2640000" algn="bl" rotWithShape="0">
                    <a:schemeClr val="tx2">
                      <a:lumMod val="75000"/>
                    </a:schemeClr>
                  </a:outerShdw>
                </a:effectLst>
              </a:rPr>
              <a:t>John 7  </a:t>
            </a:r>
            <a:br>
              <a:rPr lang="en-US" sz="6600" b="1" dirty="0">
                <a:ln w="12700">
                  <a:solidFill>
                    <a:schemeClr val="tx2">
                      <a:lumMod val="75000"/>
                    </a:schemeClr>
                  </a:solidFill>
                  <a:prstDash val="solid"/>
                </a:ln>
                <a:solidFill>
                  <a:srgbClr val="7030A0"/>
                </a:solidFill>
                <a:effectLst>
                  <a:glow rad="127000">
                    <a:srgbClr val="FAF58E"/>
                  </a:glow>
                  <a:outerShdw dist="38100" dir="2640000" algn="bl" rotWithShape="0">
                    <a:schemeClr val="tx2">
                      <a:lumMod val="75000"/>
                    </a:schemeClr>
                  </a:outerShdw>
                </a:effectLst>
              </a:rPr>
            </a:br>
            <a:r>
              <a:rPr lang="en-US" sz="4800" b="1" dirty="0">
                <a:ln w="12700">
                  <a:solidFill>
                    <a:schemeClr val="tx2">
                      <a:lumMod val="75000"/>
                    </a:schemeClr>
                  </a:solidFill>
                  <a:prstDash val="solid"/>
                </a:ln>
                <a:solidFill>
                  <a:srgbClr val="7030A0"/>
                </a:solidFill>
                <a:effectLst>
                  <a:glow rad="127000">
                    <a:srgbClr val="FAF58E"/>
                  </a:glow>
                  <a:outerShdw dist="38100" dir="2640000" algn="bl" rotWithShape="0">
                    <a:schemeClr val="tx2">
                      <a:lumMod val="75000"/>
                    </a:schemeClr>
                  </a:outerShdw>
                </a:effectLst>
              </a:rPr>
              <a:t>Part 6</a:t>
            </a:r>
          </a:p>
        </p:txBody>
      </p:sp>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197434" y="181217"/>
            <a:ext cx="1486103" cy="1487805"/>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C78FE55-D887-0AC5-4646-CA9AADBA80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1632" y="5122361"/>
            <a:ext cx="3537499" cy="18667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Content Placeholder 2">
            <a:extLst>
              <a:ext uri="{FF2B5EF4-FFF2-40B4-BE49-F238E27FC236}">
                <a16:creationId xmlns:a16="http://schemas.microsoft.com/office/drawing/2014/main" id="{89A95861-D57E-76CE-2D3D-EE3F6ECD4DCE}"/>
              </a:ext>
            </a:extLst>
          </p:cNvPr>
          <p:cNvSpPr txBox="1">
            <a:spLocks/>
          </p:cNvSpPr>
          <p:nvPr/>
        </p:nvSpPr>
        <p:spPr>
          <a:xfrm>
            <a:off x="11320069" y="-579816"/>
            <a:ext cx="10977169" cy="4929476"/>
          </a:xfrm>
          <a:prstGeom prst="rect">
            <a:avLst/>
          </a:prstGeom>
          <a:noFill/>
          <a:scene3d>
            <a:camera prst="isometricOffAxis1Right"/>
            <a:lightRig rig="threePt" dir="t"/>
          </a:scene3d>
          <a:sp3d>
            <a:bevelT w="165100" prst="coolSlant"/>
          </a:sp3d>
        </p:spPr>
        <p:txBody>
          <a:bodyPr vert="horz" lIns="91440" tIns="45720" rIns="91440" bIns="45720" rtlCol="0">
            <a:normAutofit fontScale="92500" lnSpcReduction="10000"/>
            <a:sp3d z="95250"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US" sz="6600" b="1" dirty="0">
                <a:solidFill>
                  <a:srgbClr val="CC0099"/>
                </a:solidFill>
                <a:effectLst>
                  <a:glow rad="241300">
                    <a:schemeClr val="bg1">
                      <a:alpha val="78000"/>
                    </a:schemeClr>
                  </a:glow>
                  <a:reflection blurRad="6350" stA="55000" endA="300" endPos="45500" dir="5400000" sy="-100000" algn="bl" rotWithShape="0"/>
                </a:effectLst>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“Ancient </a:t>
            </a:r>
            <a:b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Civilization</a:t>
            </a:r>
            <a:b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br>
            <a:r>
              <a:rPr lang="en-US" sz="8000" b="1" dirty="0">
                <a:ln w="28575">
                  <a:solidFill>
                    <a:srgbClr val="5B70B7"/>
                  </a:solidFill>
                </a:ln>
                <a:solidFill>
                  <a:srgbClr val="C00000"/>
                </a:solidFill>
                <a:effectLst>
                  <a:glow rad="241300">
                    <a:srgbClr val="F5CCC2">
                      <a:alpha val="78000"/>
                    </a:srgbClr>
                  </a:glow>
                  <a:reflection blurRad="6350" stA="55000" endA="300" endPos="45500" dir="5400000" sy="-100000" algn="bl" rotWithShape="0"/>
                </a:effectLst>
                <a:latin typeface="Snap ITC" panose="04040A07060A02020202" pitchFamily="82" charset="0"/>
              </a:rPr>
              <a:t>  Calendars”</a:t>
            </a:r>
            <a:r>
              <a:rPr lang="en-US" sz="8000" b="1" dirty="0">
                <a:ln w="28575">
                  <a:solidFill>
                    <a:srgbClr val="5B70B7"/>
                  </a:solidFill>
                </a:ln>
                <a:solidFill>
                  <a:srgbClr val="C00000"/>
                </a:solidFill>
                <a:effectLst>
                  <a:glow rad="241300">
                    <a:srgbClr val="F5CCC2">
                      <a:alpha val="78000"/>
                    </a:srgbClr>
                  </a:glow>
                </a:effectLst>
                <a:latin typeface="Snap ITC" panose="04040A07060A02020202" pitchFamily="82" charset="0"/>
              </a:rPr>
              <a:t> </a:t>
            </a:r>
            <a:r>
              <a:rPr lang="en-US" sz="8800" b="1" dirty="0">
                <a:ln>
                  <a:solidFill>
                    <a:srgbClr val="5B70B7"/>
                  </a:solidFill>
                </a:ln>
                <a:solidFill>
                  <a:srgbClr val="C00000"/>
                </a:solidFill>
                <a:effectLst>
                  <a:glow rad="241300">
                    <a:schemeClr val="bg1">
                      <a:alpha val="78000"/>
                    </a:schemeClr>
                  </a:glow>
                </a:effectLst>
              </a:rPr>
              <a:t> </a:t>
            </a:r>
            <a:br>
              <a:rPr lang="en-US" sz="8800" b="1" dirty="0">
                <a:solidFill>
                  <a:srgbClr val="0070C0"/>
                </a:solidFill>
                <a:effectLst>
                  <a:glow rad="241300">
                    <a:schemeClr val="bg1">
                      <a:alpha val="78000"/>
                    </a:schemeClr>
                  </a:glow>
                </a:effectLst>
              </a:rPr>
            </a:br>
            <a:r>
              <a:rPr lang="en-US" sz="8800" b="1" dirty="0">
                <a:solidFill>
                  <a:srgbClr val="0070C0"/>
                </a:solidFill>
                <a:effectLst>
                  <a:glow rad="241300">
                    <a:schemeClr val="bg1">
                      <a:alpha val="78000"/>
                    </a:schemeClr>
                  </a:glow>
                </a:effectLst>
              </a:rPr>
              <a:t>     Under Inspection</a:t>
            </a:r>
            <a:endParaRPr lang="en-US" sz="6000" dirty="0">
              <a:ln>
                <a:solidFill>
                  <a:srgbClr val="FF66FF"/>
                </a:solidFill>
              </a:ln>
              <a:effectLst>
                <a:glow rad="241300">
                  <a:srgbClr val="00FF00">
                    <a:alpha val="78000"/>
                  </a:srgbClr>
                </a:glow>
              </a:effectLst>
              <a:latin typeface="Snap ITC" panose="04040A07060A02020202" pitchFamily="82" charset="0"/>
            </a:endParaRPr>
          </a:p>
        </p:txBody>
      </p:sp>
    </p:spTree>
    <p:extLst>
      <p:ext uri="{BB962C8B-B14F-4D97-AF65-F5344CB8AC3E}">
        <p14:creationId xmlns:p14="http://schemas.microsoft.com/office/powerpoint/2010/main" val="211752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10</a:t>
            </a:fld>
            <a:endParaRPr lang="en-US" dirty="0">
              <a:solidFill>
                <a:schemeClr val="tx1"/>
              </a:solidFill>
            </a:endParaRPr>
          </a:p>
        </p:txBody>
      </p:sp>
      <p:grpSp>
        <p:nvGrpSpPr>
          <p:cNvPr id="6" name="Group 5">
            <a:extLst>
              <a:ext uri="{FF2B5EF4-FFF2-40B4-BE49-F238E27FC236}">
                <a16:creationId xmlns:a16="http://schemas.microsoft.com/office/drawing/2014/main" id="{C5AFABE7-B03D-FF1D-B0E7-7D226DF2554C}"/>
              </a:ext>
            </a:extLst>
          </p:cNvPr>
          <p:cNvGrpSpPr/>
          <p:nvPr/>
        </p:nvGrpSpPr>
        <p:grpSpPr>
          <a:xfrm>
            <a:off x="291780" y="200970"/>
            <a:ext cx="4174139" cy="6542730"/>
            <a:chOff x="291780" y="200970"/>
            <a:chExt cx="4174139" cy="6542730"/>
          </a:xfrm>
        </p:grpSpPr>
        <p:pic>
          <p:nvPicPr>
            <p:cNvPr id="33" name="Picture 32">
              <a:extLst>
                <a:ext uri="{FF2B5EF4-FFF2-40B4-BE49-F238E27FC236}">
                  <a16:creationId xmlns:a16="http://schemas.microsoft.com/office/drawing/2014/main" id="{5E936B2F-6010-066F-5750-AC5AEBEABB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80" y="200970"/>
              <a:ext cx="4174139" cy="6417569"/>
            </a:xfrm>
            <a:prstGeom prst="rect">
              <a:avLst/>
            </a:prstGeom>
            <a:ln>
              <a:solidFill>
                <a:schemeClr val="tx1"/>
              </a:solidFill>
            </a:ln>
          </p:spPr>
        </p:pic>
        <p:cxnSp>
          <p:nvCxnSpPr>
            <p:cNvPr id="36" name="Straight Connector 35">
              <a:extLst>
                <a:ext uri="{FF2B5EF4-FFF2-40B4-BE49-F238E27FC236}">
                  <a16:creationId xmlns:a16="http://schemas.microsoft.com/office/drawing/2014/main" id="{3E899FBF-F5F2-59F4-2775-42A25E876542}"/>
                </a:ext>
              </a:extLst>
            </p:cNvPr>
            <p:cNvCxnSpPr>
              <a:cxnSpLocks/>
            </p:cNvCxnSpPr>
            <p:nvPr/>
          </p:nvCxnSpPr>
          <p:spPr>
            <a:xfrm>
              <a:off x="607091" y="1131496"/>
              <a:ext cx="3592843"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5FEF2F-AC1F-C9FA-545B-77ECCE80A537}"/>
                </a:ext>
              </a:extLst>
            </p:cNvPr>
            <p:cNvCxnSpPr>
              <a:cxnSpLocks/>
            </p:cNvCxnSpPr>
            <p:nvPr/>
          </p:nvCxnSpPr>
          <p:spPr>
            <a:xfrm>
              <a:off x="611850" y="1279133"/>
              <a:ext cx="3588084"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327350-93F5-F6B3-7856-3EB33F18E9E1}"/>
                </a:ext>
              </a:extLst>
            </p:cNvPr>
            <p:cNvCxnSpPr>
              <a:cxnSpLocks/>
            </p:cNvCxnSpPr>
            <p:nvPr/>
          </p:nvCxnSpPr>
          <p:spPr>
            <a:xfrm>
              <a:off x="3476034" y="988620"/>
              <a:ext cx="723900"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4F27CE-E2CE-4D2F-5143-D2C5373F9232}"/>
                </a:ext>
              </a:extLst>
            </p:cNvPr>
            <p:cNvCxnSpPr>
              <a:cxnSpLocks/>
            </p:cNvCxnSpPr>
            <p:nvPr/>
          </p:nvCxnSpPr>
          <p:spPr>
            <a:xfrm>
              <a:off x="616602" y="1431533"/>
              <a:ext cx="2287922"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D36547-8B56-77C7-F3A3-C04A14D0D994}"/>
                </a:ext>
              </a:extLst>
            </p:cNvPr>
            <p:cNvCxnSpPr>
              <a:cxnSpLocks/>
            </p:cNvCxnSpPr>
            <p:nvPr/>
          </p:nvCxnSpPr>
          <p:spPr>
            <a:xfrm>
              <a:off x="2080622" y="1731571"/>
              <a:ext cx="2119312"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0ACFA4-429C-8AD7-0633-B494771EE3B8}"/>
                </a:ext>
              </a:extLst>
            </p:cNvPr>
            <p:cNvCxnSpPr>
              <a:cxnSpLocks/>
            </p:cNvCxnSpPr>
            <p:nvPr/>
          </p:nvCxnSpPr>
          <p:spPr>
            <a:xfrm>
              <a:off x="611854" y="1879209"/>
              <a:ext cx="3588084"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1368D9-FCC1-1570-E373-DA6D5ACF0504}"/>
                </a:ext>
              </a:extLst>
            </p:cNvPr>
            <p:cNvCxnSpPr>
              <a:cxnSpLocks/>
            </p:cNvCxnSpPr>
            <p:nvPr/>
          </p:nvCxnSpPr>
          <p:spPr>
            <a:xfrm>
              <a:off x="608996" y="2026862"/>
              <a:ext cx="619138"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FC3E74D-7F6C-4DFE-A3DE-9A2FE3CF49D9}"/>
                </a:ext>
              </a:extLst>
            </p:cNvPr>
            <p:cNvCxnSpPr>
              <a:cxnSpLocks/>
            </p:cNvCxnSpPr>
            <p:nvPr/>
          </p:nvCxnSpPr>
          <p:spPr>
            <a:xfrm>
              <a:off x="607757" y="2326911"/>
              <a:ext cx="444584" cy="0"/>
            </a:xfrm>
            <a:prstGeom prst="line">
              <a:avLst/>
            </a:prstGeom>
            <a:ln w="28575">
              <a:solidFill>
                <a:srgbClr val="C0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AA36F59-D9DB-8ABA-4D2E-CC6201123C26}"/>
                </a:ext>
              </a:extLst>
            </p:cNvPr>
            <p:cNvCxnSpPr>
              <a:cxnSpLocks/>
            </p:cNvCxnSpPr>
            <p:nvPr/>
          </p:nvCxnSpPr>
          <p:spPr>
            <a:xfrm>
              <a:off x="1278307" y="2026314"/>
              <a:ext cx="2921627" cy="548"/>
            </a:xfrm>
            <a:prstGeom prst="line">
              <a:avLst/>
            </a:prstGeom>
            <a:ln w="28575">
              <a:solidFill>
                <a:srgbClr val="C0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C84BBB-26E4-0EAA-5367-FDE3C374B7B8}"/>
                </a:ext>
              </a:extLst>
            </p:cNvPr>
            <p:cNvCxnSpPr>
              <a:cxnSpLocks/>
            </p:cNvCxnSpPr>
            <p:nvPr/>
          </p:nvCxnSpPr>
          <p:spPr>
            <a:xfrm>
              <a:off x="616602" y="2184025"/>
              <a:ext cx="3573804" cy="0"/>
            </a:xfrm>
            <a:prstGeom prst="line">
              <a:avLst/>
            </a:prstGeom>
            <a:ln w="28575">
              <a:solidFill>
                <a:srgbClr val="C0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0F86593-70F6-BAAA-BAA1-6EE4F0273192}"/>
                </a:ext>
              </a:extLst>
            </p:cNvPr>
            <p:cNvSpPr txBox="1"/>
            <p:nvPr/>
          </p:nvSpPr>
          <p:spPr>
            <a:xfrm>
              <a:off x="1067930" y="6405146"/>
              <a:ext cx="2831470" cy="338554"/>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a:t>
              </a:r>
            </a:p>
          </p:txBody>
        </p:sp>
      </p:grpSp>
      <p:sp>
        <p:nvSpPr>
          <p:cNvPr id="56" name="Rectangle 55">
            <a:extLst>
              <a:ext uri="{FF2B5EF4-FFF2-40B4-BE49-F238E27FC236}">
                <a16:creationId xmlns:a16="http://schemas.microsoft.com/office/drawing/2014/main" id="{A6E42748-7F0A-F07F-8929-3B62940BDC2D}"/>
              </a:ext>
            </a:extLst>
          </p:cNvPr>
          <p:cNvSpPr/>
          <p:nvPr/>
        </p:nvSpPr>
        <p:spPr>
          <a:xfrm>
            <a:off x="512493" y="5317003"/>
            <a:ext cx="3760598" cy="638277"/>
          </a:xfrm>
          <a:custGeom>
            <a:avLst/>
            <a:gdLst>
              <a:gd name="connsiteX0" fmla="*/ 0 w 3760598"/>
              <a:gd name="connsiteY0" fmla="*/ 0 h 638277"/>
              <a:gd name="connsiteX1" fmla="*/ 3760598 w 3760598"/>
              <a:gd name="connsiteY1" fmla="*/ 0 h 638277"/>
              <a:gd name="connsiteX2" fmla="*/ 3760598 w 3760598"/>
              <a:gd name="connsiteY2" fmla="*/ 638277 h 638277"/>
              <a:gd name="connsiteX3" fmla="*/ 0 w 3760598"/>
              <a:gd name="connsiteY3" fmla="*/ 638277 h 638277"/>
              <a:gd name="connsiteX4" fmla="*/ 0 w 3760598"/>
              <a:gd name="connsiteY4" fmla="*/ 0 h 638277"/>
              <a:gd name="connsiteX0" fmla="*/ 0 w 3760598"/>
              <a:gd name="connsiteY0" fmla="*/ 0 h 638277"/>
              <a:gd name="connsiteX1" fmla="*/ 3760598 w 3760598"/>
              <a:gd name="connsiteY1" fmla="*/ 0 h 638277"/>
              <a:gd name="connsiteX2" fmla="*/ 3755835 w 3760598"/>
              <a:gd name="connsiteY2" fmla="*/ 638277 h 638277"/>
              <a:gd name="connsiteX3" fmla="*/ 0 w 3760598"/>
              <a:gd name="connsiteY3" fmla="*/ 638277 h 638277"/>
              <a:gd name="connsiteX4" fmla="*/ 0 w 3760598"/>
              <a:gd name="connsiteY4" fmla="*/ 0 h 638277"/>
              <a:gd name="connsiteX0" fmla="*/ 0 w 3760598"/>
              <a:gd name="connsiteY0" fmla="*/ 0 h 638277"/>
              <a:gd name="connsiteX1" fmla="*/ 3760598 w 3760598"/>
              <a:gd name="connsiteY1" fmla="*/ 0 h 638277"/>
              <a:gd name="connsiteX2" fmla="*/ 3755835 w 3760598"/>
              <a:gd name="connsiteY2" fmla="*/ 638277 h 638277"/>
              <a:gd name="connsiteX3" fmla="*/ 0 w 3760598"/>
              <a:gd name="connsiteY3" fmla="*/ 638277 h 638277"/>
              <a:gd name="connsiteX4" fmla="*/ 0 w 3760598"/>
              <a:gd name="connsiteY4" fmla="*/ 0 h 63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598" h="638277">
                <a:moveTo>
                  <a:pt x="0" y="0"/>
                </a:moveTo>
                <a:lnTo>
                  <a:pt x="3760598" y="0"/>
                </a:lnTo>
                <a:cubicBezTo>
                  <a:pt x="3759010" y="212759"/>
                  <a:pt x="3757423" y="425518"/>
                  <a:pt x="3755835" y="638277"/>
                </a:cubicBezTo>
                <a:lnTo>
                  <a:pt x="0" y="638277"/>
                </a:lnTo>
                <a:lnTo>
                  <a:pt x="0" y="0"/>
                </a:lnTo>
                <a:close/>
              </a:path>
            </a:pathLst>
          </a:custGeom>
          <a:solidFill>
            <a:srgbClr val="FF0000">
              <a:alpha val="6000"/>
            </a:srgbClr>
          </a:solidFill>
          <a:ln w="38100">
            <a:solidFill>
              <a:srgbClr val="FF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1F192FB-031E-E88D-2159-1C5CB2427FB6}"/>
              </a:ext>
            </a:extLst>
          </p:cNvPr>
          <p:cNvSpPr txBox="1"/>
          <p:nvPr/>
        </p:nvSpPr>
        <p:spPr>
          <a:xfrm>
            <a:off x="4616426" y="622004"/>
            <a:ext cx="7196724" cy="6186309"/>
          </a:xfrm>
          <a:prstGeom prst="rect">
            <a:avLst/>
          </a:prstGeom>
          <a:noFill/>
        </p:spPr>
        <p:txBody>
          <a:bodyPr wrap="square" rtlCol="0">
            <a:spAutoFit/>
            <a:scene3d>
              <a:camera prst="orthographicFront"/>
              <a:lightRig rig="threePt" dir="t"/>
            </a:scene3d>
            <a:sp3d extrusionH="57150">
              <a:bevelT w="38100" h="38100"/>
            </a:sp3d>
          </a:bodyPr>
          <a:lstStyle/>
          <a:p>
            <a:r>
              <a:rPr lang="en-US" sz="2000" dirty="0"/>
              <a:t>Page 7 seems to contain a lot of “conflicting information” about the Passover falling on the new moon which isn’t the topic of this study.  However the existing conflict does show there was very little calendar stability.</a:t>
            </a:r>
          </a:p>
          <a:p>
            <a:pPr marL="342900" indent="-342900">
              <a:buFont typeface="Arial" panose="020B0604020202020204" pitchFamily="34" charset="0"/>
              <a:buChar char="•"/>
            </a:pPr>
            <a:r>
              <a:rPr lang="en-US" sz="2000" dirty="0"/>
              <a:t>There is not enough context for this first paragraph, but it seems to indicate (through a lot of calendar silence) that </a:t>
            </a:r>
            <a:r>
              <a:rPr lang="en-US" sz="2000" b="1" dirty="0">
                <a:solidFill>
                  <a:srgbClr val="C00000"/>
                </a:solidFill>
              </a:rPr>
              <a:t>New Year’s Day was separated from the FALL equinox</a:t>
            </a:r>
            <a:r>
              <a:rPr lang="en-US" sz="2000" dirty="0"/>
              <a:t> – because of non-sacred rites attached to it from pagan nations.  </a:t>
            </a:r>
          </a:p>
          <a:p>
            <a:pPr marL="342900" indent="-342900">
              <a:buFont typeface="Arial" panose="020B0604020202020204" pitchFamily="34" charset="0"/>
              <a:buChar char="•"/>
            </a:pPr>
            <a:r>
              <a:rPr lang="en-US" sz="2000" dirty="0"/>
              <a:t>THEN, in the last paragraph (around 608 BC) apparently </a:t>
            </a:r>
            <a:r>
              <a:rPr lang="en-US" sz="2000" b="1" dirty="0">
                <a:solidFill>
                  <a:srgbClr val="C00000"/>
                </a:solidFill>
              </a:rPr>
              <a:t>New Year’s Day on the FALL equinox was revived </a:t>
            </a:r>
            <a:r>
              <a:rPr lang="en-US" sz="2000" dirty="0"/>
              <a:t>– </a:t>
            </a:r>
            <a:r>
              <a:rPr lang="en-US" sz="2000" b="1" dirty="0"/>
              <a:t>with the rays of the rising sun observed in the TEMPLE – this is on Calendar II.</a:t>
            </a:r>
          </a:p>
          <a:p>
            <a:r>
              <a:rPr lang="en-US" sz="2400" b="1" dirty="0">
                <a:solidFill>
                  <a:srgbClr val="002060"/>
                </a:solidFill>
              </a:rPr>
              <a:t>Q</a:t>
            </a:r>
            <a:r>
              <a:rPr lang="en-US" sz="2400" b="1" u="sng" dirty="0">
                <a:solidFill>
                  <a:srgbClr val="002060"/>
                </a:solidFill>
              </a:rPr>
              <a:t>uestion</a:t>
            </a:r>
            <a:r>
              <a:rPr lang="en-US" sz="2400" b="1" dirty="0">
                <a:solidFill>
                  <a:srgbClr val="002060"/>
                </a:solidFill>
              </a:rPr>
              <a:t>:  Is it not interesting that once again today some want to link the Summer Shadow Teshuva Sign (in Sept) with Feast of Trumpets?  Is this idea stemming from some ancient pagan history?</a:t>
            </a:r>
          </a:p>
          <a:p>
            <a:pPr marL="342900" indent="-342900">
              <a:buFont typeface="Arial" panose="020B0604020202020204" pitchFamily="34" charset="0"/>
              <a:buChar char="•"/>
            </a:pPr>
            <a:r>
              <a:rPr lang="en-US" sz="2000" dirty="0"/>
              <a:t>It is also stated that </a:t>
            </a:r>
            <a:r>
              <a:rPr lang="en-US" sz="2000" b="1" dirty="0"/>
              <a:t>Passover was on the night of the </a:t>
            </a:r>
            <a:br>
              <a:rPr lang="en-US" sz="2000" b="1" dirty="0"/>
            </a:br>
            <a:r>
              <a:rPr lang="en-US" sz="2000" b="1" dirty="0"/>
              <a:t>new moon, </a:t>
            </a:r>
            <a:r>
              <a:rPr lang="en-US" sz="2000" b="1" u="sng" dirty="0"/>
              <a:t>NOT</a:t>
            </a:r>
            <a:r>
              <a:rPr lang="en-US" sz="2000" b="1" dirty="0"/>
              <a:t> </a:t>
            </a:r>
            <a:r>
              <a:rPr lang="en-US" sz="2000" b="1" u="sng" dirty="0"/>
              <a:t>the full moon</a:t>
            </a:r>
            <a:r>
              <a:rPr lang="en-US" sz="2000" dirty="0"/>
              <a:t>.  </a:t>
            </a:r>
          </a:p>
          <a:p>
            <a:pPr marL="342900" indent="-342900">
              <a:buFont typeface="Arial" panose="020B0604020202020204" pitchFamily="34" charset="0"/>
              <a:buChar char="•"/>
            </a:pPr>
            <a:r>
              <a:rPr lang="en-US" sz="2000" b="1" u="sng" dirty="0">
                <a:solidFill>
                  <a:srgbClr val="C00000"/>
                </a:solidFill>
              </a:rPr>
              <a:t>Notice</a:t>
            </a:r>
            <a:r>
              <a:rPr lang="en-US" sz="2000" b="1" dirty="0">
                <a:solidFill>
                  <a:srgbClr val="C00000"/>
                </a:solidFill>
              </a:rPr>
              <a:t>: </a:t>
            </a:r>
            <a:r>
              <a:rPr lang="en-US" sz="2000" dirty="0"/>
              <a:t> </a:t>
            </a:r>
            <a:r>
              <a:rPr lang="en-US" sz="2000" dirty="0" err="1"/>
              <a:t>Mazzot</a:t>
            </a:r>
            <a:r>
              <a:rPr lang="en-US" sz="2000" dirty="0"/>
              <a:t> festival is fixed to the NEXT morning after Passover (middle of page) – not to sunset on Passover cycle. </a:t>
            </a:r>
            <a:r>
              <a:rPr lang="en-US" sz="2000" b="1" dirty="0"/>
              <a:t> </a:t>
            </a:r>
          </a:p>
        </p:txBody>
      </p:sp>
      <p:sp>
        <p:nvSpPr>
          <p:cNvPr id="35" name="TextBox 34">
            <a:extLst>
              <a:ext uri="{FF2B5EF4-FFF2-40B4-BE49-F238E27FC236}">
                <a16:creationId xmlns:a16="http://schemas.microsoft.com/office/drawing/2014/main" id="{8BE0BADA-E861-85CA-9DDC-A9799D458DAB}"/>
              </a:ext>
            </a:extLst>
          </p:cNvPr>
          <p:cNvSpPr txBox="1"/>
          <p:nvPr/>
        </p:nvSpPr>
        <p:spPr>
          <a:xfrm>
            <a:off x="4992395" y="160339"/>
            <a:ext cx="6408116" cy="46166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400" b="1" dirty="0">
                <a:solidFill>
                  <a:srgbClr val="002060"/>
                </a:solidFill>
              </a:rPr>
              <a:t>The Calendars of Ancient Israel p 7 (Summary)</a:t>
            </a:r>
          </a:p>
        </p:txBody>
      </p:sp>
      <p:sp>
        <p:nvSpPr>
          <p:cNvPr id="38" name="Arrow: Right 37">
            <a:extLst>
              <a:ext uri="{FF2B5EF4-FFF2-40B4-BE49-F238E27FC236}">
                <a16:creationId xmlns:a16="http://schemas.microsoft.com/office/drawing/2014/main" id="{B503D92D-BF09-1F31-501E-50C242BC54F9}"/>
              </a:ext>
            </a:extLst>
          </p:cNvPr>
          <p:cNvSpPr/>
          <p:nvPr/>
        </p:nvSpPr>
        <p:spPr>
          <a:xfrm>
            <a:off x="340519" y="2459684"/>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row: Right 38">
            <a:extLst>
              <a:ext uri="{FF2B5EF4-FFF2-40B4-BE49-F238E27FC236}">
                <a16:creationId xmlns:a16="http://schemas.microsoft.com/office/drawing/2014/main" id="{D7AF4AAD-4D94-CA36-0B78-74EA80C471C3}"/>
              </a:ext>
            </a:extLst>
          </p:cNvPr>
          <p:cNvSpPr/>
          <p:nvPr/>
        </p:nvSpPr>
        <p:spPr>
          <a:xfrm>
            <a:off x="4391819" y="6142684"/>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un 3">
            <a:extLst>
              <a:ext uri="{FF2B5EF4-FFF2-40B4-BE49-F238E27FC236}">
                <a16:creationId xmlns:a16="http://schemas.microsoft.com/office/drawing/2014/main" id="{72692965-5EB0-0678-2083-F42CB6DFF024}"/>
              </a:ext>
            </a:extLst>
          </p:cNvPr>
          <p:cNvSpPr/>
          <p:nvPr/>
        </p:nvSpPr>
        <p:spPr>
          <a:xfrm>
            <a:off x="11538859"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9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1" presetClass="entr" presetSubtype="1" fill="hold" grpId="0" nodeType="afterEffect">
                                  <p:stCondLst>
                                    <p:cond delay="50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20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200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11</a:t>
            </a:fld>
            <a:endParaRPr lang="en-US" dirty="0">
              <a:solidFill>
                <a:schemeClr val="tx1"/>
              </a:solidFill>
            </a:endParaRPr>
          </a:p>
        </p:txBody>
      </p:sp>
      <p:sp>
        <p:nvSpPr>
          <p:cNvPr id="25" name="TextBox 24">
            <a:extLst>
              <a:ext uri="{FF2B5EF4-FFF2-40B4-BE49-F238E27FC236}">
                <a16:creationId xmlns:a16="http://schemas.microsoft.com/office/drawing/2014/main" id="{BEC1869F-51E0-4BD6-31FD-1299612841F4}"/>
              </a:ext>
            </a:extLst>
          </p:cNvPr>
          <p:cNvSpPr txBox="1"/>
          <p:nvPr/>
        </p:nvSpPr>
        <p:spPr>
          <a:xfrm>
            <a:off x="5394006" y="4586888"/>
            <a:ext cx="5680678" cy="2062103"/>
          </a:xfrm>
          <a:prstGeom prst="rect">
            <a:avLst/>
          </a:prstGeom>
          <a:noFill/>
        </p:spPr>
        <p:txBody>
          <a:bodyPr wrap="square">
            <a:spAutoFit/>
            <a:scene3d>
              <a:camera prst="orthographicFront"/>
              <a:lightRig rig="threePt" dir="t"/>
            </a:scene3d>
            <a:sp3d extrusionH="57150">
              <a:bevelT w="38100" h="38100"/>
            </a:sp3d>
          </a:bodyPr>
          <a:lstStyle/>
          <a:p>
            <a:pPr algn="ctr"/>
            <a:r>
              <a:rPr lang="en-US" sz="3200" b="1" dirty="0">
                <a:solidFill>
                  <a:srgbClr val="500050"/>
                </a:solidFill>
              </a:rPr>
              <a:t>The difference between Calendars II &amp; III </a:t>
            </a:r>
            <a:br>
              <a:rPr lang="en-US" sz="3200" b="1" dirty="0">
                <a:solidFill>
                  <a:srgbClr val="500050"/>
                </a:solidFill>
              </a:rPr>
            </a:br>
            <a:r>
              <a:rPr lang="en-US" sz="3200" b="1" dirty="0">
                <a:solidFill>
                  <a:srgbClr val="500050"/>
                </a:solidFill>
              </a:rPr>
              <a:t>fixed the New Year’s Day “date” to the 1</a:t>
            </a:r>
            <a:r>
              <a:rPr lang="en-US" sz="3200" b="1" baseline="30000" dirty="0">
                <a:solidFill>
                  <a:srgbClr val="500050"/>
                </a:solidFill>
              </a:rPr>
              <a:t>st</a:t>
            </a:r>
            <a:r>
              <a:rPr lang="en-US" sz="3200" b="1" dirty="0">
                <a:solidFill>
                  <a:srgbClr val="500050"/>
                </a:solidFill>
              </a:rPr>
              <a:t> Day of the 7</a:t>
            </a:r>
            <a:r>
              <a:rPr lang="en-US" sz="3200" b="1" baseline="30000" dirty="0">
                <a:solidFill>
                  <a:srgbClr val="500050"/>
                </a:solidFill>
              </a:rPr>
              <a:t>th</a:t>
            </a:r>
            <a:r>
              <a:rPr lang="en-US" sz="3200" b="1" dirty="0">
                <a:solidFill>
                  <a:srgbClr val="500050"/>
                </a:solidFill>
              </a:rPr>
              <a:t> Month.</a:t>
            </a:r>
            <a:endParaRPr lang="en-US" sz="3200" i="1" dirty="0"/>
          </a:p>
        </p:txBody>
      </p:sp>
      <p:grpSp>
        <p:nvGrpSpPr>
          <p:cNvPr id="29" name="Group 28">
            <a:extLst>
              <a:ext uri="{FF2B5EF4-FFF2-40B4-BE49-F238E27FC236}">
                <a16:creationId xmlns:a16="http://schemas.microsoft.com/office/drawing/2014/main" id="{AAAA870B-0894-3DF4-D89C-55D7CAE35E2B}"/>
              </a:ext>
            </a:extLst>
          </p:cNvPr>
          <p:cNvGrpSpPr/>
          <p:nvPr/>
        </p:nvGrpSpPr>
        <p:grpSpPr>
          <a:xfrm>
            <a:off x="237084" y="160339"/>
            <a:ext cx="4264252" cy="6646463"/>
            <a:chOff x="310584" y="73579"/>
            <a:chExt cx="4264252" cy="6646463"/>
          </a:xfrm>
        </p:grpSpPr>
        <p:grpSp>
          <p:nvGrpSpPr>
            <p:cNvPr id="28" name="Group 27">
              <a:extLst>
                <a:ext uri="{FF2B5EF4-FFF2-40B4-BE49-F238E27FC236}">
                  <a16:creationId xmlns:a16="http://schemas.microsoft.com/office/drawing/2014/main" id="{95BC5A6A-774B-E610-3079-7BE0646AA7BF}"/>
                </a:ext>
              </a:extLst>
            </p:cNvPr>
            <p:cNvGrpSpPr/>
            <p:nvPr/>
          </p:nvGrpSpPr>
          <p:grpSpPr>
            <a:xfrm>
              <a:off x="310584" y="73579"/>
              <a:ext cx="4264252" cy="6402317"/>
              <a:chOff x="281094" y="122815"/>
              <a:chExt cx="4264252" cy="6402317"/>
            </a:xfrm>
          </p:grpSpPr>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094" y="122815"/>
                <a:ext cx="4264252" cy="6402317"/>
              </a:xfrm>
              <a:prstGeom prst="rect">
                <a:avLst/>
              </a:prstGeom>
              <a:ln>
                <a:solidFill>
                  <a:schemeClr val="tx1">
                    <a:lumMod val="75000"/>
                    <a:lumOff val="25000"/>
                  </a:schemeClr>
                </a:solidFill>
              </a:ln>
            </p:spPr>
          </p:pic>
          <p:cxnSp>
            <p:nvCxnSpPr>
              <p:cNvPr id="9" name="Straight Connector 8">
                <a:extLst>
                  <a:ext uri="{FF2B5EF4-FFF2-40B4-BE49-F238E27FC236}">
                    <a16:creationId xmlns:a16="http://schemas.microsoft.com/office/drawing/2014/main" id="{BE394817-2241-C5D0-489A-32AC66A371D6}"/>
                  </a:ext>
                </a:extLst>
              </p:cNvPr>
              <p:cNvCxnSpPr>
                <a:cxnSpLocks/>
              </p:cNvCxnSpPr>
              <p:nvPr/>
            </p:nvCxnSpPr>
            <p:spPr>
              <a:xfrm>
                <a:off x="1360646" y="3071961"/>
                <a:ext cx="2945393" cy="24289"/>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85E60C-14B8-6373-B168-2251139C877A}"/>
                  </a:ext>
                </a:extLst>
              </p:cNvPr>
              <p:cNvCxnSpPr>
                <a:cxnSpLocks/>
              </p:cNvCxnSpPr>
              <p:nvPr/>
            </p:nvCxnSpPr>
            <p:spPr>
              <a:xfrm>
                <a:off x="558165" y="3222821"/>
                <a:ext cx="3709768" cy="30592"/>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722B5B-9FD3-9AD5-1008-60487FD42D9A}"/>
                  </a:ext>
                </a:extLst>
              </p:cNvPr>
              <p:cNvCxnSpPr>
                <a:cxnSpLocks/>
              </p:cNvCxnSpPr>
              <p:nvPr/>
            </p:nvCxnSpPr>
            <p:spPr>
              <a:xfrm>
                <a:off x="567690" y="3375221"/>
                <a:ext cx="3709768" cy="30592"/>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F8C46-948F-72EC-BE02-56F230B757A5}"/>
                  </a:ext>
                </a:extLst>
              </p:cNvPr>
              <p:cNvCxnSpPr>
                <a:cxnSpLocks/>
              </p:cNvCxnSpPr>
              <p:nvPr/>
            </p:nvCxnSpPr>
            <p:spPr>
              <a:xfrm>
                <a:off x="562924" y="3527631"/>
                <a:ext cx="3709768" cy="30592"/>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DC99A4-BB2A-9001-7DE6-B79190F880EB}"/>
                  </a:ext>
                </a:extLst>
              </p:cNvPr>
              <p:cNvCxnSpPr>
                <a:cxnSpLocks/>
              </p:cNvCxnSpPr>
              <p:nvPr/>
            </p:nvCxnSpPr>
            <p:spPr>
              <a:xfrm>
                <a:off x="567677" y="3689557"/>
                <a:ext cx="3709768" cy="30592"/>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FC9E17-8CB7-D794-0D12-D7F4D3CBA8CB}"/>
                  </a:ext>
                </a:extLst>
              </p:cNvPr>
              <p:cNvCxnSpPr>
                <a:cxnSpLocks/>
              </p:cNvCxnSpPr>
              <p:nvPr/>
            </p:nvCxnSpPr>
            <p:spPr>
              <a:xfrm>
                <a:off x="572436" y="3841957"/>
                <a:ext cx="1909779" cy="15749"/>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C341FD-7F8F-46F4-CF82-B6DD1067836E}"/>
                  </a:ext>
                </a:extLst>
              </p:cNvPr>
              <p:cNvCxnSpPr>
                <a:cxnSpLocks/>
              </p:cNvCxnSpPr>
              <p:nvPr/>
            </p:nvCxnSpPr>
            <p:spPr>
              <a:xfrm>
                <a:off x="970280" y="5228113"/>
                <a:ext cx="3033711" cy="25018"/>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EFA420EF-AEFC-893D-7F4D-ACA09A944988}"/>
                </a:ext>
              </a:extLst>
            </p:cNvPr>
            <p:cNvSpPr txBox="1"/>
            <p:nvPr/>
          </p:nvSpPr>
          <p:spPr>
            <a:xfrm>
              <a:off x="1638891" y="6381488"/>
              <a:ext cx="2831470" cy="338554"/>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a:t>
              </a:r>
            </a:p>
          </p:txBody>
        </p:sp>
      </p:grpSp>
      <p:sp>
        <p:nvSpPr>
          <p:cNvPr id="15" name="TextBox 14">
            <a:extLst>
              <a:ext uri="{FF2B5EF4-FFF2-40B4-BE49-F238E27FC236}">
                <a16:creationId xmlns:a16="http://schemas.microsoft.com/office/drawing/2014/main" id="{11E78C84-8F8A-ACC5-1789-944555D2E3AC}"/>
              </a:ext>
            </a:extLst>
          </p:cNvPr>
          <p:cNvSpPr txBox="1"/>
          <p:nvPr/>
        </p:nvSpPr>
        <p:spPr>
          <a:xfrm>
            <a:off x="4931841" y="711620"/>
            <a:ext cx="6468670" cy="3785652"/>
          </a:xfrm>
          <a:prstGeom prst="rect">
            <a:avLst/>
          </a:prstGeom>
          <a:noFill/>
        </p:spPr>
        <p:txBody>
          <a:bodyPr wrap="square" rtlCol="0">
            <a:spAutoFit/>
            <a:scene3d>
              <a:camera prst="orthographicFront"/>
              <a:lightRig rig="threePt" dir="t"/>
            </a:scene3d>
            <a:sp3d extrusionH="57150">
              <a:bevelT w="38100" h="38100"/>
            </a:sp3d>
          </a:bodyPr>
          <a:lstStyle/>
          <a:p>
            <a:r>
              <a:rPr lang="en-US" sz="2000" dirty="0"/>
              <a:t>The top of this page seems to indicate that Calendar I was solar and Calendar II was luni-solar.</a:t>
            </a:r>
          </a:p>
          <a:p>
            <a:r>
              <a:rPr lang="en-US" sz="2000" dirty="0"/>
              <a:t>Only the middle of the page talks about </a:t>
            </a:r>
            <a:r>
              <a:rPr lang="en-US" sz="2000" b="1" dirty="0">
                <a:solidFill>
                  <a:srgbClr val="C00000"/>
                </a:solidFill>
              </a:rPr>
              <a:t>a more exact system of intercalation evolved to Calendar III thus the months of Calendar III differ from those of Calendar II.</a:t>
            </a:r>
          </a:p>
          <a:p>
            <a:endParaRPr lang="en-US" sz="2000" b="1" dirty="0">
              <a:solidFill>
                <a:srgbClr val="C00000"/>
              </a:solidFill>
            </a:endParaRPr>
          </a:p>
          <a:p>
            <a:pPr marL="342900" indent="-342900">
              <a:buFont typeface="Arial" panose="020B0604020202020204" pitchFamily="34" charset="0"/>
              <a:buChar char="•"/>
            </a:pPr>
            <a:r>
              <a:rPr lang="en-US" sz="2000" b="1" dirty="0">
                <a:solidFill>
                  <a:srgbClr val="002060"/>
                </a:solidFill>
              </a:rPr>
              <a:t>Calendar III Facts (p 8): </a:t>
            </a:r>
            <a:r>
              <a:rPr lang="en-US" sz="2000" b="1" dirty="0">
                <a:solidFill>
                  <a:srgbClr val="C00000"/>
                </a:solidFill>
              </a:rPr>
              <a:t>Intercalation was always changing, </a:t>
            </a:r>
            <a:r>
              <a:rPr lang="en-US" sz="2000" b="1" dirty="0"/>
              <a:t>but Calendar III has a more exact system </a:t>
            </a:r>
            <a:br>
              <a:rPr lang="en-US" sz="2000" b="1" dirty="0"/>
            </a:br>
            <a:r>
              <a:rPr lang="en-US" sz="2000" b="1" dirty="0"/>
              <a:t>of intercalation</a:t>
            </a:r>
            <a:r>
              <a:rPr lang="en-US" sz="2000" dirty="0"/>
              <a:t>.  </a:t>
            </a:r>
          </a:p>
          <a:p>
            <a:pPr marL="342900" indent="-342900">
              <a:buFont typeface="Arial" panose="020B0604020202020204" pitchFamily="34" charset="0"/>
              <a:buChar char="•"/>
            </a:pPr>
            <a:r>
              <a:rPr lang="en-US" sz="2000" dirty="0"/>
              <a:t>The New Year’s Day is fixed to 7</a:t>
            </a:r>
            <a:r>
              <a:rPr lang="en-US" sz="2000" baseline="30000" dirty="0"/>
              <a:t>th</a:t>
            </a:r>
            <a:r>
              <a:rPr lang="en-US" sz="2000" dirty="0"/>
              <a:t> Mon/1</a:t>
            </a:r>
            <a:r>
              <a:rPr lang="en-US" sz="2000" baseline="30000" dirty="0"/>
              <a:t>st</a:t>
            </a:r>
            <a:r>
              <a:rPr lang="en-US" sz="2000" dirty="0"/>
              <a:t> day even though a secondary New Year’s Day is marked as </a:t>
            </a:r>
            <a:br>
              <a:rPr lang="en-US" sz="2000" dirty="0"/>
            </a:br>
            <a:r>
              <a:rPr lang="en-US" sz="2000" dirty="0"/>
              <a:t>1</a:t>
            </a:r>
            <a:r>
              <a:rPr lang="en-US" sz="2000" baseline="30000" dirty="0"/>
              <a:t>st</a:t>
            </a:r>
            <a:r>
              <a:rPr lang="en-US" sz="2000" dirty="0"/>
              <a:t> Mon/1</a:t>
            </a:r>
            <a:r>
              <a:rPr lang="en-US" sz="2000" baseline="30000" dirty="0"/>
              <a:t>st</a:t>
            </a:r>
            <a:r>
              <a:rPr lang="en-US" sz="2000" dirty="0"/>
              <a:t> Day.  </a:t>
            </a:r>
            <a:endParaRPr lang="en-US" sz="2000" b="1" dirty="0">
              <a:solidFill>
                <a:srgbClr val="C00000"/>
              </a:solidFill>
            </a:endParaRPr>
          </a:p>
        </p:txBody>
      </p:sp>
      <p:sp>
        <p:nvSpPr>
          <p:cNvPr id="35" name="TextBox 34">
            <a:extLst>
              <a:ext uri="{FF2B5EF4-FFF2-40B4-BE49-F238E27FC236}">
                <a16:creationId xmlns:a16="http://schemas.microsoft.com/office/drawing/2014/main" id="{65A4859F-1300-025A-ECFC-844EC999D463}"/>
              </a:ext>
            </a:extLst>
          </p:cNvPr>
          <p:cNvSpPr txBox="1"/>
          <p:nvPr/>
        </p:nvSpPr>
        <p:spPr>
          <a:xfrm>
            <a:off x="4992395" y="160339"/>
            <a:ext cx="6408116" cy="46166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400" b="1" dirty="0">
                <a:solidFill>
                  <a:srgbClr val="002060"/>
                </a:solidFill>
              </a:rPr>
              <a:t>The Calendars of Ancient Israel p 8 (Summary)</a:t>
            </a:r>
          </a:p>
        </p:txBody>
      </p:sp>
      <p:sp>
        <p:nvSpPr>
          <p:cNvPr id="38" name="Arrow: Right 37">
            <a:extLst>
              <a:ext uri="{FF2B5EF4-FFF2-40B4-BE49-F238E27FC236}">
                <a16:creationId xmlns:a16="http://schemas.microsoft.com/office/drawing/2014/main" id="{9D1B5EE2-9AA9-FDA4-3B06-831AB0B1C70C}"/>
              </a:ext>
            </a:extLst>
          </p:cNvPr>
          <p:cNvSpPr/>
          <p:nvPr/>
        </p:nvSpPr>
        <p:spPr>
          <a:xfrm>
            <a:off x="115549" y="5078755"/>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row: Right 38">
            <a:extLst>
              <a:ext uri="{FF2B5EF4-FFF2-40B4-BE49-F238E27FC236}">
                <a16:creationId xmlns:a16="http://schemas.microsoft.com/office/drawing/2014/main" id="{4EFED6B9-DABB-C03B-C3CB-215B1A61E095}"/>
              </a:ext>
            </a:extLst>
          </p:cNvPr>
          <p:cNvSpPr/>
          <p:nvPr/>
        </p:nvSpPr>
        <p:spPr>
          <a:xfrm>
            <a:off x="4622871" y="2726293"/>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n 2">
            <a:extLst>
              <a:ext uri="{FF2B5EF4-FFF2-40B4-BE49-F238E27FC236}">
                <a16:creationId xmlns:a16="http://schemas.microsoft.com/office/drawing/2014/main" id="{4E727FB7-9FB2-C174-98EB-C6EE6A1E4858}"/>
              </a:ext>
            </a:extLst>
          </p:cNvPr>
          <p:cNvSpPr/>
          <p:nvPr/>
        </p:nvSpPr>
        <p:spPr>
          <a:xfrm>
            <a:off x="11553373"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22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12</a:t>
            </a:fld>
            <a:endParaRPr lang="en-US" dirty="0">
              <a:solidFill>
                <a:schemeClr val="tx1"/>
              </a:solidFill>
            </a:endParaRPr>
          </a:p>
        </p:txBody>
      </p:sp>
      <p:sp>
        <p:nvSpPr>
          <p:cNvPr id="25" name="TextBox 24">
            <a:extLst>
              <a:ext uri="{FF2B5EF4-FFF2-40B4-BE49-F238E27FC236}">
                <a16:creationId xmlns:a16="http://schemas.microsoft.com/office/drawing/2014/main" id="{BEC1869F-51E0-4BD6-31FD-1299612841F4}"/>
              </a:ext>
            </a:extLst>
          </p:cNvPr>
          <p:cNvSpPr txBox="1"/>
          <p:nvPr/>
        </p:nvSpPr>
        <p:spPr>
          <a:xfrm>
            <a:off x="4965389" y="5283736"/>
            <a:ext cx="6910294" cy="1323439"/>
          </a:xfrm>
          <a:prstGeom prst="rect">
            <a:avLst/>
          </a:prstGeom>
          <a:noFill/>
        </p:spPr>
        <p:txBody>
          <a:bodyPr wrap="square">
            <a:spAutoFit/>
            <a:scene3d>
              <a:camera prst="orthographicFront"/>
              <a:lightRig rig="threePt" dir="t"/>
            </a:scene3d>
            <a:sp3d extrusionH="57150">
              <a:bevelT w="38100" h="38100"/>
            </a:sp3d>
          </a:bodyPr>
          <a:lstStyle/>
          <a:p>
            <a:r>
              <a:rPr lang="en-US" sz="2000" b="1" dirty="0">
                <a:solidFill>
                  <a:srgbClr val="500050"/>
                </a:solidFill>
              </a:rPr>
              <a:t>Note:  There seems to be an obvious “serious” attachment to the fall equinox day, as several festivals were married to this day one way or another, without any Torah support.</a:t>
            </a:r>
          </a:p>
          <a:p>
            <a:pPr marL="342900" indent="-342900">
              <a:buFont typeface="Arial" panose="020B0604020202020204" pitchFamily="34" charset="0"/>
              <a:buChar char="•"/>
            </a:pPr>
            <a:r>
              <a:rPr lang="en-US" sz="2000" b="1" i="1" dirty="0">
                <a:solidFill>
                  <a:srgbClr val="C00000"/>
                </a:solidFill>
                <a:latin typeface="Comic Sans MS" panose="030F0702030302020204" pitchFamily="66" charset="0"/>
              </a:rPr>
              <a:t>And the same thing seems to be happening today!</a:t>
            </a:r>
            <a:endParaRPr lang="en-US" sz="2000" i="1" dirty="0">
              <a:solidFill>
                <a:srgbClr val="C00000"/>
              </a:solidFill>
              <a:latin typeface="Comic Sans MS" panose="030F0702030302020204" pitchFamily="66" charset="0"/>
            </a:endParaRPr>
          </a:p>
        </p:txBody>
      </p:sp>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1775" y="160339"/>
            <a:ext cx="4174870" cy="6402317"/>
          </a:xfrm>
          <a:prstGeom prst="rect">
            <a:avLst/>
          </a:prstGeom>
          <a:ln>
            <a:solidFill>
              <a:schemeClr val="tx1">
                <a:lumMod val="75000"/>
                <a:lumOff val="25000"/>
              </a:schemeClr>
            </a:solidFill>
          </a:ln>
        </p:spPr>
      </p:pic>
      <p:cxnSp>
        <p:nvCxnSpPr>
          <p:cNvPr id="9" name="Straight Connector 8">
            <a:extLst>
              <a:ext uri="{FF2B5EF4-FFF2-40B4-BE49-F238E27FC236}">
                <a16:creationId xmlns:a16="http://schemas.microsoft.com/office/drawing/2014/main" id="{BE394817-2241-C5D0-489A-32AC66A371D6}"/>
              </a:ext>
            </a:extLst>
          </p:cNvPr>
          <p:cNvCxnSpPr>
            <a:cxnSpLocks/>
          </p:cNvCxnSpPr>
          <p:nvPr/>
        </p:nvCxnSpPr>
        <p:spPr>
          <a:xfrm>
            <a:off x="531232" y="4403297"/>
            <a:ext cx="3666912"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DC99A4-BB2A-9001-7DE6-B79190F880EB}"/>
              </a:ext>
            </a:extLst>
          </p:cNvPr>
          <p:cNvCxnSpPr>
            <a:cxnSpLocks/>
          </p:cNvCxnSpPr>
          <p:nvPr/>
        </p:nvCxnSpPr>
        <p:spPr>
          <a:xfrm>
            <a:off x="676275" y="3956081"/>
            <a:ext cx="3514307"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FC9E17-8CB7-D794-0D12-D7F4D3CBA8CB}"/>
              </a:ext>
            </a:extLst>
          </p:cNvPr>
          <p:cNvCxnSpPr>
            <a:cxnSpLocks/>
          </p:cNvCxnSpPr>
          <p:nvPr/>
        </p:nvCxnSpPr>
        <p:spPr>
          <a:xfrm>
            <a:off x="3476625" y="4256582"/>
            <a:ext cx="721519"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C341FD-7F8F-46F4-CF82-B6DD1067836E}"/>
              </a:ext>
            </a:extLst>
          </p:cNvPr>
          <p:cNvCxnSpPr>
            <a:cxnSpLocks/>
          </p:cNvCxnSpPr>
          <p:nvPr/>
        </p:nvCxnSpPr>
        <p:spPr>
          <a:xfrm>
            <a:off x="531232" y="5319180"/>
            <a:ext cx="3306152"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FA420EF-AEFC-893D-7F4D-ACA09A944988}"/>
              </a:ext>
            </a:extLst>
          </p:cNvPr>
          <p:cNvSpPr txBox="1"/>
          <p:nvPr/>
        </p:nvSpPr>
        <p:spPr>
          <a:xfrm>
            <a:off x="1565391" y="6468248"/>
            <a:ext cx="2831470" cy="338554"/>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a:t>
            </a:r>
          </a:p>
        </p:txBody>
      </p:sp>
      <p:sp>
        <p:nvSpPr>
          <p:cNvPr id="15" name="TextBox 14">
            <a:extLst>
              <a:ext uri="{FF2B5EF4-FFF2-40B4-BE49-F238E27FC236}">
                <a16:creationId xmlns:a16="http://schemas.microsoft.com/office/drawing/2014/main" id="{11E78C84-8F8A-ACC5-1789-944555D2E3AC}"/>
              </a:ext>
            </a:extLst>
          </p:cNvPr>
          <p:cNvSpPr txBox="1"/>
          <p:nvPr/>
        </p:nvSpPr>
        <p:spPr>
          <a:xfrm>
            <a:off x="4799637" y="711620"/>
            <a:ext cx="6910294" cy="2677656"/>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anose="020B0604020202020204" pitchFamily="34" charset="0"/>
              <a:buChar char="•"/>
            </a:pPr>
            <a:r>
              <a:rPr lang="en-US" sz="2000" dirty="0"/>
              <a:t>An interesting comment to take note of:  </a:t>
            </a:r>
            <a:r>
              <a:rPr lang="en-US" sz="2000" b="1" dirty="0">
                <a:solidFill>
                  <a:srgbClr val="C00000"/>
                </a:solidFill>
              </a:rPr>
              <a:t>The New Year’s </a:t>
            </a:r>
            <a:br>
              <a:rPr lang="en-US" sz="2000" b="1" dirty="0">
                <a:solidFill>
                  <a:srgbClr val="C00000"/>
                </a:solidFill>
              </a:rPr>
            </a:br>
            <a:r>
              <a:rPr lang="en-US" sz="2000" b="1" dirty="0">
                <a:solidFill>
                  <a:srgbClr val="C00000"/>
                </a:solidFill>
              </a:rPr>
              <a:t>Day was at one time on Yom Kippur – the 10</a:t>
            </a:r>
            <a:r>
              <a:rPr lang="en-US" sz="2000" b="1" baseline="30000" dirty="0">
                <a:solidFill>
                  <a:srgbClr val="C00000"/>
                </a:solidFill>
              </a:rPr>
              <a:t>th</a:t>
            </a:r>
            <a:r>
              <a:rPr lang="en-US" sz="2000" b="1" dirty="0">
                <a:solidFill>
                  <a:srgbClr val="C00000"/>
                </a:solidFill>
              </a:rPr>
              <a:t> day of the </a:t>
            </a:r>
            <a:br>
              <a:rPr lang="en-US" sz="2000" b="1" dirty="0">
                <a:solidFill>
                  <a:srgbClr val="C00000"/>
                </a:solidFill>
              </a:rPr>
            </a:br>
            <a:r>
              <a:rPr lang="en-US" sz="2000" b="1" dirty="0">
                <a:solidFill>
                  <a:srgbClr val="C00000"/>
                </a:solidFill>
              </a:rPr>
              <a:t>7</a:t>
            </a:r>
            <a:r>
              <a:rPr lang="en-US" sz="2000" b="1" baseline="30000" dirty="0">
                <a:solidFill>
                  <a:srgbClr val="C00000"/>
                </a:solidFill>
              </a:rPr>
              <a:t>th</a:t>
            </a:r>
            <a:r>
              <a:rPr lang="en-US" sz="2000" b="1" dirty="0">
                <a:solidFill>
                  <a:srgbClr val="C00000"/>
                </a:solidFill>
              </a:rPr>
              <a:t> month </a:t>
            </a:r>
            <a:r>
              <a:rPr lang="en-US" sz="2400" b="1" u="sng" dirty="0">
                <a:solidFill>
                  <a:srgbClr val="C00000"/>
                </a:solidFill>
              </a:rPr>
              <a:t>which was ALSO the</a:t>
            </a:r>
            <a:r>
              <a:rPr lang="en-US" sz="2400" b="1" dirty="0">
                <a:solidFill>
                  <a:srgbClr val="C00000"/>
                </a:solidFill>
              </a:rPr>
              <a:t> </a:t>
            </a:r>
            <a:r>
              <a:rPr lang="en-US" sz="2400" b="1" u="sng" dirty="0">
                <a:solidFill>
                  <a:schemeClr val="accent2">
                    <a:lumMod val="50000"/>
                  </a:schemeClr>
                </a:solidFill>
              </a:rPr>
              <a:t>fall e</a:t>
            </a:r>
            <a:r>
              <a:rPr lang="en-US" sz="2400" b="1" dirty="0">
                <a:solidFill>
                  <a:schemeClr val="accent2">
                    <a:lumMod val="50000"/>
                  </a:schemeClr>
                </a:solidFill>
              </a:rPr>
              <a:t>q</a:t>
            </a:r>
            <a:r>
              <a:rPr lang="en-US" sz="2400" b="1" u="sng" dirty="0">
                <a:solidFill>
                  <a:schemeClr val="accent2">
                    <a:lumMod val="50000"/>
                  </a:schemeClr>
                </a:solidFill>
              </a:rPr>
              <a:t>uinoctial da</a:t>
            </a:r>
            <a:r>
              <a:rPr lang="en-US" sz="2400" b="1" dirty="0">
                <a:solidFill>
                  <a:schemeClr val="accent2">
                    <a:lumMod val="50000"/>
                  </a:schemeClr>
                </a:solidFill>
              </a:rPr>
              <a:t>y </a:t>
            </a:r>
            <a:br>
              <a:rPr lang="en-US" sz="2400" b="1" dirty="0">
                <a:solidFill>
                  <a:schemeClr val="accent2">
                    <a:lumMod val="50000"/>
                  </a:schemeClr>
                </a:solidFill>
              </a:rPr>
            </a:br>
            <a:r>
              <a:rPr lang="en-US" sz="2400" b="1" u="sng" dirty="0">
                <a:solidFill>
                  <a:srgbClr val="C00000"/>
                </a:solidFill>
              </a:rPr>
              <a:t>– a ver</a:t>
            </a:r>
            <a:r>
              <a:rPr lang="en-US" sz="2400" b="1" dirty="0">
                <a:solidFill>
                  <a:srgbClr val="C00000"/>
                </a:solidFill>
              </a:rPr>
              <a:t>y</a:t>
            </a:r>
            <a:r>
              <a:rPr lang="en-US" sz="2400" b="1" u="sng" dirty="0">
                <a:solidFill>
                  <a:srgbClr val="C00000"/>
                </a:solidFill>
              </a:rPr>
              <a:t> important da</a:t>
            </a:r>
            <a:r>
              <a:rPr lang="en-US" sz="2400" b="1" dirty="0">
                <a:solidFill>
                  <a:srgbClr val="C00000"/>
                </a:solidFill>
              </a:rPr>
              <a:t>y</a:t>
            </a:r>
            <a:r>
              <a:rPr lang="en-US" sz="2400" b="1" u="sng" dirty="0">
                <a:solidFill>
                  <a:srgbClr val="C00000"/>
                </a:solidFill>
              </a:rPr>
              <a:t> of ceremonial observance</a:t>
            </a:r>
            <a:r>
              <a:rPr lang="en-US" sz="2000" b="1" dirty="0">
                <a:solidFill>
                  <a:srgbClr val="C00000"/>
                </a:solidFill>
              </a:rPr>
              <a:t>.  </a:t>
            </a:r>
          </a:p>
          <a:p>
            <a:endParaRPr lang="en-US" sz="2000" b="1" dirty="0">
              <a:solidFill>
                <a:srgbClr val="C00000"/>
              </a:solidFill>
            </a:endParaRPr>
          </a:p>
          <a:p>
            <a:pPr marL="342900" indent="-342900">
              <a:buFont typeface="Arial" panose="020B0604020202020204" pitchFamily="34" charset="0"/>
              <a:buChar char="•"/>
            </a:pPr>
            <a:r>
              <a:rPr lang="en-US" sz="2000" b="1" dirty="0">
                <a:solidFill>
                  <a:srgbClr val="002060"/>
                </a:solidFill>
              </a:rPr>
              <a:t>Calendar Facts (p 9 &amp; 11): </a:t>
            </a:r>
            <a:r>
              <a:rPr lang="en-US" sz="2000" b="1" dirty="0">
                <a:solidFill>
                  <a:srgbClr val="C00000"/>
                </a:solidFill>
              </a:rPr>
              <a:t>Those rights were transferred to the night of the new moon which preceded the spring equinox.</a:t>
            </a:r>
            <a:endParaRPr lang="en-US" sz="2000" dirty="0"/>
          </a:p>
        </p:txBody>
      </p:sp>
      <p:sp>
        <p:nvSpPr>
          <p:cNvPr id="35" name="TextBox 34">
            <a:extLst>
              <a:ext uri="{FF2B5EF4-FFF2-40B4-BE49-F238E27FC236}">
                <a16:creationId xmlns:a16="http://schemas.microsoft.com/office/drawing/2014/main" id="{65A4859F-1300-025A-ECFC-844EC999D463}"/>
              </a:ext>
            </a:extLst>
          </p:cNvPr>
          <p:cNvSpPr txBox="1"/>
          <p:nvPr/>
        </p:nvSpPr>
        <p:spPr>
          <a:xfrm>
            <a:off x="4965390" y="160339"/>
            <a:ext cx="6744542" cy="46166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400" b="1" dirty="0">
                <a:solidFill>
                  <a:srgbClr val="002060"/>
                </a:solidFill>
              </a:rPr>
              <a:t>The Calendars of Ancient Israel p 9 &amp; 11 (Summary)</a:t>
            </a:r>
          </a:p>
        </p:txBody>
      </p:sp>
      <p:sp>
        <p:nvSpPr>
          <p:cNvPr id="38" name="Arrow: Right 37">
            <a:extLst>
              <a:ext uri="{FF2B5EF4-FFF2-40B4-BE49-F238E27FC236}">
                <a16:creationId xmlns:a16="http://schemas.microsoft.com/office/drawing/2014/main" id="{9D1B5EE2-9AA9-FDA4-3B06-831AB0B1C70C}"/>
              </a:ext>
            </a:extLst>
          </p:cNvPr>
          <p:cNvSpPr/>
          <p:nvPr/>
        </p:nvSpPr>
        <p:spPr>
          <a:xfrm flipH="1">
            <a:off x="4265246" y="3812995"/>
            <a:ext cx="28599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row: Right 38">
            <a:extLst>
              <a:ext uri="{FF2B5EF4-FFF2-40B4-BE49-F238E27FC236}">
                <a16:creationId xmlns:a16="http://schemas.microsoft.com/office/drawing/2014/main" id="{4EFED6B9-DABB-C03B-C3CB-215B1A61E095}"/>
              </a:ext>
            </a:extLst>
          </p:cNvPr>
          <p:cNvSpPr/>
          <p:nvPr/>
        </p:nvSpPr>
        <p:spPr>
          <a:xfrm>
            <a:off x="4578072" y="810772"/>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AD9D721-20D1-DB51-C799-9CF295A4111E}"/>
              </a:ext>
            </a:extLst>
          </p:cNvPr>
          <p:cNvCxnSpPr>
            <a:cxnSpLocks/>
          </p:cNvCxnSpPr>
          <p:nvPr/>
        </p:nvCxnSpPr>
        <p:spPr>
          <a:xfrm>
            <a:off x="516689" y="4561383"/>
            <a:ext cx="1283536"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B1293B-D8C3-F103-6F60-7E1737481958}"/>
              </a:ext>
            </a:extLst>
          </p:cNvPr>
          <p:cNvCxnSpPr>
            <a:cxnSpLocks/>
          </p:cNvCxnSpPr>
          <p:nvPr/>
        </p:nvCxnSpPr>
        <p:spPr>
          <a:xfrm>
            <a:off x="1524000" y="4860956"/>
            <a:ext cx="2252663"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70D40D-364E-7E15-FD58-B7E98BCFB412}"/>
              </a:ext>
            </a:extLst>
          </p:cNvPr>
          <p:cNvCxnSpPr>
            <a:cxnSpLocks/>
          </p:cNvCxnSpPr>
          <p:nvPr/>
        </p:nvCxnSpPr>
        <p:spPr>
          <a:xfrm>
            <a:off x="3662363" y="5018582"/>
            <a:ext cx="535781"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39F53B-5136-A864-7746-49628D7905BC}"/>
              </a:ext>
            </a:extLst>
          </p:cNvPr>
          <p:cNvCxnSpPr>
            <a:cxnSpLocks/>
          </p:cNvCxnSpPr>
          <p:nvPr/>
        </p:nvCxnSpPr>
        <p:spPr>
          <a:xfrm>
            <a:off x="535741" y="5164455"/>
            <a:ext cx="617954"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1E3839-5C3F-4C7D-1360-D596396EEA48}"/>
              </a:ext>
            </a:extLst>
          </p:cNvPr>
          <p:cNvCxnSpPr>
            <a:cxnSpLocks/>
          </p:cNvCxnSpPr>
          <p:nvPr/>
        </p:nvCxnSpPr>
        <p:spPr>
          <a:xfrm>
            <a:off x="3557588" y="5169218"/>
            <a:ext cx="632994"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BC749C87-D783-0A63-185B-DE46CEBDCE84}"/>
              </a:ext>
            </a:extLst>
          </p:cNvPr>
          <p:cNvGrpSpPr/>
          <p:nvPr/>
        </p:nvGrpSpPr>
        <p:grpSpPr>
          <a:xfrm>
            <a:off x="6403950" y="3121075"/>
            <a:ext cx="5197799" cy="2043380"/>
            <a:chOff x="6403950" y="3121075"/>
            <a:chExt cx="5197799" cy="2043380"/>
          </a:xfrm>
        </p:grpSpPr>
        <p:pic>
          <p:nvPicPr>
            <p:cNvPr id="41" name="Picture 40">
              <a:extLst>
                <a:ext uri="{FF2B5EF4-FFF2-40B4-BE49-F238E27FC236}">
                  <a16:creationId xmlns:a16="http://schemas.microsoft.com/office/drawing/2014/main" id="{A3EF3FDA-2353-DEFD-ED9F-78E66DCFCA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3950" y="3121075"/>
              <a:ext cx="5197799" cy="2043380"/>
            </a:xfrm>
            <a:prstGeom prst="rect">
              <a:avLst/>
            </a:prstGeom>
            <a:ln>
              <a:solidFill>
                <a:schemeClr val="tx1"/>
              </a:solidFill>
            </a:ln>
          </p:spPr>
        </p:pic>
        <p:cxnSp>
          <p:nvCxnSpPr>
            <p:cNvPr id="42" name="Straight Connector 41">
              <a:extLst>
                <a:ext uri="{FF2B5EF4-FFF2-40B4-BE49-F238E27FC236}">
                  <a16:creationId xmlns:a16="http://schemas.microsoft.com/office/drawing/2014/main" id="{871A3F7F-2166-F100-D11A-4CF4C306EF07}"/>
                </a:ext>
              </a:extLst>
            </p:cNvPr>
            <p:cNvCxnSpPr>
              <a:cxnSpLocks/>
            </p:cNvCxnSpPr>
            <p:nvPr/>
          </p:nvCxnSpPr>
          <p:spPr>
            <a:xfrm flipV="1">
              <a:off x="6712243" y="3800295"/>
              <a:ext cx="4491831" cy="47011"/>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F24582-8E9C-E60D-E2ED-EBA8D6D7D12C}"/>
                </a:ext>
              </a:extLst>
            </p:cNvPr>
            <p:cNvCxnSpPr>
              <a:cxnSpLocks/>
            </p:cNvCxnSpPr>
            <p:nvPr/>
          </p:nvCxnSpPr>
          <p:spPr>
            <a:xfrm>
              <a:off x="6712243" y="4031436"/>
              <a:ext cx="288131"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03C2C63-412C-4875-BB6C-AD5D9B6DD3CC}"/>
              </a:ext>
            </a:extLst>
          </p:cNvPr>
          <p:cNvSpPr/>
          <p:nvPr/>
        </p:nvSpPr>
        <p:spPr>
          <a:xfrm>
            <a:off x="6403949" y="3590924"/>
            <a:ext cx="5192965" cy="1573531"/>
          </a:xfrm>
          <a:prstGeom prst="rect">
            <a:avLst/>
          </a:prstGeom>
          <a:noFill/>
          <a:ln w="76200">
            <a:solidFill>
              <a:srgbClr val="CC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un 4">
            <a:extLst>
              <a:ext uri="{FF2B5EF4-FFF2-40B4-BE49-F238E27FC236}">
                <a16:creationId xmlns:a16="http://schemas.microsoft.com/office/drawing/2014/main" id="{66207F48-9437-21F3-1706-0DF6D0FF429D}"/>
              </a:ext>
            </a:extLst>
          </p:cNvPr>
          <p:cNvSpPr/>
          <p:nvPr/>
        </p:nvSpPr>
        <p:spPr>
          <a:xfrm>
            <a:off x="11596915"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6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1" presetClass="entr" presetSubtype="1"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13</a:t>
            </a:fld>
            <a:endParaRPr lang="en-US" dirty="0">
              <a:solidFill>
                <a:schemeClr val="tx1"/>
              </a:solidFill>
            </a:endParaRPr>
          </a:p>
        </p:txBody>
      </p:sp>
      <p:sp>
        <p:nvSpPr>
          <p:cNvPr id="25" name="TextBox 24">
            <a:extLst>
              <a:ext uri="{FF2B5EF4-FFF2-40B4-BE49-F238E27FC236}">
                <a16:creationId xmlns:a16="http://schemas.microsoft.com/office/drawing/2014/main" id="{BEC1869F-51E0-4BD6-31FD-1299612841F4}"/>
              </a:ext>
            </a:extLst>
          </p:cNvPr>
          <p:cNvSpPr txBox="1"/>
          <p:nvPr/>
        </p:nvSpPr>
        <p:spPr>
          <a:xfrm>
            <a:off x="4660217" y="6012670"/>
            <a:ext cx="7250008" cy="707886"/>
          </a:xfrm>
          <a:prstGeom prst="rect">
            <a:avLst/>
          </a:prstGeom>
          <a:noFill/>
        </p:spPr>
        <p:txBody>
          <a:bodyPr wrap="square">
            <a:spAutoFit/>
            <a:scene3d>
              <a:camera prst="orthographicFront"/>
              <a:lightRig rig="threePt" dir="t"/>
            </a:scene3d>
            <a:sp3d extrusionH="57150">
              <a:bevelT w="38100" h="38100"/>
            </a:sp3d>
          </a:bodyPr>
          <a:lstStyle/>
          <a:p>
            <a:r>
              <a:rPr lang="en-US" sz="2000" b="1" dirty="0">
                <a:solidFill>
                  <a:srgbClr val="500050"/>
                </a:solidFill>
              </a:rPr>
              <a:t>Q</a:t>
            </a:r>
            <a:r>
              <a:rPr lang="en-US" sz="2000" b="1" u="sng" dirty="0">
                <a:solidFill>
                  <a:srgbClr val="500050"/>
                </a:solidFill>
              </a:rPr>
              <a:t>uestion</a:t>
            </a:r>
            <a:r>
              <a:rPr lang="en-US" sz="2000" b="1" dirty="0">
                <a:solidFill>
                  <a:srgbClr val="500050"/>
                </a:solidFill>
              </a:rPr>
              <a:t>:  What IF Covenant Calendar of the Torah would have been followed without the sunset, the moon and intercalation?  </a:t>
            </a:r>
            <a:endParaRPr lang="en-US" sz="2000" i="1" dirty="0"/>
          </a:p>
        </p:txBody>
      </p:sp>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1775" y="188596"/>
            <a:ext cx="4174870" cy="6345802"/>
          </a:xfrm>
          <a:prstGeom prst="rect">
            <a:avLst/>
          </a:prstGeom>
          <a:ln>
            <a:solidFill>
              <a:schemeClr val="tx1">
                <a:lumMod val="75000"/>
                <a:lumOff val="25000"/>
              </a:schemeClr>
            </a:solidFill>
          </a:ln>
        </p:spPr>
      </p:pic>
      <p:cxnSp>
        <p:nvCxnSpPr>
          <p:cNvPr id="9" name="Straight Connector 8">
            <a:extLst>
              <a:ext uri="{FF2B5EF4-FFF2-40B4-BE49-F238E27FC236}">
                <a16:creationId xmlns:a16="http://schemas.microsoft.com/office/drawing/2014/main" id="{BE394817-2241-C5D0-489A-32AC66A371D6}"/>
              </a:ext>
            </a:extLst>
          </p:cNvPr>
          <p:cNvCxnSpPr>
            <a:cxnSpLocks/>
          </p:cNvCxnSpPr>
          <p:nvPr/>
        </p:nvCxnSpPr>
        <p:spPr>
          <a:xfrm>
            <a:off x="516491" y="1369583"/>
            <a:ext cx="3681653"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DC99A4-BB2A-9001-7DE6-B79190F880EB}"/>
              </a:ext>
            </a:extLst>
          </p:cNvPr>
          <p:cNvCxnSpPr>
            <a:cxnSpLocks/>
          </p:cNvCxnSpPr>
          <p:nvPr/>
        </p:nvCxnSpPr>
        <p:spPr>
          <a:xfrm>
            <a:off x="516491" y="1227168"/>
            <a:ext cx="3681653"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FC9E17-8CB7-D794-0D12-D7F4D3CBA8CB}"/>
              </a:ext>
            </a:extLst>
          </p:cNvPr>
          <p:cNvCxnSpPr>
            <a:cxnSpLocks/>
          </p:cNvCxnSpPr>
          <p:nvPr/>
        </p:nvCxnSpPr>
        <p:spPr>
          <a:xfrm>
            <a:off x="516491" y="1508619"/>
            <a:ext cx="2848215"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FA420EF-AEFC-893D-7F4D-ACA09A944988}"/>
              </a:ext>
            </a:extLst>
          </p:cNvPr>
          <p:cNvSpPr txBox="1"/>
          <p:nvPr/>
        </p:nvSpPr>
        <p:spPr>
          <a:xfrm>
            <a:off x="1565391" y="6468248"/>
            <a:ext cx="2831470" cy="338554"/>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a:t>
            </a:r>
          </a:p>
        </p:txBody>
      </p:sp>
      <p:sp>
        <p:nvSpPr>
          <p:cNvPr id="15" name="TextBox 14">
            <a:extLst>
              <a:ext uri="{FF2B5EF4-FFF2-40B4-BE49-F238E27FC236}">
                <a16:creationId xmlns:a16="http://schemas.microsoft.com/office/drawing/2014/main" id="{11E78C84-8F8A-ACC5-1789-944555D2E3AC}"/>
              </a:ext>
            </a:extLst>
          </p:cNvPr>
          <p:cNvSpPr txBox="1"/>
          <p:nvPr/>
        </p:nvSpPr>
        <p:spPr>
          <a:xfrm>
            <a:off x="4799637" y="711620"/>
            <a:ext cx="7110588" cy="5324535"/>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anose="020B0604020202020204" pitchFamily="34" charset="0"/>
              <a:buChar char="•"/>
            </a:pPr>
            <a:r>
              <a:rPr lang="en-US" sz="2000" dirty="0"/>
              <a:t>Don’t miss this comment (</a:t>
            </a:r>
            <a:r>
              <a:rPr lang="en-US" sz="1600" dirty="0"/>
              <a:t>in the days of </a:t>
            </a:r>
            <a:r>
              <a:rPr lang="en-US" sz="1600" b="1" u="sng" dirty="0"/>
              <a:t>Calendar II</a:t>
            </a:r>
            <a:r>
              <a:rPr lang="en-US" sz="2000" dirty="0"/>
              <a:t>) </a:t>
            </a:r>
            <a:r>
              <a:rPr lang="en-US" sz="1400" dirty="0"/>
              <a:t>[picking up from p 11]:</a:t>
            </a:r>
            <a:br>
              <a:rPr lang="en-US" sz="2000" dirty="0"/>
            </a:br>
            <a:r>
              <a:rPr lang="en-US" sz="2000" b="1" dirty="0">
                <a:solidFill>
                  <a:schemeClr val="accent6">
                    <a:lumMod val="75000"/>
                  </a:schemeClr>
                </a:solidFill>
              </a:rPr>
              <a:t>“Manifestly, these Deuteronomic reformers must have shifted the date of the old Canaanite, agricultural festival from the traditional moment of its celebration … </a:t>
            </a:r>
            <a:r>
              <a:rPr lang="en-US" sz="2000" b="1" u="sng" dirty="0">
                <a:solidFill>
                  <a:schemeClr val="accent6">
                    <a:lumMod val="75000"/>
                  </a:schemeClr>
                </a:solidFill>
              </a:rPr>
              <a:t>in which the s</a:t>
            </a:r>
            <a:r>
              <a:rPr lang="en-US" sz="2000" b="1" dirty="0">
                <a:solidFill>
                  <a:schemeClr val="accent6">
                    <a:lumMod val="75000"/>
                  </a:schemeClr>
                </a:solidFill>
              </a:rPr>
              <a:t>p</a:t>
            </a:r>
            <a:r>
              <a:rPr lang="en-US" sz="2000" b="1" u="sng" dirty="0">
                <a:solidFill>
                  <a:schemeClr val="accent6">
                    <a:lumMod val="75000"/>
                  </a:schemeClr>
                </a:solidFill>
              </a:rPr>
              <a:t>rin</a:t>
            </a:r>
            <a:r>
              <a:rPr lang="en-US" sz="2000" b="1" dirty="0">
                <a:solidFill>
                  <a:schemeClr val="accent6">
                    <a:lumMod val="75000"/>
                  </a:schemeClr>
                </a:solidFill>
              </a:rPr>
              <a:t>g</a:t>
            </a:r>
            <a:r>
              <a:rPr lang="en-US" sz="2000" b="1" u="sng" dirty="0">
                <a:solidFill>
                  <a:schemeClr val="accent6">
                    <a:lumMod val="75000"/>
                  </a:schemeClr>
                </a:solidFill>
              </a:rPr>
              <a:t> e</a:t>
            </a:r>
            <a:r>
              <a:rPr lang="en-US" sz="2000" b="1" dirty="0">
                <a:solidFill>
                  <a:schemeClr val="accent6">
                    <a:lumMod val="75000"/>
                  </a:schemeClr>
                </a:solidFill>
              </a:rPr>
              <a:t>q</a:t>
            </a:r>
            <a:r>
              <a:rPr lang="en-US" sz="2000" b="1" u="sng" dirty="0">
                <a:solidFill>
                  <a:schemeClr val="accent6">
                    <a:lumMod val="75000"/>
                  </a:schemeClr>
                </a:solidFill>
              </a:rPr>
              <a:t>uinox fell</a:t>
            </a:r>
            <a:r>
              <a:rPr lang="en-US" sz="2000" b="1" dirty="0">
                <a:solidFill>
                  <a:schemeClr val="accent6">
                    <a:lumMod val="75000"/>
                  </a:schemeClr>
                </a:solidFill>
              </a:rPr>
              <a:t>, to the seven [p 12] days </a:t>
            </a:r>
            <a:r>
              <a:rPr lang="en-US" sz="2000" b="1" u="sng" dirty="0">
                <a:solidFill>
                  <a:srgbClr val="0070C0"/>
                </a:solidFill>
              </a:rPr>
              <a:t>be</a:t>
            </a:r>
            <a:r>
              <a:rPr lang="en-US" sz="2000" b="1" dirty="0">
                <a:solidFill>
                  <a:srgbClr val="0070C0"/>
                </a:solidFill>
              </a:rPr>
              <a:t>g</a:t>
            </a:r>
            <a:r>
              <a:rPr lang="en-US" sz="2000" b="1" u="sng" dirty="0">
                <a:solidFill>
                  <a:srgbClr val="0070C0"/>
                </a:solidFill>
              </a:rPr>
              <a:t>innin</a:t>
            </a:r>
            <a:r>
              <a:rPr lang="en-US" sz="2000" b="1" dirty="0">
                <a:solidFill>
                  <a:srgbClr val="0070C0"/>
                </a:solidFill>
              </a:rPr>
              <a:t>g</a:t>
            </a:r>
            <a:r>
              <a:rPr lang="en-US" sz="2000" b="1" u="sng" dirty="0">
                <a:solidFill>
                  <a:srgbClr val="0070C0"/>
                </a:solidFill>
              </a:rPr>
              <a:t> on the mornin</a:t>
            </a:r>
            <a:r>
              <a:rPr lang="en-US" sz="2000" b="1" dirty="0">
                <a:solidFill>
                  <a:srgbClr val="0070C0"/>
                </a:solidFill>
              </a:rPr>
              <a:t>g </a:t>
            </a:r>
            <a:r>
              <a:rPr lang="en-US" sz="2000" b="1" u="sng" dirty="0">
                <a:solidFill>
                  <a:srgbClr val="C00000"/>
                </a:solidFill>
              </a:rPr>
              <a:t>followin</a:t>
            </a:r>
            <a:r>
              <a:rPr lang="en-US" sz="2000" b="1" dirty="0">
                <a:solidFill>
                  <a:srgbClr val="C00000"/>
                </a:solidFill>
              </a:rPr>
              <a:t>g </a:t>
            </a:r>
            <a:r>
              <a:rPr lang="en-US" sz="2000" b="1" u="sng" dirty="0">
                <a:solidFill>
                  <a:srgbClr val="C00000"/>
                </a:solidFill>
              </a:rPr>
              <a:t>the new moon</a:t>
            </a:r>
            <a:r>
              <a:rPr lang="en-US" sz="2000" b="1" dirty="0">
                <a:solidFill>
                  <a:schemeClr val="accent6">
                    <a:lumMod val="75000"/>
                  </a:schemeClr>
                </a:solidFill>
              </a:rPr>
              <a:t> </a:t>
            </a:r>
            <a:r>
              <a:rPr lang="en-US" sz="2000" b="1" u="sng" dirty="0">
                <a:solidFill>
                  <a:schemeClr val="accent6">
                    <a:lumMod val="75000"/>
                  </a:schemeClr>
                </a:solidFill>
              </a:rPr>
              <a:t>of Abib</a:t>
            </a:r>
            <a:r>
              <a:rPr lang="en-US" sz="2000" b="1" dirty="0">
                <a:solidFill>
                  <a:schemeClr val="accent6">
                    <a:lumMod val="75000"/>
                  </a:schemeClr>
                </a:solidFill>
              </a:rPr>
              <a:t>.” </a:t>
            </a:r>
          </a:p>
          <a:p>
            <a:pPr marL="342900" indent="-342900">
              <a:buFont typeface="Arial" panose="020B0604020202020204" pitchFamily="34" charset="0"/>
              <a:buChar char="•"/>
            </a:pPr>
            <a:r>
              <a:rPr lang="en-US" sz="2000" b="1" u="sng" dirty="0">
                <a:solidFill>
                  <a:srgbClr val="0070C0"/>
                </a:solidFill>
              </a:rPr>
              <a:t>Under Calendar III</a:t>
            </a:r>
            <a:r>
              <a:rPr lang="en-US" sz="2000" b="1" dirty="0">
                <a:solidFill>
                  <a:srgbClr val="0070C0"/>
                </a:solidFill>
              </a:rPr>
              <a:t>: </a:t>
            </a:r>
            <a:r>
              <a:rPr lang="en-US" sz="2000" b="1" dirty="0">
                <a:solidFill>
                  <a:schemeClr val="accent6">
                    <a:lumMod val="75000"/>
                  </a:schemeClr>
                </a:solidFill>
              </a:rPr>
              <a:t> The date of Passover was SHIFTED AGAIN – to be celebrated on the </a:t>
            </a:r>
            <a:r>
              <a:rPr lang="en-US" sz="1600" dirty="0">
                <a:solidFill>
                  <a:srgbClr val="002060"/>
                </a:solidFill>
              </a:rPr>
              <a:t>[full moon] </a:t>
            </a:r>
            <a:r>
              <a:rPr lang="en-US" sz="2000" b="1" dirty="0">
                <a:solidFill>
                  <a:schemeClr val="accent6">
                    <a:lumMod val="75000"/>
                  </a:schemeClr>
                </a:solidFill>
              </a:rPr>
              <a:t>of the 14</a:t>
            </a:r>
            <a:r>
              <a:rPr lang="en-US" sz="2000" b="1" baseline="30000" dirty="0">
                <a:solidFill>
                  <a:schemeClr val="accent6">
                    <a:lumMod val="75000"/>
                  </a:schemeClr>
                </a:solidFill>
              </a:rPr>
              <a:t>th</a:t>
            </a:r>
            <a:r>
              <a:rPr lang="en-US" sz="2000" b="1" dirty="0">
                <a:solidFill>
                  <a:schemeClr val="accent6">
                    <a:lumMod val="75000"/>
                  </a:schemeClr>
                </a:solidFill>
              </a:rPr>
              <a:t> of Abib, </a:t>
            </a:r>
            <a:r>
              <a:rPr lang="en-US" sz="2000" b="1" dirty="0">
                <a:solidFill>
                  <a:srgbClr val="C00000"/>
                </a:solidFill>
              </a:rPr>
              <a:t>starting at SUNSET!</a:t>
            </a:r>
          </a:p>
          <a:p>
            <a:pPr marL="342900" indent="-342900">
              <a:buFont typeface="Arial" panose="020B0604020202020204" pitchFamily="34" charset="0"/>
              <a:buChar char="•"/>
            </a:pPr>
            <a:r>
              <a:rPr lang="en-US" sz="2000" b="1" dirty="0">
                <a:solidFill>
                  <a:srgbClr val="002060"/>
                </a:solidFill>
              </a:rPr>
              <a:t>In the footnotes of p 11, Morgenstern writes </a:t>
            </a:r>
            <a:r>
              <a:rPr lang="en-US" sz="2000" b="1" dirty="0">
                <a:solidFill>
                  <a:srgbClr val="0070C0"/>
                </a:solidFill>
              </a:rPr>
              <a:t>around the time of Elisha (842 BCE)</a:t>
            </a:r>
            <a:r>
              <a:rPr lang="en-US" sz="2000" b="1" dirty="0">
                <a:solidFill>
                  <a:srgbClr val="C00000"/>
                </a:solidFill>
              </a:rPr>
              <a:t> Passover was considered an optional festival and that IF it was observed any leftover sacrifice </a:t>
            </a:r>
            <a:br>
              <a:rPr lang="en-US" sz="2000" b="1" dirty="0">
                <a:solidFill>
                  <a:srgbClr val="C00000"/>
                </a:solidFill>
              </a:rPr>
            </a:br>
            <a:r>
              <a:rPr lang="en-US" sz="2000" b="1" dirty="0">
                <a:solidFill>
                  <a:srgbClr val="C00000"/>
                </a:solidFill>
              </a:rPr>
              <a:t>had to be burned before morning.  </a:t>
            </a:r>
            <a:r>
              <a:rPr lang="en-US" sz="2000" b="1" dirty="0">
                <a:solidFill>
                  <a:srgbClr val="002060"/>
                </a:solidFill>
              </a:rPr>
              <a:t>No wonder he also notes:</a:t>
            </a:r>
            <a:r>
              <a:rPr lang="en-US" sz="2000" b="1" dirty="0">
                <a:solidFill>
                  <a:srgbClr val="C00000"/>
                </a:solidFill>
              </a:rPr>
              <a:t> </a:t>
            </a:r>
            <a:br>
              <a:rPr lang="en-US" sz="2000" b="1" dirty="0">
                <a:solidFill>
                  <a:srgbClr val="C00000"/>
                </a:solidFill>
              </a:rPr>
            </a:br>
            <a:r>
              <a:rPr lang="en-US" sz="2000" b="1" dirty="0">
                <a:solidFill>
                  <a:srgbClr val="C00000"/>
                </a:solidFill>
              </a:rPr>
              <a:t>“had </a:t>
            </a:r>
            <a:r>
              <a:rPr lang="en-US" sz="2000" b="1" u="sng" dirty="0">
                <a:solidFill>
                  <a:srgbClr val="C00000"/>
                </a:solidFill>
              </a:rPr>
              <a:t>it</a:t>
            </a:r>
            <a:r>
              <a:rPr lang="en-US" sz="2000" b="1" dirty="0">
                <a:solidFill>
                  <a:srgbClr val="C00000"/>
                </a:solidFill>
              </a:rPr>
              <a:t> </a:t>
            </a:r>
            <a:r>
              <a:rPr lang="en-US" sz="1400" b="1" dirty="0">
                <a:solidFill>
                  <a:srgbClr val="002060"/>
                </a:solidFill>
              </a:rPr>
              <a:t>[non-observance of Passover] </a:t>
            </a:r>
            <a:r>
              <a:rPr lang="en-US" sz="2000" b="1" dirty="0">
                <a:solidFill>
                  <a:srgbClr val="C00000"/>
                </a:solidFill>
              </a:rPr>
              <a:t>continued on a little longer, </a:t>
            </a:r>
            <a:br>
              <a:rPr lang="en-US" sz="2000" b="1" dirty="0">
                <a:solidFill>
                  <a:srgbClr val="C00000"/>
                </a:solidFill>
              </a:rPr>
            </a:br>
            <a:r>
              <a:rPr lang="en-US" sz="2000" b="1" dirty="0">
                <a:solidFill>
                  <a:srgbClr val="C00000"/>
                </a:solidFill>
              </a:rPr>
              <a:t>the Passover would have disappeared completely.”</a:t>
            </a:r>
          </a:p>
          <a:p>
            <a:pPr marL="342900" indent="-342900">
              <a:buFont typeface="Arial" panose="020B0604020202020204" pitchFamily="34" charset="0"/>
              <a:buChar char="•"/>
            </a:pPr>
            <a:r>
              <a:rPr lang="en-US" sz="2000" b="1" dirty="0">
                <a:solidFill>
                  <a:schemeClr val="accent1">
                    <a:lumMod val="75000"/>
                  </a:schemeClr>
                </a:solidFill>
              </a:rPr>
              <a:t>The old Passover was resuscitated; observance was restored to the sanctuary again.</a:t>
            </a:r>
            <a:endParaRPr lang="en-US" sz="2000" dirty="0">
              <a:solidFill>
                <a:schemeClr val="accent1">
                  <a:lumMod val="75000"/>
                </a:schemeClr>
              </a:solidFill>
            </a:endParaRPr>
          </a:p>
        </p:txBody>
      </p:sp>
      <p:sp>
        <p:nvSpPr>
          <p:cNvPr id="35" name="TextBox 34">
            <a:extLst>
              <a:ext uri="{FF2B5EF4-FFF2-40B4-BE49-F238E27FC236}">
                <a16:creationId xmlns:a16="http://schemas.microsoft.com/office/drawing/2014/main" id="{65A4859F-1300-025A-ECFC-844EC999D463}"/>
              </a:ext>
            </a:extLst>
          </p:cNvPr>
          <p:cNvSpPr txBox="1"/>
          <p:nvPr/>
        </p:nvSpPr>
        <p:spPr>
          <a:xfrm>
            <a:off x="5143630" y="144062"/>
            <a:ext cx="6283182" cy="46166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400" b="1" dirty="0">
                <a:solidFill>
                  <a:srgbClr val="002060"/>
                </a:solidFill>
              </a:rPr>
              <a:t>The Calendars of Ancient Israel p 12 (Summary)</a:t>
            </a:r>
          </a:p>
        </p:txBody>
      </p:sp>
      <p:sp>
        <p:nvSpPr>
          <p:cNvPr id="38" name="Arrow: Right 37">
            <a:extLst>
              <a:ext uri="{FF2B5EF4-FFF2-40B4-BE49-F238E27FC236}">
                <a16:creationId xmlns:a16="http://schemas.microsoft.com/office/drawing/2014/main" id="{9D1B5EE2-9AA9-FDA4-3B06-831AB0B1C70C}"/>
              </a:ext>
            </a:extLst>
          </p:cNvPr>
          <p:cNvSpPr/>
          <p:nvPr/>
        </p:nvSpPr>
        <p:spPr>
          <a:xfrm flipH="1">
            <a:off x="4303346" y="3946345"/>
            <a:ext cx="28599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row: Right 38">
            <a:extLst>
              <a:ext uri="{FF2B5EF4-FFF2-40B4-BE49-F238E27FC236}">
                <a16:creationId xmlns:a16="http://schemas.microsoft.com/office/drawing/2014/main" id="{4EFED6B9-DABB-C03B-C3CB-215B1A61E095}"/>
              </a:ext>
            </a:extLst>
          </p:cNvPr>
          <p:cNvSpPr/>
          <p:nvPr/>
        </p:nvSpPr>
        <p:spPr>
          <a:xfrm>
            <a:off x="4578072" y="810772"/>
            <a:ext cx="240378" cy="199391"/>
          </a:xfrm>
          <a:prstGeom prst="rightArrow">
            <a:avLst/>
          </a:pr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AD9D721-20D1-DB51-C799-9CF295A4111E}"/>
              </a:ext>
            </a:extLst>
          </p:cNvPr>
          <p:cNvCxnSpPr>
            <a:cxnSpLocks/>
          </p:cNvCxnSpPr>
          <p:nvPr/>
        </p:nvCxnSpPr>
        <p:spPr>
          <a:xfrm>
            <a:off x="1257300" y="1065708"/>
            <a:ext cx="2940844"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B1293B-D8C3-F103-6F60-7E1737481958}"/>
              </a:ext>
            </a:extLst>
          </p:cNvPr>
          <p:cNvCxnSpPr>
            <a:cxnSpLocks/>
          </p:cNvCxnSpPr>
          <p:nvPr/>
        </p:nvCxnSpPr>
        <p:spPr>
          <a:xfrm>
            <a:off x="516491" y="762880"/>
            <a:ext cx="3622122" cy="0"/>
          </a:xfrm>
          <a:prstGeom prst="line">
            <a:avLst/>
          </a:prstGeom>
          <a:ln w="28575">
            <a:solidFill>
              <a:srgbClr val="0070C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999E78A8-9222-4953-2D2E-E5D32C1790D1}"/>
              </a:ext>
            </a:extLst>
          </p:cNvPr>
          <p:cNvSpPr/>
          <p:nvPr/>
        </p:nvSpPr>
        <p:spPr>
          <a:xfrm>
            <a:off x="202533" y="610630"/>
            <a:ext cx="240378" cy="199391"/>
          </a:xfrm>
          <a:prstGeom prst="rightArrow">
            <a:avLst/>
          </a:pr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row: Right 13">
            <a:extLst>
              <a:ext uri="{FF2B5EF4-FFF2-40B4-BE49-F238E27FC236}">
                <a16:creationId xmlns:a16="http://schemas.microsoft.com/office/drawing/2014/main" id="{A25C806D-9D03-D946-5719-6DC263683688}"/>
              </a:ext>
            </a:extLst>
          </p:cNvPr>
          <p:cNvSpPr/>
          <p:nvPr/>
        </p:nvSpPr>
        <p:spPr>
          <a:xfrm>
            <a:off x="4930497" y="4811272"/>
            <a:ext cx="24037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6851262D-AB75-8278-CA04-EB37F26CC9EF}"/>
              </a:ext>
            </a:extLst>
          </p:cNvPr>
          <p:cNvSpPr/>
          <p:nvPr/>
        </p:nvSpPr>
        <p:spPr>
          <a:xfrm>
            <a:off x="471486" y="3965395"/>
            <a:ext cx="3755233" cy="292277"/>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35EB2B-F5EE-2854-1B57-E4049D1464EA}"/>
              </a:ext>
            </a:extLst>
          </p:cNvPr>
          <p:cNvSpPr/>
          <p:nvPr/>
        </p:nvSpPr>
        <p:spPr>
          <a:xfrm>
            <a:off x="481011" y="5117920"/>
            <a:ext cx="3755233" cy="29227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n 4">
            <a:extLst>
              <a:ext uri="{FF2B5EF4-FFF2-40B4-BE49-F238E27FC236}">
                <a16:creationId xmlns:a16="http://schemas.microsoft.com/office/drawing/2014/main" id="{352A7CC4-1EA6-C35D-1A6C-80BD915509C9}"/>
              </a:ext>
            </a:extLst>
          </p:cNvPr>
          <p:cNvSpPr/>
          <p:nvPr/>
        </p:nvSpPr>
        <p:spPr>
          <a:xfrm>
            <a:off x="11582401"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1300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1000"/>
                                        <p:tgtEl>
                                          <p:spTgt spid="15">
                                            <p:txEl>
                                              <p:pRg st="3" end="3"/>
                                            </p:txEl>
                                          </p:spTgt>
                                        </p:tgtEl>
                                      </p:cBhvr>
                                    </p:animEffect>
                                    <p:anim calcmode="lin" valueType="num">
                                      <p:cBhvr>
                                        <p:cTn id="1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1" presetClass="entr" presetSubtype="1" fill="hold" grpId="0" nodeType="after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42BC09-B8C9-8554-0EA7-7D1C186057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24153" y="0"/>
            <a:ext cx="13840924" cy="6854709"/>
          </a:xfrm>
          <a:prstGeom prst="rect">
            <a:avLst/>
          </a:prstGeom>
        </p:spPr>
      </p:pic>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593756" y="6444000"/>
            <a:ext cx="3390900" cy="501650"/>
          </a:xfrm>
        </p:spPr>
        <p:txBody>
          <a:bodyPr/>
          <a:lstStyle/>
          <a:p>
            <a:fld id="{0B555D82-D20F-4DB7-B3E9-7B7EAC2F87A9}" type="slidenum">
              <a:rPr lang="en-US" sz="1600" smtClean="0">
                <a:solidFill>
                  <a:schemeClr val="bg1"/>
                </a:solidFill>
              </a:rPr>
              <a:t>14</a:t>
            </a:fld>
            <a:endParaRPr lang="en-US" dirty="0">
              <a:solidFill>
                <a:schemeClr val="bg1"/>
              </a:solidFill>
            </a:endParaRPr>
          </a:p>
        </p:txBody>
      </p:sp>
      <p:sp>
        <p:nvSpPr>
          <p:cNvPr id="5" name="Rectangle 4">
            <a:extLst>
              <a:ext uri="{FF2B5EF4-FFF2-40B4-BE49-F238E27FC236}">
                <a16:creationId xmlns:a16="http://schemas.microsoft.com/office/drawing/2014/main" id="{F5D9D337-7601-8F87-DA69-ED01B2766AD5}"/>
              </a:ext>
            </a:extLst>
          </p:cNvPr>
          <p:cNvSpPr/>
          <p:nvPr/>
        </p:nvSpPr>
        <p:spPr>
          <a:xfrm>
            <a:off x="6321459" y="795446"/>
            <a:ext cx="5270708" cy="424731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Does reaching </a:t>
            </a:r>
            <a:b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for the moon </a:t>
            </a:r>
            <a:b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demand a </a:t>
            </a:r>
            <a:b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system of </a:t>
            </a:r>
            <a:b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intercalation?</a:t>
            </a:r>
            <a:endParaRPr lang="en-US" sz="8000" b="1" cap="none" spc="0"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endParaRPr>
          </a:p>
        </p:txBody>
      </p:sp>
      <p:sp>
        <p:nvSpPr>
          <p:cNvPr id="6" name="Title 1">
            <a:extLst>
              <a:ext uri="{FF2B5EF4-FFF2-40B4-BE49-F238E27FC236}">
                <a16:creationId xmlns:a16="http://schemas.microsoft.com/office/drawing/2014/main" id="{D197E85C-25C7-5839-E1D9-6DB13ABF5473}"/>
              </a:ext>
            </a:extLst>
          </p:cNvPr>
          <p:cNvSpPr txBox="1">
            <a:spLocks/>
          </p:cNvSpPr>
          <p:nvPr/>
        </p:nvSpPr>
        <p:spPr>
          <a:xfrm rot="2066722">
            <a:off x="265333" y="3534615"/>
            <a:ext cx="9938424" cy="5474978"/>
          </a:xfrm>
          <a:prstGeom prst="rect">
            <a:avLst/>
          </a:prstGeom>
        </p:spPr>
        <p:txBody>
          <a:bodyPr vert="horz" lIns="91440" tIns="45720" rIns="91440" bIns="45720" rtlCol="0" anchor="ctr">
            <a:noAutofit/>
            <a:scene3d>
              <a:camera prst="isometricTopUp"/>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According </a:t>
            </a:r>
            <a:b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b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       to </a:t>
            </a:r>
            <a:b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b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Morgenstern:</a:t>
            </a:r>
            <a:endParaRPr lang="en-CA"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endParaRPr>
          </a:p>
        </p:txBody>
      </p:sp>
      <p:sp>
        <p:nvSpPr>
          <p:cNvPr id="8" name="Title 1">
            <a:extLst>
              <a:ext uri="{FF2B5EF4-FFF2-40B4-BE49-F238E27FC236}">
                <a16:creationId xmlns:a16="http://schemas.microsoft.com/office/drawing/2014/main" id="{6023C9D0-E617-8A94-BBAB-F89EB72582AF}"/>
              </a:ext>
            </a:extLst>
          </p:cNvPr>
          <p:cNvSpPr txBox="1">
            <a:spLocks/>
          </p:cNvSpPr>
          <p:nvPr/>
        </p:nvSpPr>
        <p:spPr>
          <a:xfrm rot="1754313">
            <a:off x="3837069" y="2964810"/>
            <a:ext cx="9938424" cy="5474978"/>
          </a:xfrm>
          <a:prstGeom prst="rect">
            <a:avLst/>
          </a:prstGeom>
        </p:spPr>
        <p:txBody>
          <a:bodyPr vert="horz" lIns="91440" tIns="45720" rIns="91440" bIns="45720" rtlCol="0" anchor="ctr">
            <a:noAutofit/>
            <a:scene3d>
              <a:camera prst="isometricTopUp"/>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What about</a:t>
            </a:r>
            <a:b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b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Enoch?</a:t>
            </a:r>
            <a:endParaRPr lang="en-CA"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endParaRPr>
          </a:p>
        </p:txBody>
      </p:sp>
      <p:sp>
        <p:nvSpPr>
          <p:cNvPr id="4" name="Explosion: 14 Points 2">
            <a:extLst>
              <a:ext uri="{FF2B5EF4-FFF2-40B4-BE49-F238E27FC236}">
                <a16:creationId xmlns:a16="http://schemas.microsoft.com/office/drawing/2014/main" id="{C280C68A-3903-D3A2-4AD2-23A926BD8592}"/>
              </a:ext>
            </a:extLst>
          </p:cNvPr>
          <p:cNvSpPr/>
          <p:nvPr/>
        </p:nvSpPr>
        <p:spPr>
          <a:xfrm rot="20674666" flipH="1">
            <a:off x="-88820" y="-2474067"/>
            <a:ext cx="13053280" cy="12746982"/>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210 w 21600"/>
              <a:gd name="connsiteY2" fmla="*/ 4074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866 w 21600"/>
              <a:gd name="connsiteY19" fmla="*/ 17606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126 w 19310"/>
              <a:gd name="connsiteY8" fmla="*/ 12841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5372 w 19310"/>
              <a:gd name="connsiteY24" fmla="*/ 7817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126 w 19310"/>
              <a:gd name="connsiteY8" fmla="*/ 12841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637 w 19310"/>
              <a:gd name="connsiteY0" fmla="*/ 479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637 w 19310"/>
              <a:gd name="connsiteY28" fmla="*/ 4795 h 21600"/>
              <a:gd name="connsiteX0" fmla="*/ 11883 w 19310"/>
              <a:gd name="connsiteY0" fmla="*/ 503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1883 w 19310"/>
              <a:gd name="connsiteY28" fmla="*/ 5035 h 21600"/>
              <a:gd name="connsiteX0" fmla="*/ 11883 w 19310"/>
              <a:gd name="connsiteY0" fmla="*/ 503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883 w 19310"/>
              <a:gd name="connsiteY28" fmla="*/ 5035 h 21600"/>
              <a:gd name="connsiteX0" fmla="*/ 11724 w 19310"/>
              <a:gd name="connsiteY0" fmla="*/ 5220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24 w 19310"/>
              <a:gd name="connsiteY28" fmla="*/ 5220 h 21600"/>
              <a:gd name="connsiteX0" fmla="*/ 11747 w 19310"/>
              <a:gd name="connsiteY0" fmla="*/ 5012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47 w 19310"/>
              <a:gd name="connsiteY28" fmla="*/ 5012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654 w 19310"/>
              <a:gd name="connsiteY0" fmla="*/ 5097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654 w 19310"/>
              <a:gd name="connsiteY28" fmla="*/ 5097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154 w 19310"/>
              <a:gd name="connsiteY10" fmla="*/ 14157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154 w 19310"/>
              <a:gd name="connsiteY10" fmla="*/ 14157 h 21600"/>
              <a:gd name="connsiteX11" fmla="*/ 14942 w 19310"/>
              <a:gd name="connsiteY11" fmla="*/ 17370 h 21600"/>
              <a:gd name="connsiteX12" fmla="*/ 11844 w 19310"/>
              <a:gd name="connsiteY12" fmla="*/ 14622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154 w 19310"/>
              <a:gd name="connsiteY10" fmla="*/ 14157 h 21600"/>
              <a:gd name="connsiteX11" fmla="*/ 14942 w 19310"/>
              <a:gd name="connsiteY11" fmla="*/ 17370 h 21600"/>
              <a:gd name="connsiteX12" fmla="*/ 11844 w 19310"/>
              <a:gd name="connsiteY12" fmla="*/ 14622 h 21600"/>
              <a:gd name="connsiteX13" fmla="*/ 11612 w 19310"/>
              <a:gd name="connsiteY13" fmla="*/ 18842 h 21600"/>
              <a:gd name="connsiteX14" fmla="*/ 9578 w 19310"/>
              <a:gd name="connsiteY14" fmla="*/ 15386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517 w 19310"/>
              <a:gd name="connsiteY10" fmla="*/ 13639 h 21600"/>
              <a:gd name="connsiteX11" fmla="*/ 14942 w 19310"/>
              <a:gd name="connsiteY11" fmla="*/ 17370 h 21600"/>
              <a:gd name="connsiteX12" fmla="*/ 11844 w 19310"/>
              <a:gd name="connsiteY12" fmla="*/ 14622 h 21600"/>
              <a:gd name="connsiteX13" fmla="*/ 11612 w 19310"/>
              <a:gd name="connsiteY13" fmla="*/ 18842 h 21600"/>
              <a:gd name="connsiteX14" fmla="*/ 9578 w 19310"/>
              <a:gd name="connsiteY14" fmla="*/ 15386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517 w 19310"/>
              <a:gd name="connsiteY10" fmla="*/ 13639 h 21600"/>
              <a:gd name="connsiteX11" fmla="*/ 14942 w 19310"/>
              <a:gd name="connsiteY11" fmla="*/ 17370 h 21600"/>
              <a:gd name="connsiteX12" fmla="*/ 11844 w 19310"/>
              <a:gd name="connsiteY12" fmla="*/ 14622 h 21600"/>
              <a:gd name="connsiteX13" fmla="*/ 11612 w 19310"/>
              <a:gd name="connsiteY13" fmla="*/ 18842 h 21600"/>
              <a:gd name="connsiteX14" fmla="*/ 9578 w 19310"/>
              <a:gd name="connsiteY14" fmla="*/ 15386 h 21600"/>
              <a:gd name="connsiteX15" fmla="*/ 8700 w 19310"/>
              <a:gd name="connsiteY15" fmla="*/ 19712 h 21600"/>
              <a:gd name="connsiteX16" fmla="*/ 7164 w 19310"/>
              <a:gd name="connsiteY16" fmla="*/ 17278 h 21600"/>
              <a:gd name="connsiteX17" fmla="*/ 4917 w 19310"/>
              <a:gd name="connsiteY17" fmla="*/ 21600 h 21600"/>
              <a:gd name="connsiteX18" fmla="*/ 4865 w 19310"/>
              <a:gd name="connsiteY18" fmla="*/ 1723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517 w 19310"/>
              <a:gd name="connsiteY10" fmla="*/ 13639 h 21600"/>
              <a:gd name="connsiteX11" fmla="*/ 14942 w 19310"/>
              <a:gd name="connsiteY11" fmla="*/ 17370 h 21600"/>
              <a:gd name="connsiteX12" fmla="*/ 11844 w 19310"/>
              <a:gd name="connsiteY12" fmla="*/ 14622 h 21600"/>
              <a:gd name="connsiteX13" fmla="*/ 11612 w 19310"/>
              <a:gd name="connsiteY13" fmla="*/ 18842 h 21600"/>
              <a:gd name="connsiteX14" fmla="*/ 9578 w 19310"/>
              <a:gd name="connsiteY14" fmla="*/ 15386 h 21600"/>
              <a:gd name="connsiteX15" fmla="*/ 8700 w 19310"/>
              <a:gd name="connsiteY15" fmla="*/ 19712 h 21600"/>
              <a:gd name="connsiteX16" fmla="*/ 6956 w 19310"/>
              <a:gd name="connsiteY16" fmla="*/ 16407 h 21600"/>
              <a:gd name="connsiteX17" fmla="*/ 4917 w 19310"/>
              <a:gd name="connsiteY17" fmla="*/ 21600 h 21600"/>
              <a:gd name="connsiteX18" fmla="*/ 4865 w 19310"/>
              <a:gd name="connsiteY18" fmla="*/ 1723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6706 w 19310"/>
              <a:gd name="connsiteY8" fmla="*/ 12733 h 21600"/>
              <a:gd name="connsiteX9" fmla="*/ 18877 w 19310"/>
              <a:gd name="connsiteY9" fmla="*/ 15632 h 21600"/>
              <a:gd name="connsiteX10" fmla="*/ 14517 w 19310"/>
              <a:gd name="connsiteY10" fmla="*/ 13639 h 21600"/>
              <a:gd name="connsiteX11" fmla="*/ 14942 w 19310"/>
              <a:gd name="connsiteY11" fmla="*/ 17370 h 21600"/>
              <a:gd name="connsiteX12" fmla="*/ 11844 w 19310"/>
              <a:gd name="connsiteY12" fmla="*/ 14622 h 21600"/>
              <a:gd name="connsiteX13" fmla="*/ 11612 w 19310"/>
              <a:gd name="connsiteY13" fmla="*/ 18842 h 21600"/>
              <a:gd name="connsiteX14" fmla="*/ 9578 w 19310"/>
              <a:gd name="connsiteY14" fmla="*/ 15386 h 21600"/>
              <a:gd name="connsiteX15" fmla="*/ 8700 w 19310"/>
              <a:gd name="connsiteY15" fmla="*/ 19712 h 21600"/>
              <a:gd name="connsiteX16" fmla="*/ 6956 w 19310"/>
              <a:gd name="connsiteY16" fmla="*/ 16407 h 21600"/>
              <a:gd name="connsiteX17" fmla="*/ 4917 w 19310"/>
              <a:gd name="connsiteY17" fmla="*/ 21600 h 21600"/>
              <a:gd name="connsiteX18" fmla="*/ 4865 w 19310"/>
              <a:gd name="connsiteY18" fmla="*/ 1723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132"/>
              <a:gd name="connsiteY0" fmla="*/ 4991 h 21600"/>
              <a:gd name="connsiteX1" fmla="*/ 14790 w 19132"/>
              <a:gd name="connsiteY1" fmla="*/ 0 h 21600"/>
              <a:gd name="connsiteX2" fmla="*/ 15822 w 19132"/>
              <a:gd name="connsiteY2" fmla="*/ 4038 h 21600"/>
              <a:gd name="connsiteX3" fmla="*/ 18007 w 19132"/>
              <a:gd name="connsiteY3" fmla="*/ 3172 h 21600"/>
              <a:gd name="connsiteX4" fmla="*/ 16995 w 19132"/>
              <a:gd name="connsiteY4" fmla="*/ 6358 h 21600"/>
              <a:gd name="connsiteX5" fmla="*/ 19132 w 19132"/>
              <a:gd name="connsiteY5" fmla="*/ 7672 h 21600"/>
              <a:gd name="connsiteX6" fmla="*/ 17830 w 19132"/>
              <a:gd name="connsiteY6" fmla="*/ 10121 h 21600"/>
              <a:gd name="connsiteX7" fmla="*/ 19000 w 19132"/>
              <a:gd name="connsiteY7" fmla="*/ 12356 h 21600"/>
              <a:gd name="connsiteX8" fmla="*/ 16706 w 19132"/>
              <a:gd name="connsiteY8" fmla="*/ 12733 h 21600"/>
              <a:gd name="connsiteX9" fmla="*/ 18877 w 19132"/>
              <a:gd name="connsiteY9" fmla="*/ 15632 h 21600"/>
              <a:gd name="connsiteX10" fmla="*/ 14517 w 19132"/>
              <a:gd name="connsiteY10" fmla="*/ 13639 h 21600"/>
              <a:gd name="connsiteX11" fmla="*/ 14942 w 19132"/>
              <a:gd name="connsiteY11" fmla="*/ 17370 h 21600"/>
              <a:gd name="connsiteX12" fmla="*/ 11844 w 19132"/>
              <a:gd name="connsiteY12" fmla="*/ 14622 h 21600"/>
              <a:gd name="connsiteX13" fmla="*/ 11612 w 19132"/>
              <a:gd name="connsiteY13" fmla="*/ 18842 h 21600"/>
              <a:gd name="connsiteX14" fmla="*/ 9578 w 19132"/>
              <a:gd name="connsiteY14" fmla="*/ 15386 h 21600"/>
              <a:gd name="connsiteX15" fmla="*/ 8700 w 19132"/>
              <a:gd name="connsiteY15" fmla="*/ 19712 h 21600"/>
              <a:gd name="connsiteX16" fmla="*/ 6956 w 19132"/>
              <a:gd name="connsiteY16" fmla="*/ 16407 h 21600"/>
              <a:gd name="connsiteX17" fmla="*/ 4917 w 19132"/>
              <a:gd name="connsiteY17" fmla="*/ 21600 h 21600"/>
              <a:gd name="connsiteX18" fmla="*/ 4865 w 19132"/>
              <a:gd name="connsiteY18" fmla="*/ 17230 h 21600"/>
              <a:gd name="connsiteX19" fmla="*/ 1866 w 19132"/>
              <a:gd name="connsiteY19" fmla="*/ 17606 h 21600"/>
              <a:gd name="connsiteX20" fmla="*/ 3207 w 19132"/>
              <a:gd name="connsiteY20" fmla="*/ 14371 h 21600"/>
              <a:gd name="connsiteX21" fmla="*/ 0 w 19132"/>
              <a:gd name="connsiteY21" fmla="*/ 12877 h 21600"/>
              <a:gd name="connsiteX22" fmla="*/ 2624 w 19132"/>
              <a:gd name="connsiteY22" fmla="*/ 11231 h 21600"/>
              <a:gd name="connsiteX23" fmla="*/ 1172 w 19132"/>
              <a:gd name="connsiteY23" fmla="*/ 8270 h 21600"/>
              <a:gd name="connsiteX24" fmla="*/ 4387 w 19132"/>
              <a:gd name="connsiteY24" fmla="*/ 6725 h 21600"/>
              <a:gd name="connsiteX25" fmla="*/ 4502 w 19132"/>
              <a:gd name="connsiteY25" fmla="*/ 3625 h 21600"/>
              <a:gd name="connsiteX26" fmla="*/ 8280 w 19132"/>
              <a:gd name="connsiteY26" fmla="*/ 6019 h 21600"/>
              <a:gd name="connsiteX27" fmla="*/ 9722 w 19132"/>
              <a:gd name="connsiteY27" fmla="*/ 1887 h 21600"/>
              <a:gd name="connsiteX28" fmla="*/ 11680 w 19132"/>
              <a:gd name="connsiteY28" fmla="*/ 4991 h 21600"/>
              <a:gd name="connsiteX0" fmla="*/ 11553 w 19132"/>
              <a:gd name="connsiteY0" fmla="*/ 5139 h 21600"/>
              <a:gd name="connsiteX1" fmla="*/ 14790 w 19132"/>
              <a:gd name="connsiteY1" fmla="*/ 0 h 21600"/>
              <a:gd name="connsiteX2" fmla="*/ 15822 w 19132"/>
              <a:gd name="connsiteY2" fmla="*/ 4038 h 21600"/>
              <a:gd name="connsiteX3" fmla="*/ 18007 w 19132"/>
              <a:gd name="connsiteY3" fmla="*/ 3172 h 21600"/>
              <a:gd name="connsiteX4" fmla="*/ 16995 w 19132"/>
              <a:gd name="connsiteY4" fmla="*/ 6358 h 21600"/>
              <a:gd name="connsiteX5" fmla="*/ 19132 w 19132"/>
              <a:gd name="connsiteY5" fmla="*/ 7672 h 21600"/>
              <a:gd name="connsiteX6" fmla="*/ 17830 w 19132"/>
              <a:gd name="connsiteY6" fmla="*/ 10121 h 21600"/>
              <a:gd name="connsiteX7" fmla="*/ 19000 w 19132"/>
              <a:gd name="connsiteY7" fmla="*/ 12356 h 21600"/>
              <a:gd name="connsiteX8" fmla="*/ 16706 w 19132"/>
              <a:gd name="connsiteY8" fmla="*/ 12733 h 21600"/>
              <a:gd name="connsiteX9" fmla="*/ 18877 w 19132"/>
              <a:gd name="connsiteY9" fmla="*/ 15632 h 21600"/>
              <a:gd name="connsiteX10" fmla="*/ 14517 w 19132"/>
              <a:gd name="connsiteY10" fmla="*/ 13639 h 21600"/>
              <a:gd name="connsiteX11" fmla="*/ 14942 w 19132"/>
              <a:gd name="connsiteY11" fmla="*/ 17370 h 21600"/>
              <a:gd name="connsiteX12" fmla="*/ 11844 w 19132"/>
              <a:gd name="connsiteY12" fmla="*/ 14622 h 21600"/>
              <a:gd name="connsiteX13" fmla="*/ 11612 w 19132"/>
              <a:gd name="connsiteY13" fmla="*/ 18842 h 21600"/>
              <a:gd name="connsiteX14" fmla="*/ 9578 w 19132"/>
              <a:gd name="connsiteY14" fmla="*/ 15386 h 21600"/>
              <a:gd name="connsiteX15" fmla="*/ 8700 w 19132"/>
              <a:gd name="connsiteY15" fmla="*/ 19712 h 21600"/>
              <a:gd name="connsiteX16" fmla="*/ 6956 w 19132"/>
              <a:gd name="connsiteY16" fmla="*/ 16407 h 21600"/>
              <a:gd name="connsiteX17" fmla="*/ 4917 w 19132"/>
              <a:gd name="connsiteY17" fmla="*/ 21600 h 21600"/>
              <a:gd name="connsiteX18" fmla="*/ 4865 w 19132"/>
              <a:gd name="connsiteY18" fmla="*/ 17230 h 21600"/>
              <a:gd name="connsiteX19" fmla="*/ 1866 w 19132"/>
              <a:gd name="connsiteY19" fmla="*/ 17606 h 21600"/>
              <a:gd name="connsiteX20" fmla="*/ 3207 w 19132"/>
              <a:gd name="connsiteY20" fmla="*/ 14371 h 21600"/>
              <a:gd name="connsiteX21" fmla="*/ 0 w 19132"/>
              <a:gd name="connsiteY21" fmla="*/ 12877 h 21600"/>
              <a:gd name="connsiteX22" fmla="*/ 2624 w 19132"/>
              <a:gd name="connsiteY22" fmla="*/ 11231 h 21600"/>
              <a:gd name="connsiteX23" fmla="*/ 1172 w 19132"/>
              <a:gd name="connsiteY23" fmla="*/ 8270 h 21600"/>
              <a:gd name="connsiteX24" fmla="*/ 4387 w 19132"/>
              <a:gd name="connsiteY24" fmla="*/ 6725 h 21600"/>
              <a:gd name="connsiteX25" fmla="*/ 4502 w 19132"/>
              <a:gd name="connsiteY25" fmla="*/ 3625 h 21600"/>
              <a:gd name="connsiteX26" fmla="*/ 8280 w 19132"/>
              <a:gd name="connsiteY26" fmla="*/ 6019 h 21600"/>
              <a:gd name="connsiteX27" fmla="*/ 9722 w 19132"/>
              <a:gd name="connsiteY27" fmla="*/ 1887 h 21600"/>
              <a:gd name="connsiteX28" fmla="*/ 11553 w 19132"/>
              <a:gd name="connsiteY28" fmla="*/ 5139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32" h="21600">
                <a:moveTo>
                  <a:pt x="11553" y="5139"/>
                </a:moveTo>
                <a:cubicBezTo>
                  <a:pt x="12566" y="3424"/>
                  <a:pt x="13777" y="1715"/>
                  <a:pt x="14790" y="0"/>
                </a:cubicBezTo>
                <a:cubicBezTo>
                  <a:pt x="14702" y="1926"/>
                  <a:pt x="15910" y="2112"/>
                  <a:pt x="15822" y="4038"/>
                </a:cubicBezTo>
                <a:lnTo>
                  <a:pt x="18007" y="3172"/>
                </a:lnTo>
                <a:lnTo>
                  <a:pt x="16995" y="6358"/>
                </a:lnTo>
                <a:lnTo>
                  <a:pt x="19132" y="7672"/>
                </a:lnTo>
                <a:lnTo>
                  <a:pt x="17830" y="10121"/>
                </a:lnTo>
                <a:lnTo>
                  <a:pt x="19000" y="12356"/>
                </a:lnTo>
                <a:lnTo>
                  <a:pt x="16706" y="12733"/>
                </a:lnTo>
                <a:lnTo>
                  <a:pt x="18877" y="15632"/>
                </a:lnTo>
                <a:lnTo>
                  <a:pt x="14517" y="13639"/>
                </a:lnTo>
                <a:cubicBezTo>
                  <a:pt x="14618" y="14646"/>
                  <a:pt x="14841" y="16363"/>
                  <a:pt x="14942" y="17370"/>
                </a:cubicBezTo>
                <a:lnTo>
                  <a:pt x="11844" y="14622"/>
                </a:lnTo>
                <a:cubicBezTo>
                  <a:pt x="11767" y="16029"/>
                  <a:pt x="11689" y="17435"/>
                  <a:pt x="11612" y="18842"/>
                </a:cubicBezTo>
                <a:lnTo>
                  <a:pt x="9578" y="15386"/>
                </a:lnTo>
                <a:lnTo>
                  <a:pt x="8700" y="19712"/>
                </a:lnTo>
                <a:lnTo>
                  <a:pt x="6956" y="16407"/>
                </a:lnTo>
                <a:lnTo>
                  <a:pt x="4917" y="21600"/>
                </a:lnTo>
                <a:cubicBezTo>
                  <a:pt x="4880" y="20480"/>
                  <a:pt x="4902" y="18350"/>
                  <a:pt x="4865" y="17230"/>
                </a:cubicBezTo>
                <a:lnTo>
                  <a:pt x="1866" y="17606"/>
                </a:lnTo>
                <a:lnTo>
                  <a:pt x="3207" y="14371"/>
                </a:lnTo>
                <a:lnTo>
                  <a:pt x="0" y="12877"/>
                </a:lnTo>
                <a:lnTo>
                  <a:pt x="2624" y="11231"/>
                </a:lnTo>
                <a:lnTo>
                  <a:pt x="1172" y="8270"/>
                </a:lnTo>
                <a:lnTo>
                  <a:pt x="4387" y="6725"/>
                </a:lnTo>
                <a:cubicBezTo>
                  <a:pt x="4425" y="5692"/>
                  <a:pt x="4464" y="4658"/>
                  <a:pt x="4502" y="3625"/>
                </a:cubicBezTo>
                <a:lnTo>
                  <a:pt x="8280" y="6019"/>
                </a:lnTo>
                <a:lnTo>
                  <a:pt x="9722" y="1887"/>
                </a:lnTo>
                <a:lnTo>
                  <a:pt x="11553" y="5139"/>
                </a:lnTo>
                <a:close/>
              </a:path>
            </a:pathLst>
          </a:cu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16200000" scaled="1"/>
              <a:tileRect/>
            </a:gra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62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6" presetClass="entr" presetSubtype="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15</a:t>
            </a:fld>
            <a:endParaRPr lang="en-US" dirty="0">
              <a:solidFill>
                <a:schemeClr val="tx1"/>
              </a:solidFill>
            </a:endParaRPr>
          </a:p>
        </p:txBody>
      </p:sp>
      <p:sp>
        <p:nvSpPr>
          <p:cNvPr id="3" name="Explosion: 14 Points 2">
            <a:extLst>
              <a:ext uri="{FF2B5EF4-FFF2-40B4-BE49-F238E27FC236}">
                <a16:creationId xmlns:a16="http://schemas.microsoft.com/office/drawing/2014/main" id="{EEDD9F04-5212-25F8-59E7-5491D66267A8}"/>
              </a:ext>
            </a:extLst>
          </p:cNvPr>
          <p:cNvSpPr/>
          <p:nvPr/>
        </p:nvSpPr>
        <p:spPr>
          <a:xfrm>
            <a:off x="10471150" y="269470"/>
            <a:ext cx="1415062" cy="1798045"/>
          </a:xfrm>
          <a:prstGeom prst="roundRect">
            <a:avLst>
              <a:gd name="adj" fmla="val 3562"/>
            </a:avLst>
          </a:prstGeom>
          <a:blipFill dpi="0" rotWithShape="1">
            <a:blip r:embed="rId3" cstate="email">
              <a:extLst>
                <a:ext uri="{28A0092B-C50C-407E-A947-70E740481C1C}">
                  <a14:useLocalDpi xmlns:a14="http://schemas.microsoft.com/office/drawing/2010/main"/>
                </a:ext>
              </a:extLst>
            </a:blip>
            <a:srcRect/>
            <a:stretch>
              <a:fillRect/>
            </a:stretch>
          </a:blip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A420EF-AEFC-893D-7F4D-ACA09A944988}"/>
              </a:ext>
            </a:extLst>
          </p:cNvPr>
          <p:cNvSpPr txBox="1"/>
          <p:nvPr/>
        </p:nvSpPr>
        <p:spPr>
          <a:xfrm>
            <a:off x="10366908" y="2219833"/>
            <a:ext cx="1623545" cy="830997"/>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 </a:t>
            </a:r>
            <a:br>
              <a:rPr lang="en-US" sz="1600" b="1" dirty="0">
                <a:solidFill>
                  <a:srgbClr val="002060"/>
                </a:solidFill>
              </a:rPr>
            </a:br>
            <a:r>
              <a:rPr lang="en-US" sz="1400" b="1" dirty="0">
                <a:solidFill>
                  <a:srgbClr val="002060"/>
                </a:solidFill>
              </a:rPr>
              <a:t>p 14/15 (Summary)</a:t>
            </a:r>
            <a:endParaRPr lang="en-US" sz="1600" b="1" dirty="0">
              <a:solidFill>
                <a:srgbClr val="002060"/>
              </a:solidFill>
            </a:endParaRPr>
          </a:p>
        </p:txBody>
      </p:sp>
      <p:cxnSp>
        <p:nvCxnSpPr>
          <p:cNvPr id="16" name="Straight Connector 15">
            <a:extLst>
              <a:ext uri="{FF2B5EF4-FFF2-40B4-BE49-F238E27FC236}">
                <a16:creationId xmlns:a16="http://schemas.microsoft.com/office/drawing/2014/main" id="{CA85E60C-14B8-6373-B168-2251139C877A}"/>
              </a:ext>
            </a:extLst>
          </p:cNvPr>
          <p:cNvCxnSpPr>
            <a:cxnSpLocks/>
          </p:cNvCxnSpPr>
          <p:nvPr/>
        </p:nvCxnSpPr>
        <p:spPr>
          <a:xfrm>
            <a:off x="4328893" y="3319940"/>
            <a:ext cx="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D963B3-D55D-36DB-284B-CAA1970649EF}"/>
              </a:ext>
            </a:extLst>
          </p:cNvPr>
          <p:cNvGrpSpPr/>
          <p:nvPr/>
        </p:nvGrpSpPr>
        <p:grpSpPr>
          <a:xfrm>
            <a:off x="203877" y="166936"/>
            <a:ext cx="5072292" cy="6587627"/>
            <a:chOff x="-382491" y="50531"/>
            <a:chExt cx="5072292" cy="6587627"/>
          </a:xfrm>
        </p:grpSpPr>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2491" y="50531"/>
              <a:ext cx="5072292" cy="6587627"/>
            </a:xfrm>
            <a:prstGeom prst="rect">
              <a:avLst/>
            </a:prstGeom>
            <a:ln>
              <a:solidFill>
                <a:schemeClr val="tx1">
                  <a:lumMod val="75000"/>
                  <a:lumOff val="25000"/>
                </a:schemeClr>
              </a:solidFill>
            </a:ln>
          </p:spPr>
        </p:pic>
        <p:cxnSp>
          <p:nvCxnSpPr>
            <p:cNvPr id="9" name="Straight Connector 8">
              <a:extLst>
                <a:ext uri="{FF2B5EF4-FFF2-40B4-BE49-F238E27FC236}">
                  <a16:creationId xmlns:a16="http://schemas.microsoft.com/office/drawing/2014/main" id="{BE394817-2241-C5D0-489A-32AC66A371D6}"/>
                </a:ext>
              </a:extLst>
            </p:cNvPr>
            <p:cNvCxnSpPr>
              <a:cxnSpLocks/>
            </p:cNvCxnSpPr>
            <p:nvPr/>
          </p:nvCxnSpPr>
          <p:spPr>
            <a:xfrm flipV="1">
              <a:off x="1419225" y="1907227"/>
              <a:ext cx="2061582" cy="22053"/>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722B5B-9FD3-9AD5-1008-60487FD42D9A}"/>
                </a:ext>
              </a:extLst>
            </p:cNvPr>
            <p:cNvCxnSpPr>
              <a:cxnSpLocks/>
            </p:cNvCxnSpPr>
            <p:nvPr/>
          </p:nvCxnSpPr>
          <p:spPr>
            <a:xfrm>
              <a:off x="3401170" y="3472340"/>
              <a:ext cx="1013087" cy="0"/>
            </a:xfrm>
            <a:prstGeom prst="line">
              <a:avLst/>
            </a:prstGeom>
            <a:ln w="28575">
              <a:solidFill>
                <a:schemeClr val="accent6">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F8C46-948F-72EC-BE02-56F230B757A5}"/>
                </a:ext>
              </a:extLst>
            </p:cNvPr>
            <p:cNvCxnSpPr>
              <a:cxnSpLocks/>
            </p:cNvCxnSpPr>
            <p:nvPr/>
          </p:nvCxnSpPr>
          <p:spPr>
            <a:xfrm>
              <a:off x="628637" y="3634276"/>
              <a:ext cx="3785620" cy="1"/>
            </a:xfrm>
            <a:prstGeom prst="line">
              <a:avLst/>
            </a:prstGeom>
            <a:ln w="28575">
              <a:solidFill>
                <a:schemeClr val="accent6">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DC99A4-BB2A-9001-7DE6-B79190F880EB}"/>
                </a:ext>
              </a:extLst>
            </p:cNvPr>
            <p:cNvCxnSpPr>
              <a:cxnSpLocks/>
            </p:cNvCxnSpPr>
            <p:nvPr/>
          </p:nvCxnSpPr>
          <p:spPr>
            <a:xfrm>
              <a:off x="633390" y="3786676"/>
              <a:ext cx="3780867" cy="0"/>
            </a:xfrm>
            <a:prstGeom prst="line">
              <a:avLst/>
            </a:prstGeom>
            <a:ln w="28575">
              <a:solidFill>
                <a:schemeClr val="accent6">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FC9E17-8CB7-D794-0D12-D7F4D3CBA8CB}"/>
                </a:ext>
              </a:extLst>
            </p:cNvPr>
            <p:cNvCxnSpPr>
              <a:cxnSpLocks/>
            </p:cNvCxnSpPr>
            <p:nvPr/>
          </p:nvCxnSpPr>
          <p:spPr>
            <a:xfrm flipV="1">
              <a:off x="650875" y="3948611"/>
              <a:ext cx="3734807" cy="10291"/>
            </a:xfrm>
            <a:prstGeom prst="line">
              <a:avLst/>
            </a:prstGeom>
            <a:ln w="28575">
              <a:solidFill>
                <a:schemeClr val="accent6">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C341FD-7F8F-46F4-CF82-B6DD1067836E}"/>
                </a:ext>
              </a:extLst>
            </p:cNvPr>
            <p:cNvCxnSpPr>
              <a:cxnSpLocks/>
            </p:cNvCxnSpPr>
            <p:nvPr/>
          </p:nvCxnSpPr>
          <p:spPr>
            <a:xfrm>
              <a:off x="1480341" y="5494665"/>
              <a:ext cx="2933916"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0C06A790-6597-BCB3-88F6-71B923B8D16A}"/>
              </a:ext>
            </a:extLst>
          </p:cNvPr>
          <p:cNvSpPr txBox="1"/>
          <p:nvPr/>
        </p:nvSpPr>
        <p:spPr>
          <a:xfrm>
            <a:off x="5449939" y="2559827"/>
            <a:ext cx="6436273" cy="4154984"/>
          </a:xfrm>
          <a:prstGeom prst="rect">
            <a:avLst/>
          </a:prstGeom>
          <a:noFill/>
        </p:spPr>
        <p:txBody>
          <a:bodyPr wrap="square" rtlCol="0">
            <a:spAutoFit/>
            <a:scene3d>
              <a:camera prst="orthographicFront"/>
              <a:lightRig rig="threePt" dir="t"/>
            </a:scene3d>
            <a:sp3d extrusionH="57150">
              <a:bevelT w="38100" h="38100"/>
            </a:sp3d>
          </a:bodyPr>
          <a:lstStyle/>
          <a:p>
            <a:r>
              <a:rPr lang="en-US" sz="2400" dirty="0"/>
              <a:t>Take note of the underlined portions </a:t>
            </a:r>
            <a:br>
              <a:rPr lang="en-US" sz="2400" dirty="0"/>
            </a:br>
            <a:r>
              <a:rPr lang="en-US" sz="2400" dirty="0"/>
              <a:t>of how the Enoch/Jubilee calendars </a:t>
            </a:r>
            <a:br>
              <a:rPr lang="en-US" sz="2400" dirty="0"/>
            </a:br>
            <a:r>
              <a:rPr lang="en-US" sz="2400" dirty="0"/>
              <a:t>tried for recognition to oust Jewish Calendar III, but were never really observed.  </a:t>
            </a:r>
            <a:r>
              <a:rPr lang="en-US" sz="2400" b="1" dirty="0">
                <a:solidFill>
                  <a:srgbClr val="500050"/>
                </a:solidFill>
              </a:rPr>
              <a:t>However the Dead Sea Scroll calendars are [sunrise] morning day start which seemed to have an effect on how some calendars of Israel began with the morning </a:t>
            </a:r>
            <a:r>
              <a:rPr lang="en-US" sz="2400" dirty="0"/>
              <a:t>[p 15].  This could also be the reason why so many secular historical quotes over the past 2000 years from rabbis and scholars speak of the sunrise day-start, rather than dawn/</a:t>
            </a:r>
            <a:r>
              <a:rPr lang="en-US" sz="2400" dirty="0" err="1"/>
              <a:t>boqer</a:t>
            </a:r>
            <a:r>
              <a:rPr lang="en-US" sz="2400" dirty="0"/>
              <a:t>.</a:t>
            </a:r>
          </a:p>
        </p:txBody>
      </p:sp>
      <p:cxnSp>
        <p:nvCxnSpPr>
          <p:cNvPr id="10" name="Straight Connector 9">
            <a:extLst>
              <a:ext uri="{FF2B5EF4-FFF2-40B4-BE49-F238E27FC236}">
                <a16:creationId xmlns:a16="http://schemas.microsoft.com/office/drawing/2014/main" id="{3C0CC299-E51E-D1CC-F261-A28315A1FBF0}"/>
              </a:ext>
            </a:extLst>
          </p:cNvPr>
          <p:cNvCxnSpPr>
            <a:cxnSpLocks/>
          </p:cNvCxnSpPr>
          <p:nvPr/>
        </p:nvCxnSpPr>
        <p:spPr>
          <a:xfrm>
            <a:off x="2453268" y="2188560"/>
            <a:ext cx="413757"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E5F4B0-947E-4E70-50AD-10580A1B6BC4}"/>
              </a:ext>
            </a:extLst>
          </p:cNvPr>
          <p:cNvCxnSpPr>
            <a:cxnSpLocks/>
          </p:cNvCxnSpPr>
          <p:nvPr/>
        </p:nvCxnSpPr>
        <p:spPr>
          <a:xfrm>
            <a:off x="4658351" y="2179035"/>
            <a:ext cx="342274"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E61A9D-2D3E-8E5E-3F57-4468EB451089}"/>
              </a:ext>
            </a:extLst>
          </p:cNvPr>
          <p:cNvCxnSpPr>
            <a:cxnSpLocks/>
          </p:cNvCxnSpPr>
          <p:nvPr/>
        </p:nvCxnSpPr>
        <p:spPr>
          <a:xfrm>
            <a:off x="1219758" y="2340960"/>
            <a:ext cx="3438593"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196C06-CC15-57AE-A7A7-6185218F56D5}"/>
              </a:ext>
            </a:extLst>
          </p:cNvPr>
          <p:cNvCxnSpPr>
            <a:cxnSpLocks/>
          </p:cNvCxnSpPr>
          <p:nvPr/>
        </p:nvCxnSpPr>
        <p:spPr>
          <a:xfrm flipV="1">
            <a:off x="1218193" y="4217417"/>
            <a:ext cx="848516" cy="10290"/>
          </a:xfrm>
          <a:prstGeom prst="line">
            <a:avLst/>
          </a:prstGeom>
          <a:ln w="28575">
            <a:solidFill>
              <a:schemeClr val="accent6">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2929AD0-AA2C-1744-C51A-477B87FD08AC}"/>
              </a:ext>
            </a:extLst>
          </p:cNvPr>
          <p:cNvCxnSpPr>
            <a:cxnSpLocks/>
          </p:cNvCxnSpPr>
          <p:nvPr/>
        </p:nvCxnSpPr>
        <p:spPr>
          <a:xfrm>
            <a:off x="4648200" y="4693645"/>
            <a:ext cx="352425"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527D77-AC82-584E-5479-18C8DCD40E14}"/>
              </a:ext>
            </a:extLst>
          </p:cNvPr>
          <p:cNvCxnSpPr>
            <a:cxnSpLocks/>
          </p:cNvCxnSpPr>
          <p:nvPr/>
        </p:nvCxnSpPr>
        <p:spPr>
          <a:xfrm>
            <a:off x="1200708" y="4836531"/>
            <a:ext cx="3780867"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10C464-7F7B-8D58-3618-BF40A817A195}"/>
              </a:ext>
            </a:extLst>
          </p:cNvPr>
          <p:cNvCxnSpPr>
            <a:cxnSpLocks/>
          </p:cNvCxnSpPr>
          <p:nvPr/>
        </p:nvCxnSpPr>
        <p:spPr>
          <a:xfrm>
            <a:off x="1208668" y="4999232"/>
            <a:ext cx="540576"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10ACB7-3518-B39F-92AC-CCC020C15DD2}"/>
              </a:ext>
            </a:extLst>
          </p:cNvPr>
          <p:cNvCxnSpPr>
            <a:cxnSpLocks/>
          </p:cNvCxnSpPr>
          <p:nvPr/>
        </p:nvCxnSpPr>
        <p:spPr>
          <a:xfrm>
            <a:off x="1589668" y="5304032"/>
            <a:ext cx="658232"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CFD0F3-5254-002C-8755-3E37D9EF2B28}"/>
              </a:ext>
            </a:extLst>
          </p:cNvPr>
          <p:cNvCxnSpPr>
            <a:cxnSpLocks/>
          </p:cNvCxnSpPr>
          <p:nvPr/>
        </p:nvCxnSpPr>
        <p:spPr>
          <a:xfrm>
            <a:off x="2646943" y="5456432"/>
            <a:ext cx="872545"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7D23CD-5F60-9CCB-23F5-6E19C6C81D3D}"/>
              </a:ext>
            </a:extLst>
          </p:cNvPr>
          <p:cNvCxnSpPr>
            <a:cxnSpLocks/>
          </p:cNvCxnSpPr>
          <p:nvPr/>
        </p:nvCxnSpPr>
        <p:spPr>
          <a:xfrm>
            <a:off x="1230893" y="5770757"/>
            <a:ext cx="76835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2DC3D1-4BF3-F12E-F49D-DF94D246EFC9}"/>
              </a:ext>
            </a:extLst>
          </p:cNvPr>
          <p:cNvCxnSpPr>
            <a:cxnSpLocks/>
          </p:cNvCxnSpPr>
          <p:nvPr/>
        </p:nvCxnSpPr>
        <p:spPr>
          <a:xfrm flipV="1">
            <a:off x="2453268" y="5763470"/>
            <a:ext cx="2547357" cy="7287"/>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9CD5D6-10B4-B62A-8004-2C7CD7531DC6}"/>
              </a:ext>
            </a:extLst>
          </p:cNvPr>
          <p:cNvCxnSpPr>
            <a:cxnSpLocks/>
          </p:cNvCxnSpPr>
          <p:nvPr/>
        </p:nvCxnSpPr>
        <p:spPr>
          <a:xfrm>
            <a:off x="1224543" y="5929507"/>
            <a:ext cx="1175757"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12805E-52E4-692D-CEBE-6FF196965737}"/>
              </a:ext>
            </a:extLst>
          </p:cNvPr>
          <p:cNvCxnSpPr>
            <a:cxnSpLocks/>
          </p:cNvCxnSpPr>
          <p:nvPr/>
        </p:nvCxnSpPr>
        <p:spPr>
          <a:xfrm flipV="1">
            <a:off x="1704975" y="6080970"/>
            <a:ext cx="3281367" cy="5505"/>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B727B1B-978A-10C2-D033-72C71DEA3354}"/>
              </a:ext>
            </a:extLst>
          </p:cNvPr>
          <p:cNvCxnSpPr>
            <a:cxnSpLocks/>
          </p:cNvCxnSpPr>
          <p:nvPr/>
        </p:nvCxnSpPr>
        <p:spPr>
          <a:xfrm>
            <a:off x="1218193" y="6242894"/>
            <a:ext cx="2666418"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AC9B8154-A770-99AB-3A8C-53F065DEAE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49939" y="166935"/>
            <a:ext cx="4806524" cy="2425435"/>
          </a:xfrm>
          <a:prstGeom prst="rect">
            <a:avLst/>
          </a:prstGeom>
          <a:ln>
            <a:solidFill>
              <a:schemeClr val="tx1"/>
            </a:solidFill>
          </a:ln>
        </p:spPr>
      </p:pic>
      <p:cxnSp>
        <p:nvCxnSpPr>
          <p:cNvPr id="62" name="Straight Connector 61">
            <a:extLst>
              <a:ext uri="{FF2B5EF4-FFF2-40B4-BE49-F238E27FC236}">
                <a16:creationId xmlns:a16="http://schemas.microsoft.com/office/drawing/2014/main" id="{ECBDB206-7317-4C02-9A60-20B569393A9E}"/>
              </a:ext>
            </a:extLst>
          </p:cNvPr>
          <p:cNvCxnSpPr>
            <a:cxnSpLocks/>
          </p:cNvCxnSpPr>
          <p:nvPr/>
        </p:nvCxnSpPr>
        <p:spPr>
          <a:xfrm>
            <a:off x="9646699" y="1765827"/>
            <a:ext cx="342274"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0354E86-89C3-1A58-F8E1-7B871C9FA6D9}"/>
              </a:ext>
            </a:extLst>
          </p:cNvPr>
          <p:cNvCxnSpPr>
            <a:cxnSpLocks/>
          </p:cNvCxnSpPr>
          <p:nvPr/>
        </p:nvCxnSpPr>
        <p:spPr>
          <a:xfrm flipV="1">
            <a:off x="5797485" y="1947925"/>
            <a:ext cx="4191488" cy="31506"/>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465CA19-D19D-114C-CC00-56E6F5C58A1A}"/>
              </a:ext>
            </a:extLst>
          </p:cNvPr>
          <p:cNvCxnSpPr>
            <a:cxnSpLocks/>
          </p:cNvCxnSpPr>
          <p:nvPr/>
        </p:nvCxnSpPr>
        <p:spPr>
          <a:xfrm flipV="1">
            <a:off x="5780199" y="2128606"/>
            <a:ext cx="4191488" cy="31506"/>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3A6893-A04A-4887-BE04-B41C43443985}"/>
              </a:ext>
            </a:extLst>
          </p:cNvPr>
          <p:cNvCxnSpPr>
            <a:cxnSpLocks/>
          </p:cNvCxnSpPr>
          <p:nvPr/>
        </p:nvCxnSpPr>
        <p:spPr>
          <a:xfrm>
            <a:off x="2194498" y="4213403"/>
            <a:ext cx="1639307" cy="0"/>
          </a:xfrm>
          <a:prstGeom prst="line">
            <a:avLst/>
          </a:prstGeom>
          <a:ln w="28575">
            <a:solidFill>
              <a:schemeClr val="accent2">
                <a:lumMod val="50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B02C4DA-061F-4375-B906-D32350E8741A}"/>
              </a:ext>
            </a:extLst>
          </p:cNvPr>
          <p:cNvSpPr/>
          <p:nvPr/>
        </p:nvSpPr>
        <p:spPr>
          <a:xfrm>
            <a:off x="1132467" y="1727726"/>
            <a:ext cx="3944357" cy="4925237"/>
          </a:xfrm>
          <a:prstGeom prst="rect">
            <a:avLst/>
          </a:prstGeom>
          <a:noFill/>
          <a:ln w="57150">
            <a:solidFill>
              <a:srgbClr val="CC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37FC93C7-4031-497B-A409-114830BFF969}"/>
              </a:ext>
            </a:extLst>
          </p:cNvPr>
          <p:cNvSpPr/>
          <p:nvPr/>
        </p:nvSpPr>
        <p:spPr>
          <a:xfrm>
            <a:off x="5449939" y="631750"/>
            <a:ext cx="4796795" cy="1928078"/>
          </a:xfrm>
          <a:prstGeom prst="rect">
            <a:avLst/>
          </a:prstGeom>
          <a:noFill/>
          <a:ln w="57150">
            <a:solidFill>
              <a:srgbClr val="CC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TextBox 54">
            <a:extLst>
              <a:ext uri="{FF2B5EF4-FFF2-40B4-BE49-F238E27FC236}">
                <a16:creationId xmlns:a16="http://schemas.microsoft.com/office/drawing/2014/main" id="{55C12EC8-5BB9-7CC7-7BDD-B6D8FA0E1418}"/>
              </a:ext>
            </a:extLst>
          </p:cNvPr>
          <p:cNvSpPr txBox="1"/>
          <p:nvPr/>
        </p:nvSpPr>
        <p:spPr>
          <a:xfrm>
            <a:off x="210789" y="4652234"/>
            <a:ext cx="962740" cy="1107996"/>
          </a:xfrm>
          <a:prstGeom prst="rect">
            <a:avLst/>
          </a:prstGeom>
          <a:solidFill>
            <a:schemeClr val="accent2">
              <a:lumMod val="40000"/>
              <a:lumOff val="60000"/>
            </a:schemeClr>
          </a:solidFill>
          <a:scene3d>
            <a:camera prst="orthographicFront"/>
            <a:lightRig rig="threePt" dir="t"/>
          </a:scene3d>
          <a:sp3d>
            <a:bevelT w="152400" h="50800" prst="softRound"/>
          </a:sp3d>
        </p:spPr>
        <p:txBody>
          <a:bodyPr wrap="square" rtlCol="0">
            <a:spAutoFit/>
          </a:bodyPr>
          <a:lstStyle/>
          <a:p>
            <a:pPr algn="ctr"/>
            <a:r>
              <a:rPr lang="en-US" sz="1100" b="1" dirty="0"/>
              <a:t>Seems to be a “battle of calendars” here &amp; the battle still rages today.</a:t>
            </a:r>
            <a:endParaRPr lang="en-US" sz="1100" dirty="0"/>
          </a:p>
        </p:txBody>
      </p:sp>
      <p:sp>
        <p:nvSpPr>
          <p:cNvPr id="12" name="Sun 11">
            <a:extLst>
              <a:ext uri="{FF2B5EF4-FFF2-40B4-BE49-F238E27FC236}">
                <a16:creationId xmlns:a16="http://schemas.microsoft.com/office/drawing/2014/main" id="{C362302D-427A-40ED-FD78-1E0940040217}"/>
              </a:ext>
            </a:extLst>
          </p:cNvPr>
          <p:cNvSpPr/>
          <p:nvPr/>
        </p:nvSpPr>
        <p:spPr>
          <a:xfrm>
            <a:off x="11582401"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08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42BC09-B8C9-8554-0EA7-7D1C186057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461401" cy="7105650"/>
          </a:xfrm>
          <a:prstGeom prst="rect">
            <a:avLst/>
          </a:prstGeom>
        </p:spPr>
      </p:pic>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610600" y="6356350"/>
            <a:ext cx="3390900" cy="501650"/>
          </a:xfrm>
        </p:spPr>
        <p:txBody>
          <a:bodyPr/>
          <a:lstStyle/>
          <a:p>
            <a:fld id="{0B555D82-D20F-4DB7-B3E9-7B7EAC2F87A9}" type="slidenum">
              <a:rPr lang="en-US" sz="1600" smtClean="0">
                <a:solidFill>
                  <a:schemeClr val="bg1"/>
                </a:solidFill>
              </a:rPr>
              <a:t>16</a:t>
            </a:fld>
            <a:endParaRPr lang="en-US" dirty="0">
              <a:solidFill>
                <a:schemeClr val="bg1"/>
              </a:solidFill>
            </a:endParaRPr>
          </a:p>
        </p:txBody>
      </p:sp>
      <p:sp>
        <p:nvSpPr>
          <p:cNvPr id="3" name="Explosion: 14 Points 2">
            <a:extLst>
              <a:ext uri="{FF2B5EF4-FFF2-40B4-BE49-F238E27FC236}">
                <a16:creationId xmlns:a16="http://schemas.microsoft.com/office/drawing/2014/main" id="{EEDD9F04-5212-25F8-59E7-5491D66267A8}"/>
              </a:ext>
            </a:extLst>
          </p:cNvPr>
          <p:cNvSpPr/>
          <p:nvPr/>
        </p:nvSpPr>
        <p:spPr>
          <a:xfrm rot="1380000">
            <a:off x="-137372" y="-2130654"/>
            <a:ext cx="12148043" cy="11246067"/>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210 w 21600"/>
              <a:gd name="connsiteY2" fmla="*/ 4074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866 w 21600"/>
              <a:gd name="connsiteY19" fmla="*/ 17606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126 w 19310"/>
              <a:gd name="connsiteY8" fmla="*/ 12841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5372 w 19310"/>
              <a:gd name="connsiteY24" fmla="*/ 7817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310" h="21600">
                <a:moveTo>
                  <a:pt x="12488" y="4173"/>
                </a:moveTo>
                <a:lnTo>
                  <a:pt x="14790" y="0"/>
                </a:lnTo>
                <a:cubicBezTo>
                  <a:pt x="14702" y="1926"/>
                  <a:pt x="15910" y="2112"/>
                  <a:pt x="15822" y="4038"/>
                </a:cubicBezTo>
                <a:lnTo>
                  <a:pt x="18007" y="3172"/>
                </a:lnTo>
                <a:lnTo>
                  <a:pt x="16380" y="6532"/>
                </a:lnTo>
                <a:lnTo>
                  <a:pt x="19132" y="7672"/>
                </a:lnTo>
                <a:lnTo>
                  <a:pt x="17830" y="10121"/>
                </a:lnTo>
                <a:lnTo>
                  <a:pt x="19310" y="11909"/>
                </a:lnTo>
                <a:lnTo>
                  <a:pt x="17126" y="12841"/>
                </a:lnTo>
                <a:lnTo>
                  <a:pt x="18877" y="15632"/>
                </a:lnTo>
                <a:lnTo>
                  <a:pt x="14640" y="14350"/>
                </a:lnTo>
                <a:cubicBezTo>
                  <a:pt x="14741" y="15357"/>
                  <a:pt x="14841" y="16363"/>
                  <a:pt x="14942" y="17370"/>
                </a:cubicBezTo>
                <a:lnTo>
                  <a:pt x="12180" y="15935"/>
                </a:lnTo>
                <a:lnTo>
                  <a:pt x="11612" y="18842"/>
                </a:lnTo>
                <a:lnTo>
                  <a:pt x="9715" y="16735"/>
                </a:lnTo>
                <a:lnTo>
                  <a:pt x="8700" y="19712"/>
                </a:lnTo>
                <a:lnTo>
                  <a:pt x="7164" y="17278"/>
                </a:lnTo>
                <a:lnTo>
                  <a:pt x="4917" y="21600"/>
                </a:lnTo>
                <a:cubicBezTo>
                  <a:pt x="4880" y="20480"/>
                  <a:pt x="4842" y="19360"/>
                  <a:pt x="4805" y="18240"/>
                </a:cubicBezTo>
                <a:lnTo>
                  <a:pt x="1866" y="17606"/>
                </a:lnTo>
                <a:lnTo>
                  <a:pt x="3330" y="15370"/>
                </a:lnTo>
                <a:lnTo>
                  <a:pt x="0" y="12877"/>
                </a:lnTo>
                <a:lnTo>
                  <a:pt x="2624" y="11231"/>
                </a:lnTo>
                <a:lnTo>
                  <a:pt x="1172" y="8270"/>
                </a:lnTo>
                <a:lnTo>
                  <a:pt x="5372" y="7817"/>
                </a:lnTo>
                <a:lnTo>
                  <a:pt x="4502" y="3625"/>
                </a:lnTo>
                <a:lnTo>
                  <a:pt x="8703" y="5787"/>
                </a:lnTo>
                <a:lnTo>
                  <a:pt x="9722" y="1887"/>
                </a:lnTo>
                <a:lnTo>
                  <a:pt x="12488" y="4173"/>
                </a:lnTo>
                <a:close/>
              </a:path>
            </a:pathLst>
          </a:cu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E7526D8-A601-91C2-ECB2-932528E29233}"/>
              </a:ext>
            </a:extLst>
          </p:cNvPr>
          <p:cNvSpPr/>
          <p:nvPr/>
        </p:nvSpPr>
        <p:spPr bwMode="auto">
          <a:xfrm>
            <a:off x="8328911" y="1192214"/>
            <a:ext cx="1061158" cy="1047465"/>
          </a:xfrm>
          <a:prstGeom prst="ellipse">
            <a:avLst/>
          </a:prstGeom>
          <a:solidFill>
            <a:schemeClr val="accent4">
              <a:lumMod val="40000"/>
              <a:lumOff val="60000"/>
            </a:schemeClr>
          </a:solidFill>
          <a:ln>
            <a:solidFill>
              <a:schemeClr val="accent1">
                <a:lumMod val="60000"/>
                <a:lumOff val="4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none"/>
        </p:style>
        <p:txBody>
          <a:bodyPr anchor="ctr"/>
          <a:lstStyle/>
          <a:p>
            <a:pPr algn="ctr" eaLnBrk="1" latinLnBrk="0" hangingPunct="1"/>
            <a:endParaRPr kumimoji="0" lang="en-US" dirty="0">
              <a:solidFill>
                <a:srgbClr val="00B0F0"/>
              </a:solidFill>
            </a:endParaRPr>
          </a:p>
        </p:txBody>
      </p:sp>
      <p:sp>
        <p:nvSpPr>
          <p:cNvPr id="5" name="Rectangle 4">
            <a:extLst>
              <a:ext uri="{FF2B5EF4-FFF2-40B4-BE49-F238E27FC236}">
                <a16:creationId xmlns:a16="http://schemas.microsoft.com/office/drawing/2014/main" id="{F5D9D337-7601-8F87-DA69-ED01B2766AD5}"/>
              </a:ext>
            </a:extLst>
          </p:cNvPr>
          <p:cNvSpPr/>
          <p:nvPr/>
        </p:nvSpPr>
        <p:spPr>
          <a:xfrm>
            <a:off x="1571632" y="1044446"/>
            <a:ext cx="10552093" cy="50167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8000" b="1" dirty="0">
                <a:ln w="28575">
                  <a:solidFill>
                    <a:schemeClr val="accent2">
                      <a:lumMod val="50000"/>
                    </a:schemeClr>
                  </a:solidFill>
                </a:ln>
                <a:solidFill>
                  <a:srgbClr val="4A3D2D"/>
                </a:solidFill>
                <a:effectLst>
                  <a:glow rad="63500">
                    <a:schemeClr val="bg1"/>
                  </a:glow>
                  <a:outerShdw blurRad="60007" dist="310007" dir="7680000" sy="30000" kx="1300200" algn="ctr" rotWithShape="0">
                    <a:prstClr val="black">
                      <a:alpha val="32000"/>
                    </a:prstClr>
                  </a:outerShdw>
                </a:effectLst>
                <a:latin typeface="Harrington" panose="04040505050A02020702" pitchFamily="82" charset="0"/>
              </a:rPr>
              <a:t>  </a:t>
            </a:r>
            <a: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Did the moon</a:t>
            </a:r>
            <a:b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have anything</a:t>
            </a:r>
            <a:b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to do with Israel’s</a:t>
            </a:r>
            <a:b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80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morning day-start?</a:t>
            </a:r>
            <a:endParaRPr lang="en-US" sz="8000" b="1" cap="none" spc="0"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endParaRPr>
          </a:p>
        </p:txBody>
      </p:sp>
    </p:spTree>
    <p:extLst>
      <p:ext uri="{BB962C8B-B14F-4D97-AF65-F5344CB8AC3E}">
        <p14:creationId xmlns:p14="http://schemas.microsoft.com/office/powerpoint/2010/main" val="1875789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17</a:t>
            </a:fld>
            <a:endParaRPr lang="en-US" dirty="0">
              <a:solidFill>
                <a:schemeClr val="tx1"/>
              </a:solidFill>
            </a:endParaRPr>
          </a:p>
        </p:txBody>
      </p:sp>
      <p:sp>
        <p:nvSpPr>
          <p:cNvPr id="14" name="TextBox 13">
            <a:extLst>
              <a:ext uri="{FF2B5EF4-FFF2-40B4-BE49-F238E27FC236}">
                <a16:creationId xmlns:a16="http://schemas.microsoft.com/office/drawing/2014/main" id="{691DFE65-7726-9558-8686-37004593459D}"/>
              </a:ext>
            </a:extLst>
          </p:cNvPr>
          <p:cNvSpPr txBox="1"/>
          <p:nvPr/>
        </p:nvSpPr>
        <p:spPr>
          <a:xfrm>
            <a:off x="4805603" y="5553555"/>
            <a:ext cx="6933961" cy="1077218"/>
          </a:xfrm>
          <a:prstGeom prst="rect">
            <a:avLst/>
          </a:prstGeom>
          <a:noFill/>
        </p:spPr>
        <p:txBody>
          <a:bodyPr wrap="square">
            <a:spAutoFit/>
            <a:scene3d>
              <a:camera prst="orthographicFront"/>
              <a:lightRig rig="threePt" dir="t"/>
            </a:scene3d>
            <a:sp3d extrusionH="57150">
              <a:bevelT w="38100" h="38100"/>
            </a:sp3d>
          </a:bodyPr>
          <a:lstStyle/>
          <a:p>
            <a:pPr algn="ctr"/>
            <a:r>
              <a:rPr lang="en-US" sz="3200" b="1" dirty="0">
                <a:solidFill>
                  <a:srgbClr val="500050"/>
                </a:solidFill>
              </a:rPr>
              <a:t>Question:  Does Morgenstern link the day-start with lunar timing?</a:t>
            </a:r>
            <a:endParaRPr lang="en-US" sz="3200" i="1" dirty="0"/>
          </a:p>
        </p:txBody>
      </p:sp>
      <p:cxnSp>
        <p:nvCxnSpPr>
          <p:cNvPr id="16" name="Straight Connector 15">
            <a:extLst>
              <a:ext uri="{FF2B5EF4-FFF2-40B4-BE49-F238E27FC236}">
                <a16:creationId xmlns:a16="http://schemas.microsoft.com/office/drawing/2014/main" id="{CA85E60C-14B8-6373-B168-2251139C877A}"/>
              </a:ext>
            </a:extLst>
          </p:cNvPr>
          <p:cNvCxnSpPr>
            <a:cxnSpLocks/>
          </p:cNvCxnSpPr>
          <p:nvPr/>
        </p:nvCxnSpPr>
        <p:spPr>
          <a:xfrm>
            <a:off x="4328893" y="3319940"/>
            <a:ext cx="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2570" y="166935"/>
            <a:ext cx="4261371" cy="6587627"/>
          </a:xfrm>
          <a:prstGeom prst="rect">
            <a:avLst/>
          </a:prstGeom>
          <a:ln>
            <a:solidFill>
              <a:schemeClr val="tx1">
                <a:lumMod val="75000"/>
                <a:lumOff val="25000"/>
              </a:schemeClr>
            </a:solidFill>
          </a:ln>
        </p:spPr>
      </p:pic>
      <p:cxnSp>
        <p:nvCxnSpPr>
          <p:cNvPr id="18" name="Straight Connector 17">
            <a:extLst>
              <a:ext uri="{FF2B5EF4-FFF2-40B4-BE49-F238E27FC236}">
                <a16:creationId xmlns:a16="http://schemas.microsoft.com/office/drawing/2014/main" id="{1E722B5B-9FD3-9AD5-1008-60487FD42D9A}"/>
              </a:ext>
            </a:extLst>
          </p:cNvPr>
          <p:cNvCxnSpPr>
            <a:cxnSpLocks/>
          </p:cNvCxnSpPr>
          <p:nvPr/>
        </p:nvCxnSpPr>
        <p:spPr>
          <a:xfrm>
            <a:off x="3206611" y="2988669"/>
            <a:ext cx="1013087" cy="0"/>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06A790-6597-BCB3-88F6-71B923B8D16A}"/>
              </a:ext>
            </a:extLst>
          </p:cNvPr>
          <p:cNvSpPr txBox="1"/>
          <p:nvPr/>
        </p:nvSpPr>
        <p:spPr>
          <a:xfrm>
            <a:off x="4830918" y="205276"/>
            <a:ext cx="7148512" cy="4893647"/>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anose="020B0604020202020204" pitchFamily="34" charset="0"/>
              <a:buChar char="•"/>
            </a:pPr>
            <a:r>
              <a:rPr lang="en-US" sz="2400" b="1" dirty="0">
                <a:solidFill>
                  <a:schemeClr val="accent5"/>
                </a:solidFill>
              </a:rPr>
              <a:t>THE BEGINNING OF THE DAY:  </a:t>
            </a:r>
            <a:r>
              <a:rPr lang="en-US" sz="2400" dirty="0"/>
              <a:t>Here Morgenstern cites </a:t>
            </a:r>
            <a:r>
              <a:rPr lang="en-US" sz="2400" dirty="0" err="1"/>
              <a:t>Konig’s</a:t>
            </a:r>
            <a:r>
              <a:rPr lang="en-US" sz="2400" dirty="0"/>
              <a:t> research for the day beginning in the morning and eventually was reckoned to evening. </a:t>
            </a:r>
          </a:p>
          <a:p>
            <a:pPr marL="342900" indent="-342900">
              <a:buFont typeface="Arial" panose="020B0604020202020204" pitchFamily="34" charset="0"/>
              <a:buChar char="•"/>
            </a:pPr>
            <a:r>
              <a:rPr lang="en-US" sz="2400" b="1" dirty="0">
                <a:solidFill>
                  <a:schemeClr val="accent2">
                    <a:lumMod val="50000"/>
                  </a:schemeClr>
                </a:solidFill>
              </a:rPr>
              <a:t>However, Morgenstern does not agree with that. </a:t>
            </a:r>
            <a:br>
              <a:rPr lang="en-US" sz="2400" b="1" dirty="0">
                <a:solidFill>
                  <a:schemeClr val="accent2">
                    <a:lumMod val="50000"/>
                  </a:schemeClr>
                </a:solidFill>
              </a:rPr>
            </a:br>
            <a:r>
              <a:rPr lang="en-US" sz="2400" dirty="0"/>
              <a:t>[p 15]  </a:t>
            </a:r>
          </a:p>
          <a:p>
            <a:pPr marL="342900" indent="-342900">
              <a:buFont typeface="Arial" panose="020B0604020202020204" pitchFamily="34" charset="0"/>
              <a:buChar char="•"/>
            </a:pPr>
            <a:r>
              <a:rPr lang="en-US" sz="2400" dirty="0"/>
              <a:t>Needless to say, Morgenstern also goes on to cite </a:t>
            </a:r>
            <a:r>
              <a:rPr lang="en-US" sz="2400" dirty="0" err="1"/>
              <a:t>Konig’s</a:t>
            </a:r>
            <a:r>
              <a:rPr lang="en-US" sz="2400" dirty="0"/>
              <a:t> reason for </a:t>
            </a:r>
            <a:r>
              <a:rPr lang="en-US" sz="2400" dirty="0" err="1"/>
              <a:t>boqer</a:t>
            </a:r>
            <a:r>
              <a:rPr lang="en-US" sz="2400" dirty="0"/>
              <a:t> day-start by the statutes in Lev 7:15 &amp; 22:30.  All sacrifices must be offered on the same day; going on to conclude this is the only convincing evidence from </a:t>
            </a:r>
            <a:r>
              <a:rPr lang="en-US" sz="2400" dirty="0" err="1"/>
              <a:t>Konig</a:t>
            </a:r>
            <a:r>
              <a:rPr lang="en-US" sz="2400" dirty="0"/>
              <a:t> [p 16].</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p:txBody>
      </p:sp>
      <p:cxnSp>
        <p:nvCxnSpPr>
          <p:cNvPr id="17" name="Straight Connector 16">
            <a:extLst>
              <a:ext uri="{FF2B5EF4-FFF2-40B4-BE49-F238E27FC236}">
                <a16:creationId xmlns:a16="http://schemas.microsoft.com/office/drawing/2014/main" id="{71E5F4B0-947E-4E70-50AD-10580A1B6BC4}"/>
              </a:ext>
            </a:extLst>
          </p:cNvPr>
          <p:cNvCxnSpPr>
            <a:cxnSpLocks/>
          </p:cNvCxnSpPr>
          <p:nvPr/>
        </p:nvCxnSpPr>
        <p:spPr>
          <a:xfrm>
            <a:off x="513195" y="3633185"/>
            <a:ext cx="1010805"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CFD0F3-5254-002C-8755-3E37D9EF2B28}"/>
              </a:ext>
            </a:extLst>
          </p:cNvPr>
          <p:cNvCxnSpPr>
            <a:cxnSpLocks/>
          </p:cNvCxnSpPr>
          <p:nvPr/>
        </p:nvCxnSpPr>
        <p:spPr>
          <a:xfrm>
            <a:off x="513195" y="3799082"/>
            <a:ext cx="1842655"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17D0BB-DA6B-16D6-539C-AC4E74F03727}"/>
              </a:ext>
            </a:extLst>
          </p:cNvPr>
          <p:cNvSpPr/>
          <p:nvPr/>
        </p:nvSpPr>
        <p:spPr>
          <a:xfrm>
            <a:off x="418892" y="677458"/>
            <a:ext cx="3848726" cy="1568778"/>
          </a:xfrm>
          <a:prstGeom prst="rect">
            <a:avLst/>
          </a:prstGeom>
          <a:solidFill>
            <a:srgbClr val="FDF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dirty="0">
                <a:solidFill>
                  <a:srgbClr val="002060"/>
                </a:solidFill>
              </a:rPr>
              <a:t>Morgenstern notes </a:t>
            </a:r>
            <a:r>
              <a:rPr lang="en-US" dirty="0" err="1">
                <a:solidFill>
                  <a:srgbClr val="002060"/>
                </a:solidFill>
              </a:rPr>
              <a:t>Konig’s</a:t>
            </a:r>
            <a:r>
              <a:rPr lang="en-US" dirty="0">
                <a:solidFill>
                  <a:srgbClr val="002060"/>
                </a:solidFill>
              </a:rPr>
              <a:t> understanding of how morning [sunrise] used to be the day-start for the Jews, and later evolved to the day beginning from the evening.</a:t>
            </a:r>
          </a:p>
        </p:txBody>
      </p:sp>
      <p:cxnSp>
        <p:nvCxnSpPr>
          <p:cNvPr id="5" name="Straight Connector 4">
            <a:extLst>
              <a:ext uri="{FF2B5EF4-FFF2-40B4-BE49-F238E27FC236}">
                <a16:creationId xmlns:a16="http://schemas.microsoft.com/office/drawing/2014/main" id="{5482CA7E-37D0-EE38-36B8-B7F25950D50B}"/>
              </a:ext>
            </a:extLst>
          </p:cNvPr>
          <p:cNvCxnSpPr>
            <a:cxnSpLocks/>
          </p:cNvCxnSpPr>
          <p:nvPr/>
        </p:nvCxnSpPr>
        <p:spPr>
          <a:xfrm flipV="1">
            <a:off x="503828" y="3143250"/>
            <a:ext cx="2963272" cy="23748"/>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67A628-C17B-0A18-9EDC-731AF9B801BA}"/>
              </a:ext>
            </a:extLst>
          </p:cNvPr>
          <p:cNvCxnSpPr>
            <a:cxnSpLocks/>
          </p:cNvCxnSpPr>
          <p:nvPr/>
        </p:nvCxnSpPr>
        <p:spPr>
          <a:xfrm>
            <a:off x="3519488" y="3299819"/>
            <a:ext cx="748130" cy="0"/>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DF34DC-E1FA-FB84-E7A0-43CC4D151B19}"/>
              </a:ext>
            </a:extLst>
          </p:cNvPr>
          <p:cNvCxnSpPr>
            <a:cxnSpLocks/>
          </p:cNvCxnSpPr>
          <p:nvPr/>
        </p:nvCxnSpPr>
        <p:spPr>
          <a:xfrm flipV="1">
            <a:off x="500150" y="3455394"/>
            <a:ext cx="3186025" cy="29530"/>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EB877F-E72B-23C3-373B-9DDCE77EDB9A}"/>
              </a:ext>
            </a:extLst>
          </p:cNvPr>
          <p:cNvCxnSpPr>
            <a:cxnSpLocks/>
          </p:cNvCxnSpPr>
          <p:nvPr/>
        </p:nvCxnSpPr>
        <p:spPr>
          <a:xfrm flipV="1">
            <a:off x="3808405" y="3455394"/>
            <a:ext cx="433813" cy="985"/>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A7B2AA2-DE6F-7CBC-F79F-26D6345ECDF2}"/>
              </a:ext>
            </a:extLst>
          </p:cNvPr>
          <p:cNvCxnSpPr>
            <a:cxnSpLocks/>
          </p:cNvCxnSpPr>
          <p:nvPr/>
        </p:nvCxnSpPr>
        <p:spPr>
          <a:xfrm flipV="1">
            <a:off x="3795705" y="3607794"/>
            <a:ext cx="433813" cy="985"/>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A3586F0-82AC-1AD6-D7FE-B7EF117733E8}"/>
              </a:ext>
            </a:extLst>
          </p:cNvPr>
          <p:cNvSpPr/>
          <p:nvPr/>
        </p:nvSpPr>
        <p:spPr>
          <a:xfrm>
            <a:off x="3118794" y="4258864"/>
            <a:ext cx="1188719" cy="292277"/>
          </a:xfrm>
          <a:prstGeom prst="rect">
            <a:avLst/>
          </a:prstGeom>
          <a:noFill/>
          <a:ln w="3810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FDFA3F3A-C057-44A6-99A7-C14B7E506335}"/>
              </a:ext>
            </a:extLst>
          </p:cNvPr>
          <p:cNvSpPr/>
          <p:nvPr/>
        </p:nvSpPr>
        <p:spPr>
          <a:xfrm flipH="1">
            <a:off x="4345103" y="4305306"/>
            <a:ext cx="28599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a:extLst>
              <a:ext uri="{FF2B5EF4-FFF2-40B4-BE49-F238E27FC236}">
                <a16:creationId xmlns:a16="http://schemas.microsoft.com/office/drawing/2014/main" id="{E29C7464-448C-C04D-F43B-4CE8472CA93D}"/>
              </a:ext>
            </a:extLst>
          </p:cNvPr>
          <p:cNvSpPr/>
          <p:nvPr/>
        </p:nvSpPr>
        <p:spPr>
          <a:xfrm>
            <a:off x="452436" y="4726573"/>
            <a:ext cx="3935414" cy="1566808"/>
          </a:xfrm>
          <a:prstGeom prst="rect">
            <a:avLst/>
          </a:prstGeom>
          <a:noFill/>
          <a:ln w="38100">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11BF2F4-D937-F069-5690-46A7EFC10516}"/>
              </a:ext>
            </a:extLst>
          </p:cNvPr>
          <p:cNvSpPr/>
          <p:nvPr/>
        </p:nvSpPr>
        <p:spPr>
          <a:xfrm>
            <a:off x="4473939" y="1383506"/>
            <a:ext cx="401521" cy="245623"/>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50">
            <a:extLst>
              <a:ext uri="{FF2B5EF4-FFF2-40B4-BE49-F238E27FC236}">
                <a16:creationId xmlns:a16="http://schemas.microsoft.com/office/drawing/2014/main" id="{338DF19C-1F69-EDD0-28B6-796EE57C3ADE}"/>
              </a:ext>
            </a:extLst>
          </p:cNvPr>
          <p:cNvPicPr>
            <a:picLocks noChangeAspect="1"/>
          </p:cNvPicPr>
          <p:nvPr/>
        </p:nvPicPr>
        <p:blipFill rotWithShape="1">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5108956" y="4012025"/>
            <a:ext cx="6781289" cy="1430308"/>
          </a:xfrm>
          <a:prstGeom prst="rect">
            <a:avLst/>
          </a:prstGeom>
          <a:ln>
            <a:noFill/>
          </a:ln>
          <a:effectLst>
            <a:softEdge rad="112500"/>
          </a:effectLst>
        </p:spPr>
      </p:pic>
      <p:sp>
        <p:nvSpPr>
          <p:cNvPr id="4" name="Rectangle 3">
            <a:extLst>
              <a:ext uri="{FF2B5EF4-FFF2-40B4-BE49-F238E27FC236}">
                <a16:creationId xmlns:a16="http://schemas.microsoft.com/office/drawing/2014/main" id="{C5162F3C-5495-4C20-900B-F2CB45676473}"/>
              </a:ext>
            </a:extLst>
          </p:cNvPr>
          <p:cNvSpPr/>
          <p:nvPr/>
        </p:nvSpPr>
        <p:spPr>
          <a:xfrm>
            <a:off x="418891" y="2599136"/>
            <a:ext cx="3935413" cy="1240225"/>
          </a:xfrm>
          <a:prstGeom prst="rect">
            <a:avLst/>
          </a:prstGeom>
          <a:noFill/>
          <a:ln w="57150">
            <a:solidFill>
              <a:srgbClr val="CC00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un 7">
            <a:extLst>
              <a:ext uri="{FF2B5EF4-FFF2-40B4-BE49-F238E27FC236}">
                <a16:creationId xmlns:a16="http://schemas.microsoft.com/office/drawing/2014/main" id="{5C2991FE-CFB0-6CA4-90E0-ACF2CE9789B0}"/>
              </a:ext>
            </a:extLst>
          </p:cNvPr>
          <p:cNvSpPr/>
          <p:nvPr/>
        </p:nvSpPr>
        <p:spPr>
          <a:xfrm>
            <a:off x="11582401"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14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06A790-6597-BCB3-88F6-71B923B8D16A}"/>
              </a:ext>
            </a:extLst>
          </p:cNvPr>
          <p:cNvSpPr txBox="1"/>
          <p:nvPr/>
        </p:nvSpPr>
        <p:spPr>
          <a:xfrm>
            <a:off x="4761187" y="226542"/>
            <a:ext cx="7248688" cy="6555641"/>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anose="020B0604020202020204" pitchFamily="34" charset="0"/>
              <a:buChar char="•"/>
            </a:pPr>
            <a:r>
              <a:rPr lang="en-US" sz="2400" b="1" dirty="0">
                <a:solidFill>
                  <a:schemeClr val="accent2">
                    <a:lumMod val="50000"/>
                  </a:schemeClr>
                </a:solidFill>
              </a:rPr>
              <a:t>Morgenstern </a:t>
            </a:r>
            <a:r>
              <a:rPr lang="en-US" sz="2300" b="1" dirty="0">
                <a:solidFill>
                  <a:srgbClr val="CC00FF"/>
                </a:solidFill>
              </a:rPr>
              <a:t>links the </a:t>
            </a:r>
            <a:r>
              <a:rPr lang="en-US" sz="2300" b="1" dirty="0" err="1">
                <a:solidFill>
                  <a:srgbClr val="CC00FF"/>
                </a:solidFill>
              </a:rPr>
              <a:t>boqer</a:t>
            </a:r>
            <a:r>
              <a:rPr lang="en-US" sz="2300" b="1" dirty="0">
                <a:solidFill>
                  <a:srgbClr val="CC00FF"/>
                </a:solidFill>
              </a:rPr>
              <a:t> day-start </a:t>
            </a:r>
            <a:r>
              <a:rPr lang="en-US" sz="2400" b="1" dirty="0">
                <a:solidFill>
                  <a:schemeClr val="accent2">
                    <a:lumMod val="50000"/>
                  </a:schemeClr>
                </a:solidFill>
              </a:rPr>
              <a:t>to Calendar I.  </a:t>
            </a:r>
          </a:p>
          <a:p>
            <a:pPr marL="342900" indent="-342900">
              <a:buFont typeface="Arial" panose="020B0604020202020204" pitchFamily="34" charset="0"/>
              <a:buChar char="•"/>
            </a:pPr>
            <a:r>
              <a:rPr lang="en-US" sz="2400" b="1" dirty="0">
                <a:solidFill>
                  <a:srgbClr val="FF0000"/>
                </a:solidFill>
              </a:rPr>
              <a:t>The change to the sunset/evening day-start appears between the transition of Calendar II to Calendar III – all at the same time that the Dead Sea Calendars have a presence – </a:t>
            </a:r>
            <a:r>
              <a:rPr lang="en-US" sz="2400" b="1" u="sng" dirty="0">
                <a:solidFill>
                  <a:srgbClr val="FF0000"/>
                </a:solidFill>
              </a:rPr>
              <a:t>BEFORE the 4</a:t>
            </a:r>
            <a:r>
              <a:rPr lang="en-US" sz="2400" b="1" u="sng" baseline="30000" dirty="0">
                <a:solidFill>
                  <a:srgbClr val="FF0000"/>
                </a:solidFill>
              </a:rPr>
              <a:t>th</a:t>
            </a:r>
            <a:r>
              <a:rPr lang="en-US" sz="2400" b="1" u="sng" dirty="0">
                <a:solidFill>
                  <a:srgbClr val="FF0000"/>
                </a:solidFill>
              </a:rPr>
              <a:t> centur</a:t>
            </a:r>
            <a:r>
              <a:rPr lang="en-US" sz="2400" b="1" dirty="0">
                <a:solidFill>
                  <a:srgbClr val="FF0000"/>
                </a:solidFill>
              </a:rPr>
              <a:t>y </a:t>
            </a:r>
            <a:r>
              <a:rPr lang="en-US" sz="2400" b="1" u="sng" dirty="0">
                <a:solidFill>
                  <a:srgbClr val="FF0000"/>
                </a:solidFill>
              </a:rPr>
              <a:t>BC</a:t>
            </a:r>
            <a:r>
              <a:rPr lang="en-US" sz="2400" b="1" dirty="0">
                <a:solidFill>
                  <a:srgbClr val="FF0000"/>
                </a:solidFill>
              </a:rPr>
              <a:t>. </a:t>
            </a:r>
          </a:p>
          <a:p>
            <a:pPr marL="342900" indent="-342900">
              <a:buFont typeface="Arial" panose="020B0604020202020204" pitchFamily="34" charset="0"/>
              <a:buChar char="•"/>
            </a:pPr>
            <a:r>
              <a:rPr lang="en-US" sz="2400" b="1" dirty="0">
                <a:solidFill>
                  <a:schemeClr val="accent2">
                    <a:lumMod val="50000"/>
                  </a:schemeClr>
                </a:solidFill>
              </a:rPr>
              <a:t>Note this quote carefully:  </a:t>
            </a:r>
            <a:r>
              <a:rPr lang="en-US" sz="2400" b="1" dirty="0">
                <a:solidFill>
                  <a:schemeClr val="accent6">
                    <a:lumMod val="50000"/>
                  </a:schemeClr>
                </a:solidFill>
              </a:rPr>
              <a:t>“We correlated this radical modification of the earlier system of [morning] </a:t>
            </a:r>
            <a:r>
              <a:rPr lang="en-US" sz="2400" b="1" dirty="0" err="1">
                <a:solidFill>
                  <a:schemeClr val="accent6">
                    <a:lumMod val="50000"/>
                  </a:schemeClr>
                </a:solidFill>
              </a:rPr>
              <a:t>calendation</a:t>
            </a:r>
            <a:r>
              <a:rPr lang="en-US" sz="2400" b="1" dirty="0">
                <a:solidFill>
                  <a:schemeClr val="accent6">
                    <a:lumMod val="50000"/>
                  </a:schemeClr>
                </a:solidFill>
              </a:rPr>
              <a:t> with the introduction of a basically </a:t>
            </a:r>
            <a:r>
              <a:rPr lang="en-US" sz="2400" b="1" u="sng" dirty="0">
                <a:solidFill>
                  <a:schemeClr val="accent6">
                    <a:lumMod val="50000"/>
                  </a:schemeClr>
                </a:solidFill>
              </a:rPr>
              <a:t>lunar s</a:t>
            </a:r>
            <a:r>
              <a:rPr lang="en-US" sz="2400" b="1" dirty="0">
                <a:solidFill>
                  <a:schemeClr val="accent6">
                    <a:lumMod val="50000"/>
                  </a:schemeClr>
                </a:solidFill>
              </a:rPr>
              <a:t>y</a:t>
            </a:r>
            <a:r>
              <a:rPr lang="en-US" sz="2400" b="1" u="sng" dirty="0">
                <a:solidFill>
                  <a:schemeClr val="accent6">
                    <a:lumMod val="50000"/>
                  </a:schemeClr>
                </a:solidFill>
              </a:rPr>
              <a:t>stem of time-reckonin</a:t>
            </a:r>
            <a:r>
              <a:rPr lang="en-US" sz="2400" b="1" dirty="0">
                <a:solidFill>
                  <a:schemeClr val="accent6">
                    <a:lumMod val="50000"/>
                  </a:schemeClr>
                </a:solidFill>
              </a:rPr>
              <a:t>g.  For it is almost self-apparent </a:t>
            </a:r>
            <a:r>
              <a:rPr lang="en-US" sz="2400" b="1" dirty="0">
                <a:solidFill>
                  <a:schemeClr val="accent6">
                    <a:lumMod val="50000"/>
                  </a:schemeClr>
                </a:solidFill>
                <a:effectLst>
                  <a:glow rad="228600">
                    <a:schemeClr val="accent6">
                      <a:satMod val="175000"/>
                      <a:alpha val="40000"/>
                    </a:schemeClr>
                  </a:glow>
                </a:effectLst>
              </a:rPr>
              <a:t>that a lunar system of time-reckoning would necessarily assume a day extending from sunset to sunset</a:t>
            </a:r>
            <a:r>
              <a:rPr lang="en-US" sz="2400" b="1" dirty="0">
                <a:solidFill>
                  <a:schemeClr val="accent6">
                    <a:lumMod val="50000"/>
                  </a:schemeClr>
                </a:solidFill>
              </a:rPr>
              <a:t>, </a:t>
            </a:r>
            <a:r>
              <a:rPr lang="en-US" sz="2800" b="1" dirty="0">
                <a:ln>
                  <a:solidFill>
                    <a:schemeClr val="accent4">
                      <a:lumMod val="50000"/>
                    </a:schemeClr>
                  </a:solidFill>
                </a:ln>
                <a:solidFill>
                  <a:schemeClr val="accent4"/>
                </a:solidFill>
                <a:effectLst>
                  <a:outerShdw blurRad="88900" dist="50800" dir="4800000" algn="ctr" rotWithShape="0">
                    <a:schemeClr val="accent5">
                      <a:lumMod val="75000"/>
                    </a:schemeClr>
                  </a:outerShdw>
                </a:effectLst>
              </a:rPr>
              <a:t>whereas a solar system of time-reckoning</a:t>
            </a:r>
            <a:r>
              <a:rPr lang="en-US" sz="2400" b="1" dirty="0">
                <a:ln>
                  <a:solidFill>
                    <a:schemeClr val="accent4">
                      <a:lumMod val="50000"/>
                    </a:schemeClr>
                  </a:solidFill>
                </a:ln>
                <a:solidFill>
                  <a:schemeClr val="accent4"/>
                </a:solidFill>
                <a:effectLst>
                  <a:outerShdw blurRad="88900" dist="50800" dir="4800000" algn="ctr" rotWithShape="0">
                    <a:schemeClr val="accent5">
                      <a:lumMod val="75000"/>
                    </a:schemeClr>
                  </a:outerShdw>
                </a:effectLst>
              </a:rPr>
              <a:t>, </a:t>
            </a:r>
            <a:r>
              <a:rPr lang="en-US" sz="2400" b="1" dirty="0">
                <a:solidFill>
                  <a:srgbClr val="0070C0"/>
                </a:solidFill>
              </a:rPr>
              <a:t>such as Calendar I was, or even </a:t>
            </a:r>
            <a:br>
              <a:rPr lang="en-US" sz="2400" b="1" dirty="0">
                <a:solidFill>
                  <a:srgbClr val="0070C0"/>
                </a:solidFill>
              </a:rPr>
            </a:br>
            <a:r>
              <a:rPr lang="en-US" sz="2400" b="1" dirty="0">
                <a:solidFill>
                  <a:srgbClr val="0070C0"/>
                </a:solidFill>
              </a:rPr>
              <a:t>a luni-solar system which evolved out of a purely solar system, such as was the case with Calendar II, </a:t>
            </a:r>
            <a:r>
              <a:rPr lang="en-US" sz="2800" b="1" dirty="0">
                <a:ln>
                  <a:solidFill>
                    <a:schemeClr val="accent4">
                      <a:lumMod val="50000"/>
                    </a:schemeClr>
                  </a:solidFill>
                </a:ln>
                <a:solidFill>
                  <a:schemeClr val="accent4"/>
                </a:solidFill>
                <a:effectLst>
                  <a:outerShdw blurRad="88900" dist="50800" dir="4800000" algn="ctr" rotWithShape="0">
                    <a:schemeClr val="accent5">
                      <a:lumMod val="75000"/>
                    </a:schemeClr>
                  </a:outerShdw>
                </a:effectLst>
              </a:rPr>
              <a:t>should naturally reckon the day from sunrise to sunrise.”</a:t>
            </a:r>
          </a:p>
        </p:txBody>
      </p:sp>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390900" cy="501650"/>
          </a:xfrm>
        </p:spPr>
        <p:txBody>
          <a:bodyPr/>
          <a:lstStyle/>
          <a:p>
            <a:fld id="{0B555D82-D20F-4DB7-B3E9-7B7EAC2F87A9}" type="slidenum">
              <a:rPr lang="en-US" sz="1600" smtClean="0">
                <a:solidFill>
                  <a:schemeClr val="tx1"/>
                </a:solidFill>
              </a:rPr>
              <a:t>18</a:t>
            </a:fld>
            <a:endParaRPr lang="en-US" dirty="0">
              <a:solidFill>
                <a:schemeClr val="tx1"/>
              </a:solidFill>
            </a:endParaRPr>
          </a:p>
        </p:txBody>
      </p:sp>
      <p:pic>
        <p:nvPicPr>
          <p:cNvPr id="7" name="Picture 6">
            <a:extLst>
              <a:ext uri="{FF2B5EF4-FFF2-40B4-BE49-F238E27FC236}">
                <a16:creationId xmlns:a16="http://schemas.microsoft.com/office/drawing/2014/main" id="{F5231E1E-1F7B-87FD-5013-DB9C7443A3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5788" y="135186"/>
            <a:ext cx="4370117" cy="6587627"/>
          </a:xfrm>
          <a:prstGeom prst="rect">
            <a:avLst/>
          </a:prstGeom>
          <a:ln>
            <a:solidFill>
              <a:schemeClr val="tx1">
                <a:lumMod val="75000"/>
                <a:lumOff val="25000"/>
              </a:schemeClr>
            </a:solidFill>
          </a:ln>
        </p:spPr>
      </p:pic>
      <p:sp>
        <p:nvSpPr>
          <p:cNvPr id="12" name="Rectangle 11">
            <a:extLst>
              <a:ext uri="{FF2B5EF4-FFF2-40B4-BE49-F238E27FC236}">
                <a16:creationId xmlns:a16="http://schemas.microsoft.com/office/drawing/2014/main" id="{C5B6D4B3-C5C2-BF9E-09A3-FBFBCAAEF72D}"/>
              </a:ext>
            </a:extLst>
          </p:cNvPr>
          <p:cNvSpPr/>
          <p:nvPr/>
        </p:nvSpPr>
        <p:spPr>
          <a:xfrm>
            <a:off x="396240" y="533400"/>
            <a:ext cx="4152899" cy="502920"/>
          </a:xfrm>
          <a:prstGeom prst="rect">
            <a:avLst/>
          </a:prstGeom>
          <a:solidFill>
            <a:srgbClr val="FDF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 name="TextBox 3">
            <a:extLst>
              <a:ext uri="{FF2B5EF4-FFF2-40B4-BE49-F238E27FC236}">
                <a16:creationId xmlns:a16="http://schemas.microsoft.com/office/drawing/2014/main" id="{EFA420EF-AEFC-893D-7F4D-ACA09A944988}"/>
              </a:ext>
            </a:extLst>
          </p:cNvPr>
          <p:cNvSpPr txBox="1"/>
          <p:nvPr/>
        </p:nvSpPr>
        <p:spPr>
          <a:xfrm>
            <a:off x="823343" y="226542"/>
            <a:ext cx="3251342" cy="553998"/>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 </a:t>
            </a:r>
            <a:br>
              <a:rPr lang="en-US" sz="1600" b="1" dirty="0">
                <a:solidFill>
                  <a:srgbClr val="002060"/>
                </a:solidFill>
              </a:rPr>
            </a:br>
            <a:r>
              <a:rPr lang="en-US" sz="1400" b="1" dirty="0">
                <a:solidFill>
                  <a:srgbClr val="002060"/>
                </a:solidFill>
              </a:rPr>
              <a:t>p 16 (Summary)</a:t>
            </a:r>
            <a:endParaRPr lang="en-US" sz="1600" b="1" dirty="0">
              <a:solidFill>
                <a:srgbClr val="002060"/>
              </a:solidFill>
            </a:endParaRPr>
          </a:p>
        </p:txBody>
      </p:sp>
      <p:sp>
        <p:nvSpPr>
          <p:cNvPr id="15" name="Rectangle 14">
            <a:extLst>
              <a:ext uri="{FF2B5EF4-FFF2-40B4-BE49-F238E27FC236}">
                <a16:creationId xmlns:a16="http://schemas.microsoft.com/office/drawing/2014/main" id="{97BB9A28-E0B1-EFCD-D04E-9285B264B6F1}"/>
              </a:ext>
            </a:extLst>
          </p:cNvPr>
          <p:cNvSpPr/>
          <p:nvPr/>
        </p:nvSpPr>
        <p:spPr>
          <a:xfrm>
            <a:off x="548640" y="1180357"/>
            <a:ext cx="3931919" cy="1151363"/>
          </a:xfrm>
          <a:prstGeom prst="rect">
            <a:avLst/>
          </a:prstGeom>
          <a:noFill/>
          <a:ln w="38100">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C123ACD1-E0A7-5EB7-5518-E15F92108BC2}"/>
              </a:ext>
            </a:extLst>
          </p:cNvPr>
          <p:cNvSpPr/>
          <p:nvPr/>
        </p:nvSpPr>
        <p:spPr>
          <a:xfrm flipH="1">
            <a:off x="4535962" y="1404198"/>
            <a:ext cx="285998"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6201BB5-0EEA-314A-43C3-C4594361B9C3}"/>
              </a:ext>
            </a:extLst>
          </p:cNvPr>
          <p:cNvCxnSpPr>
            <a:cxnSpLocks/>
          </p:cNvCxnSpPr>
          <p:nvPr/>
        </p:nvCxnSpPr>
        <p:spPr>
          <a:xfrm>
            <a:off x="3169920" y="1823581"/>
            <a:ext cx="1272539"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A52EA2-29D3-D510-BEE5-46F3CDF6F786}"/>
              </a:ext>
            </a:extLst>
          </p:cNvPr>
          <p:cNvCxnSpPr>
            <a:cxnSpLocks/>
          </p:cNvCxnSpPr>
          <p:nvPr/>
        </p:nvCxnSpPr>
        <p:spPr>
          <a:xfrm>
            <a:off x="580390" y="1985522"/>
            <a:ext cx="3870959"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FC5BF3-38A3-0F3A-6469-5F008F7AF652}"/>
              </a:ext>
            </a:extLst>
          </p:cNvPr>
          <p:cNvCxnSpPr>
            <a:cxnSpLocks/>
          </p:cNvCxnSpPr>
          <p:nvPr/>
        </p:nvCxnSpPr>
        <p:spPr>
          <a:xfrm>
            <a:off x="610508" y="1681098"/>
            <a:ext cx="3778612" cy="0"/>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2B7DF-9EA0-EBF1-80CE-12A269AC5147}"/>
              </a:ext>
            </a:extLst>
          </p:cNvPr>
          <p:cNvCxnSpPr>
            <a:cxnSpLocks/>
          </p:cNvCxnSpPr>
          <p:nvPr/>
        </p:nvCxnSpPr>
        <p:spPr>
          <a:xfrm flipV="1">
            <a:off x="610508" y="1825136"/>
            <a:ext cx="1904091" cy="14765"/>
          </a:xfrm>
          <a:prstGeom prst="line">
            <a:avLst/>
          </a:prstGeom>
          <a:ln w="28575">
            <a:solidFill>
              <a:schemeClr val="accent5">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5B682D-A3F0-1EBC-D797-1958AA145EDC}"/>
              </a:ext>
            </a:extLst>
          </p:cNvPr>
          <p:cNvCxnSpPr>
            <a:cxnSpLocks/>
          </p:cNvCxnSpPr>
          <p:nvPr/>
        </p:nvCxnSpPr>
        <p:spPr>
          <a:xfrm>
            <a:off x="574040" y="2151241"/>
            <a:ext cx="48768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52DDBD-0CD9-0AE0-7017-8F6230CE2FCF}"/>
              </a:ext>
            </a:extLst>
          </p:cNvPr>
          <p:cNvCxnSpPr>
            <a:cxnSpLocks/>
          </p:cNvCxnSpPr>
          <p:nvPr/>
        </p:nvCxnSpPr>
        <p:spPr>
          <a:xfrm>
            <a:off x="2971800" y="2616061"/>
            <a:ext cx="1432559"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9F31464-9323-F956-324A-A849E5BDDEA7}"/>
              </a:ext>
            </a:extLst>
          </p:cNvPr>
          <p:cNvCxnSpPr>
            <a:cxnSpLocks/>
          </p:cNvCxnSpPr>
          <p:nvPr/>
        </p:nvCxnSpPr>
        <p:spPr>
          <a:xfrm>
            <a:off x="591820" y="2770382"/>
            <a:ext cx="3812539"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B64464-2959-434E-B8F7-893EBEA7D75A}"/>
              </a:ext>
            </a:extLst>
          </p:cNvPr>
          <p:cNvCxnSpPr>
            <a:cxnSpLocks/>
          </p:cNvCxnSpPr>
          <p:nvPr/>
        </p:nvCxnSpPr>
        <p:spPr>
          <a:xfrm>
            <a:off x="3916680" y="2928481"/>
            <a:ext cx="48768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929245-FBFD-2E5B-8E05-DF6395D6E69D}"/>
              </a:ext>
            </a:extLst>
          </p:cNvPr>
          <p:cNvCxnSpPr>
            <a:cxnSpLocks/>
          </p:cNvCxnSpPr>
          <p:nvPr/>
        </p:nvCxnSpPr>
        <p:spPr>
          <a:xfrm>
            <a:off x="594360" y="3098042"/>
            <a:ext cx="2095500" cy="0"/>
          </a:xfrm>
          <a:prstGeom prst="line">
            <a:avLst/>
          </a:prstGeom>
          <a:ln w="28575">
            <a:solidFill>
              <a:srgbClr val="FF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71E7E63-F67F-C079-77DA-7F0B6DC1BC54}"/>
              </a:ext>
            </a:extLst>
          </p:cNvPr>
          <p:cNvSpPr/>
          <p:nvPr/>
        </p:nvSpPr>
        <p:spPr>
          <a:xfrm>
            <a:off x="305788" y="3271382"/>
            <a:ext cx="4370117" cy="774838"/>
          </a:xfrm>
          <a:prstGeom prst="rect">
            <a:avLst/>
          </a:prstGeom>
          <a:noFill/>
          <a:ln w="38100">
            <a:solidFill>
              <a:schemeClr val="accent6">
                <a:lumMod val="75000"/>
              </a:schemeClr>
            </a:solidFill>
          </a:ln>
          <a:effectLst>
            <a:glow rad="1397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8D8CEFD-8096-A638-D715-812AF8D17012}"/>
              </a:ext>
            </a:extLst>
          </p:cNvPr>
          <p:cNvSpPr/>
          <p:nvPr/>
        </p:nvSpPr>
        <p:spPr>
          <a:xfrm>
            <a:off x="305788" y="4063862"/>
            <a:ext cx="4370117" cy="1099682"/>
          </a:xfrm>
          <a:prstGeom prst="rect">
            <a:avLst/>
          </a:prstGeom>
          <a:noFill/>
          <a:ln w="38100">
            <a:solidFill>
              <a:schemeClr val="accent5">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4161882-C8E1-D778-6396-A4D3DE658656}"/>
              </a:ext>
            </a:extLst>
          </p:cNvPr>
          <p:cNvSpPr/>
          <p:nvPr/>
        </p:nvSpPr>
        <p:spPr>
          <a:xfrm>
            <a:off x="561340" y="5937250"/>
            <a:ext cx="3931920" cy="368300"/>
          </a:xfrm>
          <a:prstGeom prst="rect">
            <a:avLst/>
          </a:prstGeom>
          <a:noFill/>
          <a:ln w="38100">
            <a:solidFill>
              <a:schemeClr val="accent5">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4ED7EC41-1BA0-0366-4EB2-6D07B44EEF97}"/>
              </a:ext>
            </a:extLst>
          </p:cNvPr>
          <p:cNvSpPr/>
          <p:nvPr/>
        </p:nvSpPr>
        <p:spPr>
          <a:xfrm flipH="1">
            <a:off x="4732812" y="3319297"/>
            <a:ext cx="285998" cy="199391"/>
          </a:xfrm>
          <a:prstGeom prst="rightArrow">
            <a:avLst/>
          </a:prstGeom>
          <a:ln w="28575">
            <a:solidFill>
              <a:schemeClr val="accent6">
                <a:lumMod val="75000"/>
              </a:schemeClr>
            </a:solidFill>
          </a:ln>
          <a:effectLst>
            <a:glow rad="101600">
              <a:schemeClr val="accent6">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row: Left-Right 63">
            <a:extLst>
              <a:ext uri="{FF2B5EF4-FFF2-40B4-BE49-F238E27FC236}">
                <a16:creationId xmlns:a16="http://schemas.microsoft.com/office/drawing/2014/main" id="{E6FAB289-2E7E-A539-5ADD-5ECA66B7B98D}"/>
              </a:ext>
            </a:extLst>
          </p:cNvPr>
          <p:cNvSpPr/>
          <p:nvPr/>
        </p:nvSpPr>
        <p:spPr>
          <a:xfrm>
            <a:off x="4707412" y="4882551"/>
            <a:ext cx="425789" cy="199391"/>
          </a:xfrm>
          <a:prstGeom prst="leftRightArrow">
            <a:avLst/>
          </a:prstGeom>
          <a:ln w="28575">
            <a:solidFill>
              <a:schemeClr val="accent5">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row: Right 67">
            <a:extLst>
              <a:ext uri="{FF2B5EF4-FFF2-40B4-BE49-F238E27FC236}">
                <a16:creationId xmlns:a16="http://schemas.microsoft.com/office/drawing/2014/main" id="{8F33A1B0-9419-7056-5163-F189F83B73FF}"/>
              </a:ext>
            </a:extLst>
          </p:cNvPr>
          <p:cNvSpPr/>
          <p:nvPr/>
        </p:nvSpPr>
        <p:spPr>
          <a:xfrm>
            <a:off x="4543100" y="358176"/>
            <a:ext cx="322770" cy="199391"/>
          </a:xfrm>
          <a:prstGeom prst="rightArrow">
            <a:avLst/>
          </a:prstGeom>
          <a:ln w="28575">
            <a:solidFill>
              <a:schemeClr val="accent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row: Right 27">
            <a:extLst>
              <a:ext uri="{FF2B5EF4-FFF2-40B4-BE49-F238E27FC236}">
                <a16:creationId xmlns:a16="http://schemas.microsoft.com/office/drawing/2014/main" id="{27F49006-2B66-416D-84CF-04823393B466}"/>
              </a:ext>
            </a:extLst>
          </p:cNvPr>
          <p:cNvSpPr/>
          <p:nvPr/>
        </p:nvSpPr>
        <p:spPr>
          <a:xfrm rot="11605776">
            <a:off x="4604978" y="6199507"/>
            <a:ext cx="497419" cy="323823"/>
          </a:xfrm>
          <a:prstGeom prst="rightArrow">
            <a:avLst/>
          </a:prstGeom>
          <a:ln w="28575">
            <a:solidFill>
              <a:srgbClr val="CC00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n 2">
            <a:extLst>
              <a:ext uri="{FF2B5EF4-FFF2-40B4-BE49-F238E27FC236}">
                <a16:creationId xmlns:a16="http://schemas.microsoft.com/office/drawing/2014/main" id="{AB5C2950-B82E-365F-29F4-4358EE107751}"/>
              </a:ext>
            </a:extLst>
          </p:cNvPr>
          <p:cNvSpPr/>
          <p:nvPr/>
        </p:nvSpPr>
        <p:spPr>
          <a:xfrm>
            <a:off x="11617697" y="35053"/>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1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10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1000"/>
                                        <p:tgtEl>
                                          <p:spTgt spid="6">
                                            <p:txEl>
                                              <p:pRg st="1" end="1"/>
                                            </p:txEl>
                                          </p:spTgt>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80">
                                          <p:stCondLst>
                                            <p:cond delay="0"/>
                                          </p:stCondLst>
                                        </p:cTn>
                                        <p:tgtEl>
                                          <p:spTgt spid="24"/>
                                        </p:tgtEl>
                                      </p:cBhvr>
                                    </p:animEffect>
                                    <p:anim calcmode="lin" valueType="num">
                                      <p:cBhvr>
                                        <p:cTn id="1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 dur="26">
                                          <p:stCondLst>
                                            <p:cond delay="650"/>
                                          </p:stCondLst>
                                        </p:cTn>
                                        <p:tgtEl>
                                          <p:spTgt spid="24"/>
                                        </p:tgtEl>
                                      </p:cBhvr>
                                      <p:to x="100000" y="60000"/>
                                    </p:animScale>
                                    <p:animScale>
                                      <p:cBhvr>
                                        <p:cTn id="24" dur="166" decel="50000">
                                          <p:stCondLst>
                                            <p:cond delay="676"/>
                                          </p:stCondLst>
                                        </p:cTn>
                                        <p:tgtEl>
                                          <p:spTgt spid="24"/>
                                        </p:tgtEl>
                                      </p:cBhvr>
                                      <p:to x="100000" y="100000"/>
                                    </p:animScale>
                                    <p:animScale>
                                      <p:cBhvr>
                                        <p:cTn id="25" dur="26">
                                          <p:stCondLst>
                                            <p:cond delay="1312"/>
                                          </p:stCondLst>
                                        </p:cTn>
                                        <p:tgtEl>
                                          <p:spTgt spid="24"/>
                                        </p:tgtEl>
                                      </p:cBhvr>
                                      <p:to x="100000" y="80000"/>
                                    </p:animScale>
                                    <p:animScale>
                                      <p:cBhvr>
                                        <p:cTn id="26" dur="166" decel="50000">
                                          <p:stCondLst>
                                            <p:cond delay="1338"/>
                                          </p:stCondLst>
                                        </p:cTn>
                                        <p:tgtEl>
                                          <p:spTgt spid="24"/>
                                        </p:tgtEl>
                                      </p:cBhvr>
                                      <p:to x="100000" y="100000"/>
                                    </p:animScale>
                                    <p:animScale>
                                      <p:cBhvr>
                                        <p:cTn id="27" dur="26">
                                          <p:stCondLst>
                                            <p:cond delay="1642"/>
                                          </p:stCondLst>
                                        </p:cTn>
                                        <p:tgtEl>
                                          <p:spTgt spid="24"/>
                                        </p:tgtEl>
                                      </p:cBhvr>
                                      <p:to x="100000" y="90000"/>
                                    </p:animScale>
                                    <p:animScale>
                                      <p:cBhvr>
                                        <p:cTn id="28" dur="166" decel="50000">
                                          <p:stCondLst>
                                            <p:cond delay="1668"/>
                                          </p:stCondLst>
                                        </p:cTn>
                                        <p:tgtEl>
                                          <p:spTgt spid="24"/>
                                        </p:tgtEl>
                                      </p:cBhvr>
                                      <p:to x="100000" y="100000"/>
                                    </p:animScale>
                                    <p:animScale>
                                      <p:cBhvr>
                                        <p:cTn id="29" dur="26">
                                          <p:stCondLst>
                                            <p:cond delay="1808"/>
                                          </p:stCondLst>
                                        </p:cTn>
                                        <p:tgtEl>
                                          <p:spTgt spid="24"/>
                                        </p:tgtEl>
                                      </p:cBhvr>
                                      <p:to x="100000" y="95000"/>
                                    </p:animScale>
                                    <p:animScale>
                                      <p:cBhvr>
                                        <p:cTn id="30" dur="166" decel="50000">
                                          <p:stCondLst>
                                            <p:cond delay="1834"/>
                                          </p:stCondLst>
                                        </p:cTn>
                                        <p:tgtEl>
                                          <p:spTgt spid="2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arn(inVertical)">
                                      <p:cBhvr>
                                        <p:cTn id="35" dur="500"/>
                                        <p:tgtEl>
                                          <p:spTgt spid="6">
                                            <p:txEl>
                                              <p:pRg st="2" end="2"/>
                                            </p:txEl>
                                          </p:spTgt>
                                        </p:tgtEl>
                                      </p:cBhvr>
                                    </p:animEffect>
                                  </p:childTnLst>
                                </p:cTn>
                              </p:par>
                            </p:childTnLst>
                          </p:cTn>
                        </p:par>
                        <p:par>
                          <p:cTn id="36" fill="hold">
                            <p:stCondLst>
                              <p:cond delay="500"/>
                            </p:stCondLst>
                            <p:childTnLst>
                              <p:par>
                                <p:cTn id="37" presetID="21" presetClass="entr" presetSubtype="1" fill="hold" grpId="0" nodeType="afterEffect">
                                  <p:stCondLst>
                                    <p:cond delay="1250"/>
                                  </p:stCondLst>
                                  <p:childTnLst>
                                    <p:set>
                                      <p:cBhvr>
                                        <p:cTn id="38" dur="1" fill="hold">
                                          <p:stCondLst>
                                            <p:cond delay="0"/>
                                          </p:stCondLst>
                                        </p:cTn>
                                        <p:tgtEl>
                                          <p:spTgt spid="53"/>
                                        </p:tgtEl>
                                        <p:attrNameLst>
                                          <p:attrName>style.visibility</p:attrName>
                                        </p:attrNameLst>
                                      </p:cBhvr>
                                      <p:to>
                                        <p:strVal val="visible"/>
                                      </p:to>
                                    </p:set>
                                    <p:animEffect transition="in" filter="wheel(1)">
                                      <p:cBhvr>
                                        <p:cTn id="39" dur="2000"/>
                                        <p:tgtEl>
                                          <p:spTgt spid="53"/>
                                        </p:tgtEl>
                                      </p:cBhvr>
                                    </p:animEffect>
                                  </p:childTnLst>
                                </p:cTn>
                              </p:par>
                              <p:par>
                                <p:cTn id="40" presetID="26" presetClass="entr" presetSubtype="0" fill="hold" grpId="0" nodeType="withEffect">
                                  <p:stCondLst>
                                    <p:cond delay="50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80">
                                          <p:stCondLst>
                                            <p:cond delay="0"/>
                                          </p:stCondLst>
                                        </p:cTn>
                                        <p:tgtEl>
                                          <p:spTgt spid="59"/>
                                        </p:tgtEl>
                                      </p:cBhvr>
                                    </p:animEffect>
                                    <p:anim calcmode="lin" valueType="num">
                                      <p:cBhvr>
                                        <p:cTn id="43"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8" dur="26">
                                          <p:stCondLst>
                                            <p:cond delay="650"/>
                                          </p:stCondLst>
                                        </p:cTn>
                                        <p:tgtEl>
                                          <p:spTgt spid="59"/>
                                        </p:tgtEl>
                                      </p:cBhvr>
                                      <p:to x="100000" y="60000"/>
                                    </p:animScale>
                                    <p:animScale>
                                      <p:cBhvr>
                                        <p:cTn id="49" dur="166" decel="50000">
                                          <p:stCondLst>
                                            <p:cond delay="676"/>
                                          </p:stCondLst>
                                        </p:cTn>
                                        <p:tgtEl>
                                          <p:spTgt spid="59"/>
                                        </p:tgtEl>
                                      </p:cBhvr>
                                      <p:to x="100000" y="100000"/>
                                    </p:animScale>
                                    <p:animScale>
                                      <p:cBhvr>
                                        <p:cTn id="50" dur="26">
                                          <p:stCondLst>
                                            <p:cond delay="1312"/>
                                          </p:stCondLst>
                                        </p:cTn>
                                        <p:tgtEl>
                                          <p:spTgt spid="59"/>
                                        </p:tgtEl>
                                      </p:cBhvr>
                                      <p:to x="100000" y="80000"/>
                                    </p:animScale>
                                    <p:animScale>
                                      <p:cBhvr>
                                        <p:cTn id="51" dur="166" decel="50000">
                                          <p:stCondLst>
                                            <p:cond delay="1338"/>
                                          </p:stCondLst>
                                        </p:cTn>
                                        <p:tgtEl>
                                          <p:spTgt spid="59"/>
                                        </p:tgtEl>
                                      </p:cBhvr>
                                      <p:to x="100000" y="100000"/>
                                    </p:animScale>
                                    <p:animScale>
                                      <p:cBhvr>
                                        <p:cTn id="52" dur="26">
                                          <p:stCondLst>
                                            <p:cond delay="1642"/>
                                          </p:stCondLst>
                                        </p:cTn>
                                        <p:tgtEl>
                                          <p:spTgt spid="59"/>
                                        </p:tgtEl>
                                      </p:cBhvr>
                                      <p:to x="100000" y="90000"/>
                                    </p:animScale>
                                    <p:animScale>
                                      <p:cBhvr>
                                        <p:cTn id="53" dur="166" decel="50000">
                                          <p:stCondLst>
                                            <p:cond delay="1668"/>
                                          </p:stCondLst>
                                        </p:cTn>
                                        <p:tgtEl>
                                          <p:spTgt spid="59"/>
                                        </p:tgtEl>
                                      </p:cBhvr>
                                      <p:to x="100000" y="100000"/>
                                    </p:animScale>
                                    <p:animScale>
                                      <p:cBhvr>
                                        <p:cTn id="54" dur="26">
                                          <p:stCondLst>
                                            <p:cond delay="1808"/>
                                          </p:stCondLst>
                                        </p:cTn>
                                        <p:tgtEl>
                                          <p:spTgt spid="59"/>
                                        </p:tgtEl>
                                      </p:cBhvr>
                                      <p:to x="100000" y="95000"/>
                                    </p:animScale>
                                    <p:animScale>
                                      <p:cBhvr>
                                        <p:cTn id="55" dur="166" decel="50000">
                                          <p:stCondLst>
                                            <p:cond delay="1834"/>
                                          </p:stCondLst>
                                        </p:cTn>
                                        <p:tgtEl>
                                          <p:spTgt spid="59"/>
                                        </p:tgtEl>
                                      </p:cBhvr>
                                      <p:to x="100000" y="100000"/>
                                    </p:animScale>
                                  </p:childTnLst>
                                </p:cTn>
                              </p:par>
                            </p:childTnLst>
                          </p:cTn>
                        </p:par>
                        <p:par>
                          <p:cTn id="56" fill="hold">
                            <p:stCondLst>
                              <p:cond delay="3750"/>
                            </p:stCondLst>
                            <p:childTnLst>
                              <p:par>
                                <p:cTn id="57" presetID="21" presetClass="entr" presetSubtype="1" fill="hold" grpId="0" nodeType="afterEffect">
                                  <p:stCondLst>
                                    <p:cond delay="1000"/>
                                  </p:stCondLst>
                                  <p:childTnLst>
                                    <p:set>
                                      <p:cBhvr>
                                        <p:cTn id="58" dur="1" fill="hold">
                                          <p:stCondLst>
                                            <p:cond delay="0"/>
                                          </p:stCondLst>
                                        </p:cTn>
                                        <p:tgtEl>
                                          <p:spTgt spid="54"/>
                                        </p:tgtEl>
                                        <p:attrNameLst>
                                          <p:attrName>style.visibility</p:attrName>
                                        </p:attrNameLst>
                                      </p:cBhvr>
                                      <p:to>
                                        <p:strVal val="visible"/>
                                      </p:to>
                                    </p:set>
                                    <p:animEffect transition="in" filter="wheel(1)">
                                      <p:cBhvr>
                                        <p:cTn id="59" dur="2000"/>
                                        <p:tgtEl>
                                          <p:spTgt spid="54"/>
                                        </p:tgtEl>
                                      </p:cBhvr>
                                    </p:animEffect>
                                  </p:childTnLst>
                                </p:cTn>
                              </p:par>
                              <p:par>
                                <p:cTn id="60" presetID="26" presetClass="entr" presetSubtype="0" fill="hold" grpId="0"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childTnLst>
                          </p:cTn>
                        </p:par>
                        <p:par>
                          <p:cTn id="76" fill="hold">
                            <p:stCondLst>
                              <p:cond delay="6750"/>
                            </p:stCondLst>
                            <p:childTnLst>
                              <p:par>
                                <p:cTn id="77" presetID="21" presetClass="entr" presetSubtype="1" fill="hold" grpId="0" nodeType="afterEffect">
                                  <p:stCondLst>
                                    <p:cond delay="10000"/>
                                  </p:stCondLst>
                                  <p:childTnLst>
                                    <p:set>
                                      <p:cBhvr>
                                        <p:cTn id="78" dur="1" fill="hold">
                                          <p:stCondLst>
                                            <p:cond delay="0"/>
                                          </p:stCondLst>
                                        </p:cTn>
                                        <p:tgtEl>
                                          <p:spTgt spid="56"/>
                                        </p:tgtEl>
                                        <p:attrNameLst>
                                          <p:attrName>style.visibility</p:attrName>
                                        </p:attrNameLst>
                                      </p:cBhvr>
                                      <p:to>
                                        <p:strVal val="visible"/>
                                      </p:to>
                                    </p:set>
                                    <p:animEffect transition="in" filter="wheel(1)">
                                      <p:cBhvr>
                                        <p:cTn id="79" dur="2000"/>
                                        <p:tgtEl>
                                          <p:spTgt spid="56"/>
                                        </p:tgtEl>
                                      </p:cBhvr>
                                    </p:animEffect>
                                  </p:childTnLst>
                                </p:cTn>
                              </p:par>
                              <p:par>
                                <p:cTn id="80" presetID="26" presetClass="entr" presetSubtype="0" fill="hold" grpId="0" nodeType="withEffect">
                                  <p:stCondLst>
                                    <p:cond delay="10000"/>
                                  </p:stCondLst>
                                  <p:childTnLst>
                                    <p:set>
                                      <p:cBhvr>
                                        <p:cTn id="81" dur="1" fill="hold">
                                          <p:stCondLst>
                                            <p:cond delay="0"/>
                                          </p:stCondLst>
                                        </p:cTn>
                                        <p:tgtEl>
                                          <p:spTgt spid="28"/>
                                        </p:tgtEl>
                                        <p:attrNameLst>
                                          <p:attrName>style.visibility</p:attrName>
                                        </p:attrNameLst>
                                      </p:cBhvr>
                                      <p:to>
                                        <p:strVal val="visible"/>
                                      </p:to>
                                    </p:set>
                                    <p:animEffect transition="in" filter="wipe(down)">
                                      <p:cBhvr>
                                        <p:cTn id="82" dur="580">
                                          <p:stCondLst>
                                            <p:cond delay="0"/>
                                          </p:stCondLst>
                                        </p:cTn>
                                        <p:tgtEl>
                                          <p:spTgt spid="28"/>
                                        </p:tgtEl>
                                      </p:cBhvr>
                                    </p:animEffect>
                                    <p:anim calcmode="lin" valueType="num">
                                      <p:cBhvr>
                                        <p:cTn id="8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88" dur="26">
                                          <p:stCondLst>
                                            <p:cond delay="650"/>
                                          </p:stCondLst>
                                        </p:cTn>
                                        <p:tgtEl>
                                          <p:spTgt spid="28"/>
                                        </p:tgtEl>
                                      </p:cBhvr>
                                      <p:to x="100000" y="60000"/>
                                    </p:animScale>
                                    <p:animScale>
                                      <p:cBhvr>
                                        <p:cTn id="89" dur="166" decel="50000">
                                          <p:stCondLst>
                                            <p:cond delay="676"/>
                                          </p:stCondLst>
                                        </p:cTn>
                                        <p:tgtEl>
                                          <p:spTgt spid="28"/>
                                        </p:tgtEl>
                                      </p:cBhvr>
                                      <p:to x="100000" y="100000"/>
                                    </p:animScale>
                                    <p:animScale>
                                      <p:cBhvr>
                                        <p:cTn id="90" dur="26">
                                          <p:stCondLst>
                                            <p:cond delay="1312"/>
                                          </p:stCondLst>
                                        </p:cTn>
                                        <p:tgtEl>
                                          <p:spTgt spid="28"/>
                                        </p:tgtEl>
                                      </p:cBhvr>
                                      <p:to x="100000" y="80000"/>
                                    </p:animScale>
                                    <p:animScale>
                                      <p:cBhvr>
                                        <p:cTn id="91" dur="166" decel="50000">
                                          <p:stCondLst>
                                            <p:cond delay="1338"/>
                                          </p:stCondLst>
                                        </p:cTn>
                                        <p:tgtEl>
                                          <p:spTgt spid="28"/>
                                        </p:tgtEl>
                                      </p:cBhvr>
                                      <p:to x="100000" y="100000"/>
                                    </p:animScale>
                                    <p:animScale>
                                      <p:cBhvr>
                                        <p:cTn id="92" dur="26">
                                          <p:stCondLst>
                                            <p:cond delay="1642"/>
                                          </p:stCondLst>
                                        </p:cTn>
                                        <p:tgtEl>
                                          <p:spTgt spid="28"/>
                                        </p:tgtEl>
                                      </p:cBhvr>
                                      <p:to x="100000" y="90000"/>
                                    </p:animScale>
                                    <p:animScale>
                                      <p:cBhvr>
                                        <p:cTn id="93" dur="166" decel="50000">
                                          <p:stCondLst>
                                            <p:cond delay="1668"/>
                                          </p:stCondLst>
                                        </p:cTn>
                                        <p:tgtEl>
                                          <p:spTgt spid="28"/>
                                        </p:tgtEl>
                                      </p:cBhvr>
                                      <p:to x="100000" y="100000"/>
                                    </p:animScale>
                                    <p:animScale>
                                      <p:cBhvr>
                                        <p:cTn id="94" dur="26">
                                          <p:stCondLst>
                                            <p:cond delay="1808"/>
                                          </p:stCondLst>
                                        </p:cTn>
                                        <p:tgtEl>
                                          <p:spTgt spid="28"/>
                                        </p:tgtEl>
                                      </p:cBhvr>
                                      <p:to x="100000" y="95000"/>
                                    </p:animScale>
                                    <p:animScale>
                                      <p:cBhvr>
                                        <p:cTn id="95"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53" grpId="0" animBg="1"/>
      <p:bldP spid="54" grpId="0" animBg="1"/>
      <p:bldP spid="56" grpId="0" animBg="1"/>
      <p:bldP spid="59" grpId="0" animBg="1"/>
      <p:bldP spid="64"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42BC09-B8C9-8554-0EA7-7D1C186057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23524" y="-40251"/>
            <a:ext cx="13840924" cy="6898251"/>
          </a:xfrm>
          <a:prstGeom prst="rect">
            <a:avLst/>
          </a:prstGeom>
        </p:spPr>
      </p:pic>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610600" y="6356350"/>
            <a:ext cx="3390900" cy="501650"/>
          </a:xfrm>
        </p:spPr>
        <p:txBody>
          <a:bodyPr/>
          <a:lstStyle/>
          <a:p>
            <a:fld id="{0B555D82-D20F-4DB7-B3E9-7B7EAC2F87A9}" type="slidenum">
              <a:rPr lang="en-US" sz="1600" smtClean="0">
                <a:solidFill>
                  <a:schemeClr val="bg1"/>
                </a:solidFill>
              </a:rPr>
              <a:t>19</a:t>
            </a:fld>
            <a:endParaRPr lang="en-US" dirty="0">
              <a:solidFill>
                <a:schemeClr val="bg1"/>
              </a:solidFill>
            </a:endParaRPr>
          </a:p>
        </p:txBody>
      </p:sp>
      <p:sp>
        <p:nvSpPr>
          <p:cNvPr id="3" name="Explosion: 14 Points 2">
            <a:extLst>
              <a:ext uri="{FF2B5EF4-FFF2-40B4-BE49-F238E27FC236}">
                <a16:creationId xmlns:a16="http://schemas.microsoft.com/office/drawing/2014/main" id="{EEDD9F04-5212-25F8-59E7-5491D66267A8}"/>
              </a:ext>
            </a:extLst>
          </p:cNvPr>
          <p:cNvSpPr/>
          <p:nvPr/>
        </p:nvSpPr>
        <p:spPr>
          <a:xfrm rot="20674666" flipH="1">
            <a:off x="-577722" y="-2416000"/>
            <a:ext cx="13573856" cy="12746982"/>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210 w 21600"/>
              <a:gd name="connsiteY2" fmla="*/ 4074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8270 w 21600"/>
              <a:gd name="connsiteY7" fmla="*/ 11290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426 w 21600"/>
              <a:gd name="connsiteY8" fmla="*/ 1229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21600"/>
              <a:gd name="connsiteY0" fmla="*/ 4173 h 21600"/>
              <a:gd name="connsiteX1" fmla="*/ 14790 w 21600"/>
              <a:gd name="connsiteY1" fmla="*/ 0 h 21600"/>
              <a:gd name="connsiteX2" fmla="*/ 15822 w 21600"/>
              <a:gd name="connsiteY2" fmla="*/ 4038 h 21600"/>
              <a:gd name="connsiteX3" fmla="*/ 18007 w 21600"/>
              <a:gd name="connsiteY3" fmla="*/ 3172 h 21600"/>
              <a:gd name="connsiteX4" fmla="*/ 16380 w 21600"/>
              <a:gd name="connsiteY4" fmla="*/ 6532 h 21600"/>
              <a:gd name="connsiteX5" fmla="*/ 21600 w 21600"/>
              <a:gd name="connsiteY5" fmla="*/ 6645 h 21600"/>
              <a:gd name="connsiteX6" fmla="*/ 17830 w 21600"/>
              <a:gd name="connsiteY6" fmla="*/ 10121 h 21600"/>
              <a:gd name="connsiteX7" fmla="*/ 19310 w 21600"/>
              <a:gd name="connsiteY7" fmla="*/ 11909 h 21600"/>
              <a:gd name="connsiteX8" fmla="*/ 17126 w 21600"/>
              <a:gd name="connsiteY8" fmla="*/ 12841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715 w 21600"/>
              <a:gd name="connsiteY14" fmla="*/ 16735 h 21600"/>
              <a:gd name="connsiteX15" fmla="*/ 8700 w 21600"/>
              <a:gd name="connsiteY15" fmla="*/ 19712 h 21600"/>
              <a:gd name="connsiteX16" fmla="*/ 7164 w 21600"/>
              <a:gd name="connsiteY16" fmla="*/ 17278 h 21600"/>
              <a:gd name="connsiteX17" fmla="*/ 4917 w 21600"/>
              <a:gd name="connsiteY17" fmla="*/ 21600 h 21600"/>
              <a:gd name="connsiteX18" fmla="*/ 4805 w 21600"/>
              <a:gd name="connsiteY18" fmla="*/ 18240 h 21600"/>
              <a:gd name="connsiteX19" fmla="*/ 1866 w 21600"/>
              <a:gd name="connsiteY19" fmla="*/ 17606 h 21600"/>
              <a:gd name="connsiteX20" fmla="*/ 3330 w 21600"/>
              <a:gd name="connsiteY20" fmla="*/ 15370 h 21600"/>
              <a:gd name="connsiteX21" fmla="*/ 0 w 21600"/>
              <a:gd name="connsiteY21" fmla="*/ 12877 h 21600"/>
              <a:gd name="connsiteX22" fmla="*/ 2624 w 21600"/>
              <a:gd name="connsiteY22" fmla="*/ 11231 h 21600"/>
              <a:gd name="connsiteX23" fmla="*/ 1172 w 21600"/>
              <a:gd name="connsiteY23" fmla="*/ 8270 h 21600"/>
              <a:gd name="connsiteX24" fmla="*/ 5372 w 21600"/>
              <a:gd name="connsiteY24" fmla="*/ 7817 h 21600"/>
              <a:gd name="connsiteX25" fmla="*/ 4502 w 21600"/>
              <a:gd name="connsiteY25" fmla="*/ 3625 h 21600"/>
              <a:gd name="connsiteX26" fmla="*/ 8703 w 21600"/>
              <a:gd name="connsiteY26" fmla="*/ 5787 h 21600"/>
              <a:gd name="connsiteX27" fmla="*/ 9722 w 21600"/>
              <a:gd name="connsiteY27" fmla="*/ 1887 h 21600"/>
              <a:gd name="connsiteX28" fmla="*/ 12488 w 2160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126 w 19310"/>
              <a:gd name="connsiteY8" fmla="*/ 12841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5372 w 19310"/>
              <a:gd name="connsiteY24" fmla="*/ 7817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126 w 19310"/>
              <a:gd name="connsiteY8" fmla="*/ 12841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330 w 19310"/>
              <a:gd name="connsiteY20" fmla="*/ 15370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488 w 19310"/>
              <a:gd name="connsiteY0" fmla="*/ 4173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488 w 19310"/>
              <a:gd name="connsiteY28" fmla="*/ 4173 h 21600"/>
              <a:gd name="connsiteX0" fmla="*/ 12637 w 19310"/>
              <a:gd name="connsiteY0" fmla="*/ 479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2637 w 19310"/>
              <a:gd name="connsiteY28" fmla="*/ 4795 h 21600"/>
              <a:gd name="connsiteX0" fmla="*/ 11883 w 19310"/>
              <a:gd name="connsiteY0" fmla="*/ 503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703 w 19310"/>
              <a:gd name="connsiteY26" fmla="*/ 5787 h 21600"/>
              <a:gd name="connsiteX27" fmla="*/ 9722 w 19310"/>
              <a:gd name="connsiteY27" fmla="*/ 1887 h 21600"/>
              <a:gd name="connsiteX28" fmla="*/ 11883 w 19310"/>
              <a:gd name="connsiteY28" fmla="*/ 5035 h 21600"/>
              <a:gd name="connsiteX0" fmla="*/ 11883 w 19310"/>
              <a:gd name="connsiteY0" fmla="*/ 503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883 w 19310"/>
              <a:gd name="connsiteY28" fmla="*/ 5035 h 21600"/>
              <a:gd name="connsiteX0" fmla="*/ 11724 w 19310"/>
              <a:gd name="connsiteY0" fmla="*/ 5220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24 w 19310"/>
              <a:gd name="connsiteY28" fmla="*/ 5220 h 21600"/>
              <a:gd name="connsiteX0" fmla="*/ 11747 w 19310"/>
              <a:gd name="connsiteY0" fmla="*/ 5012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47 w 19310"/>
              <a:gd name="connsiteY28" fmla="*/ 5012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52 w 19310"/>
              <a:gd name="connsiteY8" fmla="*/ 13370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380 w 19310"/>
              <a:gd name="connsiteY4" fmla="*/ 6532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750 w 19310"/>
              <a:gd name="connsiteY0" fmla="*/ 5145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750 w 19310"/>
              <a:gd name="connsiteY28" fmla="*/ 5145 h 21600"/>
              <a:gd name="connsiteX0" fmla="*/ 11654 w 19310"/>
              <a:gd name="connsiteY0" fmla="*/ 5097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654 w 19310"/>
              <a:gd name="connsiteY28" fmla="*/ 5097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405 w 19310"/>
              <a:gd name="connsiteY26" fmla="*/ 6116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640 w 19310"/>
              <a:gd name="connsiteY10" fmla="*/ 14350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3803 w 19310"/>
              <a:gd name="connsiteY10" fmla="*/ 13434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4940 w 19310"/>
              <a:gd name="connsiteY10" fmla="*/ 14478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310"/>
              <a:gd name="connsiteY0" fmla="*/ 4991 h 21600"/>
              <a:gd name="connsiteX1" fmla="*/ 14790 w 19310"/>
              <a:gd name="connsiteY1" fmla="*/ 0 h 21600"/>
              <a:gd name="connsiteX2" fmla="*/ 15822 w 19310"/>
              <a:gd name="connsiteY2" fmla="*/ 4038 h 21600"/>
              <a:gd name="connsiteX3" fmla="*/ 18007 w 19310"/>
              <a:gd name="connsiteY3" fmla="*/ 3172 h 21600"/>
              <a:gd name="connsiteX4" fmla="*/ 16995 w 19310"/>
              <a:gd name="connsiteY4" fmla="*/ 6358 h 21600"/>
              <a:gd name="connsiteX5" fmla="*/ 19132 w 19310"/>
              <a:gd name="connsiteY5" fmla="*/ 7672 h 21600"/>
              <a:gd name="connsiteX6" fmla="*/ 17830 w 19310"/>
              <a:gd name="connsiteY6" fmla="*/ 10121 h 21600"/>
              <a:gd name="connsiteX7" fmla="*/ 19310 w 19310"/>
              <a:gd name="connsiteY7" fmla="*/ 11909 h 21600"/>
              <a:gd name="connsiteX8" fmla="*/ 17274 w 19310"/>
              <a:gd name="connsiteY8" fmla="*/ 13463 h 21600"/>
              <a:gd name="connsiteX9" fmla="*/ 18877 w 19310"/>
              <a:gd name="connsiteY9" fmla="*/ 15632 h 21600"/>
              <a:gd name="connsiteX10" fmla="*/ 15194 w 19310"/>
              <a:gd name="connsiteY10" fmla="*/ 14732 h 21600"/>
              <a:gd name="connsiteX11" fmla="*/ 14942 w 19310"/>
              <a:gd name="connsiteY11" fmla="*/ 17370 h 21600"/>
              <a:gd name="connsiteX12" fmla="*/ 12180 w 19310"/>
              <a:gd name="connsiteY12" fmla="*/ 15935 h 21600"/>
              <a:gd name="connsiteX13" fmla="*/ 11612 w 19310"/>
              <a:gd name="connsiteY13" fmla="*/ 18842 h 21600"/>
              <a:gd name="connsiteX14" fmla="*/ 9715 w 19310"/>
              <a:gd name="connsiteY14" fmla="*/ 16735 h 21600"/>
              <a:gd name="connsiteX15" fmla="*/ 8700 w 19310"/>
              <a:gd name="connsiteY15" fmla="*/ 19712 h 21600"/>
              <a:gd name="connsiteX16" fmla="*/ 7164 w 19310"/>
              <a:gd name="connsiteY16" fmla="*/ 17278 h 21600"/>
              <a:gd name="connsiteX17" fmla="*/ 4917 w 19310"/>
              <a:gd name="connsiteY17" fmla="*/ 21600 h 21600"/>
              <a:gd name="connsiteX18" fmla="*/ 4805 w 19310"/>
              <a:gd name="connsiteY18" fmla="*/ 18240 h 21600"/>
              <a:gd name="connsiteX19" fmla="*/ 1866 w 19310"/>
              <a:gd name="connsiteY19" fmla="*/ 17606 h 21600"/>
              <a:gd name="connsiteX20" fmla="*/ 3207 w 19310"/>
              <a:gd name="connsiteY20" fmla="*/ 14371 h 21600"/>
              <a:gd name="connsiteX21" fmla="*/ 0 w 19310"/>
              <a:gd name="connsiteY21" fmla="*/ 12877 h 21600"/>
              <a:gd name="connsiteX22" fmla="*/ 2624 w 19310"/>
              <a:gd name="connsiteY22" fmla="*/ 11231 h 21600"/>
              <a:gd name="connsiteX23" fmla="*/ 1172 w 19310"/>
              <a:gd name="connsiteY23" fmla="*/ 8270 h 21600"/>
              <a:gd name="connsiteX24" fmla="*/ 4387 w 19310"/>
              <a:gd name="connsiteY24" fmla="*/ 6725 h 21600"/>
              <a:gd name="connsiteX25" fmla="*/ 4502 w 19310"/>
              <a:gd name="connsiteY25" fmla="*/ 3625 h 21600"/>
              <a:gd name="connsiteX26" fmla="*/ 8280 w 19310"/>
              <a:gd name="connsiteY26" fmla="*/ 6019 h 21600"/>
              <a:gd name="connsiteX27" fmla="*/ 9722 w 19310"/>
              <a:gd name="connsiteY27" fmla="*/ 1887 h 21600"/>
              <a:gd name="connsiteX28" fmla="*/ 11680 w 19310"/>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7830 w 19895"/>
              <a:gd name="connsiteY6" fmla="*/ 10121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7164 w 19895"/>
              <a:gd name="connsiteY16" fmla="*/ 17278 h 21600"/>
              <a:gd name="connsiteX17" fmla="*/ 4917 w 19895"/>
              <a:gd name="connsiteY17" fmla="*/ 21600 h 21600"/>
              <a:gd name="connsiteX18" fmla="*/ 4805 w 19895"/>
              <a:gd name="connsiteY18" fmla="*/ 18240 h 21600"/>
              <a:gd name="connsiteX19" fmla="*/ 1866 w 19895"/>
              <a:gd name="connsiteY19" fmla="*/ 17606 h 21600"/>
              <a:gd name="connsiteX20" fmla="*/ 3207 w 19895"/>
              <a:gd name="connsiteY20" fmla="*/ 14371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7164 w 19895"/>
              <a:gd name="connsiteY16" fmla="*/ 17278 h 21600"/>
              <a:gd name="connsiteX17" fmla="*/ 4917 w 19895"/>
              <a:gd name="connsiteY17" fmla="*/ 21600 h 21600"/>
              <a:gd name="connsiteX18" fmla="*/ 4805 w 19895"/>
              <a:gd name="connsiteY18" fmla="*/ 18240 h 21600"/>
              <a:gd name="connsiteX19" fmla="*/ 1866 w 19895"/>
              <a:gd name="connsiteY19" fmla="*/ 17606 h 21600"/>
              <a:gd name="connsiteX20" fmla="*/ 3207 w 19895"/>
              <a:gd name="connsiteY20" fmla="*/ 14371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7164 w 19895"/>
              <a:gd name="connsiteY16" fmla="*/ 17278 h 21600"/>
              <a:gd name="connsiteX17" fmla="*/ 4917 w 19895"/>
              <a:gd name="connsiteY17" fmla="*/ 21600 h 21600"/>
              <a:gd name="connsiteX18" fmla="*/ 4805 w 19895"/>
              <a:gd name="connsiteY18" fmla="*/ 18240 h 21600"/>
              <a:gd name="connsiteX19" fmla="*/ 1866 w 19895"/>
              <a:gd name="connsiteY19" fmla="*/ 17606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7164 w 19895"/>
              <a:gd name="connsiteY16" fmla="*/ 17278 h 21600"/>
              <a:gd name="connsiteX17" fmla="*/ 4917 w 19895"/>
              <a:gd name="connsiteY17" fmla="*/ 21600 h 21600"/>
              <a:gd name="connsiteX18" fmla="*/ 4805 w 19895"/>
              <a:gd name="connsiteY18" fmla="*/ 18240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7164 w 19895"/>
              <a:gd name="connsiteY16" fmla="*/ 17278 h 21600"/>
              <a:gd name="connsiteX17" fmla="*/ 4917 w 19895"/>
              <a:gd name="connsiteY17" fmla="*/ 21600 h 21600"/>
              <a:gd name="connsiteX18" fmla="*/ 5422 w 19895"/>
              <a:gd name="connsiteY18" fmla="*/ 16665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5194 w 19895"/>
              <a:gd name="connsiteY10" fmla="*/ 14732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5422 w 19895"/>
              <a:gd name="connsiteY18" fmla="*/ 16665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274 w 19895"/>
              <a:gd name="connsiteY8" fmla="*/ 13463 h 21600"/>
              <a:gd name="connsiteX9" fmla="*/ 18877 w 19895"/>
              <a:gd name="connsiteY9" fmla="*/ 15632 h 21600"/>
              <a:gd name="connsiteX10" fmla="*/ 14562 w 19895"/>
              <a:gd name="connsiteY10" fmla="*/ 14117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5422 w 19895"/>
              <a:gd name="connsiteY18" fmla="*/ 16665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562 w 19895"/>
              <a:gd name="connsiteY10" fmla="*/ 14117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5422 w 19895"/>
              <a:gd name="connsiteY18" fmla="*/ 16665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562 w 19895"/>
              <a:gd name="connsiteY10" fmla="*/ 14117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042 w 19895"/>
              <a:gd name="connsiteY10" fmla="*/ 14155 h 21600"/>
              <a:gd name="connsiteX11" fmla="*/ 14942 w 19895"/>
              <a:gd name="connsiteY11" fmla="*/ 17370 h 21600"/>
              <a:gd name="connsiteX12" fmla="*/ 12180 w 19895"/>
              <a:gd name="connsiteY12" fmla="*/ 15935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042 w 19895"/>
              <a:gd name="connsiteY10" fmla="*/ 14155 h 21600"/>
              <a:gd name="connsiteX11" fmla="*/ 14942 w 19895"/>
              <a:gd name="connsiteY11" fmla="*/ 17370 h 21600"/>
              <a:gd name="connsiteX12" fmla="*/ 11715 w 19895"/>
              <a:gd name="connsiteY12" fmla="*/ 14910 h 21600"/>
              <a:gd name="connsiteX13" fmla="*/ 11612 w 19895"/>
              <a:gd name="connsiteY13" fmla="*/ 18842 h 21600"/>
              <a:gd name="connsiteX14" fmla="*/ 9715 w 19895"/>
              <a:gd name="connsiteY14" fmla="*/ 16735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042 w 19895"/>
              <a:gd name="connsiteY10" fmla="*/ 14155 h 21600"/>
              <a:gd name="connsiteX11" fmla="*/ 14942 w 19895"/>
              <a:gd name="connsiteY11" fmla="*/ 17370 h 21600"/>
              <a:gd name="connsiteX12" fmla="*/ 11715 w 19895"/>
              <a:gd name="connsiteY12" fmla="*/ 14910 h 21600"/>
              <a:gd name="connsiteX13" fmla="*/ 11612 w 19895"/>
              <a:gd name="connsiteY13" fmla="*/ 18842 h 21600"/>
              <a:gd name="connsiteX14" fmla="*/ 9723 w 19895"/>
              <a:gd name="connsiteY14" fmla="*/ 15661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624 w 19895"/>
              <a:gd name="connsiteY22" fmla="*/ 11231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042 w 19895"/>
              <a:gd name="connsiteY10" fmla="*/ 14155 h 21600"/>
              <a:gd name="connsiteX11" fmla="*/ 14942 w 19895"/>
              <a:gd name="connsiteY11" fmla="*/ 17370 h 21600"/>
              <a:gd name="connsiteX12" fmla="*/ 11715 w 19895"/>
              <a:gd name="connsiteY12" fmla="*/ 14910 h 21600"/>
              <a:gd name="connsiteX13" fmla="*/ 11612 w 19895"/>
              <a:gd name="connsiteY13" fmla="*/ 18842 h 21600"/>
              <a:gd name="connsiteX14" fmla="*/ 9723 w 19895"/>
              <a:gd name="connsiteY14" fmla="*/ 15661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198 w 19895"/>
              <a:gd name="connsiteY22" fmla="*/ 11112 h 21600"/>
              <a:gd name="connsiteX23" fmla="*/ 1172 w 19895"/>
              <a:gd name="connsiteY23" fmla="*/ 8270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 name="connsiteX0" fmla="*/ 11680 w 19895"/>
              <a:gd name="connsiteY0" fmla="*/ 4991 h 21600"/>
              <a:gd name="connsiteX1" fmla="*/ 14790 w 19895"/>
              <a:gd name="connsiteY1" fmla="*/ 0 h 21600"/>
              <a:gd name="connsiteX2" fmla="*/ 15822 w 19895"/>
              <a:gd name="connsiteY2" fmla="*/ 4038 h 21600"/>
              <a:gd name="connsiteX3" fmla="*/ 18007 w 19895"/>
              <a:gd name="connsiteY3" fmla="*/ 3172 h 21600"/>
              <a:gd name="connsiteX4" fmla="*/ 16995 w 19895"/>
              <a:gd name="connsiteY4" fmla="*/ 6358 h 21600"/>
              <a:gd name="connsiteX5" fmla="*/ 19132 w 19895"/>
              <a:gd name="connsiteY5" fmla="*/ 7672 h 21600"/>
              <a:gd name="connsiteX6" fmla="*/ 18192 w 19895"/>
              <a:gd name="connsiteY6" fmla="*/ 9939 h 21600"/>
              <a:gd name="connsiteX7" fmla="*/ 19895 w 19895"/>
              <a:gd name="connsiteY7" fmla="*/ 12013 h 21600"/>
              <a:gd name="connsiteX8" fmla="*/ 17077 w 19895"/>
              <a:gd name="connsiteY8" fmla="*/ 13194 h 21600"/>
              <a:gd name="connsiteX9" fmla="*/ 18877 w 19895"/>
              <a:gd name="connsiteY9" fmla="*/ 15632 h 21600"/>
              <a:gd name="connsiteX10" fmla="*/ 14042 w 19895"/>
              <a:gd name="connsiteY10" fmla="*/ 14155 h 21600"/>
              <a:gd name="connsiteX11" fmla="*/ 14942 w 19895"/>
              <a:gd name="connsiteY11" fmla="*/ 17370 h 21600"/>
              <a:gd name="connsiteX12" fmla="*/ 11715 w 19895"/>
              <a:gd name="connsiteY12" fmla="*/ 14910 h 21600"/>
              <a:gd name="connsiteX13" fmla="*/ 11612 w 19895"/>
              <a:gd name="connsiteY13" fmla="*/ 18842 h 21600"/>
              <a:gd name="connsiteX14" fmla="*/ 9723 w 19895"/>
              <a:gd name="connsiteY14" fmla="*/ 15661 h 21600"/>
              <a:gd name="connsiteX15" fmla="*/ 8700 w 19895"/>
              <a:gd name="connsiteY15" fmla="*/ 19712 h 21600"/>
              <a:gd name="connsiteX16" fmla="*/ 6986 w 19895"/>
              <a:gd name="connsiteY16" fmla="*/ 16161 h 21600"/>
              <a:gd name="connsiteX17" fmla="*/ 4917 w 19895"/>
              <a:gd name="connsiteY17" fmla="*/ 21600 h 21600"/>
              <a:gd name="connsiteX18" fmla="*/ 4941 w 19895"/>
              <a:gd name="connsiteY18" fmla="*/ 16130 h 21600"/>
              <a:gd name="connsiteX19" fmla="*/ 1677 w 19895"/>
              <a:gd name="connsiteY19" fmla="*/ 17622 h 21600"/>
              <a:gd name="connsiteX20" fmla="*/ 2744 w 19895"/>
              <a:gd name="connsiteY20" fmla="*/ 14697 h 21600"/>
              <a:gd name="connsiteX21" fmla="*/ 0 w 19895"/>
              <a:gd name="connsiteY21" fmla="*/ 12877 h 21600"/>
              <a:gd name="connsiteX22" fmla="*/ 2198 w 19895"/>
              <a:gd name="connsiteY22" fmla="*/ 11112 h 21600"/>
              <a:gd name="connsiteX23" fmla="*/ 1052 w 19895"/>
              <a:gd name="connsiteY23" fmla="*/ 7951 h 21600"/>
              <a:gd name="connsiteX24" fmla="*/ 4387 w 19895"/>
              <a:gd name="connsiteY24" fmla="*/ 6725 h 21600"/>
              <a:gd name="connsiteX25" fmla="*/ 4502 w 19895"/>
              <a:gd name="connsiteY25" fmla="*/ 3625 h 21600"/>
              <a:gd name="connsiteX26" fmla="*/ 8280 w 19895"/>
              <a:gd name="connsiteY26" fmla="*/ 6019 h 21600"/>
              <a:gd name="connsiteX27" fmla="*/ 9722 w 19895"/>
              <a:gd name="connsiteY27" fmla="*/ 1887 h 21600"/>
              <a:gd name="connsiteX28" fmla="*/ 11680 w 19895"/>
              <a:gd name="connsiteY28" fmla="*/ 499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95" h="21600">
                <a:moveTo>
                  <a:pt x="11680" y="4991"/>
                </a:moveTo>
                <a:cubicBezTo>
                  <a:pt x="12693" y="3276"/>
                  <a:pt x="13777" y="1715"/>
                  <a:pt x="14790" y="0"/>
                </a:cubicBezTo>
                <a:cubicBezTo>
                  <a:pt x="14702" y="1926"/>
                  <a:pt x="15910" y="2112"/>
                  <a:pt x="15822" y="4038"/>
                </a:cubicBezTo>
                <a:lnTo>
                  <a:pt x="18007" y="3172"/>
                </a:lnTo>
                <a:lnTo>
                  <a:pt x="16995" y="6358"/>
                </a:lnTo>
                <a:lnTo>
                  <a:pt x="19132" y="7672"/>
                </a:lnTo>
                <a:lnTo>
                  <a:pt x="18192" y="9939"/>
                </a:lnTo>
                <a:lnTo>
                  <a:pt x="19895" y="12013"/>
                </a:lnTo>
                <a:lnTo>
                  <a:pt x="17077" y="13194"/>
                </a:lnTo>
                <a:lnTo>
                  <a:pt x="18877" y="15632"/>
                </a:lnTo>
                <a:lnTo>
                  <a:pt x="14042" y="14155"/>
                </a:lnTo>
                <a:cubicBezTo>
                  <a:pt x="14143" y="15162"/>
                  <a:pt x="14841" y="16363"/>
                  <a:pt x="14942" y="17370"/>
                </a:cubicBezTo>
                <a:lnTo>
                  <a:pt x="11715" y="14910"/>
                </a:lnTo>
                <a:cubicBezTo>
                  <a:pt x="11681" y="16221"/>
                  <a:pt x="11646" y="17531"/>
                  <a:pt x="11612" y="18842"/>
                </a:cubicBezTo>
                <a:lnTo>
                  <a:pt x="9723" y="15661"/>
                </a:lnTo>
                <a:lnTo>
                  <a:pt x="8700" y="19712"/>
                </a:lnTo>
                <a:lnTo>
                  <a:pt x="6986" y="16161"/>
                </a:lnTo>
                <a:lnTo>
                  <a:pt x="4917" y="21600"/>
                </a:lnTo>
                <a:cubicBezTo>
                  <a:pt x="4880" y="20480"/>
                  <a:pt x="4978" y="17250"/>
                  <a:pt x="4941" y="16130"/>
                </a:cubicBezTo>
                <a:lnTo>
                  <a:pt x="1677" y="17622"/>
                </a:lnTo>
                <a:lnTo>
                  <a:pt x="2744" y="14697"/>
                </a:lnTo>
                <a:lnTo>
                  <a:pt x="0" y="12877"/>
                </a:lnTo>
                <a:lnTo>
                  <a:pt x="2198" y="11112"/>
                </a:lnTo>
                <a:lnTo>
                  <a:pt x="1052" y="7951"/>
                </a:lnTo>
                <a:lnTo>
                  <a:pt x="4387" y="6725"/>
                </a:lnTo>
                <a:cubicBezTo>
                  <a:pt x="4425" y="5692"/>
                  <a:pt x="4464" y="4658"/>
                  <a:pt x="4502" y="3625"/>
                </a:cubicBezTo>
                <a:lnTo>
                  <a:pt x="8280" y="6019"/>
                </a:lnTo>
                <a:lnTo>
                  <a:pt x="9722" y="1887"/>
                </a:lnTo>
                <a:lnTo>
                  <a:pt x="11680" y="4991"/>
                </a:lnTo>
                <a:close/>
              </a:path>
            </a:pathLst>
          </a:cu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16200000" scaled="1"/>
              <a:tileRect/>
            </a:gra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D9D337-7601-8F87-DA69-ED01B2766AD5}"/>
              </a:ext>
            </a:extLst>
          </p:cNvPr>
          <p:cNvSpPr/>
          <p:nvPr/>
        </p:nvSpPr>
        <p:spPr>
          <a:xfrm>
            <a:off x="6321585" y="654404"/>
            <a:ext cx="5484066" cy="424731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54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a:t>
            </a:r>
            <a: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intercalation</a:t>
            </a:r>
            <a:b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&amp; the moon </a:t>
            </a:r>
            <a:b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are  involved  </a:t>
            </a:r>
            <a:b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there is nothing  </a:t>
            </a:r>
            <a:b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br>
            <a:r>
              <a:rPr lang="en-US" sz="5300" b="1"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rPr>
              <a:t> but problems?</a:t>
            </a:r>
            <a:endParaRPr lang="en-US" sz="5300" b="1" cap="none" spc="0" dirty="0">
              <a:ln w="28575">
                <a:solidFill>
                  <a:schemeClr val="bg1"/>
                </a:solidFill>
              </a:ln>
              <a:solidFill>
                <a:schemeClr val="accent2">
                  <a:lumMod val="60000"/>
                  <a:lumOff val="40000"/>
                </a:schemeClr>
              </a:solidFill>
              <a:effectLst>
                <a:glow rad="228600">
                  <a:schemeClr val="accent1">
                    <a:satMod val="175000"/>
                    <a:alpha val="40000"/>
                  </a:schemeClr>
                </a:glow>
                <a:outerShdw blurRad="60007" dist="310007" dir="7680000" sy="30000" kx="1300200" algn="ctr" rotWithShape="0">
                  <a:prstClr val="black">
                    <a:alpha val="32000"/>
                  </a:prstClr>
                </a:outerShdw>
              </a:effectLst>
              <a:latin typeface="Harrington" panose="04040505050A02020702" pitchFamily="82" charset="0"/>
            </a:endParaRPr>
          </a:p>
        </p:txBody>
      </p:sp>
      <p:sp>
        <p:nvSpPr>
          <p:cNvPr id="6" name="Title 1">
            <a:extLst>
              <a:ext uri="{FF2B5EF4-FFF2-40B4-BE49-F238E27FC236}">
                <a16:creationId xmlns:a16="http://schemas.microsoft.com/office/drawing/2014/main" id="{D197E85C-25C7-5839-E1D9-6DB13ABF5473}"/>
              </a:ext>
            </a:extLst>
          </p:cNvPr>
          <p:cNvSpPr txBox="1">
            <a:spLocks/>
          </p:cNvSpPr>
          <p:nvPr/>
        </p:nvSpPr>
        <p:spPr>
          <a:xfrm rot="2066722">
            <a:off x="14078" y="1131360"/>
            <a:ext cx="9938424" cy="6812476"/>
          </a:xfrm>
          <a:prstGeom prst="rect">
            <a:avLst/>
          </a:prstGeom>
        </p:spPr>
        <p:txBody>
          <a:bodyPr vert="horz" lIns="91440" tIns="45720" rIns="91440" bIns="45720" rtlCol="0" anchor="ctr">
            <a:noAutofit/>
            <a:scene3d>
              <a:camera prst="isometricTopUp"/>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Have you </a:t>
            </a:r>
            <a:b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b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noticed </a:t>
            </a:r>
            <a:b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br>
            <a:r>
              <a:rPr lang="en-US"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rPr>
              <a:t>when …</a:t>
            </a:r>
            <a:endParaRPr lang="en-CA" sz="5400" b="1" dirty="0">
              <a:ln>
                <a:solidFill>
                  <a:schemeClr val="bg2">
                    <a:lumMod val="25000"/>
                  </a:schemeClr>
                </a:solidFill>
              </a:ln>
              <a:solidFill>
                <a:srgbClr val="00B050"/>
              </a:solidFill>
              <a:effectLst>
                <a:glow rad="228600">
                  <a:srgbClr val="FBF0D5"/>
                </a:glow>
              </a:effectLst>
              <a:latin typeface="Lucida Calligraphy" panose="03010101010101010101" pitchFamily="66" charset="0"/>
            </a:endParaRPr>
          </a:p>
        </p:txBody>
      </p:sp>
      <p:sp>
        <p:nvSpPr>
          <p:cNvPr id="4" name="Sun 3">
            <a:extLst>
              <a:ext uri="{FF2B5EF4-FFF2-40B4-BE49-F238E27FC236}">
                <a16:creationId xmlns:a16="http://schemas.microsoft.com/office/drawing/2014/main" id="{11F602A8-9293-A546-F5EF-B89C99D3723B}"/>
              </a:ext>
            </a:extLst>
          </p:cNvPr>
          <p:cNvSpPr/>
          <p:nvPr/>
        </p:nvSpPr>
        <p:spPr>
          <a:xfrm>
            <a:off x="11478317" y="136525"/>
            <a:ext cx="537029" cy="522514"/>
          </a:xfrm>
          <a:prstGeom prst="sun">
            <a:avLst/>
          </a:prstGeom>
          <a:solidFill>
            <a:schemeClr val="accent4"/>
          </a:solidFill>
          <a:ln w="3175">
            <a:solidFill>
              <a:schemeClr val="accent4">
                <a:lumMod val="50000"/>
              </a:schemeClr>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4949EA6-8654-561D-2D98-0C4C0816DB0B}"/>
              </a:ext>
            </a:extLst>
          </p:cNvPr>
          <p:cNvSpPr txBox="1">
            <a:spLocks/>
          </p:cNvSpPr>
          <p:nvPr/>
        </p:nvSpPr>
        <p:spPr>
          <a:xfrm>
            <a:off x="386348" y="4799163"/>
            <a:ext cx="11283137" cy="2168445"/>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10000"/>
              </a:lnSpc>
              <a:buFont typeface="Wingdings 2"/>
              <a:buNone/>
            </a:pPr>
            <a:r>
              <a:rPr lang="en-US" sz="6000" b="1" dirty="0">
                <a:ln>
                  <a:solidFill>
                    <a:schemeClr val="accent4"/>
                  </a:solidFill>
                </a:ln>
                <a:solidFill>
                  <a:schemeClr val="bg1"/>
                </a:solidFill>
                <a:effectLst>
                  <a:glow rad="228600">
                    <a:srgbClr val="22222A"/>
                  </a:glow>
                </a:effectLst>
                <a:latin typeface="Poor Richard" panose="02080502050505020702" pitchFamily="18" charset="0"/>
              </a:rPr>
              <a:t>It’s time to consider some other documents and what they say about intercalation.</a:t>
            </a:r>
          </a:p>
          <a:p>
            <a:pPr marL="82296" indent="0">
              <a:lnSpc>
                <a:spcPct val="120000"/>
              </a:lnSpc>
              <a:buFont typeface="Wingdings 2"/>
              <a:buNone/>
            </a:pPr>
            <a:endParaRPr lang="en-US" sz="2600" b="1" dirty="0">
              <a:solidFill>
                <a:srgbClr val="002060"/>
              </a:solidFill>
              <a:effectLst>
                <a:glow rad="2286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36120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19DC202-26CD-4FFF-AA9B-37418E7C2E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5" b="100000" l="6178" r="96525"/>
                    </a14:imgEffect>
                  </a14:imgLayer>
                </a14:imgProps>
              </a:ext>
              <a:ext uri="{28A0092B-C50C-407E-A947-70E740481C1C}">
                <a14:useLocalDpi xmlns:a14="http://schemas.microsoft.com/office/drawing/2010/main"/>
              </a:ext>
            </a:extLst>
          </a:blip>
          <a:stretch>
            <a:fillRect/>
          </a:stretch>
        </p:blipFill>
        <p:spPr>
          <a:xfrm>
            <a:off x="1147938" y="4008430"/>
            <a:ext cx="3619500" cy="27111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a:t>
            </a:fld>
            <a:endParaRPr lang="en-US" b="1" dirty="0">
              <a:solidFill>
                <a:schemeClr val="tx1"/>
              </a:solidFill>
            </a:endParaRPr>
          </a:p>
        </p:txBody>
      </p:sp>
      <p:sp>
        <p:nvSpPr>
          <p:cNvPr id="7" name="Content Placeholder 2">
            <a:extLst>
              <a:ext uri="{FF2B5EF4-FFF2-40B4-BE49-F238E27FC236}">
                <a16:creationId xmlns:a16="http://schemas.microsoft.com/office/drawing/2014/main" id="{0A3F9C2B-DD57-08B3-3C9C-DD1996C3D2A6}"/>
              </a:ext>
            </a:extLst>
          </p:cNvPr>
          <p:cNvSpPr txBox="1">
            <a:spLocks/>
          </p:cNvSpPr>
          <p:nvPr/>
        </p:nvSpPr>
        <p:spPr>
          <a:xfrm>
            <a:off x="4560984" y="379878"/>
            <a:ext cx="7152419" cy="1484918"/>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4100" b="1" dirty="0">
                <a:solidFill>
                  <a:srgbClr val="002060"/>
                </a:solidFill>
                <a:effectLst>
                  <a:glow rad="228600">
                    <a:schemeClr val="accent1">
                      <a:satMod val="175000"/>
                      <a:alpha val="40000"/>
                    </a:schemeClr>
                  </a:glow>
                </a:effectLst>
                <a:latin typeface="Lucida Calligraphy" panose="03010101010101010101" pitchFamily="66" charset="0"/>
              </a:rPr>
              <a:t>1.  Roman Gregorian Calendar</a:t>
            </a:r>
            <a:endParaRPr lang="en-US" sz="4100" b="1" dirty="0">
              <a:solidFill>
                <a:srgbClr val="002060"/>
              </a:solidFill>
              <a:effectLst>
                <a:glow rad="228600">
                  <a:schemeClr val="accent6">
                    <a:satMod val="175000"/>
                    <a:alpha val="40000"/>
                  </a:schemeClr>
                </a:glow>
              </a:effectLst>
              <a:latin typeface="Lucida Calligraphy" panose="03010101010101010101" pitchFamily="66" charset="0"/>
            </a:endParaRPr>
          </a:p>
          <a:p>
            <a:pPr algn="r">
              <a:lnSpc>
                <a:spcPct val="120000"/>
              </a:lnSpc>
            </a:pPr>
            <a:r>
              <a:rPr lang="en-US" sz="2700" b="1" dirty="0">
                <a:solidFill>
                  <a:srgbClr val="002060"/>
                </a:solidFill>
                <a:effectLst>
                  <a:glow rad="228600">
                    <a:schemeClr val="accent6">
                      <a:satMod val="175000"/>
                      <a:alpha val="40000"/>
                    </a:schemeClr>
                  </a:glow>
                </a:effectLst>
                <a:latin typeface="Comic Sans MS" panose="030F0702030302020204" pitchFamily="66" charset="0"/>
              </a:rPr>
              <a:t>Intercalates a leap day every 4 years; </a:t>
            </a:r>
            <a:br>
              <a:rPr lang="en-US" sz="2700" b="1" dirty="0">
                <a:solidFill>
                  <a:srgbClr val="002060"/>
                </a:solidFill>
                <a:effectLst>
                  <a:glow rad="228600">
                    <a:schemeClr val="accent6">
                      <a:satMod val="175000"/>
                      <a:alpha val="40000"/>
                    </a:schemeClr>
                  </a:glow>
                </a:effectLst>
                <a:latin typeface="Comic Sans MS" panose="030F0702030302020204" pitchFamily="66" charset="0"/>
              </a:rPr>
            </a:br>
            <a:r>
              <a:rPr lang="en-US" sz="2700" b="1" dirty="0">
                <a:solidFill>
                  <a:srgbClr val="002060"/>
                </a:solidFill>
                <a:effectLst>
                  <a:glow rad="228600">
                    <a:schemeClr val="accent6">
                      <a:satMod val="175000"/>
                      <a:alpha val="40000"/>
                    </a:schemeClr>
                  </a:glow>
                </a:effectLst>
                <a:latin typeface="Comic Sans MS" panose="030F0702030302020204" pitchFamily="66" charset="0"/>
              </a:rPr>
              <a:t>it is a civil calendar </a:t>
            </a:r>
            <a:r>
              <a:rPr lang="en-US" sz="2700" b="1" u="sng" dirty="0">
                <a:solidFill>
                  <a:srgbClr val="002060"/>
                </a:solidFill>
                <a:effectLst>
                  <a:glow rad="228600">
                    <a:schemeClr val="accent6">
                      <a:satMod val="175000"/>
                      <a:alpha val="40000"/>
                    </a:schemeClr>
                  </a:glow>
                </a:effectLst>
                <a:latin typeface="Comic Sans MS" panose="030F0702030302020204" pitchFamily="66" charset="0"/>
              </a:rPr>
              <a:t>onl</a:t>
            </a:r>
            <a:r>
              <a:rPr lang="en-US" sz="2700" b="1" dirty="0">
                <a:solidFill>
                  <a:srgbClr val="002060"/>
                </a:solidFill>
                <a:effectLst>
                  <a:glow rad="228600">
                    <a:schemeClr val="accent6">
                      <a:satMod val="175000"/>
                      <a:alpha val="40000"/>
                    </a:schemeClr>
                  </a:glow>
                </a:effectLst>
                <a:latin typeface="Comic Sans MS" panose="030F0702030302020204" pitchFamily="66" charset="0"/>
              </a:rPr>
              <a:t>y with 365/366 days.</a:t>
            </a:r>
          </a:p>
        </p:txBody>
      </p:sp>
      <p:sp>
        <p:nvSpPr>
          <p:cNvPr id="8" name="Content Placeholder 2">
            <a:extLst>
              <a:ext uri="{FF2B5EF4-FFF2-40B4-BE49-F238E27FC236}">
                <a16:creationId xmlns:a16="http://schemas.microsoft.com/office/drawing/2014/main" id="{B7D8521E-4D4C-0629-BDF6-E8B92E3082A4}"/>
              </a:ext>
            </a:extLst>
          </p:cNvPr>
          <p:cNvSpPr txBox="1">
            <a:spLocks/>
          </p:cNvSpPr>
          <p:nvPr/>
        </p:nvSpPr>
        <p:spPr>
          <a:xfrm>
            <a:off x="5096887" y="1910863"/>
            <a:ext cx="6616516" cy="2206048"/>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2.  Lunar Calendars</a:t>
            </a:r>
          </a:p>
          <a:p>
            <a:pPr algn="r">
              <a:lnSpc>
                <a:spcPct val="120000"/>
              </a:lnSpc>
            </a:pPr>
            <a:r>
              <a:rPr lang="en-US" sz="2100" b="1" dirty="0">
                <a:solidFill>
                  <a:srgbClr val="002060"/>
                </a:solidFill>
                <a:effectLst>
                  <a:glow rad="228600">
                    <a:schemeClr val="accent6">
                      <a:satMod val="175000"/>
                      <a:alpha val="40000"/>
                    </a:schemeClr>
                  </a:glow>
                </a:effectLst>
                <a:latin typeface="Comic Sans MS" panose="030F0702030302020204" pitchFamily="66" charset="0"/>
              </a:rPr>
              <a:t>A brief examination of the most popular lunar calendars including a brief look at the lunar-sabbath calendar; all must intercalate an extra lunar month about every 3 years.</a:t>
            </a:r>
          </a:p>
        </p:txBody>
      </p:sp>
      <p:pic>
        <p:nvPicPr>
          <p:cNvPr id="3" name="Picture 2" descr="C:\Users\Rae\Desktop\Best CCC Logo Clear with colors in circle SMS.png">
            <a:extLst>
              <a:ext uri="{FF2B5EF4-FFF2-40B4-BE49-F238E27FC236}">
                <a16:creationId xmlns:a16="http://schemas.microsoft.com/office/drawing/2014/main" id="{CD1310B6-5DB0-2EDB-EB5F-CF3F01B8E22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23F292C-08C3-47CF-FDE1-0313D4FD082F}"/>
              </a:ext>
            </a:extLst>
          </p:cNvPr>
          <p:cNvSpPr txBox="1">
            <a:spLocks/>
          </p:cNvSpPr>
          <p:nvPr/>
        </p:nvSpPr>
        <p:spPr>
          <a:xfrm>
            <a:off x="4682169" y="4244309"/>
            <a:ext cx="6979491" cy="2233813"/>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800" b="1" dirty="0">
                <a:solidFill>
                  <a:srgbClr val="002060"/>
                </a:solidFill>
                <a:effectLst>
                  <a:glow rad="228600">
                    <a:schemeClr val="accent1">
                      <a:satMod val="175000"/>
                      <a:alpha val="40000"/>
                    </a:schemeClr>
                  </a:glow>
                </a:effectLst>
                <a:latin typeface="Lucida Calligraphy" panose="03010101010101010101" pitchFamily="66" charset="0"/>
              </a:rPr>
              <a:t>3.  Qumran Calendars</a:t>
            </a:r>
          </a:p>
          <a:p>
            <a:pPr algn="r">
              <a:lnSpc>
                <a:spcPct val="120000"/>
              </a:lnSpc>
            </a:pPr>
            <a:r>
              <a:rPr lang="en-US" sz="2300" b="1" dirty="0">
                <a:solidFill>
                  <a:srgbClr val="002060"/>
                </a:solidFill>
                <a:effectLst>
                  <a:glow rad="228600">
                    <a:schemeClr val="accent6">
                      <a:satMod val="175000"/>
                      <a:alpha val="40000"/>
                    </a:schemeClr>
                  </a:glow>
                </a:effectLst>
                <a:latin typeface="Comic Sans MS" panose="030F0702030302020204" pitchFamily="66" charset="0"/>
              </a:rPr>
              <a:t>From the Dead Sea Scrolls, the Enoch, Zadok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&amp; Essene calendars generally all have a 364-day year; intercalate a 31</a:t>
            </a:r>
            <a:r>
              <a:rPr lang="en-US" sz="2300" b="1" baseline="30000" dirty="0">
                <a:solidFill>
                  <a:srgbClr val="002060"/>
                </a:solidFill>
                <a:effectLst>
                  <a:glow rad="228600">
                    <a:schemeClr val="accent6">
                      <a:satMod val="175000"/>
                      <a:alpha val="40000"/>
                    </a:schemeClr>
                  </a:glow>
                </a:effectLst>
                <a:latin typeface="Comic Sans MS" panose="030F0702030302020204" pitchFamily="66" charset="0"/>
              </a:rPr>
              <a:t>st</a:t>
            </a:r>
            <a:r>
              <a:rPr lang="en-US" sz="2300" b="1" dirty="0">
                <a:solidFill>
                  <a:srgbClr val="002060"/>
                </a:solidFill>
                <a:effectLst>
                  <a:glow rad="228600">
                    <a:schemeClr val="accent6">
                      <a:satMod val="175000"/>
                      <a:alpha val="40000"/>
                    </a:schemeClr>
                  </a:glow>
                </a:effectLst>
                <a:latin typeface="Comic Sans MS" panose="030F0702030302020204" pitchFamily="66" charset="0"/>
              </a:rPr>
              <a:t> day to every 3</a:t>
            </a:r>
            <a:r>
              <a:rPr lang="en-US" sz="2300" b="1" baseline="30000" dirty="0">
                <a:solidFill>
                  <a:srgbClr val="002060"/>
                </a:solidFill>
                <a:effectLst>
                  <a:glow rad="228600">
                    <a:schemeClr val="accent6">
                      <a:satMod val="175000"/>
                      <a:alpha val="40000"/>
                    </a:schemeClr>
                  </a:glow>
                </a:effectLst>
                <a:latin typeface="Comic Sans MS" panose="030F0702030302020204" pitchFamily="66" charset="0"/>
              </a:rPr>
              <a:t>rd</a:t>
            </a:r>
            <a:r>
              <a:rPr lang="en-US" sz="2300" b="1" dirty="0">
                <a:solidFill>
                  <a:srgbClr val="002060"/>
                </a:solidFill>
                <a:effectLst>
                  <a:glow rad="228600">
                    <a:schemeClr val="accent6">
                      <a:satMod val="175000"/>
                      <a:alpha val="40000"/>
                    </a:schemeClr>
                  </a:glow>
                </a:effectLst>
                <a:latin typeface="Comic Sans MS" panose="030F0702030302020204" pitchFamily="66" charset="0"/>
              </a:rPr>
              <a:t> month;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intercalate a full week about every 6-7 years!</a:t>
            </a:r>
          </a:p>
        </p:txBody>
      </p:sp>
      <p:sp>
        <p:nvSpPr>
          <p:cNvPr id="2" name="Title 1">
            <a:extLst>
              <a:ext uri="{FF2B5EF4-FFF2-40B4-BE49-F238E27FC236}">
                <a16:creationId xmlns:a16="http://schemas.microsoft.com/office/drawing/2014/main" id="{5C98C4B9-3FE8-D21E-0680-9344A5CEA60A}"/>
              </a:ext>
            </a:extLst>
          </p:cNvPr>
          <p:cNvSpPr txBox="1">
            <a:spLocks/>
          </p:cNvSpPr>
          <p:nvPr/>
        </p:nvSpPr>
        <p:spPr>
          <a:xfrm>
            <a:off x="635434" y="496687"/>
            <a:ext cx="6000132" cy="3762053"/>
          </a:xfrm>
          <a:prstGeom prst="rect">
            <a:avLst/>
          </a:prstGeom>
        </p:spPr>
        <p:txBody>
          <a:bodyPr vert="horz" lIns="91440" tIns="45720" rIns="91440" bIns="45720" rtlCol="0" anchor="ctr">
            <a:noAutofit/>
            <a:scene3d>
              <a:camera prst="perspectiveHeroicExtremeRightFacing"/>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What was  revealed in Part 5 about</a:t>
            </a:r>
            <a:b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6000" b="1" u="sng"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intercalation</a:t>
            </a:r>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a:t>
            </a:r>
            <a:endParaRPr lang="en-CA" sz="7200" b="1" dirty="0">
              <a:ln>
                <a:solidFill>
                  <a:schemeClr val="bg2">
                    <a:lumMod val="25000"/>
                  </a:schemeClr>
                </a:solidFill>
              </a:ln>
              <a:solidFill>
                <a:srgbClr val="895C43"/>
              </a:solidFill>
              <a:effectLst>
                <a:glow rad="228600">
                  <a:srgbClr val="FBF0D5"/>
                </a:glow>
              </a:effectLst>
              <a:latin typeface="Lucida Calligraphy" panose="03010101010101010101" pitchFamily="66" charset="0"/>
            </a:endParaRPr>
          </a:p>
        </p:txBody>
      </p:sp>
    </p:spTree>
    <p:extLst>
      <p:ext uri="{BB962C8B-B14F-4D97-AF65-F5344CB8AC3E}">
        <p14:creationId xmlns:p14="http://schemas.microsoft.com/office/powerpoint/2010/main" val="4016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20</a:t>
            </a:fld>
            <a:endParaRPr lang="en-US" b="1" dirty="0">
              <a:solidFill>
                <a:schemeClr val="tx1"/>
              </a:solidFill>
            </a:endParaRPr>
          </a:p>
        </p:txBody>
      </p:sp>
      <p:sp>
        <p:nvSpPr>
          <p:cNvPr id="2" name="Title 1">
            <a:extLst>
              <a:ext uri="{FF2B5EF4-FFF2-40B4-BE49-F238E27FC236}">
                <a16:creationId xmlns:a16="http://schemas.microsoft.com/office/drawing/2014/main" id="{5C98C4B9-3FE8-D21E-0680-9344A5CEA60A}"/>
              </a:ext>
            </a:extLst>
          </p:cNvPr>
          <p:cNvSpPr txBox="1">
            <a:spLocks/>
          </p:cNvSpPr>
          <p:nvPr/>
        </p:nvSpPr>
        <p:spPr>
          <a:xfrm>
            <a:off x="1169780" y="-497741"/>
            <a:ext cx="8554791" cy="4452510"/>
          </a:xfrm>
          <a:prstGeom prst="rect">
            <a:avLst/>
          </a:prstGeom>
        </p:spPr>
        <p:txBody>
          <a:bodyPr vert="horz" lIns="91440" tIns="45720" rIns="91440" bIns="45720" rtlCol="0" anchor="ctr">
            <a:noAutofit/>
            <a:scene3d>
              <a:camera prst="perspectiveHeroicExtremeRightFacing"/>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Have you heard </a:t>
            </a:r>
            <a:b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of the Original </a:t>
            </a:r>
            <a:b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360-day Year from</a:t>
            </a:r>
            <a:endParaRPr lang="en-CA" sz="7200" b="1" dirty="0">
              <a:ln>
                <a:solidFill>
                  <a:schemeClr val="bg2">
                    <a:lumMod val="25000"/>
                  </a:schemeClr>
                </a:solidFill>
              </a:ln>
              <a:solidFill>
                <a:srgbClr val="895C43"/>
              </a:solidFill>
              <a:effectLst>
                <a:glow rad="228600">
                  <a:srgbClr val="FBF0D5"/>
                </a:glow>
              </a:effectLst>
              <a:latin typeface="Lucida Calligraphy" panose="03010101010101010101" pitchFamily="66" charset="0"/>
            </a:endParaRPr>
          </a:p>
        </p:txBody>
      </p:sp>
      <p:pic>
        <p:nvPicPr>
          <p:cNvPr id="22" name="Picture 21">
            <a:extLst>
              <a:ext uri="{FF2B5EF4-FFF2-40B4-BE49-F238E27FC236}">
                <a16:creationId xmlns:a16="http://schemas.microsoft.com/office/drawing/2014/main" id="{2137D311-6227-F0B4-209A-2998073C53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360000">
            <a:off x="352875" y="3399972"/>
            <a:ext cx="7364648" cy="1786833"/>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sp>
        <p:nvSpPr>
          <p:cNvPr id="7" name="Content Placeholder 2">
            <a:extLst>
              <a:ext uri="{FF2B5EF4-FFF2-40B4-BE49-F238E27FC236}">
                <a16:creationId xmlns:a16="http://schemas.microsoft.com/office/drawing/2014/main" id="{0A3F9C2B-DD57-08B3-3C9C-DD1996C3D2A6}"/>
              </a:ext>
            </a:extLst>
          </p:cNvPr>
          <p:cNvSpPr txBox="1">
            <a:spLocks/>
          </p:cNvSpPr>
          <p:nvPr/>
        </p:nvSpPr>
        <p:spPr>
          <a:xfrm>
            <a:off x="6578222" y="722309"/>
            <a:ext cx="5036457" cy="3460511"/>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Did You Know?</a:t>
            </a:r>
            <a:endParaRPr lang="en-US" sz="3500" b="1" dirty="0">
              <a:solidFill>
                <a:srgbClr val="002060"/>
              </a:solidFill>
              <a:effectLst>
                <a:glow rad="228600">
                  <a:schemeClr val="accent6">
                    <a:satMod val="175000"/>
                    <a:alpha val="40000"/>
                  </a:schemeClr>
                </a:glow>
              </a:effectLst>
              <a:latin typeface="Lucida Calligraphy" panose="03010101010101010101" pitchFamily="66" charset="0"/>
            </a:endParaRPr>
          </a:p>
          <a:p>
            <a:pPr algn="r">
              <a:lnSpc>
                <a:spcPct val="120000"/>
              </a:lnSpc>
            </a:pPr>
            <a:r>
              <a:rPr lang="en-US" sz="2300" b="1" dirty="0">
                <a:solidFill>
                  <a:srgbClr val="002060"/>
                </a:solidFill>
                <a:effectLst>
                  <a:glow rad="228600">
                    <a:schemeClr val="accent6">
                      <a:satMod val="175000"/>
                      <a:alpha val="40000"/>
                    </a:schemeClr>
                  </a:glow>
                </a:effectLst>
                <a:latin typeface="Comic Sans MS" panose="030F0702030302020204" pitchFamily="66" charset="0"/>
              </a:rPr>
              <a:t>… in past ages scholars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have come across ancient references of a 360-day year, but they have routinely tended to minimize its significance?</a:t>
            </a:r>
          </a:p>
        </p:txBody>
      </p:sp>
      <p:sp>
        <p:nvSpPr>
          <p:cNvPr id="8" name="Content Placeholder 2">
            <a:extLst>
              <a:ext uri="{FF2B5EF4-FFF2-40B4-BE49-F238E27FC236}">
                <a16:creationId xmlns:a16="http://schemas.microsoft.com/office/drawing/2014/main" id="{B7D8521E-4D4C-0629-BDF6-E8B92E3082A4}"/>
              </a:ext>
            </a:extLst>
          </p:cNvPr>
          <p:cNvSpPr txBox="1">
            <a:spLocks/>
          </p:cNvSpPr>
          <p:nvPr/>
        </p:nvSpPr>
        <p:spPr>
          <a:xfrm>
            <a:off x="4853930" y="3716802"/>
            <a:ext cx="6616516" cy="314901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Did You Know?</a:t>
            </a:r>
            <a:endParaRPr lang="en-US" sz="3500" b="1" dirty="0">
              <a:solidFill>
                <a:srgbClr val="002060"/>
              </a:solidFill>
              <a:effectLst>
                <a:glow rad="228600">
                  <a:schemeClr val="accent6">
                    <a:satMod val="175000"/>
                    <a:alpha val="40000"/>
                  </a:schemeClr>
                </a:glow>
              </a:effectLst>
              <a:latin typeface="Lucida Calligraphy" panose="03010101010101010101" pitchFamily="66" charset="0"/>
            </a:endParaRPr>
          </a:p>
          <a:p>
            <a:pPr algn="r">
              <a:lnSpc>
                <a:spcPct val="120000"/>
              </a:lnSpc>
            </a:pPr>
            <a:r>
              <a:rPr lang="en-US" sz="2300" b="1" dirty="0">
                <a:solidFill>
                  <a:srgbClr val="002060"/>
                </a:solidFill>
                <a:effectLst>
                  <a:glow rad="228600">
                    <a:schemeClr val="accent6">
                      <a:satMod val="175000"/>
                      <a:alpha val="40000"/>
                    </a:schemeClr>
                  </a:glow>
                </a:effectLst>
                <a:latin typeface="Comic Sans MS" panose="030F0702030302020204" pitchFamily="66" charset="0"/>
              </a:rPr>
              <a:t>… it was inconceivable to them that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the ancient world could actually have had a 360-day year </a:t>
            </a:r>
            <a:r>
              <a:rPr lang="en-US" sz="2300" b="1" u="sng" dirty="0">
                <a:solidFill>
                  <a:srgbClr val="002060"/>
                </a:solidFill>
                <a:effectLst>
                  <a:glow rad="228600">
                    <a:schemeClr val="accent6">
                      <a:satMod val="175000"/>
                      <a:alpha val="40000"/>
                    </a:schemeClr>
                  </a:glow>
                </a:effectLst>
                <a:latin typeface="Comic Sans MS" panose="030F0702030302020204" pitchFamily="66" charset="0"/>
              </a:rPr>
              <a:t>and</a:t>
            </a:r>
            <a:r>
              <a:rPr lang="en-US" sz="2300" b="1" dirty="0">
                <a:solidFill>
                  <a:srgbClr val="002060"/>
                </a:solidFill>
                <a:effectLst>
                  <a:glow rad="228600">
                    <a:schemeClr val="accent6">
                      <a:satMod val="175000"/>
                      <a:alpha val="40000"/>
                    </a:schemeClr>
                  </a:glow>
                </a:effectLst>
                <a:latin typeface="Comic Sans MS" panose="030F0702030302020204" pitchFamily="66" charset="0"/>
              </a:rPr>
              <a:t> if sources would quote such information they were considered very unreliable?</a:t>
            </a:r>
          </a:p>
        </p:txBody>
      </p:sp>
      <p:pic>
        <p:nvPicPr>
          <p:cNvPr id="3" name="Picture 2" descr="C:\Users\Rae\Desktop\Best CCC Logo Clear with colors in circle SMS.png">
            <a:extLst>
              <a:ext uri="{FF2B5EF4-FFF2-40B4-BE49-F238E27FC236}">
                <a16:creationId xmlns:a16="http://schemas.microsoft.com/office/drawing/2014/main" id="{CD1310B6-5DB0-2EDB-EB5F-CF3F01B8E2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21</a:t>
            </a:fld>
            <a:endParaRPr lang="en-US" b="1" dirty="0">
              <a:solidFill>
                <a:schemeClr val="tx1"/>
              </a:solidFill>
            </a:endParaRPr>
          </a:p>
        </p:txBody>
      </p:sp>
      <p:sp>
        <p:nvSpPr>
          <p:cNvPr id="7" name="Content Placeholder 2">
            <a:extLst>
              <a:ext uri="{FF2B5EF4-FFF2-40B4-BE49-F238E27FC236}">
                <a16:creationId xmlns:a16="http://schemas.microsoft.com/office/drawing/2014/main" id="{FFB7B529-AD5F-9529-A6E6-98E1D53F8512}"/>
              </a:ext>
            </a:extLst>
          </p:cNvPr>
          <p:cNvSpPr txBox="1">
            <a:spLocks/>
          </p:cNvSpPr>
          <p:nvPr/>
        </p:nvSpPr>
        <p:spPr>
          <a:xfrm>
            <a:off x="538033" y="574161"/>
            <a:ext cx="5726545" cy="6076598"/>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Did You Know?</a:t>
            </a:r>
            <a:endParaRPr lang="en-US" sz="3500" b="1" dirty="0">
              <a:solidFill>
                <a:srgbClr val="002060"/>
              </a:solidFill>
              <a:effectLst>
                <a:glow rad="228600">
                  <a:schemeClr val="accent6">
                    <a:satMod val="175000"/>
                    <a:alpha val="40000"/>
                  </a:schemeClr>
                </a:glow>
              </a:effectLst>
              <a:latin typeface="Lucida Calligraphy" panose="03010101010101010101" pitchFamily="66" charset="0"/>
            </a:endParaRP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 linguists attempting to make sense of ancient texts may even have mistranslated passages that when correctly translated might imply a 360-day year?</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 the evolutionary paradigm of grunting cavemen conflicts with the actual widespread historical, anthropological and archaeological evidence proving ancient human civilizations were brilliant and sophisticated?</a:t>
            </a:r>
            <a:endParaRPr lang="en-US" sz="2400" b="1" dirty="0">
              <a:solidFill>
                <a:srgbClr val="002060"/>
              </a:solidFill>
              <a:effectLst>
                <a:glow rad="228600">
                  <a:schemeClr val="accent1">
                    <a:satMod val="175000"/>
                    <a:alpha val="40000"/>
                  </a:schemeClr>
                </a:glow>
              </a:effectLst>
              <a:latin typeface="Comic Sans MS" panose="030F0702030302020204" pitchFamily="66" charset="0"/>
            </a:endParaRPr>
          </a:p>
        </p:txBody>
      </p:sp>
      <p:sp>
        <p:nvSpPr>
          <p:cNvPr id="8" name="Content Placeholder 2">
            <a:extLst>
              <a:ext uri="{FF2B5EF4-FFF2-40B4-BE49-F238E27FC236}">
                <a16:creationId xmlns:a16="http://schemas.microsoft.com/office/drawing/2014/main" id="{F21A2CD9-34F4-82DA-CF11-27E75145DD1F}"/>
              </a:ext>
            </a:extLst>
          </p:cNvPr>
          <p:cNvSpPr txBox="1">
            <a:spLocks/>
          </p:cNvSpPr>
          <p:nvPr/>
        </p:nvSpPr>
        <p:spPr>
          <a:xfrm>
            <a:off x="6373105" y="2371386"/>
            <a:ext cx="4980082" cy="797543"/>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b="1" dirty="0">
                <a:solidFill>
                  <a:srgbClr val="002060"/>
                </a:solidFill>
                <a:effectLst>
                  <a:glow rad="228600">
                    <a:schemeClr val="accent1">
                      <a:satMod val="175000"/>
                      <a:alpha val="40000"/>
                    </a:schemeClr>
                  </a:glow>
                </a:effectLst>
                <a:latin typeface="Lucida Calligraphy" panose="03010101010101010101" pitchFamily="66" charset="0"/>
              </a:rPr>
              <a:t>It is now known:</a:t>
            </a:r>
            <a:r>
              <a:rPr lang="en-US" b="1" dirty="0">
                <a:solidFill>
                  <a:srgbClr val="002060"/>
                </a:solidFill>
                <a:effectLst>
                  <a:glow rad="228600">
                    <a:schemeClr val="accent6">
                      <a:satMod val="175000"/>
                      <a:alpha val="40000"/>
                    </a:schemeClr>
                  </a:glow>
                </a:effectLst>
                <a:latin typeface="Lucida Calligraphy" panose="03010101010101010101" pitchFamily="66" charset="0"/>
              </a:rPr>
              <a:t> </a:t>
            </a:r>
          </a:p>
        </p:txBody>
      </p:sp>
      <p:sp>
        <p:nvSpPr>
          <p:cNvPr id="10" name="Content Placeholder 2">
            <a:extLst>
              <a:ext uri="{FF2B5EF4-FFF2-40B4-BE49-F238E27FC236}">
                <a16:creationId xmlns:a16="http://schemas.microsoft.com/office/drawing/2014/main" id="{BE4A7E80-AFBA-E520-7580-4AFB2866650D}"/>
              </a:ext>
            </a:extLst>
          </p:cNvPr>
          <p:cNvSpPr txBox="1">
            <a:spLocks/>
          </p:cNvSpPr>
          <p:nvPr/>
        </p:nvSpPr>
        <p:spPr>
          <a:xfrm>
            <a:off x="6033685" y="3057360"/>
            <a:ext cx="5789391" cy="4330582"/>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These ancient civilized races were graced with high intelligence;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a race who knew their teachings must be handed down through all the ages to this present day!  </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Why did they feel so motivated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to document their calendars?</a:t>
            </a:r>
          </a:p>
          <a:p>
            <a:pPr marL="82296" indent="0">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 </a:t>
            </a:r>
          </a:p>
        </p:txBody>
      </p:sp>
      <p:pic>
        <p:nvPicPr>
          <p:cNvPr id="13" name="Picture 12">
            <a:extLst>
              <a:ext uri="{FF2B5EF4-FFF2-40B4-BE49-F238E27FC236}">
                <a16:creationId xmlns:a16="http://schemas.microsoft.com/office/drawing/2014/main" id="{737804AA-CF85-8B6E-DC80-DA7C600E9F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7347" y="391599"/>
            <a:ext cx="3720736" cy="2046405"/>
          </a:xfrm>
          <a:prstGeom prst="rect">
            <a:avLst/>
          </a:prstGeom>
          <a:ln>
            <a:noFill/>
          </a:ln>
          <a:effectLst>
            <a:softEdge rad="112500"/>
          </a:effectLst>
        </p:spPr>
      </p:pic>
      <p:pic>
        <p:nvPicPr>
          <p:cNvPr id="2" name="Picture 1" descr="C:\Users\Rae\Desktop\Best CCC Logo Clear with colors in circle SMS.png">
            <a:extLst>
              <a:ext uri="{FF2B5EF4-FFF2-40B4-BE49-F238E27FC236}">
                <a16:creationId xmlns:a16="http://schemas.microsoft.com/office/drawing/2014/main" id="{B85848B5-663D-40AD-9779-BF0E9C2F56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10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22</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F135967-00E9-2204-065C-3E0A3100A3B1}"/>
              </a:ext>
            </a:extLst>
          </p:cNvPr>
          <p:cNvSpPr>
            <a:spLocks noGrp="1"/>
          </p:cNvSpPr>
          <p:nvPr>
            <p:ph type="title"/>
          </p:nvPr>
        </p:nvSpPr>
        <p:spPr>
          <a:xfrm>
            <a:off x="939800" y="365125"/>
            <a:ext cx="10770755" cy="915988"/>
          </a:xfrm>
        </p:spPr>
        <p:txBody>
          <a:bodyPr>
            <a:normAutofit fontScale="90000"/>
            <a:scene3d>
              <a:camera prst="orthographicFront"/>
              <a:lightRig rig="threePt" dir="t"/>
            </a:scene3d>
            <a:sp3d extrusionH="57150">
              <a:bevelT w="38100" h="38100"/>
            </a:sp3d>
          </a:bodyPr>
          <a:lstStyle/>
          <a:p>
            <a:r>
              <a:rPr lang="en-US" dirty="0">
                <a:ln>
                  <a:solidFill>
                    <a:srgbClr val="500050"/>
                  </a:solidFill>
                </a:ln>
                <a:solidFill>
                  <a:srgbClr val="AB5959"/>
                </a:solidFill>
                <a:latin typeface="Ravie" panose="04040805050809020602" pitchFamily="82" charset="0"/>
              </a:rPr>
              <a:t>Wikipedia Internet Snooping</a:t>
            </a:r>
          </a:p>
        </p:txBody>
      </p:sp>
      <p:pic>
        <p:nvPicPr>
          <p:cNvPr id="7" name="Picture 6">
            <a:extLst>
              <a:ext uri="{FF2B5EF4-FFF2-40B4-BE49-F238E27FC236}">
                <a16:creationId xmlns:a16="http://schemas.microsoft.com/office/drawing/2014/main" id="{C2674BA2-2A38-737A-3D1C-CB91D6A4AC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64078" y="1281113"/>
            <a:ext cx="2308253" cy="2961917"/>
          </a:xfrm>
          <a:prstGeom prst="ellipse">
            <a:avLst/>
          </a:prstGeom>
          <a:ln w="190500" cap="rnd">
            <a:solidFill>
              <a:srgbClr val="C8B872"/>
            </a:solidFill>
            <a:prstDash val="solid"/>
          </a:ln>
          <a:effectLst>
            <a:outerShdw blurRad="76200" dir="18900000" sy="23000" kx="-1200000" algn="bl" rotWithShape="0">
              <a:prstClr val="black">
                <a:alpha val="20000"/>
              </a:prstClr>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72099EE7-A0E3-BFB5-716C-B88FAAAE19FD}"/>
              </a:ext>
            </a:extLst>
          </p:cNvPr>
          <p:cNvSpPr txBox="1"/>
          <p:nvPr/>
        </p:nvSpPr>
        <p:spPr>
          <a:xfrm>
            <a:off x="544726" y="1129979"/>
            <a:ext cx="6820298" cy="5201424"/>
          </a:xfrm>
          <a:prstGeom prst="rect">
            <a:avLst/>
          </a:prstGeom>
          <a:noFill/>
        </p:spPr>
        <p:txBody>
          <a:bodyPr wrap="square">
            <a:spAutoFit/>
            <a:scene3d>
              <a:camera prst="orthographicFront"/>
              <a:lightRig rig="threePt" dir="t"/>
            </a:scene3d>
            <a:sp3d extrusionH="57150">
              <a:bevelT w="38100" h="38100"/>
            </a:sp3d>
          </a:bodyPr>
          <a:lstStyle/>
          <a:p>
            <a:pPr algn="l"/>
            <a:r>
              <a:rPr lang="en-US" sz="3600" b="1" i="0" dirty="0">
                <a:ln>
                  <a:solidFill>
                    <a:srgbClr val="002060"/>
                  </a:solidFill>
                </a:ln>
                <a:solidFill>
                  <a:srgbClr val="00FF00"/>
                </a:solidFill>
                <a:effectLst/>
                <a:latin typeface="Poor Richard" panose="02080502050505020702" pitchFamily="18" charset="0"/>
              </a:rPr>
              <a:t>Question for Wikipedia:</a:t>
            </a:r>
          </a:p>
          <a:p>
            <a:pPr algn="l"/>
            <a:r>
              <a:rPr lang="en-US" sz="3200" b="1" i="0" dirty="0">
                <a:ln>
                  <a:solidFill>
                    <a:srgbClr val="002060"/>
                  </a:solidFill>
                </a:ln>
                <a:solidFill>
                  <a:srgbClr val="0070C0"/>
                </a:solidFill>
                <a:effectLst/>
                <a:latin typeface="Poor Richard" panose="02080502050505020702" pitchFamily="18" charset="0"/>
              </a:rPr>
              <a:t>Did the Earth ever have a 360 day year?</a:t>
            </a:r>
          </a:p>
          <a:p>
            <a:pPr algn="l"/>
            <a:r>
              <a:rPr lang="en-US" sz="4000" b="1" i="0" dirty="0">
                <a:ln>
                  <a:solidFill>
                    <a:srgbClr val="002060"/>
                  </a:solidFill>
                </a:ln>
                <a:solidFill>
                  <a:srgbClr val="7E475E"/>
                </a:solidFill>
                <a:effectLst/>
                <a:latin typeface="Poor Richard" panose="02080502050505020702" pitchFamily="18" charset="0"/>
              </a:rPr>
              <a:t>Answer:  </a:t>
            </a:r>
            <a:r>
              <a:rPr lang="en-US" sz="3200" b="1" i="0" dirty="0">
                <a:solidFill>
                  <a:srgbClr val="7E475E"/>
                </a:solidFill>
                <a:effectLst/>
                <a:latin typeface="Poor Richard" panose="02080502050505020702" pitchFamily="18" charset="0"/>
              </a:rPr>
              <a:t>Many say that several thousand years ago the earth year used to be shorter, closer to 360 days, and at one point a comet came close to the earth and caused the earth to slow down.  </a:t>
            </a:r>
            <a:r>
              <a:rPr lang="en-US" sz="3200" b="1" i="0" dirty="0">
                <a:ln>
                  <a:solidFill>
                    <a:srgbClr val="002060"/>
                  </a:solidFill>
                </a:ln>
                <a:solidFill>
                  <a:srgbClr val="0070C0"/>
                </a:solidFill>
                <a:effectLst/>
                <a:latin typeface="Poor Richard" panose="02080502050505020702" pitchFamily="18" charset="0"/>
              </a:rPr>
              <a:t>And evidence of that is all calendars from different cultures around the world switched from 360 days to 365 days around the same time.</a:t>
            </a:r>
          </a:p>
        </p:txBody>
      </p:sp>
      <p:sp>
        <p:nvSpPr>
          <p:cNvPr id="12" name="Title 1">
            <a:extLst>
              <a:ext uri="{FF2B5EF4-FFF2-40B4-BE49-F238E27FC236}">
                <a16:creationId xmlns:a16="http://schemas.microsoft.com/office/drawing/2014/main" id="{D102EA78-8989-D632-4925-9FBBD3693B68}"/>
              </a:ext>
            </a:extLst>
          </p:cNvPr>
          <p:cNvSpPr txBox="1">
            <a:spLocks/>
          </p:cNvSpPr>
          <p:nvPr/>
        </p:nvSpPr>
        <p:spPr>
          <a:xfrm>
            <a:off x="7189308" y="4478964"/>
            <a:ext cx="4696964" cy="2035002"/>
          </a:xfrm>
          <a:prstGeom prst="rect">
            <a:avLst/>
          </a:prstGeom>
        </p:spPr>
        <p:txBody>
          <a:bodyPr vert="horz" lIns="91440" tIns="45720" rIns="91440" bIns="45720" rtlCol="0" anchor="ctr">
            <a:normAutofit fontScale="77500" lnSpcReduction="2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Study Question:</a:t>
            </a:r>
          </a:p>
          <a:p>
            <a:pPr algn="ctr">
              <a:lnSpc>
                <a:spcPct val="120000"/>
              </a:lnSpc>
            </a:pPr>
            <a:r>
              <a:rPr lang="en-US" dirty="0">
                <a:ln>
                  <a:solidFill>
                    <a:srgbClr val="500050"/>
                  </a:solidFill>
                </a:ln>
                <a:solidFill>
                  <a:srgbClr val="AB5959"/>
                </a:solidFill>
                <a:latin typeface="Segoe UI Black" panose="020B0A02040204020203" pitchFamily="34" charset="0"/>
                <a:ea typeface="Segoe UI Black" panose="020B0A02040204020203" pitchFamily="34" charset="0"/>
              </a:rPr>
              <a:t>What did these </a:t>
            </a:r>
            <a:br>
              <a:rPr lang="en-US" dirty="0">
                <a:ln>
                  <a:solidFill>
                    <a:srgbClr val="500050"/>
                  </a:solidFill>
                </a:ln>
                <a:solidFill>
                  <a:srgbClr val="AB5959"/>
                </a:solidFill>
                <a:latin typeface="Segoe UI Black" panose="020B0A02040204020203" pitchFamily="34" charset="0"/>
                <a:ea typeface="Segoe UI Black" panose="020B0A02040204020203" pitchFamily="34" charset="0"/>
              </a:rPr>
            </a:br>
            <a:r>
              <a:rPr lang="en-US" dirty="0">
                <a:ln>
                  <a:solidFill>
                    <a:srgbClr val="500050"/>
                  </a:solidFill>
                </a:ln>
                <a:solidFill>
                  <a:srgbClr val="AB5959"/>
                </a:solidFill>
                <a:latin typeface="Segoe UI Black" panose="020B0A02040204020203" pitchFamily="34" charset="0"/>
                <a:ea typeface="Segoe UI Black" panose="020B0A02040204020203" pitchFamily="34" charset="0"/>
              </a:rPr>
              <a:t>cultures do with</a:t>
            </a:r>
            <a:br>
              <a:rPr lang="en-US" dirty="0">
                <a:ln>
                  <a:solidFill>
                    <a:srgbClr val="500050"/>
                  </a:solidFill>
                </a:ln>
                <a:solidFill>
                  <a:srgbClr val="AB5959"/>
                </a:solidFill>
                <a:latin typeface="Segoe UI Black" panose="020B0A02040204020203" pitchFamily="34" charset="0"/>
                <a:ea typeface="Segoe UI Black" panose="020B0A02040204020203" pitchFamily="34" charset="0"/>
              </a:rPr>
            </a:br>
            <a:r>
              <a:rPr lang="en-US" dirty="0">
                <a:ln>
                  <a:solidFill>
                    <a:srgbClr val="500050"/>
                  </a:solidFill>
                </a:ln>
                <a:solidFill>
                  <a:srgbClr val="AB5959"/>
                </a:solidFill>
                <a:latin typeface="Segoe UI Black" panose="020B0A02040204020203" pitchFamily="34" charset="0"/>
                <a:ea typeface="Segoe UI Black" panose="020B0A02040204020203" pitchFamily="34" charset="0"/>
              </a:rPr>
              <a:t>the extra 5+ days?</a:t>
            </a:r>
          </a:p>
        </p:txBody>
      </p:sp>
    </p:spTree>
    <p:extLst>
      <p:ext uri="{BB962C8B-B14F-4D97-AF65-F5344CB8AC3E}">
        <p14:creationId xmlns:p14="http://schemas.microsoft.com/office/powerpoint/2010/main" val="2104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500" fill="hold"/>
                                        <p:tgtEl>
                                          <p:spTgt spid="12"/>
                                        </p:tgtEl>
                                        <p:attrNameLst>
                                          <p:attrName>ppt_w</p:attrName>
                                        </p:attrNameLst>
                                      </p:cBhvr>
                                      <p:tavLst>
                                        <p:tav tm="0">
                                          <p:val>
                                            <p:fltVal val="0"/>
                                          </p:val>
                                        </p:tav>
                                        <p:tav tm="100000">
                                          <p:val>
                                            <p:strVal val="#ppt_w"/>
                                          </p:val>
                                        </p:tav>
                                      </p:tavLst>
                                    </p:anim>
                                    <p:anim calcmode="lin" valueType="num">
                                      <p:cBhvr>
                                        <p:cTn id="13" dur="1500" fill="hold"/>
                                        <p:tgtEl>
                                          <p:spTgt spid="12"/>
                                        </p:tgtEl>
                                        <p:attrNameLst>
                                          <p:attrName>ppt_h</p:attrName>
                                        </p:attrNameLst>
                                      </p:cBhvr>
                                      <p:tavLst>
                                        <p:tav tm="0">
                                          <p:val>
                                            <p:fltVal val="0"/>
                                          </p:val>
                                        </p:tav>
                                        <p:tav tm="100000">
                                          <p:val>
                                            <p:strVal val="#ppt_h"/>
                                          </p:val>
                                        </p:tav>
                                      </p:tavLst>
                                    </p:anim>
                                    <p:animEffect transition="in" filter="fade">
                                      <p:cBhvr>
                                        <p:cTn id="1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23</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F135967-00E9-2204-065C-3E0A3100A3B1}"/>
              </a:ext>
            </a:extLst>
          </p:cNvPr>
          <p:cNvSpPr>
            <a:spLocks noGrp="1"/>
          </p:cNvSpPr>
          <p:nvPr>
            <p:ph type="title"/>
          </p:nvPr>
        </p:nvSpPr>
        <p:spPr>
          <a:xfrm>
            <a:off x="508000" y="304165"/>
            <a:ext cx="11202555" cy="915988"/>
          </a:xfrm>
        </p:spPr>
        <p:txBody>
          <a:bodyPr>
            <a:normAutofit fontScale="90000"/>
            <a:scene3d>
              <a:camera prst="orthographicFront"/>
              <a:lightRig rig="threePt" dir="t"/>
            </a:scene3d>
            <a:sp3d extrusionH="57150">
              <a:bevelT w="38100" h="38100"/>
            </a:sp3d>
          </a:bodyPr>
          <a:lstStyle/>
          <a:p>
            <a:pPr algn="ctr"/>
            <a:r>
              <a:rPr lang="en-US" sz="3400" dirty="0">
                <a:ln>
                  <a:solidFill>
                    <a:srgbClr val="500050"/>
                  </a:solidFill>
                </a:ln>
                <a:solidFill>
                  <a:srgbClr val="AB5959"/>
                </a:solidFill>
                <a:latin typeface="Segoe UI Black" panose="020B0A02040204020203" pitchFamily="34" charset="0"/>
                <a:ea typeface="Segoe UI Black" panose="020B0A02040204020203" pitchFamily="34" charset="0"/>
              </a:rPr>
              <a:t>Definition of ‘Calendar’ &amp; Why a “Calendar” is </a:t>
            </a:r>
            <a:br>
              <a:rPr lang="en-US" sz="3400" dirty="0">
                <a:ln>
                  <a:solidFill>
                    <a:srgbClr val="500050"/>
                  </a:solidFill>
                </a:ln>
                <a:solidFill>
                  <a:srgbClr val="AB5959"/>
                </a:solidFill>
                <a:latin typeface="Segoe UI Black" panose="020B0A02040204020203" pitchFamily="34" charset="0"/>
                <a:ea typeface="Segoe UI Black" panose="020B0A02040204020203" pitchFamily="34" charset="0"/>
              </a:rPr>
            </a:br>
            <a:r>
              <a:rPr lang="en-US" sz="3400" dirty="0">
                <a:ln>
                  <a:solidFill>
                    <a:srgbClr val="500050"/>
                  </a:solidFill>
                </a:ln>
                <a:solidFill>
                  <a:srgbClr val="AB5959"/>
                </a:solidFill>
                <a:latin typeface="Segoe UI Black" panose="020B0A02040204020203" pitchFamily="34" charset="0"/>
                <a:ea typeface="Segoe UI Black" panose="020B0A02040204020203" pitchFamily="34" charset="0"/>
              </a:rPr>
              <a:t>so Important to Cultures, Past &amp; Present?</a:t>
            </a:r>
          </a:p>
        </p:txBody>
      </p:sp>
      <p:sp>
        <p:nvSpPr>
          <p:cNvPr id="10" name="TextBox 9">
            <a:extLst>
              <a:ext uri="{FF2B5EF4-FFF2-40B4-BE49-F238E27FC236}">
                <a16:creationId xmlns:a16="http://schemas.microsoft.com/office/drawing/2014/main" id="{72099EE7-A0E3-BFB5-716C-B88FAAAE19FD}"/>
              </a:ext>
            </a:extLst>
          </p:cNvPr>
          <p:cNvSpPr txBox="1"/>
          <p:nvPr/>
        </p:nvSpPr>
        <p:spPr>
          <a:xfrm>
            <a:off x="389344" y="1180235"/>
            <a:ext cx="5706656" cy="4708981"/>
          </a:xfrm>
          <a:prstGeom prst="rect">
            <a:avLst/>
          </a:prstGeom>
          <a:noFill/>
        </p:spPr>
        <p:txBody>
          <a:bodyPr wrap="square">
            <a:spAutoFit/>
            <a:scene3d>
              <a:camera prst="orthographicFront"/>
              <a:lightRig rig="threePt" dir="t"/>
            </a:scene3d>
            <a:sp3d extrusionH="57150">
              <a:bevelT w="38100" h="38100"/>
            </a:sp3d>
          </a:bodyPr>
          <a:lstStyle/>
          <a:p>
            <a:pPr marL="342900" indent="-342900" algn="l" fontAlgn="base">
              <a:buFont typeface="Arial" panose="020B0604020202020204" pitchFamily="34" charset="0"/>
              <a:buChar char="•"/>
            </a:pPr>
            <a:r>
              <a:rPr lang="en-US" sz="2000" b="0" i="0" dirty="0">
                <a:effectLst/>
              </a:rPr>
              <a:t>The word ‘calendar’ derives from the Latin word ‘</a:t>
            </a:r>
            <a:r>
              <a:rPr lang="en-US" sz="2000" b="0" i="0" dirty="0" err="1">
                <a:effectLst/>
              </a:rPr>
              <a:t>calendarium</a:t>
            </a:r>
            <a:r>
              <a:rPr lang="en-US" sz="2000" b="0" i="0" dirty="0">
                <a:effectLst/>
              </a:rPr>
              <a:t>’, which means register and structure.  </a:t>
            </a:r>
            <a:r>
              <a:rPr lang="en-US" sz="2000" b="1" i="0" dirty="0">
                <a:solidFill>
                  <a:schemeClr val="accent6">
                    <a:lumMod val="50000"/>
                  </a:schemeClr>
                </a:solidFill>
                <a:effectLst/>
              </a:rPr>
              <a:t>So having a calendar was a big leap forward for ancient cultures.  </a:t>
            </a:r>
            <a:r>
              <a:rPr lang="en-US" sz="2000" i="0" dirty="0">
                <a:effectLst/>
              </a:rPr>
              <a:t>A “Calendar” made it possible to structure festivals, daily routines and agricultural events – with the advantage of being able to plan in advance for these events</a:t>
            </a:r>
            <a:r>
              <a:rPr lang="en-US" sz="2000" i="0" dirty="0">
                <a:solidFill>
                  <a:srgbClr val="FF0000"/>
                </a:solidFill>
                <a:effectLst/>
              </a:rPr>
              <a:t>.  </a:t>
            </a:r>
            <a:r>
              <a:rPr lang="en-US" sz="2000" b="0" i="0" dirty="0">
                <a:solidFill>
                  <a:srgbClr val="FF0000"/>
                </a:solidFill>
                <a:effectLst/>
              </a:rPr>
              <a:t>This </a:t>
            </a:r>
            <a:br>
              <a:rPr lang="en-US" sz="2000" b="0" i="0" dirty="0">
                <a:solidFill>
                  <a:srgbClr val="FF0000"/>
                </a:solidFill>
                <a:effectLst/>
              </a:rPr>
            </a:br>
            <a:r>
              <a:rPr lang="en-US" sz="2000" b="0" i="0" dirty="0">
                <a:solidFill>
                  <a:srgbClr val="FF0000"/>
                </a:solidFill>
                <a:effectLst/>
              </a:rPr>
              <a:t>was particularly important when humans started to settle down and then getting together for celebrations/market day and other social events really took off.</a:t>
            </a:r>
            <a:r>
              <a:rPr lang="en-US" sz="2000" b="0" i="0" dirty="0">
                <a:effectLst/>
              </a:rPr>
              <a:t>  It was of course the calendar, the common structure for measuring everybody’s time, that made these events possible.  </a:t>
            </a:r>
            <a:r>
              <a:rPr lang="en-US" sz="2000" b="1" i="0" dirty="0">
                <a:solidFill>
                  <a:schemeClr val="accent2">
                    <a:lumMod val="50000"/>
                  </a:schemeClr>
                </a:solidFill>
                <a:effectLst/>
              </a:rPr>
              <a:t>Apart from timing celebrations it also enabled dates for planting, harvesting and collecting </a:t>
            </a:r>
            <a:r>
              <a:rPr lang="en-US" sz="2000" b="1" i="0" u="sng" dirty="0">
                <a:solidFill>
                  <a:schemeClr val="accent2">
                    <a:lumMod val="50000"/>
                  </a:schemeClr>
                </a:solidFill>
                <a:effectLst/>
              </a:rPr>
              <a:t>taxes</a:t>
            </a:r>
            <a:r>
              <a:rPr lang="en-US" sz="2000" b="1" i="0" dirty="0">
                <a:solidFill>
                  <a:schemeClr val="accent2">
                    <a:lumMod val="50000"/>
                  </a:schemeClr>
                </a:solidFill>
                <a:effectLst/>
              </a:rPr>
              <a:t>. </a:t>
            </a:r>
          </a:p>
        </p:txBody>
      </p:sp>
      <p:sp>
        <p:nvSpPr>
          <p:cNvPr id="12" name="Title 1">
            <a:extLst>
              <a:ext uri="{FF2B5EF4-FFF2-40B4-BE49-F238E27FC236}">
                <a16:creationId xmlns:a16="http://schemas.microsoft.com/office/drawing/2014/main" id="{D102EA78-8989-D632-4925-9FBBD3693B68}"/>
              </a:ext>
            </a:extLst>
          </p:cNvPr>
          <p:cNvSpPr txBox="1">
            <a:spLocks/>
          </p:cNvSpPr>
          <p:nvPr/>
        </p:nvSpPr>
        <p:spPr>
          <a:xfrm>
            <a:off x="719254" y="5788338"/>
            <a:ext cx="10685019" cy="976587"/>
          </a:xfrm>
          <a:prstGeom prst="rect">
            <a:avLst/>
          </a:prstGeom>
        </p:spPr>
        <p:txBody>
          <a:bodyPr vert="horz" lIns="91440" tIns="45720" rIns="91440" bIns="45720" rtlCol="0" anchor="ctr">
            <a:normAutofit fontScale="70000" lnSpcReduction="2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As can be seen, ancient calendars were calculated more on “what they saw” than on “how to count.”</a:t>
            </a:r>
            <a:endParaRPr lang="en-US" dirty="0">
              <a:ln>
                <a:solidFill>
                  <a:srgbClr val="500050"/>
                </a:solidFill>
              </a:ln>
              <a:solidFill>
                <a:srgbClr val="AB5959"/>
              </a:solidFill>
              <a:latin typeface="Segoe UI Black" panose="020B0A0204020402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F985ED6F-71E4-959A-2B37-572BACFC31C4}"/>
              </a:ext>
            </a:extLst>
          </p:cNvPr>
          <p:cNvSpPr txBox="1"/>
          <p:nvPr/>
        </p:nvSpPr>
        <p:spPr>
          <a:xfrm>
            <a:off x="362167" y="7137615"/>
            <a:ext cx="7861300" cy="369332"/>
          </a:xfrm>
          <a:prstGeom prst="rect">
            <a:avLst/>
          </a:prstGeom>
          <a:noFill/>
        </p:spPr>
        <p:txBody>
          <a:bodyPr wrap="square">
            <a:spAutoFit/>
          </a:bodyPr>
          <a:lstStyle/>
          <a:p>
            <a:r>
              <a:rPr lang="en-US" dirty="0"/>
              <a:t>https://www.livingwiththemoon.com/tag/history-of-lunar-calendar/</a:t>
            </a:r>
          </a:p>
        </p:txBody>
      </p:sp>
      <p:sp>
        <p:nvSpPr>
          <p:cNvPr id="8" name="TextBox 7">
            <a:extLst>
              <a:ext uri="{FF2B5EF4-FFF2-40B4-BE49-F238E27FC236}">
                <a16:creationId xmlns:a16="http://schemas.microsoft.com/office/drawing/2014/main" id="{5C54FA68-4EFA-226E-AE60-A877D809DEDA}"/>
              </a:ext>
            </a:extLst>
          </p:cNvPr>
          <p:cNvSpPr txBox="1"/>
          <p:nvPr/>
        </p:nvSpPr>
        <p:spPr>
          <a:xfrm>
            <a:off x="6096000" y="1166599"/>
            <a:ext cx="5614555" cy="4708981"/>
          </a:xfrm>
          <a:prstGeom prst="rect">
            <a:avLst/>
          </a:prstGeom>
          <a:noFill/>
        </p:spPr>
        <p:txBody>
          <a:bodyPr wrap="square">
            <a:spAutoFit/>
            <a:scene3d>
              <a:camera prst="orthographicFront"/>
              <a:lightRig rig="threePt" dir="t"/>
            </a:scene3d>
            <a:sp3d extrusionH="57150">
              <a:bevelT w="38100" h="38100"/>
            </a:sp3d>
          </a:bodyPr>
          <a:lstStyle/>
          <a:p>
            <a:pPr marL="342900" indent="-342900" algn="l" fontAlgn="base">
              <a:buFont typeface="Arial" panose="020B0604020202020204" pitchFamily="34" charset="0"/>
              <a:buChar char="•"/>
            </a:pPr>
            <a:r>
              <a:rPr lang="en-US" sz="2000" b="1" i="0" dirty="0">
                <a:solidFill>
                  <a:schemeClr val="accent6">
                    <a:lumMod val="50000"/>
                  </a:schemeClr>
                </a:solidFill>
                <a:effectLst/>
                <a:latin typeface="Oh Wonder"/>
              </a:rPr>
              <a:t>It is hardly surprising that early man chose the path of the moon.  Firstly it is the most visible object in the sky </a:t>
            </a:r>
            <a:r>
              <a:rPr lang="en-US" sz="2000" b="0" i="0" dirty="0">
                <a:effectLst/>
                <a:latin typeface="Oh Wonder"/>
              </a:rPr>
              <a:t>and in the absence of electricity was the only viable light at night (bar fire).  </a:t>
            </a:r>
            <a:br>
              <a:rPr lang="en-US" sz="2000" b="0" i="0" dirty="0">
                <a:effectLst/>
                <a:latin typeface="Oh Wonder"/>
              </a:rPr>
            </a:br>
            <a:r>
              <a:rPr lang="en-US" sz="2000" b="1" i="0" dirty="0">
                <a:effectLst/>
                <a:latin typeface="Oh Wonder"/>
              </a:rPr>
              <a:t>The path of the moon is also inextricably connected to the tides and the human fertility cycle.</a:t>
            </a:r>
            <a:r>
              <a:rPr lang="en-US" sz="2000" b="0" i="0" dirty="0">
                <a:effectLst/>
                <a:latin typeface="Oh Wonder"/>
              </a:rPr>
              <a:t>  In fact, the moon had always been connected to fertility, rainfall, birth and death.  </a:t>
            </a:r>
            <a:endParaRPr lang="en-US" sz="2000" b="0" i="0" dirty="0">
              <a:effectLst/>
            </a:endParaRPr>
          </a:p>
          <a:p>
            <a:pPr marL="342900" indent="-342900" algn="l" fontAlgn="base">
              <a:buFont typeface="Arial" panose="020B0604020202020204" pitchFamily="34" charset="0"/>
              <a:buChar char="•"/>
            </a:pPr>
            <a:r>
              <a:rPr lang="en-US" sz="2000" b="0" i="0" dirty="0">
                <a:effectLst/>
              </a:rPr>
              <a:t>The </a:t>
            </a:r>
            <a:r>
              <a:rPr lang="en-US" sz="2000" b="1" i="0" dirty="0">
                <a:effectLst/>
              </a:rPr>
              <a:t>Ancient Greek, Roman and Chinese year</a:t>
            </a:r>
            <a:r>
              <a:rPr lang="en-US" sz="2000" b="0" i="0" dirty="0">
                <a:effectLst/>
              </a:rPr>
              <a:t> consisted of 12 moon cycles (354 days) and </a:t>
            </a:r>
            <a:r>
              <a:rPr lang="en-US" sz="2000" b="1" i="0" dirty="0">
                <a:effectLst/>
              </a:rPr>
              <a:t>occasionally a 13th cycle was included to keep the Ancient Lunar year in sync with the seasons.  </a:t>
            </a:r>
            <a:r>
              <a:rPr lang="en-US" sz="2000" b="1" i="0" dirty="0">
                <a:solidFill>
                  <a:srgbClr val="FF0000"/>
                </a:solidFill>
                <a:effectLst/>
              </a:rPr>
              <a:t>Many religious calendars operated (and still do) in sync with this lunar calendar model.  Others morphed into a lunisolar calendar model. </a:t>
            </a:r>
          </a:p>
        </p:txBody>
      </p:sp>
    </p:spTree>
    <p:extLst>
      <p:ext uri="{BB962C8B-B14F-4D97-AF65-F5344CB8AC3E}">
        <p14:creationId xmlns:p14="http://schemas.microsoft.com/office/powerpoint/2010/main" val="2988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10AC1EE3-3ECC-EC74-81F5-939D564D8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83922" y="457607"/>
            <a:ext cx="5538960" cy="1343879"/>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pic>
        <p:nvPicPr>
          <p:cNvPr id="18" name="Picture 17">
            <a:extLst>
              <a:ext uri="{FF2B5EF4-FFF2-40B4-BE49-F238E27FC236}">
                <a16:creationId xmlns:a16="http://schemas.microsoft.com/office/drawing/2014/main" id="{9DC6B6FD-AFE5-B8FB-E9C5-3DE01F674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1" y="1186396"/>
            <a:ext cx="11520778" cy="5976404"/>
          </a:xfrm>
          <a:prstGeom prst="rect">
            <a:avLst/>
          </a:prstGeom>
        </p:spPr>
      </p:pic>
      <p:pic>
        <p:nvPicPr>
          <p:cNvPr id="48" name="Picture 47">
            <a:extLst>
              <a:ext uri="{FF2B5EF4-FFF2-40B4-BE49-F238E27FC236}">
                <a16:creationId xmlns:a16="http://schemas.microsoft.com/office/drawing/2014/main" id="{9E33D737-9DAC-6AD3-0F9C-FC7679FF1F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962"/>
          <a:stretch/>
        </p:blipFill>
        <p:spPr>
          <a:xfrm rot="2602490">
            <a:off x="135811" y="4887619"/>
            <a:ext cx="2035132" cy="1840374"/>
          </a:xfrm>
          <a:prstGeom prst="ellipse">
            <a:avLst/>
          </a:prstGeom>
          <a:ln>
            <a:noFill/>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p:spPr>
      </p:pic>
      <p:pic>
        <p:nvPicPr>
          <p:cNvPr id="52" name="Picture 51">
            <a:extLst>
              <a:ext uri="{FF2B5EF4-FFF2-40B4-BE49-F238E27FC236}">
                <a16:creationId xmlns:a16="http://schemas.microsoft.com/office/drawing/2014/main" id="{FE813A8A-29C3-CAA0-9340-A9125B2B14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613091" y="4863592"/>
            <a:ext cx="1274413" cy="18264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24529"/>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24</a:t>
            </a:fld>
            <a:endParaRPr lang="en-US" b="1" dirty="0">
              <a:solidFill>
                <a:schemeClr val="tx1"/>
              </a:solidFill>
            </a:endParaRPr>
          </a:p>
        </p:txBody>
      </p:sp>
      <p:pic>
        <p:nvPicPr>
          <p:cNvPr id="27" name="Picture 26">
            <a:extLst>
              <a:ext uri="{FF2B5EF4-FFF2-40B4-BE49-F238E27FC236}">
                <a16:creationId xmlns:a16="http://schemas.microsoft.com/office/drawing/2014/main" id="{06D09ED7-4FC2-C856-F5D1-F39B3AABCA0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18784" y="3502960"/>
            <a:ext cx="2567085" cy="1080878"/>
          </a:xfrm>
          <a:prstGeom prst="rect">
            <a:avLst/>
          </a:prstGeom>
          <a:ln>
            <a:noFill/>
          </a:ln>
          <a:effectLst>
            <a:softEdge rad="112500"/>
          </a:effectLst>
        </p:spPr>
      </p:pic>
      <p:sp>
        <p:nvSpPr>
          <p:cNvPr id="24" name="Flowchart: Connector 23">
            <a:extLst>
              <a:ext uri="{FF2B5EF4-FFF2-40B4-BE49-F238E27FC236}">
                <a16:creationId xmlns:a16="http://schemas.microsoft.com/office/drawing/2014/main" id="{70EE8274-C0A9-27A1-4A12-56F8B93B29CB}"/>
              </a:ext>
            </a:extLst>
          </p:cNvPr>
          <p:cNvSpPr/>
          <p:nvPr/>
        </p:nvSpPr>
        <p:spPr>
          <a:xfrm>
            <a:off x="2810264" y="3969710"/>
            <a:ext cx="107953" cy="110647"/>
          </a:xfrm>
          <a:prstGeom prst="flowChartConnector">
            <a:avLst/>
          </a:prstGeom>
          <a:solidFill>
            <a:srgbClr val="E89A9C"/>
          </a:solidFill>
          <a:ln w="3175">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98EC6A1-DA10-AEA0-DC9E-788EE8E95812}"/>
              </a:ext>
            </a:extLst>
          </p:cNvPr>
          <p:cNvSpPr/>
          <p:nvPr/>
        </p:nvSpPr>
        <p:spPr>
          <a:xfrm>
            <a:off x="3066669" y="3932752"/>
            <a:ext cx="107953" cy="110647"/>
          </a:xfrm>
          <a:prstGeom prst="flowChartConnector">
            <a:avLst/>
          </a:prstGeom>
          <a:solidFill>
            <a:srgbClr val="C8B872"/>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E2DE56E-A639-98A2-F28F-D28800570D49}"/>
              </a:ext>
            </a:extLst>
          </p:cNvPr>
          <p:cNvSpPr/>
          <p:nvPr/>
        </p:nvSpPr>
        <p:spPr>
          <a:xfrm>
            <a:off x="6102346" y="3201232"/>
            <a:ext cx="107953" cy="110647"/>
          </a:xfrm>
          <a:prstGeom prst="flowChartConnector">
            <a:avLst/>
          </a:prstGeom>
          <a:solidFill>
            <a:srgbClr val="FF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41A3011A-B550-C9E0-9AC5-CEA0FCF9E6EC}"/>
              </a:ext>
            </a:extLst>
          </p:cNvPr>
          <p:cNvSpPr/>
          <p:nvPr/>
        </p:nvSpPr>
        <p:spPr>
          <a:xfrm>
            <a:off x="6540434" y="3623153"/>
            <a:ext cx="107953" cy="110647"/>
          </a:xfrm>
          <a:prstGeom prst="flowChartConnector">
            <a:avLst/>
          </a:prstGeom>
          <a:solidFill>
            <a:srgbClr val="7030A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31" name="Flowchart: Connector 30">
            <a:extLst>
              <a:ext uri="{FF2B5EF4-FFF2-40B4-BE49-F238E27FC236}">
                <a16:creationId xmlns:a16="http://schemas.microsoft.com/office/drawing/2014/main" id="{C611285A-2F44-64EA-9AD8-1041C8AC0E93}"/>
              </a:ext>
            </a:extLst>
          </p:cNvPr>
          <p:cNvSpPr/>
          <p:nvPr/>
        </p:nvSpPr>
        <p:spPr>
          <a:xfrm>
            <a:off x="8046412" y="3988381"/>
            <a:ext cx="107953" cy="110647"/>
          </a:xfrm>
          <a:prstGeom prst="flowChartConnector">
            <a:avLst/>
          </a:prstGeom>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040F19B-05C3-E809-120D-88B047D27419}"/>
              </a:ext>
            </a:extLst>
          </p:cNvPr>
          <p:cNvSpPr/>
          <p:nvPr/>
        </p:nvSpPr>
        <p:spPr>
          <a:xfrm>
            <a:off x="9173694" y="3623152"/>
            <a:ext cx="107953" cy="110647"/>
          </a:xfrm>
          <a:prstGeom prst="flowChartConnector">
            <a:avLst/>
          </a:prstGeom>
          <a:solidFill>
            <a:srgbClr val="C0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26ACB28-EBE4-CDBE-7381-70EDD50903CE}"/>
              </a:ext>
            </a:extLst>
          </p:cNvPr>
          <p:cNvSpPr/>
          <p:nvPr/>
        </p:nvSpPr>
        <p:spPr>
          <a:xfrm>
            <a:off x="6385524" y="3372682"/>
            <a:ext cx="107953" cy="110647"/>
          </a:xfrm>
          <a:prstGeom prst="flowChartConnector">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F5081F7-EFBB-BCA3-72B3-9ADEA7F2B115}"/>
              </a:ext>
            </a:extLst>
          </p:cNvPr>
          <p:cNvSpPr/>
          <p:nvPr/>
        </p:nvSpPr>
        <p:spPr>
          <a:xfrm>
            <a:off x="7040367" y="3534607"/>
            <a:ext cx="107953" cy="110647"/>
          </a:xfrm>
          <a:prstGeom prst="flowChartConnector">
            <a:avLst/>
          </a:prstGeom>
          <a:ln>
            <a:solidFill>
              <a:schemeClr val="tx1">
                <a:lumMod val="75000"/>
                <a:lumOff val="25000"/>
              </a:schemeClr>
            </a:solid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818F23A4-F55D-D92F-2A11-4D01A93482FC}"/>
              </a:ext>
            </a:extLst>
          </p:cNvPr>
          <p:cNvSpPr/>
          <p:nvPr/>
        </p:nvSpPr>
        <p:spPr>
          <a:xfrm>
            <a:off x="7192767" y="3687007"/>
            <a:ext cx="107953" cy="110647"/>
          </a:xfrm>
          <a:prstGeom prst="flowChartConnector">
            <a:avLst/>
          </a:prstGeom>
          <a:solidFill>
            <a:srgbClr val="00FF00"/>
          </a:solidFill>
          <a:ln>
            <a:solidFill>
              <a:schemeClr val="bg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017971D-939C-F040-542C-1476D13D9053}"/>
              </a:ext>
            </a:extLst>
          </p:cNvPr>
          <p:cNvSpPr txBox="1"/>
          <p:nvPr/>
        </p:nvSpPr>
        <p:spPr>
          <a:xfrm>
            <a:off x="5968758" y="2056226"/>
            <a:ext cx="352425" cy="1200329"/>
          </a:xfrm>
          <a:prstGeom prst="rect">
            <a:avLst/>
          </a:prstGeom>
          <a:noFill/>
        </p:spPr>
        <p:txBody>
          <a:bodyPr wrap="square" rtlCol="0">
            <a:spAutoFit/>
          </a:bodyPr>
          <a:lstStyle/>
          <a:p>
            <a:pPr algn="ctr"/>
            <a:r>
              <a:rPr lang="en-US" b="1" dirty="0">
                <a:solidFill>
                  <a:srgbClr val="FF0000"/>
                </a:solidFill>
                <a:effectLst>
                  <a:glow rad="152400">
                    <a:schemeClr val="bg1"/>
                  </a:glow>
                </a:effectLst>
              </a:rPr>
              <a:t>ROME</a:t>
            </a:r>
            <a:endParaRPr lang="en-US" b="1" dirty="0">
              <a:solidFill>
                <a:srgbClr val="FF0000"/>
              </a:solidFill>
            </a:endParaRPr>
          </a:p>
        </p:txBody>
      </p:sp>
      <p:sp>
        <p:nvSpPr>
          <p:cNvPr id="39" name="TextBox 38">
            <a:extLst>
              <a:ext uri="{FF2B5EF4-FFF2-40B4-BE49-F238E27FC236}">
                <a16:creationId xmlns:a16="http://schemas.microsoft.com/office/drawing/2014/main" id="{C36053E0-1660-CB38-415F-F3C26F2635D1}"/>
              </a:ext>
            </a:extLst>
          </p:cNvPr>
          <p:cNvSpPr txBox="1"/>
          <p:nvPr/>
        </p:nvSpPr>
        <p:spPr>
          <a:xfrm>
            <a:off x="6278558" y="1619188"/>
            <a:ext cx="352425" cy="1754326"/>
          </a:xfrm>
          <a:prstGeom prst="rect">
            <a:avLst/>
          </a:prstGeom>
          <a:noFill/>
        </p:spPr>
        <p:txBody>
          <a:bodyPr wrap="square" rtlCol="0">
            <a:spAutoFit/>
          </a:bodyPr>
          <a:lstStyle/>
          <a:p>
            <a:pPr algn="ctr"/>
            <a:r>
              <a:rPr lang="en-US" b="1" dirty="0">
                <a:solidFill>
                  <a:schemeClr val="bg1"/>
                </a:solidFill>
                <a:effectLst>
                  <a:glow rad="127000">
                    <a:srgbClr val="FF0000"/>
                  </a:glow>
                </a:effectLst>
              </a:rPr>
              <a:t>GREECE</a:t>
            </a:r>
          </a:p>
        </p:txBody>
      </p:sp>
      <p:sp>
        <p:nvSpPr>
          <p:cNvPr id="41" name="TextBox 40">
            <a:extLst>
              <a:ext uri="{FF2B5EF4-FFF2-40B4-BE49-F238E27FC236}">
                <a16:creationId xmlns:a16="http://schemas.microsoft.com/office/drawing/2014/main" id="{864E1E23-370A-354C-5947-D6DFA5A54403}"/>
              </a:ext>
            </a:extLst>
          </p:cNvPr>
          <p:cNvSpPr txBox="1"/>
          <p:nvPr/>
        </p:nvSpPr>
        <p:spPr>
          <a:xfrm>
            <a:off x="7937284" y="2517891"/>
            <a:ext cx="352425" cy="1477328"/>
          </a:xfrm>
          <a:prstGeom prst="rect">
            <a:avLst/>
          </a:prstGeom>
          <a:noFill/>
        </p:spPr>
        <p:txBody>
          <a:bodyPr wrap="square" rtlCol="0">
            <a:spAutoFit/>
          </a:bodyPr>
          <a:lstStyle/>
          <a:p>
            <a:pPr algn="ctr"/>
            <a:r>
              <a:rPr lang="en-US" b="1" dirty="0">
                <a:solidFill>
                  <a:srgbClr val="FF7000"/>
                </a:solidFill>
                <a:effectLst>
                  <a:glow rad="152400">
                    <a:schemeClr val="bg1"/>
                  </a:glow>
                </a:effectLst>
              </a:rPr>
              <a:t>INDIA</a:t>
            </a:r>
            <a:endParaRPr lang="en-US" b="1" dirty="0">
              <a:solidFill>
                <a:srgbClr val="FF7000"/>
              </a:solidFill>
            </a:endParaRPr>
          </a:p>
        </p:txBody>
      </p:sp>
      <p:sp>
        <p:nvSpPr>
          <p:cNvPr id="42" name="TextBox 41">
            <a:extLst>
              <a:ext uri="{FF2B5EF4-FFF2-40B4-BE49-F238E27FC236}">
                <a16:creationId xmlns:a16="http://schemas.microsoft.com/office/drawing/2014/main" id="{F4FE798C-0663-6127-047A-59F0B02A1045}"/>
              </a:ext>
            </a:extLst>
          </p:cNvPr>
          <p:cNvSpPr txBox="1"/>
          <p:nvPr/>
        </p:nvSpPr>
        <p:spPr>
          <a:xfrm>
            <a:off x="9075681" y="2167926"/>
            <a:ext cx="352425" cy="1477328"/>
          </a:xfrm>
          <a:prstGeom prst="rect">
            <a:avLst/>
          </a:prstGeom>
          <a:noFill/>
          <a:effectLst>
            <a:glow rad="127000">
              <a:schemeClr val="accent4"/>
            </a:glow>
          </a:effectLst>
        </p:spPr>
        <p:txBody>
          <a:bodyPr wrap="square" rtlCol="0">
            <a:spAutoFit/>
          </a:bodyPr>
          <a:lstStyle/>
          <a:p>
            <a:pPr algn="ctr"/>
            <a:r>
              <a:rPr lang="en-US" b="1" dirty="0">
                <a:solidFill>
                  <a:srgbClr val="C00000"/>
                </a:solidFill>
                <a:effectLst>
                  <a:glow rad="127000">
                    <a:schemeClr val="accent4"/>
                  </a:glow>
                </a:effectLst>
              </a:rPr>
              <a:t>CHINA</a:t>
            </a:r>
          </a:p>
        </p:txBody>
      </p:sp>
      <p:sp>
        <p:nvSpPr>
          <p:cNvPr id="43" name="TextBox 42">
            <a:extLst>
              <a:ext uri="{FF2B5EF4-FFF2-40B4-BE49-F238E27FC236}">
                <a16:creationId xmlns:a16="http://schemas.microsoft.com/office/drawing/2014/main" id="{313DF098-FB59-9A42-0F68-9AF356FC89CE}"/>
              </a:ext>
            </a:extLst>
          </p:cNvPr>
          <p:cNvSpPr txBox="1"/>
          <p:nvPr/>
        </p:nvSpPr>
        <p:spPr>
          <a:xfrm>
            <a:off x="6918710" y="1560432"/>
            <a:ext cx="352425" cy="2031325"/>
          </a:xfrm>
          <a:prstGeom prst="rect">
            <a:avLst/>
          </a:prstGeom>
          <a:noFill/>
          <a:effectLst>
            <a:glow rad="127000">
              <a:schemeClr val="tx1"/>
            </a:glow>
          </a:effectLst>
        </p:spPr>
        <p:txBody>
          <a:bodyPr wrap="square" rtlCol="0">
            <a:spAutoFit/>
          </a:bodyPr>
          <a:lstStyle/>
          <a:p>
            <a:pPr algn="ctr"/>
            <a:r>
              <a:rPr lang="en-US" b="1" dirty="0">
                <a:solidFill>
                  <a:schemeClr val="accent4"/>
                </a:solidFill>
                <a:effectLst>
                  <a:glow rad="127000">
                    <a:schemeClr val="tx1"/>
                  </a:glow>
                </a:effectLst>
              </a:rPr>
              <a:t>BABYLON</a:t>
            </a:r>
          </a:p>
        </p:txBody>
      </p:sp>
      <p:sp>
        <p:nvSpPr>
          <p:cNvPr id="44" name="TextBox 43">
            <a:extLst>
              <a:ext uri="{FF2B5EF4-FFF2-40B4-BE49-F238E27FC236}">
                <a16:creationId xmlns:a16="http://schemas.microsoft.com/office/drawing/2014/main" id="{B0209F1E-F3FA-A688-43C0-61DA80BF9536}"/>
              </a:ext>
            </a:extLst>
          </p:cNvPr>
          <p:cNvSpPr txBox="1"/>
          <p:nvPr/>
        </p:nvSpPr>
        <p:spPr>
          <a:xfrm>
            <a:off x="7090480" y="3771899"/>
            <a:ext cx="352425" cy="2031325"/>
          </a:xfrm>
          <a:prstGeom prst="rect">
            <a:avLst/>
          </a:prstGeom>
          <a:noFill/>
        </p:spPr>
        <p:txBody>
          <a:bodyPr wrap="square" rtlCol="0">
            <a:spAutoFit/>
          </a:bodyPr>
          <a:lstStyle/>
          <a:p>
            <a:pPr algn="ctr"/>
            <a:r>
              <a:rPr lang="en-US" b="1" dirty="0">
                <a:solidFill>
                  <a:srgbClr val="00FF00"/>
                </a:solidFill>
                <a:effectLst>
                  <a:glow rad="152400">
                    <a:schemeClr val="bg1"/>
                  </a:glow>
                </a:effectLst>
              </a:rPr>
              <a:t>SUMERIA</a:t>
            </a:r>
            <a:endParaRPr lang="en-US" b="1" dirty="0">
              <a:solidFill>
                <a:srgbClr val="00FF00"/>
              </a:solidFill>
            </a:endParaRPr>
          </a:p>
        </p:txBody>
      </p:sp>
      <p:sp>
        <p:nvSpPr>
          <p:cNvPr id="45" name="TextBox 44">
            <a:extLst>
              <a:ext uri="{FF2B5EF4-FFF2-40B4-BE49-F238E27FC236}">
                <a16:creationId xmlns:a16="http://schemas.microsoft.com/office/drawing/2014/main" id="{C09F0414-A6FE-DFFD-511F-4B8C08AB2365}"/>
              </a:ext>
            </a:extLst>
          </p:cNvPr>
          <p:cNvSpPr txBox="1"/>
          <p:nvPr/>
        </p:nvSpPr>
        <p:spPr>
          <a:xfrm>
            <a:off x="6425391" y="3727092"/>
            <a:ext cx="352425" cy="1477328"/>
          </a:xfrm>
          <a:prstGeom prst="rect">
            <a:avLst/>
          </a:prstGeom>
          <a:noFill/>
        </p:spPr>
        <p:txBody>
          <a:bodyPr wrap="square" rtlCol="0">
            <a:spAutoFit/>
          </a:bodyPr>
          <a:lstStyle/>
          <a:p>
            <a:pPr algn="ctr"/>
            <a:r>
              <a:rPr lang="en-US" b="1" dirty="0">
                <a:solidFill>
                  <a:srgbClr val="7030A0"/>
                </a:solidFill>
                <a:effectLst>
                  <a:glow rad="152400">
                    <a:schemeClr val="bg1"/>
                  </a:glow>
                </a:effectLst>
              </a:rPr>
              <a:t>EGYPT</a:t>
            </a:r>
            <a:endParaRPr lang="en-US" b="1" dirty="0">
              <a:solidFill>
                <a:srgbClr val="7030A0"/>
              </a:solidFill>
            </a:endParaRPr>
          </a:p>
        </p:txBody>
      </p:sp>
      <p:sp>
        <p:nvSpPr>
          <p:cNvPr id="50" name="Title 1">
            <a:extLst>
              <a:ext uri="{FF2B5EF4-FFF2-40B4-BE49-F238E27FC236}">
                <a16:creationId xmlns:a16="http://schemas.microsoft.com/office/drawing/2014/main" id="{7D6C04B1-CB91-9C3C-B19E-A8235E8E4B04}"/>
              </a:ext>
            </a:extLst>
          </p:cNvPr>
          <p:cNvSpPr txBox="1">
            <a:spLocks/>
          </p:cNvSpPr>
          <p:nvPr/>
        </p:nvSpPr>
        <p:spPr>
          <a:xfrm>
            <a:off x="2544042" y="5941643"/>
            <a:ext cx="7200899" cy="915988"/>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rgbClr val="500050"/>
                  </a:solidFill>
                </a:ln>
                <a:solidFill>
                  <a:srgbClr val="AB5959"/>
                </a:solidFill>
                <a:latin typeface="Segoe UI Black" panose="020B0A02040204020203" pitchFamily="34" charset="0"/>
                <a:ea typeface="Segoe UI Black" panose="020B0A02040204020203" pitchFamily="34" charset="0"/>
              </a:rPr>
              <a:t>Hezekiah’s Sundial: ~700 BCE </a:t>
            </a:r>
          </a:p>
        </p:txBody>
      </p:sp>
      <p:sp>
        <p:nvSpPr>
          <p:cNvPr id="49" name="Title 1">
            <a:extLst>
              <a:ext uri="{FF2B5EF4-FFF2-40B4-BE49-F238E27FC236}">
                <a16:creationId xmlns:a16="http://schemas.microsoft.com/office/drawing/2014/main" id="{F35A67B9-B3A6-1AD5-4776-D3F941210B88}"/>
              </a:ext>
            </a:extLst>
          </p:cNvPr>
          <p:cNvSpPr>
            <a:spLocks noGrp="1"/>
          </p:cNvSpPr>
          <p:nvPr>
            <p:ph type="title"/>
          </p:nvPr>
        </p:nvSpPr>
        <p:spPr>
          <a:xfrm>
            <a:off x="4323969" y="310143"/>
            <a:ext cx="7629040" cy="915988"/>
          </a:xfrm>
        </p:spPr>
        <p:txBody>
          <a:bodyPr>
            <a:noAutofit/>
            <a:scene3d>
              <a:camera prst="orthographicFront"/>
              <a:lightRig rig="threePt" dir="t"/>
            </a:scene3d>
            <a:sp3d extrusionH="57150">
              <a:bevelT w="38100" h="38100"/>
            </a:sp3d>
          </a:bodyPr>
          <a:lstStyle/>
          <a:p>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Around the World that had to Make</a:t>
            </a:r>
            <a:b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br>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Decisions About Intercalation</a:t>
            </a:r>
          </a:p>
        </p:txBody>
      </p:sp>
      <p:pic>
        <p:nvPicPr>
          <p:cNvPr id="47" name="Picture 46" descr="C:\Users\Rae\Desktop\Best CCC Logo Clear with colors in circle SMS.png">
            <a:extLst>
              <a:ext uri="{FF2B5EF4-FFF2-40B4-BE49-F238E27FC236}">
                <a16:creationId xmlns:a16="http://schemas.microsoft.com/office/drawing/2014/main" id="{86F5A3B2-136B-922E-67E7-0C4337B814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4D4E7319-2982-9CBA-CC58-25FB423B076B}"/>
              </a:ext>
            </a:extLst>
          </p:cNvPr>
          <p:cNvSpPr/>
          <p:nvPr/>
        </p:nvSpPr>
        <p:spPr>
          <a:xfrm>
            <a:off x="6749855" y="3165513"/>
            <a:ext cx="107953" cy="110647"/>
          </a:xfrm>
          <a:prstGeom prst="flowChartConnector">
            <a:avLst/>
          </a:prstGeom>
          <a:solidFill>
            <a:schemeClr val="accent6"/>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88E951-D939-9BF8-D1D6-83100B068AC4}"/>
              </a:ext>
            </a:extLst>
          </p:cNvPr>
          <p:cNvSpPr txBox="1"/>
          <p:nvPr/>
        </p:nvSpPr>
        <p:spPr>
          <a:xfrm>
            <a:off x="6648387" y="1162277"/>
            <a:ext cx="352425" cy="2031325"/>
          </a:xfrm>
          <a:prstGeom prst="rect">
            <a:avLst/>
          </a:prstGeom>
          <a:noFill/>
        </p:spPr>
        <p:txBody>
          <a:bodyPr wrap="square" rtlCol="0">
            <a:spAutoFit/>
          </a:bodyPr>
          <a:lstStyle/>
          <a:p>
            <a:pPr algn="ctr"/>
            <a:r>
              <a:rPr lang="en-US" b="1" dirty="0">
                <a:ln w="3175">
                  <a:noFill/>
                </a:ln>
                <a:solidFill>
                  <a:schemeClr val="accent6">
                    <a:lumMod val="50000"/>
                  </a:schemeClr>
                </a:solidFill>
                <a:effectLst>
                  <a:glow rad="152400">
                    <a:schemeClr val="bg1"/>
                  </a:glow>
                </a:effectLst>
              </a:rPr>
              <a:t>ARMENIA</a:t>
            </a:r>
            <a:endParaRPr lang="en-US" b="1" dirty="0">
              <a:ln w="3175">
                <a:noFill/>
              </a:ln>
              <a:solidFill>
                <a:schemeClr val="accent6">
                  <a:lumMod val="50000"/>
                </a:schemeClr>
              </a:solidFill>
            </a:endParaRPr>
          </a:p>
        </p:txBody>
      </p:sp>
      <p:sp>
        <p:nvSpPr>
          <p:cNvPr id="5" name="Flowchart: Connector 4">
            <a:extLst>
              <a:ext uri="{FF2B5EF4-FFF2-40B4-BE49-F238E27FC236}">
                <a16:creationId xmlns:a16="http://schemas.microsoft.com/office/drawing/2014/main" id="{51980E30-E4CC-B0D3-F77A-0EB56B2D7C49}"/>
              </a:ext>
            </a:extLst>
          </p:cNvPr>
          <p:cNvSpPr/>
          <p:nvPr/>
        </p:nvSpPr>
        <p:spPr>
          <a:xfrm>
            <a:off x="6815167" y="3513858"/>
            <a:ext cx="107953" cy="110647"/>
          </a:xfrm>
          <a:prstGeom prst="flowChartConnector">
            <a:avLst/>
          </a:prstGeom>
          <a:solidFill>
            <a:srgbClr val="0070C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DBA351-5EB2-7EA9-9148-3C2327ADEF63}"/>
              </a:ext>
            </a:extLst>
          </p:cNvPr>
          <p:cNvSpPr txBox="1"/>
          <p:nvPr/>
        </p:nvSpPr>
        <p:spPr>
          <a:xfrm>
            <a:off x="6746357" y="3644216"/>
            <a:ext cx="352425" cy="1754326"/>
          </a:xfrm>
          <a:prstGeom prst="rect">
            <a:avLst/>
          </a:prstGeom>
          <a:noFill/>
        </p:spPr>
        <p:txBody>
          <a:bodyPr wrap="square" rtlCol="0">
            <a:spAutoFit/>
          </a:bodyPr>
          <a:lstStyle/>
          <a:p>
            <a:pPr algn="ctr"/>
            <a:r>
              <a:rPr lang="en-US" b="1" dirty="0">
                <a:solidFill>
                  <a:srgbClr val="0070C0"/>
                </a:solidFill>
                <a:effectLst>
                  <a:glow rad="152400">
                    <a:schemeClr val="bg1"/>
                  </a:glow>
                </a:effectLst>
              </a:rPr>
              <a:t>I</a:t>
            </a:r>
            <a:br>
              <a:rPr lang="en-US" b="1" dirty="0">
                <a:solidFill>
                  <a:srgbClr val="0070C0"/>
                </a:solidFill>
                <a:effectLst>
                  <a:glow rad="152400">
                    <a:schemeClr val="bg1"/>
                  </a:glow>
                </a:effectLst>
              </a:rPr>
            </a:br>
            <a:r>
              <a:rPr lang="en-US" b="1" dirty="0">
                <a:solidFill>
                  <a:srgbClr val="0070C0"/>
                </a:solidFill>
                <a:effectLst>
                  <a:glow rad="152400">
                    <a:schemeClr val="bg1"/>
                  </a:glow>
                </a:effectLst>
              </a:rPr>
              <a:t>SRAEL</a:t>
            </a:r>
            <a:endParaRPr lang="en-US" b="1" dirty="0">
              <a:solidFill>
                <a:srgbClr val="0070C0"/>
              </a:solidFill>
            </a:endParaRPr>
          </a:p>
        </p:txBody>
      </p:sp>
      <p:sp>
        <p:nvSpPr>
          <p:cNvPr id="7" name="Content Placeholder 2">
            <a:extLst>
              <a:ext uri="{FF2B5EF4-FFF2-40B4-BE49-F238E27FC236}">
                <a16:creationId xmlns:a16="http://schemas.microsoft.com/office/drawing/2014/main" id="{00C6568B-7856-615E-7772-476378F3FB54}"/>
              </a:ext>
            </a:extLst>
          </p:cNvPr>
          <p:cNvSpPr txBox="1">
            <a:spLocks/>
          </p:cNvSpPr>
          <p:nvPr/>
        </p:nvSpPr>
        <p:spPr>
          <a:xfrm>
            <a:off x="1874549" y="2005905"/>
            <a:ext cx="2179354" cy="1111341"/>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400" b="1" dirty="0">
                <a:solidFill>
                  <a:srgbClr val="002060"/>
                </a:solidFill>
                <a:effectLst>
                  <a:glow rad="254000">
                    <a:schemeClr val="bg1">
                      <a:alpha val="80000"/>
                    </a:schemeClr>
                  </a:glow>
                </a:effectLst>
                <a:latin typeface="Comic Sans MS" panose="030F0702030302020204" pitchFamily="66" charset="0"/>
              </a:rPr>
              <a:t>These will be examined in a random order</a:t>
            </a:r>
            <a:r>
              <a:rPr lang="en-US" sz="2400" b="1" dirty="0">
                <a:solidFill>
                  <a:srgbClr val="002060"/>
                </a:solidFill>
                <a:effectLst>
                  <a:glow rad="228600">
                    <a:schemeClr val="accent6">
                      <a:satMod val="175000"/>
                      <a:alpha val="40000"/>
                    </a:schemeClr>
                  </a:glow>
                </a:effectLst>
                <a:latin typeface="Comic Sans MS" panose="030F0702030302020204" pitchFamily="66" charset="0"/>
              </a:rPr>
              <a:t>.</a:t>
            </a:r>
          </a:p>
        </p:txBody>
      </p:sp>
    </p:spTree>
    <p:extLst>
      <p:ext uri="{BB962C8B-B14F-4D97-AF65-F5344CB8AC3E}">
        <p14:creationId xmlns:p14="http://schemas.microsoft.com/office/powerpoint/2010/main" val="57698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500"/>
                                        <p:tgtEl>
                                          <p:spTgt spid="49"/>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anim calcmode="lin" valueType="num">
                                      <p:cBhvr>
                                        <p:cTn id="70" dur="1000" fill="hold"/>
                                        <p:tgtEl>
                                          <p:spTgt spid="37"/>
                                        </p:tgtEl>
                                        <p:attrNameLst>
                                          <p:attrName>ppt_x</p:attrName>
                                        </p:attrNameLst>
                                      </p:cBhvr>
                                      <p:tavLst>
                                        <p:tav tm="0">
                                          <p:val>
                                            <p:strVal val="#ppt_x"/>
                                          </p:val>
                                        </p:tav>
                                        <p:tav tm="100000">
                                          <p:val>
                                            <p:strVal val="#ppt_x"/>
                                          </p:val>
                                        </p:tav>
                                      </p:tavLst>
                                    </p:anim>
                                    <p:anim calcmode="lin" valueType="num">
                                      <p:cBhvr>
                                        <p:cTn id="7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1000"/>
                                        <p:tgtEl>
                                          <p:spTgt spid="42"/>
                                        </p:tgtEl>
                                      </p:cBhvr>
                                    </p:animEffect>
                                    <p:anim calcmode="lin" valueType="num">
                                      <p:cBhvr>
                                        <p:cTn id="77" dur="1000" fill="hold"/>
                                        <p:tgtEl>
                                          <p:spTgt spid="42"/>
                                        </p:tgtEl>
                                        <p:attrNameLst>
                                          <p:attrName>ppt_x</p:attrName>
                                        </p:attrNameLst>
                                      </p:cBhvr>
                                      <p:tavLst>
                                        <p:tav tm="0">
                                          <p:val>
                                            <p:strVal val="#ppt_x"/>
                                          </p:val>
                                        </p:tav>
                                        <p:tav tm="100000">
                                          <p:val>
                                            <p:strVal val="#ppt_x"/>
                                          </p:val>
                                        </p:tav>
                                      </p:tavLst>
                                    </p:anim>
                                    <p:anim calcmode="lin" valueType="num">
                                      <p:cBhvr>
                                        <p:cTn id="7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21" presetClass="entr" presetSubtype="1" fill="hold" nodeType="afterEffect">
                                  <p:stCondLst>
                                    <p:cond delay="500"/>
                                  </p:stCondLst>
                                  <p:childTnLst>
                                    <p:set>
                                      <p:cBhvr>
                                        <p:cTn id="88" dur="1" fill="hold">
                                          <p:stCondLst>
                                            <p:cond delay="0"/>
                                          </p:stCondLst>
                                        </p:cTn>
                                        <p:tgtEl>
                                          <p:spTgt spid="48"/>
                                        </p:tgtEl>
                                        <p:attrNameLst>
                                          <p:attrName>style.visibility</p:attrName>
                                        </p:attrNameLst>
                                      </p:cBhvr>
                                      <p:to>
                                        <p:strVal val="visible"/>
                                      </p:to>
                                    </p:set>
                                    <p:animEffect transition="in" filter="wheel(1)">
                                      <p:cBhvr>
                                        <p:cTn id="89" dur="2000"/>
                                        <p:tgtEl>
                                          <p:spTgt spid="48"/>
                                        </p:tgtEl>
                                      </p:cBhvr>
                                    </p:animEffect>
                                  </p:childTnLst>
                                </p:cTn>
                              </p:par>
                              <p:par>
                                <p:cTn id="90" presetID="21" presetClass="entr" presetSubtype="1" fill="hold" nodeType="withEffect">
                                  <p:stCondLst>
                                    <p:cond delay="500"/>
                                  </p:stCondLst>
                                  <p:childTnLst>
                                    <p:set>
                                      <p:cBhvr>
                                        <p:cTn id="91" dur="1" fill="hold">
                                          <p:stCondLst>
                                            <p:cond delay="0"/>
                                          </p:stCondLst>
                                        </p:cTn>
                                        <p:tgtEl>
                                          <p:spTgt spid="52"/>
                                        </p:tgtEl>
                                        <p:attrNameLst>
                                          <p:attrName>style.visibility</p:attrName>
                                        </p:attrNameLst>
                                      </p:cBhvr>
                                      <p:to>
                                        <p:strVal val="visible"/>
                                      </p:to>
                                    </p:set>
                                    <p:animEffect transition="in" filter="wheel(1)">
                                      <p:cBhvr>
                                        <p:cTn id="92" dur="2000"/>
                                        <p:tgtEl>
                                          <p:spTgt spid="52"/>
                                        </p:tgtEl>
                                      </p:cBhvr>
                                    </p:animEffect>
                                  </p:childTnLst>
                                </p:cTn>
                              </p:par>
                            </p:childTnLst>
                          </p:cTn>
                        </p:par>
                        <p:par>
                          <p:cTn id="93" fill="hold">
                            <p:stCondLst>
                              <p:cond delay="3500"/>
                            </p:stCondLst>
                            <p:childTnLst>
                              <p:par>
                                <p:cTn id="94" presetID="22" presetClass="entr" presetSubtype="8"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wipe(left)">
                                      <p:cBhvr>
                                        <p:cTn id="96"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2" grpId="0"/>
      <p:bldP spid="43" grpId="0"/>
      <p:bldP spid="44" grpId="0"/>
      <p:bldP spid="45" grpId="0"/>
      <p:bldP spid="50" grpId="0"/>
      <p:bldP spid="49" grpId="0"/>
      <p:bldP spid="3"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0AC1EE3-3ECC-EC74-81F5-939D564D8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83922" y="457607"/>
            <a:ext cx="5538960" cy="1343879"/>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pic>
        <p:nvPicPr>
          <p:cNvPr id="18" name="Picture 17">
            <a:extLst>
              <a:ext uri="{FF2B5EF4-FFF2-40B4-BE49-F238E27FC236}">
                <a16:creationId xmlns:a16="http://schemas.microsoft.com/office/drawing/2014/main" id="{9DC6B6FD-AFE5-B8FB-E9C5-3DE01F674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1" y="1186396"/>
            <a:ext cx="11520778" cy="5976404"/>
          </a:xfrm>
          <a:prstGeom prst="rect">
            <a:avLst/>
          </a:prstGeom>
        </p:spPr>
      </p:pic>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25</a:t>
            </a:fld>
            <a:endParaRPr lang="en-US" b="1" dirty="0">
              <a:solidFill>
                <a:schemeClr val="tx1"/>
              </a:solidFill>
            </a:endParaRPr>
          </a:p>
        </p:txBody>
      </p:sp>
      <p:pic>
        <p:nvPicPr>
          <p:cNvPr id="27" name="Picture 26">
            <a:extLst>
              <a:ext uri="{FF2B5EF4-FFF2-40B4-BE49-F238E27FC236}">
                <a16:creationId xmlns:a16="http://schemas.microsoft.com/office/drawing/2014/main" id="{06D09ED7-4FC2-C856-F5D1-F39B3AABCA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18784" y="3502960"/>
            <a:ext cx="2567085" cy="1080878"/>
          </a:xfrm>
          <a:prstGeom prst="rect">
            <a:avLst/>
          </a:prstGeom>
          <a:ln>
            <a:noFill/>
          </a:ln>
          <a:effectLst>
            <a:softEdge rad="444500"/>
          </a:effectLst>
        </p:spPr>
      </p:pic>
      <p:sp>
        <p:nvSpPr>
          <p:cNvPr id="24" name="Flowchart: Connector 23">
            <a:extLst>
              <a:ext uri="{FF2B5EF4-FFF2-40B4-BE49-F238E27FC236}">
                <a16:creationId xmlns:a16="http://schemas.microsoft.com/office/drawing/2014/main" id="{70EE8274-C0A9-27A1-4A12-56F8B93B29CB}"/>
              </a:ext>
            </a:extLst>
          </p:cNvPr>
          <p:cNvSpPr/>
          <p:nvPr/>
        </p:nvSpPr>
        <p:spPr>
          <a:xfrm>
            <a:off x="2810264" y="3969710"/>
            <a:ext cx="107953" cy="110647"/>
          </a:xfrm>
          <a:prstGeom prst="flowChartConnector">
            <a:avLst/>
          </a:prstGeom>
          <a:solidFill>
            <a:srgbClr val="E89A9C"/>
          </a:solidFill>
          <a:ln w="3175">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98EC6A1-DA10-AEA0-DC9E-788EE8E95812}"/>
              </a:ext>
            </a:extLst>
          </p:cNvPr>
          <p:cNvSpPr/>
          <p:nvPr/>
        </p:nvSpPr>
        <p:spPr>
          <a:xfrm>
            <a:off x="3066669" y="3932752"/>
            <a:ext cx="107953" cy="110647"/>
          </a:xfrm>
          <a:prstGeom prst="flowChartConnector">
            <a:avLst/>
          </a:prstGeom>
          <a:solidFill>
            <a:srgbClr val="C8B872"/>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E2DE56E-A639-98A2-F28F-D28800570D49}"/>
              </a:ext>
            </a:extLst>
          </p:cNvPr>
          <p:cNvSpPr/>
          <p:nvPr/>
        </p:nvSpPr>
        <p:spPr>
          <a:xfrm>
            <a:off x="6102346" y="3201232"/>
            <a:ext cx="107953" cy="110647"/>
          </a:xfrm>
          <a:prstGeom prst="flowChartConnector">
            <a:avLst/>
          </a:prstGeom>
          <a:solidFill>
            <a:srgbClr val="FF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41A3011A-B550-C9E0-9AC5-CEA0FCF9E6EC}"/>
              </a:ext>
            </a:extLst>
          </p:cNvPr>
          <p:cNvSpPr/>
          <p:nvPr/>
        </p:nvSpPr>
        <p:spPr>
          <a:xfrm>
            <a:off x="6540434" y="3623153"/>
            <a:ext cx="107953" cy="110647"/>
          </a:xfrm>
          <a:prstGeom prst="flowChartConnector">
            <a:avLst/>
          </a:prstGeom>
          <a:solidFill>
            <a:srgbClr val="7030A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31" name="Flowchart: Connector 30">
            <a:extLst>
              <a:ext uri="{FF2B5EF4-FFF2-40B4-BE49-F238E27FC236}">
                <a16:creationId xmlns:a16="http://schemas.microsoft.com/office/drawing/2014/main" id="{C611285A-2F44-64EA-9AD8-1041C8AC0E93}"/>
              </a:ext>
            </a:extLst>
          </p:cNvPr>
          <p:cNvSpPr/>
          <p:nvPr/>
        </p:nvSpPr>
        <p:spPr>
          <a:xfrm>
            <a:off x="8046412" y="3988381"/>
            <a:ext cx="107953" cy="110647"/>
          </a:xfrm>
          <a:prstGeom prst="flowChartConnector">
            <a:avLst/>
          </a:prstGeom>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040F19B-05C3-E809-120D-88B047D27419}"/>
              </a:ext>
            </a:extLst>
          </p:cNvPr>
          <p:cNvSpPr/>
          <p:nvPr/>
        </p:nvSpPr>
        <p:spPr>
          <a:xfrm>
            <a:off x="9173694" y="3623152"/>
            <a:ext cx="107953" cy="110647"/>
          </a:xfrm>
          <a:prstGeom prst="flowChartConnector">
            <a:avLst/>
          </a:prstGeom>
          <a:solidFill>
            <a:srgbClr val="C0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26ACB28-EBE4-CDBE-7381-70EDD50903CE}"/>
              </a:ext>
            </a:extLst>
          </p:cNvPr>
          <p:cNvSpPr/>
          <p:nvPr/>
        </p:nvSpPr>
        <p:spPr>
          <a:xfrm>
            <a:off x="6385524" y="3372682"/>
            <a:ext cx="107953" cy="110647"/>
          </a:xfrm>
          <a:prstGeom prst="flowChartConnector">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F5081F7-EFBB-BCA3-72B3-9ADEA7F2B115}"/>
              </a:ext>
            </a:extLst>
          </p:cNvPr>
          <p:cNvSpPr/>
          <p:nvPr/>
        </p:nvSpPr>
        <p:spPr>
          <a:xfrm>
            <a:off x="7040367" y="3534607"/>
            <a:ext cx="107953" cy="110647"/>
          </a:xfrm>
          <a:prstGeom prst="flowChartConnector">
            <a:avLst/>
          </a:prstGeom>
          <a:ln>
            <a:solidFill>
              <a:schemeClr val="tx1">
                <a:lumMod val="75000"/>
                <a:lumOff val="25000"/>
              </a:schemeClr>
            </a:solid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818F23A4-F55D-D92F-2A11-4D01A93482FC}"/>
              </a:ext>
            </a:extLst>
          </p:cNvPr>
          <p:cNvSpPr/>
          <p:nvPr/>
        </p:nvSpPr>
        <p:spPr>
          <a:xfrm>
            <a:off x="7192767" y="3687007"/>
            <a:ext cx="107953" cy="110647"/>
          </a:xfrm>
          <a:prstGeom prst="flowChartConnector">
            <a:avLst/>
          </a:prstGeom>
          <a:solidFill>
            <a:srgbClr val="00FF00"/>
          </a:solidFill>
          <a:ln>
            <a:solidFill>
              <a:schemeClr val="bg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13DF098-FB59-9A42-0F68-9AF356FC89CE}"/>
              </a:ext>
            </a:extLst>
          </p:cNvPr>
          <p:cNvSpPr txBox="1"/>
          <p:nvPr/>
        </p:nvSpPr>
        <p:spPr>
          <a:xfrm>
            <a:off x="6918710" y="1560432"/>
            <a:ext cx="352425" cy="2031325"/>
          </a:xfrm>
          <a:prstGeom prst="rect">
            <a:avLst/>
          </a:prstGeom>
          <a:noFill/>
          <a:effectLst>
            <a:glow rad="127000">
              <a:schemeClr val="tx1"/>
            </a:glow>
          </a:effectLst>
        </p:spPr>
        <p:txBody>
          <a:bodyPr wrap="square" rtlCol="0">
            <a:spAutoFit/>
          </a:bodyPr>
          <a:lstStyle/>
          <a:p>
            <a:pPr algn="ctr"/>
            <a:r>
              <a:rPr lang="en-US" b="1" dirty="0">
                <a:solidFill>
                  <a:schemeClr val="accent4"/>
                </a:solidFill>
                <a:effectLst>
                  <a:glow rad="127000">
                    <a:schemeClr val="tx1"/>
                  </a:glow>
                </a:effectLst>
              </a:rPr>
              <a:t>BABYLON</a:t>
            </a:r>
          </a:p>
        </p:txBody>
      </p:sp>
      <p:sp>
        <p:nvSpPr>
          <p:cNvPr id="44" name="TextBox 43">
            <a:extLst>
              <a:ext uri="{FF2B5EF4-FFF2-40B4-BE49-F238E27FC236}">
                <a16:creationId xmlns:a16="http://schemas.microsoft.com/office/drawing/2014/main" id="{B0209F1E-F3FA-A688-43C0-61DA80BF9536}"/>
              </a:ext>
            </a:extLst>
          </p:cNvPr>
          <p:cNvSpPr txBox="1"/>
          <p:nvPr/>
        </p:nvSpPr>
        <p:spPr>
          <a:xfrm>
            <a:off x="7090480" y="3771899"/>
            <a:ext cx="352425" cy="2031325"/>
          </a:xfrm>
          <a:prstGeom prst="rect">
            <a:avLst/>
          </a:prstGeom>
          <a:noFill/>
        </p:spPr>
        <p:txBody>
          <a:bodyPr wrap="square" rtlCol="0">
            <a:spAutoFit/>
          </a:bodyPr>
          <a:lstStyle/>
          <a:p>
            <a:pPr algn="ctr"/>
            <a:r>
              <a:rPr lang="en-US" b="1" dirty="0">
                <a:solidFill>
                  <a:srgbClr val="00FF00"/>
                </a:solidFill>
                <a:effectLst>
                  <a:glow rad="127000">
                    <a:srgbClr val="403023"/>
                  </a:glow>
                </a:effectLst>
              </a:rPr>
              <a:t>SUMERIA</a:t>
            </a:r>
          </a:p>
        </p:txBody>
      </p:sp>
      <p:sp>
        <p:nvSpPr>
          <p:cNvPr id="45" name="TextBox 44">
            <a:extLst>
              <a:ext uri="{FF2B5EF4-FFF2-40B4-BE49-F238E27FC236}">
                <a16:creationId xmlns:a16="http://schemas.microsoft.com/office/drawing/2014/main" id="{C09F0414-A6FE-DFFD-511F-4B8C08AB2365}"/>
              </a:ext>
            </a:extLst>
          </p:cNvPr>
          <p:cNvSpPr txBox="1"/>
          <p:nvPr/>
        </p:nvSpPr>
        <p:spPr>
          <a:xfrm>
            <a:off x="6425391" y="3727092"/>
            <a:ext cx="352425" cy="1477328"/>
          </a:xfrm>
          <a:prstGeom prst="rect">
            <a:avLst/>
          </a:prstGeom>
          <a:noFill/>
        </p:spPr>
        <p:txBody>
          <a:bodyPr wrap="square" rtlCol="0">
            <a:spAutoFit/>
          </a:bodyPr>
          <a:lstStyle/>
          <a:p>
            <a:pPr algn="ctr"/>
            <a:r>
              <a:rPr lang="en-US" b="1" dirty="0">
                <a:solidFill>
                  <a:srgbClr val="7030A0"/>
                </a:solidFill>
                <a:effectLst>
                  <a:glow rad="152400">
                    <a:schemeClr val="bg1"/>
                  </a:glow>
                </a:effectLst>
              </a:rPr>
              <a:t>EGYPT</a:t>
            </a:r>
            <a:endParaRPr lang="en-US" b="1" dirty="0">
              <a:solidFill>
                <a:srgbClr val="7030A0"/>
              </a:solidFill>
            </a:endParaRPr>
          </a:p>
        </p:txBody>
      </p:sp>
      <p:sp>
        <p:nvSpPr>
          <p:cNvPr id="50" name="Title 1">
            <a:extLst>
              <a:ext uri="{FF2B5EF4-FFF2-40B4-BE49-F238E27FC236}">
                <a16:creationId xmlns:a16="http://schemas.microsoft.com/office/drawing/2014/main" id="{7D6C04B1-CB91-9C3C-B19E-A8235E8E4B04}"/>
              </a:ext>
            </a:extLst>
          </p:cNvPr>
          <p:cNvSpPr txBox="1">
            <a:spLocks/>
          </p:cNvSpPr>
          <p:nvPr/>
        </p:nvSpPr>
        <p:spPr>
          <a:xfrm>
            <a:off x="696898" y="5745940"/>
            <a:ext cx="10820781" cy="915988"/>
          </a:xfrm>
          <a:prstGeom prst="rect">
            <a:avLst/>
          </a:prstGeom>
        </p:spPr>
        <p:txBody>
          <a:bodyPr vert="horz" lIns="91440" tIns="45720" rIns="91440" bIns="45720" rtlCol="0" anchor="ctr">
            <a:normAutofit fontScale="85000" lnSpcReduction="2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500050"/>
                  </a:solidFill>
                </a:ln>
                <a:solidFill>
                  <a:srgbClr val="AB5959"/>
                </a:solidFill>
                <a:effectLst>
                  <a:glow rad="266700">
                    <a:srgbClr val="DAE3F4"/>
                  </a:glow>
                </a:effectLst>
                <a:latin typeface="Segoe UI Black" panose="020B0A02040204020203" pitchFamily="34" charset="0"/>
                <a:ea typeface="Segoe UI Black" panose="020B0A02040204020203" pitchFamily="34" charset="0"/>
              </a:rPr>
              <a:t>Note:  All dates on the following historical documents are </a:t>
            </a:r>
            <a:r>
              <a:rPr lang="en-US" sz="3800" dirty="0">
                <a:ln>
                  <a:solidFill>
                    <a:srgbClr val="500050"/>
                  </a:solidFill>
                </a:ln>
                <a:solidFill>
                  <a:srgbClr val="AB5959"/>
                </a:solidFill>
                <a:effectLst>
                  <a:glow rad="266700">
                    <a:srgbClr val="DAE3F4"/>
                  </a:glow>
                </a:effectLst>
                <a:latin typeface="Segoe UI Black" panose="020B0A02040204020203" pitchFamily="34" charset="0"/>
                <a:ea typeface="Segoe UI Black" panose="020B0A02040204020203" pitchFamily="34" charset="0"/>
              </a:rPr>
              <a:t>ONLY</a:t>
            </a:r>
            <a:r>
              <a:rPr lang="en-US" dirty="0">
                <a:ln>
                  <a:solidFill>
                    <a:srgbClr val="500050"/>
                  </a:solidFill>
                </a:ln>
                <a:solidFill>
                  <a:srgbClr val="AB5959"/>
                </a:solidFill>
                <a:effectLst>
                  <a:glow rad="266700">
                    <a:srgbClr val="DAE3F4"/>
                  </a:glow>
                </a:effectLst>
                <a:latin typeface="Segoe UI Black" panose="020B0A02040204020203" pitchFamily="34" charset="0"/>
                <a:ea typeface="Segoe UI Black" panose="020B0A02040204020203" pitchFamily="34" charset="0"/>
              </a:rPr>
              <a:t> </a:t>
            </a:r>
            <a:r>
              <a:rPr lang="en-US" sz="3800" dirty="0">
                <a:ln>
                  <a:solidFill>
                    <a:srgbClr val="500050"/>
                  </a:solidFill>
                </a:ln>
                <a:solidFill>
                  <a:srgbClr val="AB5959"/>
                </a:solidFill>
                <a:effectLst>
                  <a:glow rad="266700">
                    <a:srgbClr val="DAE3F4"/>
                  </a:glow>
                </a:effectLst>
                <a:latin typeface="Segoe UI Black" panose="020B0A02040204020203" pitchFamily="34" charset="0"/>
                <a:ea typeface="Segoe UI Black" panose="020B0A02040204020203" pitchFamily="34" charset="0"/>
              </a:rPr>
              <a:t>GENERAL</a:t>
            </a:r>
            <a:r>
              <a:rPr lang="en-US" dirty="0">
                <a:ln>
                  <a:solidFill>
                    <a:srgbClr val="500050"/>
                  </a:solidFill>
                </a:ln>
                <a:solidFill>
                  <a:srgbClr val="AB5959"/>
                </a:solidFill>
                <a:effectLst>
                  <a:glow rad="266700">
                    <a:srgbClr val="DAE3F4"/>
                  </a:glow>
                </a:effectLst>
                <a:latin typeface="Segoe UI Black" panose="020B0A02040204020203" pitchFamily="34" charset="0"/>
                <a:ea typeface="Segoe UI Black" panose="020B0A02040204020203" pitchFamily="34" charset="0"/>
              </a:rPr>
              <a:t> estimates.</a:t>
            </a:r>
          </a:p>
        </p:txBody>
      </p:sp>
      <p:sp>
        <p:nvSpPr>
          <p:cNvPr id="49" name="Title 1">
            <a:extLst>
              <a:ext uri="{FF2B5EF4-FFF2-40B4-BE49-F238E27FC236}">
                <a16:creationId xmlns:a16="http://schemas.microsoft.com/office/drawing/2014/main" id="{F35A67B9-B3A6-1AD5-4776-D3F941210B88}"/>
              </a:ext>
            </a:extLst>
          </p:cNvPr>
          <p:cNvSpPr>
            <a:spLocks noGrp="1"/>
          </p:cNvSpPr>
          <p:nvPr>
            <p:ph type="title"/>
          </p:nvPr>
        </p:nvSpPr>
        <p:spPr>
          <a:xfrm>
            <a:off x="4362069" y="287446"/>
            <a:ext cx="7629040" cy="915988"/>
          </a:xfrm>
        </p:spPr>
        <p:txBody>
          <a:bodyPr>
            <a:noAutofit/>
            <a:scene3d>
              <a:camera prst="orthographicFront"/>
              <a:lightRig rig="threePt" dir="t"/>
            </a:scene3d>
            <a:sp3d extrusionH="57150">
              <a:bevelT w="38100" h="38100"/>
            </a:sp3d>
          </a:bodyPr>
          <a:lstStyle/>
          <a:p>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Note:  Four of them are exceptionally unique!  </a:t>
            </a:r>
            <a:r>
              <a:rPr lang="en-US" sz="3200" dirty="0">
                <a:ln>
                  <a:solidFill>
                    <a:srgbClr val="500050"/>
                  </a:solidFill>
                </a:ln>
                <a:solidFill>
                  <a:srgbClr val="0EAB0F"/>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They are:</a:t>
            </a:r>
          </a:p>
        </p:txBody>
      </p:sp>
      <p:pic>
        <p:nvPicPr>
          <p:cNvPr id="47" name="Picture 46" descr="C:\Users\Rae\Desktop\Best CCC Logo Clear with colors in circle SMS.png">
            <a:extLst>
              <a:ext uri="{FF2B5EF4-FFF2-40B4-BE49-F238E27FC236}">
                <a16:creationId xmlns:a16="http://schemas.microsoft.com/office/drawing/2014/main" id="{86F5A3B2-136B-922E-67E7-0C4337B8140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4D4E7319-2982-9CBA-CC58-25FB423B076B}"/>
              </a:ext>
            </a:extLst>
          </p:cNvPr>
          <p:cNvSpPr/>
          <p:nvPr/>
        </p:nvSpPr>
        <p:spPr>
          <a:xfrm>
            <a:off x="6749855" y="3165513"/>
            <a:ext cx="107953" cy="110647"/>
          </a:xfrm>
          <a:prstGeom prst="flowChartConnector">
            <a:avLst/>
          </a:prstGeom>
          <a:solidFill>
            <a:schemeClr val="accent6"/>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88E951-D939-9BF8-D1D6-83100B068AC4}"/>
              </a:ext>
            </a:extLst>
          </p:cNvPr>
          <p:cNvSpPr txBox="1"/>
          <p:nvPr/>
        </p:nvSpPr>
        <p:spPr>
          <a:xfrm>
            <a:off x="6648387" y="1162277"/>
            <a:ext cx="352425" cy="2031325"/>
          </a:xfrm>
          <a:prstGeom prst="rect">
            <a:avLst/>
          </a:prstGeom>
          <a:noFill/>
        </p:spPr>
        <p:txBody>
          <a:bodyPr wrap="square" rtlCol="0">
            <a:spAutoFit/>
          </a:bodyPr>
          <a:lstStyle/>
          <a:p>
            <a:pPr algn="ctr"/>
            <a:r>
              <a:rPr lang="en-US" b="1" dirty="0">
                <a:ln w="3175">
                  <a:noFill/>
                </a:ln>
                <a:solidFill>
                  <a:schemeClr val="accent6">
                    <a:lumMod val="50000"/>
                  </a:schemeClr>
                </a:solidFill>
                <a:effectLst>
                  <a:glow rad="152400">
                    <a:schemeClr val="bg1"/>
                  </a:glow>
                </a:effectLst>
              </a:rPr>
              <a:t>ARMENIA</a:t>
            </a:r>
            <a:endParaRPr lang="en-US" b="1" dirty="0">
              <a:ln w="3175">
                <a:noFill/>
              </a:ln>
              <a:solidFill>
                <a:schemeClr val="accent6">
                  <a:lumMod val="50000"/>
                </a:schemeClr>
              </a:solidFill>
            </a:endParaRPr>
          </a:p>
        </p:txBody>
      </p:sp>
      <p:sp>
        <p:nvSpPr>
          <p:cNvPr id="5" name="Flowchart: Connector 4">
            <a:extLst>
              <a:ext uri="{FF2B5EF4-FFF2-40B4-BE49-F238E27FC236}">
                <a16:creationId xmlns:a16="http://schemas.microsoft.com/office/drawing/2014/main" id="{51980E30-E4CC-B0D3-F77A-0EB56B2D7C49}"/>
              </a:ext>
            </a:extLst>
          </p:cNvPr>
          <p:cNvSpPr/>
          <p:nvPr/>
        </p:nvSpPr>
        <p:spPr>
          <a:xfrm>
            <a:off x="6815167" y="3513858"/>
            <a:ext cx="107953" cy="110647"/>
          </a:xfrm>
          <a:prstGeom prst="flowChartConnector">
            <a:avLst/>
          </a:prstGeom>
          <a:solidFill>
            <a:srgbClr val="0070C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C664679-7C30-B3B2-570C-801EC4AD4D5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6892" y="2244130"/>
            <a:ext cx="4651098" cy="3377102"/>
          </a:xfrm>
          <a:prstGeom prst="rect">
            <a:avLst/>
          </a:prstGeom>
          <a:ln>
            <a:noFill/>
          </a:ln>
          <a:effectLst>
            <a:softEdge rad="112500"/>
          </a:effectLst>
        </p:spPr>
      </p:pic>
      <p:pic>
        <p:nvPicPr>
          <p:cNvPr id="15" name="Picture 14">
            <a:extLst>
              <a:ext uri="{FF2B5EF4-FFF2-40B4-BE49-F238E27FC236}">
                <a16:creationId xmlns:a16="http://schemas.microsoft.com/office/drawing/2014/main" id="{FF514023-D16B-BE1E-968E-BC3A579CF29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75788" y="1930350"/>
            <a:ext cx="4204882" cy="3737673"/>
          </a:xfrm>
          <a:prstGeom prst="rect">
            <a:avLst/>
          </a:prstGeom>
          <a:ln>
            <a:noFill/>
          </a:ln>
          <a:effectLst>
            <a:softEdge rad="112500"/>
          </a:effectLst>
        </p:spPr>
      </p:pic>
    </p:spTree>
    <p:extLst>
      <p:ext uri="{BB962C8B-B14F-4D97-AF65-F5344CB8AC3E}">
        <p14:creationId xmlns:p14="http://schemas.microsoft.com/office/powerpoint/2010/main" val="34613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500" fill="hold"/>
                                        <p:tgtEl>
                                          <p:spTgt spid="43"/>
                                        </p:tgtEl>
                                        <p:attrNameLst>
                                          <p:attrName>ppt_w</p:attrName>
                                        </p:attrNameLst>
                                      </p:cBhvr>
                                      <p:tavLst>
                                        <p:tav tm="0">
                                          <p:val>
                                            <p:fltVal val="0"/>
                                          </p:val>
                                        </p:tav>
                                        <p:tav tm="100000">
                                          <p:val>
                                            <p:strVal val="#ppt_w"/>
                                          </p:val>
                                        </p:tav>
                                      </p:tavLst>
                                    </p:anim>
                                    <p:anim calcmode="lin" valueType="num">
                                      <p:cBhvr>
                                        <p:cTn id="8" dur="1500" fill="hold"/>
                                        <p:tgtEl>
                                          <p:spTgt spid="43"/>
                                        </p:tgtEl>
                                        <p:attrNameLst>
                                          <p:attrName>ppt_h</p:attrName>
                                        </p:attrNameLst>
                                      </p:cBhvr>
                                      <p:tavLst>
                                        <p:tav tm="0">
                                          <p:val>
                                            <p:fltVal val="0"/>
                                          </p:val>
                                        </p:tav>
                                        <p:tav tm="100000">
                                          <p:val>
                                            <p:strVal val="#ppt_h"/>
                                          </p:val>
                                        </p:tav>
                                      </p:tavLst>
                                    </p:anim>
                                    <p:anim calcmode="lin" valueType="num">
                                      <p:cBhvr>
                                        <p:cTn id="9" dur="1500" fill="hold"/>
                                        <p:tgtEl>
                                          <p:spTgt spid="43"/>
                                        </p:tgtEl>
                                        <p:attrNameLst>
                                          <p:attrName>style.rotation</p:attrName>
                                        </p:attrNameLst>
                                      </p:cBhvr>
                                      <p:tavLst>
                                        <p:tav tm="0">
                                          <p:val>
                                            <p:fltVal val="90"/>
                                          </p:val>
                                        </p:tav>
                                        <p:tav tm="100000">
                                          <p:val>
                                            <p:fltVal val="0"/>
                                          </p:val>
                                        </p:tav>
                                      </p:tavLst>
                                    </p:anim>
                                    <p:animEffect transition="in" filter="fade">
                                      <p:cBhvr>
                                        <p:cTn id="10" dur="1500"/>
                                        <p:tgtEl>
                                          <p:spTgt spid="43"/>
                                        </p:tgtEl>
                                      </p:cBhvr>
                                    </p:animEffect>
                                  </p:childTnLst>
                                </p:cTn>
                              </p:par>
                            </p:childTnLst>
                          </p:cTn>
                        </p:par>
                        <p:par>
                          <p:cTn id="11" fill="hold">
                            <p:stCondLst>
                              <p:cond delay="1500"/>
                            </p:stCondLst>
                            <p:childTnLst>
                              <p:par>
                                <p:cTn id="12" presetID="31" presetClass="entr" presetSubtype="0" fill="hold" grpId="0" nodeType="afterEffect">
                                  <p:stCondLst>
                                    <p:cond delay="1000"/>
                                  </p:stCondLst>
                                  <p:childTnLst>
                                    <p:set>
                                      <p:cBhvr>
                                        <p:cTn id="13" dur="1" fill="hold">
                                          <p:stCondLst>
                                            <p:cond delay="0"/>
                                          </p:stCondLst>
                                        </p:cTn>
                                        <p:tgtEl>
                                          <p:spTgt spid="44"/>
                                        </p:tgtEl>
                                        <p:attrNameLst>
                                          <p:attrName>style.visibility</p:attrName>
                                        </p:attrNameLst>
                                      </p:cBhvr>
                                      <p:to>
                                        <p:strVal val="visible"/>
                                      </p:to>
                                    </p:set>
                                    <p:anim calcmode="lin" valueType="num">
                                      <p:cBhvr>
                                        <p:cTn id="14" dur="1500" fill="hold"/>
                                        <p:tgtEl>
                                          <p:spTgt spid="44"/>
                                        </p:tgtEl>
                                        <p:attrNameLst>
                                          <p:attrName>ppt_w</p:attrName>
                                        </p:attrNameLst>
                                      </p:cBhvr>
                                      <p:tavLst>
                                        <p:tav tm="0">
                                          <p:val>
                                            <p:fltVal val="0"/>
                                          </p:val>
                                        </p:tav>
                                        <p:tav tm="100000">
                                          <p:val>
                                            <p:strVal val="#ppt_w"/>
                                          </p:val>
                                        </p:tav>
                                      </p:tavLst>
                                    </p:anim>
                                    <p:anim calcmode="lin" valueType="num">
                                      <p:cBhvr>
                                        <p:cTn id="15" dur="1500" fill="hold"/>
                                        <p:tgtEl>
                                          <p:spTgt spid="44"/>
                                        </p:tgtEl>
                                        <p:attrNameLst>
                                          <p:attrName>ppt_h</p:attrName>
                                        </p:attrNameLst>
                                      </p:cBhvr>
                                      <p:tavLst>
                                        <p:tav tm="0">
                                          <p:val>
                                            <p:fltVal val="0"/>
                                          </p:val>
                                        </p:tav>
                                        <p:tav tm="100000">
                                          <p:val>
                                            <p:strVal val="#ppt_h"/>
                                          </p:val>
                                        </p:tav>
                                      </p:tavLst>
                                    </p:anim>
                                    <p:anim calcmode="lin" valueType="num">
                                      <p:cBhvr>
                                        <p:cTn id="16" dur="1500" fill="hold"/>
                                        <p:tgtEl>
                                          <p:spTgt spid="44"/>
                                        </p:tgtEl>
                                        <p:attrNameLst>
                                          <p:attrName>style.rotation</p:attrName>
                                        </p:attrNameLst>
                                      </p:cBhvr>
                                      <p:tavLst>
                                        <p:tav tm="0">
                                          <p:val>
                                            <p:fltVal val="90"/>
                                          </p:val>
                                        </p:tav>
                                        <p:tav tm="100000">
                                          <p:val>
                                            <p:fltVal val="0"/>
                                          </p:val>
                                        </p:tav>
                                      </p:tavLst>
                                    </p:anim>
                                    <p:animEffect transition="in" filter="fade">
                                      <p:cBhvr>
                                        <p:cTn id="17" dur="1500"/>
                                        <p:tgtEl>
                                          <p:spTgt spid="44"/>
                                        </p:tgtEl>
                                      </p:cBhvr>
                                    </p:animEffect>
                                  </p:childTnLst>
                                </p:cTn>
                              </p:par>
                            </p:childTnLst>
                          </p:cTn>
                        </p:par>
                        <p:par>
                          <p:cTn id="18" fill="hold">
                            <p:stCondLst>
                              <p:cond delay="4000"/>
                            </p:stCondLst>
                            <p:childTnLst>
                              <p:par>
                                <p:cTn id="19" presetID="31" presetClass="entr" presetSubtype="0" fill="hold" nodeType="afterEffect">
                                  <p:stCondLst>
                                    <p:cond delay="10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500" fill="hold"/>
                                        <p:tgtEl>
                                          <p:spTgt spid="12"/>
                                        </p:tgtEl>
                                        <p:attrNameLst>
                                          <p:attrName>ppt_w</p:attrName>
                                        </p:attrNameLst>
                                      </p:cBhvr>
                                      <p:tavLst>
                                        <p:tav tm="0">
                                          <p:val>
                                            <p:fltVal val="0"/>
                                          </p:val>
                                        </p:tav>
                                        <p:tav tm="100000">
                                          <p:val>
                                            <p:strVal val="#ppt_w"/>
                                          </p:val>
                                        </p:tav>
                                      </p:tavLst>
                                    </p:anim>
                                    <p:anim calcmode="lin" valueType="num">
                                      <p:cBhvr>
                                        <p:cTn id="22" dur="1500" fill="hold"/>
                                        <p:tgtEl>
                                          <p:spTgt spid="12"/>
                                        </p:tgtEl>
                                        <p:attrNameLst>
                                          <p:attrName>ppt_h</p:attrName>
                                        </p:attrNameLst>
                                      </p:cBhvr>
                                      <p:tavLst>
                                        <p:tav tm="0">
                                          <p:val>
                                            <p:fltVal val="0"/>
                                          </p:val>
                                        </p:tav>
                                        <p:tav tm="100000">
                                          <p:val>
                                            <p:strVal val="#ppt_h"/>
                                          </p:val>
                                        </p:tav>
                                      </p:tavLst>
                                    </p:anim>
                                    <p:anim calcmode="lin" valueType="num">
                                      <p:cBhvr>
                                        <p:cTn id="23" dur="1500" fill="hold"/>
                                        <p:tgtEl>
                                          <p:spTgt spid="12"/>
                                        </p:tgtEl>
                                        <p:attrNameLst>
                                          <p:attrName>style.rotation</p:attrName>
                                        </p:attrNameLst>
                                      </p:cBhvr>
                                      <p:tavLst>
                                        <p:tav tm="0">
                                          <p:val>
                                            <p:fltVal val="90"/>
                                          </p:val>
                                        </p:tav>
                                        <p:tav tm="100000">
                                          <p:val>
                                            <p:fltVal val="0"/>
                                          </p:val>
                                        </p:tav>
                                      </p:tavLst>
                                    </p:anim>
                                    <p:animEffect transition="in" filter="fade">
                                      <p:cBhvr>
                                        <p:cTn id="24" dur="1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500" fill="hold"/>
                                        <p:tgtEl>
                                          <p:spTgt spid="3"/>
                                        </p:tgtEl>
                                        <p:attrNameLst>
                                          <p:attrName>ppt_w</p:attrName>
                                        </p:attrNameLst>
                                      </p:cBhvr>
                                      <p:tavLst>
                                        <p:tav tm="0">
                                          <p:val>
                                            <p:fltVal val="0"/>
                                          </p:val>
                                        </p:tav>
                                        <p:tav tm="100000">
                                          <p:val>
                                            <p:strVal val="#ppt_w"/>
                                          </p:val>
                                        </p:tav>
                                      </p:tavLst>
                                    </p:anim>
                                    <p:anim calcmode="lin" valueType="num">
                                      <p:cBhvr>
                                        <p:cTn id="30" dur="1500" fill="hold"/>
                                        <p:tgtEl>
                                          <p:spTgt spid="3"/>
                                        </p:tgtEl>
                                        <p:attrNameLst>
                                          <p:attrName>ppt_h</p:attrName>
                                        </p:attrNameLst>
                                      </p:cBhvr>
                                      <p:tavLst>
                                        <p:tav tm="0">
                                          <p:val>
                                            <p:fltVal val="0"/>
                                          </p:val>
                                        </p:tav>
                                        <p:tav tm="100000">
                                          <p:val>
                                            <p:strVal val="#ppt_h"/>
                                          </p:val>
                                        </p:tav>
                                      </p:tavLst>
                                    </p:anim>
                                    <p:anim calcmode="lin" valueType="num">
                                      <p:cBhvr>
                                        <p:cTn id="31" dur="1500" fill="hold"/>
                                        <p:tgtEl>
                                          <p:spTgt spid="3"/>
                                        </p:tgtEl>
                                        <p:attrNameLst>
                                          <p:attrName>style.rotation</p:attrName>
                                        </p:attrNameLst>
                                      </p:cBhvr>
                                      <p:tavLst>
                                        <p:tav tm="0">
                                          <p:val>
                                            <p:fltVal val="90"/>
                                          </p:val>
                                        </p:tav>
                                        <p:tav tm="100000">
                                          <p:val>
                                            <p:fltVal val="0"/>
                                          </p:val>
                                        </p:tav>
                                      </p:tavLst>
                                    </p:anim>
                                    <p:animEffect transition="in" filter="fade">
                                      <p:cBhvr>
                                        <p:cTn id="32" dur="1500"/>
                                        <p:tgtEl>
                                          <p:spTgt spid="3"/>
                                        </p:tgtEl>
                                      </p:cBhvr>
                                    </p:animEffect>
                                  </p:childTnLst>
                                </p:cTn>
                              </p:par>
                            </p:childTnLst>
                          </p:cTn>
                        </p:par>
                        <p:par>
                          <p:cTn id="33" fill="hold">
                            <p:stCondLst>
                              <p:cond delay="1500"/>
                            </p:stCondLst>
                            <p:childTnLst>
                              <p:par>
                                <p:cTn id="34" presetID="31" presetClass="entr" presetSubtype="0" fill="hold" grpId="0" nodeType="afterEffect">
                                  <p:stCondLst>
                                    <p:cond delay="100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500" fill="hold"/>
                                        <p:tgtEl>
                                          <p:spTgt spid="45"/>
                                        </p:tgtEl>
                                        <p:attrNameLst>
                                          <p:attrName>ppt_w</p:attrName>
                                        </p:attrNameLst>
                                      </p:cBhvr>
                                      <p:tavLst>
                                        <p:tav tm="0">
                                          <p:val>
                                            <p:fltVal val="0"/>
                                          </p:val>
                                        </p:tav>
                                        <p:tav tm="100000">
                                          <p:val>
                                            <p:strVal val="#ppt_w"/>
                                          </p:val>
                                        </p:tav>
                                      </p:tavLst>
                                    </p:anim>
                                    <p:anim calcmode="lin" valueType="num">
                                      <p:cBhvr>
                                        <p:cTn id="37" dur="1500" fill="hold"/>
                                        <p:tgtEl>
                                          <p:spTgt spid="45"/>
                                        </p:tgtEl>
                                        <p:attrNameLst>
                                          <p:attrName>ppt_h</p:attrName>
                                        </p:attrNameLst>
                                      </p:cBhvr>
                                      <p:tavLst>
                                        <p:tav tm="0">
                                          <p:val>
                                            <p:fltVal val="0"/>
                                          </p:val>
                                        </p:tav>
                                        <p:tav tm="100000">
                                          <p:val>
                                            <p:strVal val="#ppt_h"/>
                                          </p:val>
                                        </p:tav>
                                      </p:tavLst>
                                    </p:anim>
                                    <p:anim calcmode="lin" valueType="num">
                                      <p:cBhvr>
                                        <p:cTn id="38" dur="1500" fill="hold"/>
                                        <p:tgtEl>
                                          <p:spTgt spid="45"/>
                                        </p:tgtEl>
                                        <p:attrNameLst>
                                          <p:attrName>style.rotation</p:attrName>
                                        </p:attrNameLst>
                                      </p:cBhvr>
                                      <p:tavLst>
                                        <p:tav tm="0">
                                          <p:val>
                                            <p:fltVal val="90"/>
                                          </p:val>
                                        </p:tav>
                                        <p:tav tm="100000">
                                          <p:val>
                                            <p:fltVal val="0"/>
                                          </p:val>
                                        </p:tav>
                                      </p:tavLst>
                                    </p:anim>
                                    <p:animEffect transition="in" filter="fade">
                                      <p:cBhvr>
                                        <p:cTn id="39" dur="1500"/>
                                        <p:tgtEl>
                                          <p:spTgt spid="45"/>
                                        </p:tgtEl>
                                      </p:cBhvr>
                                    </p:animEffect>
                                  </p:childTnLst>
                                </p:cTn>
                              </p:par>
                            </p:childTnLst>
                          </p:cTn>
                        </p:par>
                        <p:par>
                          <p:cTn id="40" fill="hold">
                            <p:stCondLst>
                              <p:cond delay="4000"/>
                            </p:stCondLst>
                            <p:childTnLst>
                              <p:par>
                                <p:cTn id="41" presetID="31" presetClass="entr" presetSubtype="0" fill="hold" nodeType="afterEffect">
                                  <p:stCondLst>
                                    <p:cond delay="10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500" fill="hold"/>
                                        <p:tgtEl>
                                          <p:spTgt spid="15"/>
                                        </p:tgtEl>
                                        <p:attrNameLst>
                                          <p:attrName>ppt_w</p:attrName>
                                        </p:attrNameLst>
                                      </p:cBhvr>
                                      <p:tavLst>
                                        <p:tav tm="0">
                                          <p:val>
                                            <p:fltVal val="0"/>
                                          </p:val>
                                        </p:tav>
                                        <p:tav tm="100000">
                                          <p:val>
                                            <p:strVal val="#ppt_w"/>
                                          </p:val>
                                        </p:tav>
                                      </p:tavLst>
                                    </p:anim>
                                    <p:anim calcmode="lin" valueType="num">
                                      <p:cBhvr>
                                        <p:cTn id="44" dur="1500" fill="hold"/>
                                        <p:tgtEl>
                                          <p:spTgt spid="15"/>
                                        </p:tgtEl>
                                        <p:attrNameLst>
                                          <p:attrName>ppt_h</p:attrName>
                                        </p:attrNameLst>
                                      </p:cBhvr>
                                      <p:tavLst>
                                        <p:tav tm="0">
                                          <p:val>
                                            <p:fltVal val="0"/>
                                          </p:val>
                                        </p:tav>
                                        <p:tav tm="100000">
                                          <p:val>
                                            <p:strVal val="#ppt_h"/>
                                          </p:val>
                                        </p:tav>
                                      </p:tavLst>
                                    </p:anim>
                                    <p:anim calcmode="lin" valueType="num">
                                      <p:cBhvr>
                                        <p:cTn id="45" dur="1500" fill="hold"/>
                                        <p:tgtEl>
                                          <p:spTgt spid="15"/>
                                        </p:tgtEl>
                                        <p:attrNameLst>
                                          <p:attrName>style.rotation</p:attrName>
                                        </p:attrNameLst>
                                      </p:cBhvr>
                                      <p:tavLst>
                                        <p:tav tm="0">
                                          <p:val>
                                            <p:fltVal val="90"/>
                                          </p:val>
                                        </p:tav>
                                        <p:tav tm="100000">
                                          <p:val>
                                            <p:fltVal val="0"/>
                                          </p:val>
                                        </p:tav>
                                      </p:tavLst>
                                    </p:anim>
                                    <p:animEffect transition="in" filter="fade">
                                      <p:cBhvr>
                                        <p:cTn id="46" dur="1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barn(inVertical)">
                                      <p:cBhvr>
                                        <p:cTn id="5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26</a:t>
            </a:fld>
            <a:endParaRPr lang="en-US" b="1" dirty="0">
              <a:solidFill>
                <a:schemeClr val="tx1"/>
              </a:solidFill>
            </a:endParaRPr>
          </a:p>
        </p:txBody>
      </p:sp>
      <p:pic>
        <p:nvPicPr>
          <p:cNvPr id="24" name="Picture 23">
            <a:extLst>
              <a:ext uri="{FF2B5EF4-FFF2-40B4-BE49-F238E27FC236}">
                <a16:creationId xmlns:a16="http://schemas.microsoft.com/office/drawing/2014/main" id="{4F852EA2-11D8-CA4F-C6BA-3E2AF231491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34050" y="324350"/>
            <a:ext cx="6107753" cy="1461365"/>
          </a:xfrm>
          <a:prstGeom prst="rect">
            <a:avLst/>
          </a:prstGeom>
          <a:ln>
            <a:noFill/>
          </a:ln>
          <a:effectLst>
            <a:softEdge rad="112500"/>
          </a:effectLst>
        </p:spPr>
      </p:pic>
      <p:sp>
        <p:nvSpPr>
          <p:cNvPr id="25" name="Content Placeholder 2">
            <a:extLst>
              <a:ext uri="{FF2B5EF4-FFF2-40B4-BE49-F238E27FC236}">
                <a16:creationId xmlns:a16="http://schemas.microsoft.com/office/drawing/2014/main" id="{645DB81D-C2E0-E934-68E2-E18CF290CB38}"/>
              </a:ext>
            </a:extLst>
          </p:cNvPr>
          <p:cNvSpPr txBox="1">
            <a:spLocks/>
          </p:cNvSpPr>
          <p:nvPr/>
        </p:nvSpPr>
        <p:spPr>
          <a:xfrm>
            <a:off x="586727" y="524038"/>
            <a:ext cx="5108630" cy="6076598"/>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Did You Know Some Say?</a:t>
            </a:r>
          </a:p>
          <a:p>
            <a:pPr>
              <a:lnSpc>
                <a:spcPct val="120000"/>
              </a:lnSpc>
            </a:pPr>
            <a:r>
              <a:rPr lang="en-US" b="1" dirty="0">
                <a:solidFill>
                  <a:srgbClr val="7E475E"/>
                </a:solidFill>
                <a:latin typeface="Poor Richard" panose="02080502050505020702" pitchFamily="18" charset="0"/>
              </a:rPr>
              <a:t>The earliest excavated Mayan settlements date to 1800 BC.</a:t>
            </a:r>
          </a:p>
          <a:p>
            <a:pPr>
              <a:lnSpc>
                <a:spcPct val="120000"/>
              </a:lnSpc>
            </a:pPr>
            <a:r>
              <a:rPr lang="en-US" b="1" dirty="0">
                <a:solidFill>
                  <a:srgbClr val="7E475E"/>
                </a:solidFill>
                <a:latin typeface="Poor Richard" panose="02080502050505020702" pitchFamily="18" charset="0"/>
              </a:rPr>
              <a:t>NASA reports that back in 650 BC “Mayan astronomers [made] detailed observations of Venus, leading to a highly accurate calendar.”</a:t>
            </a:r>
          </a:p>
          <a:p>
            <a:pPr>
              <a:lnSpc>
                <a:spcPct val="120000"/>
              </a:lnSpc>
            </a:pPr>
            <a:r>
              <a:rPr lang="en-US" b="1" dirty="0">
                <a:solidFill>
                  <a:srgbClr val="7E475E"/>
                </a:solidFill>
                <a:latin typeface="Poor Richard" panose="02080502050505020702" pitchFamily="18" charset="0"/>
              </a:rPr>
              <a:t>The Mayan </a:t>
            </a:r>
            <a:r>
              <a:rPr lang="en-US" b="1" u="sng" dirty="0">
                <a:solidFill>
                  <a:srgbClr val="7E475E"/>
                </a:solidFill>
                <a:latin typeface="Poor Richard" panose="02080502050505020702" pitchFamily="18" charset="0"/>
              </a:rPr>
              <a:t>baktun</a:t>
            </a:r>
            <a:r>
              <a:rPr lang="en-US" b="1" dirty="0">
                <a:solidFill>
                  <a:srgbClr val="7E475E"/>
                </a:solidFill>
                <a:latin typeface="Poor Richard" panose="02080502050505020702" pitchFamily="18" charset="0"/>
              </a:rPr>
              <a:t> calendar is similar to the 400 year prophecy of Gen 15 in that 400 hundred 360-day years = 144,000 days.</a:t>
            </a:r>
          </a:p>
          <a:p>
            <a:pPr>
              <a:lnSpc>
                <a:spcPct val="120000"/>
              </a:lnSpc>
            </a:pPr>
            <a:endParaRPr lang="en-US" b="1" dirty="0">
              <a:solidFill>
                <a:srgbClr val="7E475E"/>
              </a:solidFill>
              <a:latin typeface="Poor Richard" panose="02080502050505020702" pitchFamily="18" charset="0"/>
            </a:endParaRPr>
          </a:p>
        </p:txBody>
      </p:sp>
      <p:sp>
        <p:nvSpPr>
          <p:cNvPr id="27" name="Content Placeholder 2">
            <a:extLst>
              <a:ext uri="{FF2B5EF4-FFF2-40B4-BE49-F238E27FC236}">
                <a16:creationId xmlns:a16="http://schemas.microsoft.com/office/drawing/2014/main" id="{D85D7813-0F66-8EB5-951D-483BE8FEDB23}"/>
              </a:ext>
            </a:extLst>
          </p:cNvPr>
          <p:cNvSpPr txBox="1">
            <a:spLocks/>
          </p:cNvSpPr>
          <p:nvPr/>
        </p:nvSpPr>
        <p:spPr>
          <a:xfrm>
            <a:off x="5948537" y="1744419"/>
            <a:ext cx="5789391" cy="4789231"/>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Mayans had varying interrelated calendars, but to identify an actual date in history, they used the Long Count calendar of 360-day years.</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Mayans demonstrated tremendous mathematical skill with their base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20 number system.</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Most worldviews simply cannot account for such extraordinary history.  As a result this historical evidence often gets ignored.</a:t>
            </a:r>
          </a:p>
        </p:txBody>
      </p:sp>
      <p:pic>
        <p:nvPicPr>
          <p:cNvPr id="7" name="Picture 6">
            <a:extLst>
              <a:ext uri="{FF2B5EF4-FFF2-40B4-BE49-F238E27FC236}">
                <a16:creationId xmlns:a16="http://schemas.microsoft.com/office/drawing/2014/main" id="{0F1EBF91-EAC6-04B5-1004-5247D49BD8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9688" y="368040"/>
            <a:ext cx="1813724" cy="1465489"/>
          </a:xfrm>
          <a:prstGeom prst="rect">
            <a:avLst/>
          </a:prstGeom>
          <a:ln>
            <a:noFill/>
          </a:ln>
          <a:effectLst>
            <a:softEdge rad="112500"/>
          </a:effectLst>
        </p:spPr>
      </p:pic>
      <p:pic>
        <p:nvPicPr>
          <p:cNvPr id="8" name="Picture 7" descr="C:\Users\Rae\Desktop\Best CCC Logo Clear with colors in circle SMS.png">
            <a:extLst>
              <a:ext uri="{FF2B5EF4-FFF2-40B4-BE49-F238E27FC236}">
                <a16:creationId xmlns:a16="http://schemas.microsoft.com/office/drawing/2014/main" id="{224725AD-875B-05D8-6E1C-80D7691227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27</a:t>
            </a:fld>
            <a:endParaRPr lang="en-US" b="1" dirty="0">
              <a:solidFill>
                <a:schemeClr val="tx1"/>
              </a:solidFill>
            </a:endParaRPr>
          </a:p>
        </p:txBody>
      </p:sp>
      <p:pic>
        <p:nvPicPr>
          <p:cNvPr id="12" name="Picture 11">
            <a:extLst>
              <a:ext uri="{FF2B5EF4-FFF2-40B4-BE49-F238E27FC236}">
                <a16:creationId xmlns:a16="http://schemas.microsoft.com/office/drawing/2014/main" id="{512A9F0B-D6EF-F6E2-01CD-6D9A645F69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2813" y="391599"/>
            <a:ext cx="6425726" cy="1532451"/>
          </a:xfrm>
          <a:prstGeom prst="rect">
            <a:avLst/>
          </a:prstGeom>
          <a:ln>
            <a:noFill/>
          </a:ln>
          <a:effectLst>
            <a:softEdge rad="112500"/>
          </a:effectLst>
        </p:spPr>
      </p:pic>
      <p:sp>
        <p:nvSpPr>
          <p:cNvPr id="13" name="Content Placeholder 2">
            <a:extLst>
              <a:ext uri="{FF2B5EF4-FFF2-40B4-BE49-F238E27FC236}">
                <a16:creationId xmlns:a16="http://schemas.microsoft.com/office/drawing/2014/main" id="{98A8FFFB-420C-BFC1-94C8-0F10DAFD47CC}"/>
              </a:ext>
            </a:extLst>
          </p:cNvPr>
          <p:cNvSpPr txBox="1">
            <a:spLocks/>
          </p:cNvSpPr>
          <p:nvPr/>
        </p:nvSpPr>
        <p:spPr>
          <a:xfrm>
            <a:off x="509809" y="574161"/>
            <a:ext cx="5108630" cy="6076598"/>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Did You Know Some Say?</a:t>
            </a:r>
          </a:p>
          <a:p>
            <a:pPr>
              <a:lnSpc>
                <a:spcPct val="120000"/>
              </a:lnSpc>
            </a:pPr>
            <a:r>
              <a:rPr lang="en-US" b="1" dirty="0">
                <a:solidFill>
                  <a:srgbClr val="7E475E"/>
                </a:solidFill>
                <a:latin typeface="Poor Richard" panose="02080502050505020702" pitchFamily="18" charset="0"/>
              </a:rPr>
              <a:t>Ring B of this calendar stone has 18 quincunxes which combines with the 20 </a:t>
            </a:r>
            <a:r>
              <a:rPr lang="en-US" b="1" dirty="0" err="1">
                <a:solidFill>
                  <a:srgbClr val="7E475E"/>
                </a:solidFill>
                <a:latin typeface="Poor Richard" panose="02080502050505020702" pitchFamily="18" charset="0"/>
              </a:rPr>
              <a:t>uinal</a:t>
            </a:r>
            <a:r>
              <a:rPr lang="en-US" b="1" dirty="0">
                <a:solidFill>
                  <a:srgbClr val="7E475E"/>
                </a:solidFill>
                <a:latin typeface="Poor Richard" panose="02080502050505020702" pitchFamily="18" charset="0"/>
              </a:rPr>
              <a:t> day signs for a 360 day year.  Some researches say every day was named; the year is named </a:t>
            </a:r>
            <a:r>
              <a:rPr lang="en-US" b="1" u="sng" dirty="0">
                <a:solidFill>
                  <a:srgbClr val="7E475E"/>
                </a:solidFill>
                <a:latin typeface="Poor Richard" panose="02080502050505020702" pitchFamily="18" charset="0"/>
              </a:rPr>
              <a:t>after</a:t>
            </a:r>
            <a:r>
              <a:rPr lang="en-US" b="1" dirty="0">
                <a:solidFill>
                  <a:srgbClr val="7E475E"/>
                </a:solidFill>
                <a:latin typeface="Poor Richard" panose="02080502050505020702" pitchFamily="18" charset="0"/>
              </a:rPr>
              <a:t> the 360</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day.</a:t>
            </a:r>
          </a:p>
          <a:p>
            <a:pPr>
              <a:lnSpc>
                <a:spcPct val="120000"/>
              </a:lnSpc>
            </a:pPr>
            <a:r>
              <a:rPr lang="en-US" b="1" dirty="0">
                <a:solidFill>
                  <a:srgbClr val="7E475E"/>
                </a:solidFill>
                <a:latin typeface="Poor Richard" panose="02080502050505020702" pitchFamily="18" charset="0"/>
              </a:rPr>
              <a:t>Not based on the lunar system.</a:t>
            </a:r>
          </a:p>
          <a:p>
            <a:pPr>
              <a:lnSpc>
                <a:spcPct val="120000"/>
              </a:lnSpc>
            </a:pPr>
            <a:r>
              <a:rPr lang="en-US" b="1" dirty="0">
                <a:solidFill>
                  <a:srgbClr val="7E475E"/>
                </a:solidFill>
                <a:latin typeface="Poor Richard" panose="02080502050505020702" pitchFamily="18" charset="0"/>
              </a:rPr>
              <a:t>They had different complex calendar systems, yet their “solar year consisted of 18 months of 20 days.</a:t>
            </a:r>
          </a:p>
          <a:p>
            <a:pPr>
              <a:lnSpc>
                <a:spcPct val="120000"/>
              </a:lnSpc>
            </a:pPr>
            <a:r>
              <a:rPr lang="en-US" b="1" dirty="0">
                <a:solidFill>
                  <a:srgbClr val="7E475E"/>
                </a:solidFill>
                <a:latin typeface="Poor Richard" panose="02080502050505020702" pitchFamily="18" charset="0"/>
              </a:rPr>
              <a:t>With the 365-day year they tacked on the extra five intercalary days after the 360</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day.</a:t>
            </a:r>
          </a:p>
        </p:txBody>
      </p:sp>
      <p:sp>
        <p:nvSpPr>
          <p:cNvPr id="14" name="Content Placeholder 2">
            <a:extLst>
              <a:ext uri="{FF2B5EF4-FFF2-40B4-BE49-F238E27FC236}">
                <a16:creationId xmlns:a16="http://schemas.microsoft.com/office/drawing/2014/main" id="{E21ED229-A623-C31B-37E2-6782A92452B0}"/>
              </a:ext>
            </a:extLst>
          </p:cNvPr>
          <p:cNvSpPr txBox="1">
            <a:spLocks/>
          </p:cNvSpPr>
          <p:nvPr/>
        </p:nvSpPr>
        <p:spPr>
          <a:xfrm>
            <a:off x="6336816" y="5722774"/>
            <a:ext cx="4988972" cy="927985"/>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Aztec calendar stone is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12’ in diameter.</a:t>
            </a:r>
          </a:p>
        </p:txBody>
      </p:sp>
      <p:pic>
        <p:nvPicPr>
          <p:cNvPr id="16" name="Picture 15">
            <a:extLst>
              <a:ext uri="{FF2B5EF4-FFF2-40B4-BE49-F238E27FC236}">
                <a16:creationId xmlns:a16="http://schemas.microsoft.com/office/drawing/2014/main" id="{3F14A699-EE10-5AF8-F986-BA414F8C54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5528" y="1811405"/>
            <a:ext cx="5325921" cy="3920470"/>
          </a:xfrm>
          <a:prstGeom prst="rect">
            <a:avLst/>
          </a:prstGeom>
          <a:ln>
            <a:noFill/>
          </a:ln>
          <a:effectLst>
            <a:softEdge rad="112500"/>
          </a:effectLst>
        </p:spPr>
      </p:pic>
      <p:pic>
        <p:nvPicPr>
          <p:cNvPr id="2" name="Picture 1" descr="C:\Users\Rae\Desktop\Best CCC Logo Clear with colors in circle SMS.png">
            <a:extLst>
              <a:ext uri="{FF2B5EF4-FFF2-40B4-BE49-F238E27FC236}">
                <a16:creationId xmlns:a16="http://schemas.microsoft.com/office/drawing/2014/main" id="{C242384E-F2FE-6578-8189-99B5FE3E7B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44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10AC1EE3-3ECC-EC74-81F5-939D564D8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83922" y="457607"/>
            <a:ext cx="5538960" cy="1343879"/>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pic>
        <p:nvPicPr>
          <p:cNvPr id="18" name="Picture 17">
            <a:extLst>
              <a:ext uri="{FF2B5EF4-FFF2-40B4-BE49-F238E27FC236}">
                <a16:creationId xmlns:a16="http://schemas.microsoft.com/office/drawing/2014/main" id="{9DC6B6FD-AFE5-B8FB-E9C5-3DE01F674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1" y="1186396"/>
            <a:ext cx="11520778" cy="5976404"/>
          </a:xfrm>
          <a:prstGeom prst="rect">
            <a:avLst/>
          </a:prstGeom>
        </p:spPr>
      </p:pic>
      <p:pic>
        <p:nvPicPr>
          <p:cNvPr id="48" name="Picture 47">
            <a:extLst>
              <a:ext uri="{FF2B5EF4-FFF2-40B4-BE49-F238E27FC236}">
                <a16:creationId xmlns:a16="http://schemas.microsoft.com/office/drawing/2014/main" id="{9E33D737-9DAC-6AD3-0F9C-FC7679FF1F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962"/>
          <a:stretch/>
        </p:blipFill>
        <p:spPr>
          <a:xfrm rot="2602490">
            <a:off x="135811" y="4887619"/>
            <a:ext cx="2035132" cy="1840374"/>
          </a:xfrm>
          <a:prstGeom prst="ellipse">
            <a:avLst/>
          </a:prstGeom>
          <a:ln>
            <a:noFill/>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p:spPr>
      </p:pic>
      <p:pic>
        <p:nvPicPr>
          <p:cNvPr id="52" name="Picture 51">
            <a:extLst>
              <a:ext uri="{FF2B5EF4-FFF2-40B4-BE49-F238E27FC236}">
                <a16:creationId xmlns:a16="http://schemas.microsoft.com/office/drawing/2014/main" id="{FE813A8A-29C3-CAA0-9340-A9125B2B14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613091" y="4863592"/>
            <a:ext cx="1274413" cy="18264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28</a:t>
            </a:fld>
            <a:endParaRPr lang="en-US" b="1" dirty="0">
              <a:solidFill>
                <a:schemeClr val="tx1"/>
              </a:solidFill>
            </a:endParaRPr>
          </a:p>
        </p:txBody>
      </p:sp>
      <p:pic>
        <p:nvPicPr>
          <p:cNvPr id="27" name="Picture 26">
            <a:extLst>
              <a:ext uri="{FF2B5EF4-FFF2-40B4-BE49-F238E27FC236}">
                <a16:creationId xmlns:a16="http://schemas.microsoft.com/office/drawing/2014/main" id="{06D09ED7-4FC2-C856-F5D1-F39B3AABCA0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18784" y="3502960"/>
            <a:ext cx="2567085" cy="1080878"/>
          </a:xfrm>
          <a:prstGeom prst="rect">
            <a:avLst/>
          </a:prstGeom>
          <a:ln>
            <a:noFill/>
          </a:ln>
          <a:effectLst>
            <a:softEdge rad="112500"/>
          </a:effectLst>
        </p:spPr>
      </p:pic>
      <p:sp>
        <p:nvSpPr>
          <p:cNvPr id="24" name="Flowchart: Connector 23">
            <a:extLst>
              <a:ext uri="{FF2B5EF4-FFF2-40B4-BE49-F238E27FC236}">
                <a16:creationId xmlns:a16="http://schemas.microsoft.com/office/drawing/2014/main" id="{70EE8274-C0A9-27A1-4A12-56F8B93B29CB}"/>
              </a:ext>
            </a:extLst>
          </p:cNvPr>
          <p:cNvSpPr/>
          <p:nvPr/>
        </p:nvSpPr>
        <p:spPr>
          <a:xfrm>
            <a:off x="2810264" y="3969710"/>
            <a:ext cx="107953" cy="110647"/>
          </a:xfrm>
          <a:prstGeom prst="flowChartConnector">
            <a:avLst/>
          </a:prstGeom>
          <a:solidFill>
            <a:srgbClr val="E89A9C"/>
          </a:solidFill>
          <a:ln w="3175">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98EC6A1-DA10-AEA0-DC9E-788EE8E95812}"/>
              </a:ext>
            </a:extLst>
          </p:cNvPr>
          <p:cNvSpPr/>
          <p:nvPr/>
        </p:nvSpPr>
        <p:spPr>
          <a:xfrm>
            <a:off x="3066669" y="3932752"/>
            <a:ext cx="107953" cy="110647"/>
          </a:xfrm>
          <a:prstGeom prst="flowChartConnector">
            <a:avLst/>
          </a:prstGeom>
          <a:solidFill>
            <a:srgbClr val="C8B872"/>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E2DE56E-A639-98A2-F28F-D28800570D49}"/>
              </a:ext>
            </a:extLst>
          </p:cNvPr>
          <p:cNvSpPr/>
          <p:nvPr/>
        </p:nvSpPr>
        <p:spPr>
          <a:xfrm>
            <a:off x="6102346" y="3201232"/>
            <a:ext cx="107953" cy="110647"/>
          </a:xfrm>
          <a:prstGeom prst="flowChartConnector">
            <a:avLst/>
          </a:prstGeom>
          <a:solidFill>
            <a:srgbClr val="FF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41A3011A-B550-C9E0-9AC5-CEA0FCF9E6EC}"/>
              </a:ext>
            </a:extLst>
          </p:cNvPr>
          <p:cNvSpPr/>
          <p:nvPr/>
        </p:nvSpPr>
        <p:spPr>
          <a:xfrm>
            <a:off x="6540434" y="3623153"/>
            <a:ext cx="107953" cy="110647"/>
          </a:xfrm>
          <a:prstGeom prst="flowChartConnector">
            <a:avLst/>
          </a:prstGeom>
          <a:solidFill>
            <a:srgbClr val="7030A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31" name="Flowchart: Connector 30">
            <a:extLst>
              <a:ext uri="{FF2B5EF4-FFF2-40B4-BE49-F238E27FC236}">
                <a16:creationId xmlns:a16="http://schemas.microsoft.com/office/drawing/2014/main" id="{C611285A-2F44-64EA-9AD8-1041C8AC0E93}"/>
              </a:ext>
            </a:extLst>
          </p:cNvPr>
          <p:cNvSpPr/>
          <p:nvPr/>
        </p:nvSpPr>
        <p:spPr>
          <a:xfrm>
            <a:off x="8046412" y="3988381"/>
            <a:ext cx="107953" cy="110647"/>
          </a:xfrm>
          <a:prstGeom prst="flowChartConnector">
            <a:avLst/>
          </a:prstGeom>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040F19B-05C3-E809-120D-88B047D27419}"/>
              </a:ext>
            </a:extLst>
          </p:cNvPr>
          <p:cNvSpPr/>
          <p:nvPr/>
        </p:nvSpPr>
        <p:spPr>
          <a:xfrm>
            <a:off x="9173694" y="3623152"/>
            <a:ext cx="107953" cy="110647"/>
          </a:xfrm>
          <a:prstGeom prst="flowChartConnector">
            <a:avLst/>
          </a:prstGeom>
          <a:solidFill>
            <a:srgbClr val="C0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26ACB28-EBE4-CDBE-7381-70EDD50903CE}"/>
              </a:ext>
            </a:extLst>
          </p:cNvPr>
          <p:cNvSpPr/>
          <p:nvPr/>
        </p:nvSpPr>
        <p:spPr>
          <a:xfrm>
            <a:off x="6385524" y="3372682"/>
            <a:ext cx="107953" cy="110647"/>
          </a:xfrm>
          <a:prstGeom prst="flowChartConnector">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F5081F7-EFBB-BCA3-72B3-9ADEA7F2B115}"/>
              </a:ext>
            </a:extLst>
          </p:cNvPr>
          <p:cNvSpPr/>
          <p:nvPr/>
        </p:nvSpPr>
        <p:spPr>
          <a:xfrm>
            <a:off x="7040367" y="3534607"/>
            <a:ext cx="107953" cy="110647"/>
          </a:xfrm>
          <a:prstGeom prst="flowChartConnector">
            <a:avLst/>
          </a:prstGeom>
          <a:ln>
            <a:solidFill>
              <a:schemeClr val="tx1">
                <a:lumMod val="75000"/>
                <a:lumOff val="25000"/>
              </a:schemeClr>
            </a:solid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818F23A4-F55D-D92F-2A11-4D01A93482FC}"/>
              </a:ext>
            </a:extLst>
          </p:cNvPr>
          <p:cNvSpPr/>
          <p:nvPr/>
        </p:nvSpPr>
        <p:spPr>
          <a:xfrm>
            <a:off x="7192767" y="3687007"/>
            <a:ext cx="107953" cy="110647"/>
          </a:xfrm>
          <a:prstGeom prst="flowChartConnector">
            <a:avLst/>
          </a:prstGeom>
          <a:solidFill>
            <a:srgbClr val="00FF00"/>
          </a:solidFill>
          <a:ln>
            <a:solidFill>
              <a:schemeClr val="bg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0209F1E-F3FA-A688-43C0-61DA80BF9536}"/>
              </a:ext>
            </a:extLst>
          </p:cNvPr>
          <p:cNvSpPr txBox="1"/>
          <p:nvPr/>
        </p:nvSpPr>
        <p:spPr>
          <a:xfrm>
            <a:off x="7090480" y="3771899"/>
            <a:ext cx="352425" cy="2031325"/>
          </a:xfrm>
          <a:prstGeom prst="rect">
            <a:avLst/>
          </a:prstGeom>
          <a:noFill/>
        </p:spPr>
        <p:txBody>
          <a:bodyPr wrap="square" rtlCol="0">
            <a:spAutoFit/>
          </a:bodyPr>
          <a:lstStyle/>
          <a:p>
            <a:pPr algn="ctr"/>
            <a:r>
              <a:rPr lang="en-US" b="1" dirty="0">
                <a:solidFill>
                  <a:srgbClr val="00FF00"/>
                </a:solidFill>
                <a:effectLst>
                  <a:glow rad="127000">
                    <a:srgbClr val="403023"/>
                  </a:glow>
                </a:effectLst>
              </a:rPr>
              <a:t>SUMERIA</a:t>
            </a:r>
          </a:p>
        </p:txBody>
      </p:sp>
      <p:sp>
        <p:nvSpPr>
          <p:cNvPr id="45" name="TextBox 44">
            <a:extLst>
              <a:ext uri="{FF2B5EF4-FFF2-40B4-BE49-F238E27FC236}">
                <a16:creationId xmlns:a16="http://schemas.microsoft.com/office/drawing/2014/main" id="{C09F0414-A6FE-DFFD-511F-4B8C08AB2365}"/>
              </a:ext>
            </a:extLst>
          </p:cNvPr>
          <p:cNvSpPr txBox="1"/>
          <p:nvPr/>
        </p:nvSpPr>
        <p:spPr>
          <a:xfrm>
            <a:off x="6425391" y="3727092"/>
            <a:ext cx="352425" cy="1477328"/>
          </a:xfrm>
          <a:prstGeom prst="rect">
            <a:avLst/>
          </a:prstGeom>
          <a:noFill/>
        </p:spPr>
        <p:txBody>
          <a:bodyPr wrap="square" rtlCol="0">
            <a:spAutoFit/>
          </a:bodyPr>
          <a:lstStyle/>
          <a:p>
            <a:pPr algn="ctr"/>
            <a:r>
              <a:rPr lang="en-US" b="1" dirty="0">
                <a:solidFill>
                  <a:srgbClr val="7030A0"/>
                </a:solidFill>
                <a:effectLst>
                  <a:glow rad="152400">
                    <a:schemeClr val="bg1"/>
                  </a:glow>
                </a:effectLst>
              </a:rPr>
              <a:t>EGYPT</a:t>
            </a:r>
            <a:endParaRPr lang="en-US" b="1" dirty="0">
              <a:solidFill>
                <a:srgbClr val="7030A0"/>
              </a:solidFill>
            </a:endParaRPr>
          </a:p>
        </p:txBody>
      </p:sp>
      <p:sp>
        <p:nvSpPr>
          <p:cNvPr id="50" name="Title 1">
            <a:extLst>
              <a:ext uri="{FF2B5EF4-FFF2-40B4-BE49-F238E27FC236}">
                <a16:creationId xmlns:a16="http://schemas.microsoft.com/office/drawing/2014/main" id="{7D6C04B1-CB91-9C3C-B19E-A8235E8E4B04}"/>
              </a:ext>
            </a:extLst>
          </p:cNvPr>
          <p:cNvSpPr txBox="1">
            <a:spLocks/>
          </p:cNvSpPr>
          <p:nvPr/>
        </p:nvSpPr>
        <p:spPr>
          <a:xfrm>
            <a:off x="2544042" y="5941643"/>
            <a:ext cx="7200899" cy="915988"/>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rgbClr val="500050"/>
                  </a:solidFill>
                </a:ln>
                <a:solidFill>
                  <a:srgbClr val="AB5959"/>
                </a:solidFill>
                <a:latin typeface="Segoe UI Black" panose="020B0A02040204020203" pitchFamily="34" charset="0"/>
                <a:ea typeface="Segoe UI Black" panose="020B0A02040204020203" pitchFamily="34" charset="0"/>
              </a:rPr>
              <a:t>Hezekiah’s Sundial: ~700 BCE </a:t>
            </a:r>
          </a:p>
        </p:txBody>
      </p:sp>
      <p:sp>
        <p:nvSpPr>
          <p:cNvPr id="49" name="Title 1">
            <a:extLst>
              <a:ext uri="{FF2B5EF4-FFF2-40B4-BE49-F238E27FC236}">
                <a16:creationId xmlns:a16="http://schemas.microsoft.com/office/drawing/2014/main" id="{F35A67B9-B3A6-1AD5-4776-D3F941210B88}"/>
              </a:ext>
            </a:extLst>
          </p:cNvPr>
          <p:cNvSpPr>
            <a:spLocks noGrp="1"/>
          </p:cNvSpPr>
          <p:nvPr>
            <p:ph type="title"/>
          </p:nvPr>
        </p:nvSpPr>
        <p:spPr>
          <a:xfrm>
            <a:off x="4323969" y="310143"/>
            <a:ext cx="7629040" cy="915988"/>
          </a:xfrm>
        </p:spPr>
        <p:txBody>
          <a:bodyPr>
            <a:noAutofit/>
            <a:scene3d>
              <a:camera prst="orthographicFront"/>
              <a:lightRig rig="threePt" dir="t"/>
            </a:scene3d>
            <a:sp3d extrusionH="57150">
              <a:bevelT w="38100" h="38100"/>
            </a:sp3d>
          </a:bodyPr>
          <a:lstStyle/>
          <a:p>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Armenia, Egypt, India &amp; </a:t>
            </a:r>
            <a:r>
              <a:rPr lang="en-US" sz="3200" dirty="0" err="1">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Sumeria</a:t>
            </a:r>
            <a:endPar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endParaRPr>
          </a:p>
        </p:txBody>
      </p:sp>
      <p:pic>
        <p:nvPicPr>
          <p:cNvPr id="47" name="Picture 46" descr="C:\Users\Rae\Desktop\Best CCC Logo Clear with colors in circle SMS.png">
            <a:extLst>
              <a:ext uri="{FF2B5EF4-FFF2-40B4-BE49-F238E27FC236}">
                <a16:creationId xmlns:a16="http://schemas.microsoft.com/office/drawing/2014/main" id="{86F5A3B2-136B-922E-67E7-0C4337B814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4D4E7319-2982-9CBA-CC58-25FB423B076B}"/>
              </a:ext>
            </a:extLst>
          </p:cNvPr>
          <p:cNvSpPr/>
          <p:nvPr/>
        </p:nvSpPr>
        <p:spPr>
          <a:xfrm>
            <a:off x="6749855" y="3165513"/>
            <a:ext cx="107953" cy="110647"/>
          </a:xfrm>
          <a:prstGeom prst="flowChartConnector">
            <a:avLst/>
          </a:prstGeom>
          <a:solidFill>
            <a:schemeClr val="accent6"/>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88E951-D939-9BF8-D1D6-83100B068AC4}"/>
              </a:ext>
            </a:extLst>
          </p:cNvPr>
          <p:cNvSpPr txBox="1"/>
          <p:nvPr/>
        </p:nvSpPr>
        <p:spPr>
          <a:xfrm>
            <a:off x="6648387" y="1162277"/>
            <a:ext cx="352425" cy="2031325"/>
          </a:xfrm>
          <a:prstGeom prst="rect">
            <a:avLst/>
          </a:prstGeom>
          <a:noFill/>
        </p:spPr>
        <p:txBody>
          <a:bodyPr wrap="square" rtlCol="0">
            <a:spAutoFit/>
          </a:bodyPr>
          <a:lstStyle/>
          <a:p>
            <a:pPr algn="ctr"/>
            <a:r>
              <a:rPr lang="en-US" b="1" dirty="0">
                <a:ln w="3175">
                  <a:noFill/>
                </a:ln>
                <a:solidFill>
                  <a:schemeClr val="accent6">
                    <a:lumMod val="50000"/>
                  </a:schemeClr>
                </a:solidFill>
                <a:effectLst>
                  <a:glow rad="152400">
                    <a:schemeClr val="bg1"/>
                  </a:glow>
                </a:effectLst>
              </a:rPr>
              <a:t>ARMENIA</a:t>
            </a:r>
            <a:endParaRPr lang="en-US" b="1" dirty="0">
              <a:ln w="3175">
                <a:noFill/>
              </a:ln>
              <a:solidFill>
                <a:schemeClr val="accent6">
                  <a:lumMod val="50000"/>
                </a:schemeClr>
              </a:solidFill>
            </a:endParaRPr>
          </a:p>
        </p:txBody>
      </p:sp>
      <p:sp>
        <p:nvSpPr>
          <p:cNvPr id="5" name="Flowchart: Connector 4">
            <a:extLst>
              <a:ext uri="{FF2B5EF4-FFF2-40B4-BE49-F238E27FC236}">
                <a16:creationId xmlns:a16="http://schemas.microsoft.com/office/drawing/2014/main" id="{51980E30-E4CC-B0D3-F77A-0EB56B2D7C49}"/>
              </a:ext>
            </a:extLst>
          </p:cNvPr>
          <p:cNvSpPr/>
          <p:nvPr/>
        </p:nvSpPr>
        <p:spPr>
          <a:xfrm>
            <a:off x="6815167" y="3513858"/>
            <a:ext cx="107953" cy="110647"/>
          </a:xfrm>
          <a:prstGeom prst="flowChartConnector">
            <a:avLst/>
          </a:prstGeom>
          <a:solidFill>
            <a:srgbClr val="0070C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84112B-91D0-ADB7-3647-55327CD589CC}"/>
              </a:ext>
            </a:extLst>
          </p:cNvPr>
          <p:cNvSpPr txBox="1"/>
          <p:nvPr/>
        </p:nvSpPr>
        <p:spPr>
          <a:xfrm>
            <a:off x="7937284" y="2517891"/>
            <a:ext cx="352425" cy="1477328"/>
          </a:xfrm>
          <a:prstGeom prst="rect">
            <a:avLst/>
          </a:prstGeom>
          <a:noFill/>
        </p:spPr>
        <p:txBody>
          <a:bodyPr wrap="square" rtlCol="0">
            <a:spAutoFit/>
          </a:bodyPr>
          <a:lstStyle/>
          <a:p>
            <a:pPr algn="ctr"/>
            <a:r>
              <a:rPr lang="en-US" b="1" dirty="0">
                <a:solidFill>
                  <a:srgbClr val="FF7000"/>
                </a:solidFill>
                <a:effectLst>
                  <a:glow rad="152400">
                    <a:schemeClr val="bg1"/>
                  </a:glow>
                </a:effectLst>
              </a:rPr>
              <a:t>INDIA</a:t>
            </a:r>
            <a:endParaRPr lang="en-US" b="1" dirty="0">
              <a:solidFill>
                <a:srgbClr val="FF7000"/>
              </a:solidFill>
            </a:endParaRPr>
          </a:p>
        </p:txBody>
      </p:sp>
    </p:spTree>
    <p:extLst>
      <p:ext uri="{BB962C8B-B14F-4D97-AF65-F5344CB8AC3E}">
        <p14:creationId xmlns:p14="http://schemas.microsoft.com/office/powerpoint/2010/main" val="1221160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29</a:t>
            </a:fld>
            <a:endParaRPr lang="en-US" b="1" dirty="0">
              <a:solidFill>
                <a:schemeClr val="tx1"/>
              </a:solidFill>
            </a:endParaRPr>
          </a:p>
        </p:txBody>
      </p:sp>
      <p:pic>
        <p:nvPicPr>
          <p:cNvPr id="11" name="Picture 10">
            <a:extLst>
              <a:ext uri="{FF2B5EF4-FFF2-40B4-BE49-F238E27FC236}">
                <a16:creationId xmlns:a16="http://schemas.microsoft.com/office/drawing/2014/main" id="{0C4CA585-82CD-FF60-ED30-E72005C9E0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3397" y="-4070289"/>
            <a:ext cx="5549901" cy="4070289"/>
          </a:xfrm>
          <a:prstGeom prst="rect">
            <a:avLst/>
          </a:prstGeom>
        </p:spPr>
      </p:pic>
      <p:sp>
        <p:nvSpPr>
          <p:cNvPr id="12" name="Content Placeholder 2">
            <a:extLst>
              <a:ext uri="{FF2B5EF4-FFF2-40B4-BE49-F238E27FC236}">
                <a16:creationId xmlns:a16="http://schemas.microsoft.com/office/drawing/2014/main" id="{589C678A-FFA6-D731-B86F-F50231D486CE}"/>
              </a:ext>
            </a:extLst>
          </p:cNvPr>
          <p:cNvSpPr txBox="1">
            <a:spLocks/>
          </p:cNvSpPr>
          <p:nvPr/>
        </p:nvSpPr>
        <p:spPr>
          <a:xfrm>
            <a:off x="591533" y="146336"/>
            <a:ext cx="5263168" cy="6648885"/>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3900" b="1" dirty="0">
                <a:solidFill>
                  <a:srgbClr val="7E475E"/>
                </a:solidFill>
                <a:latin typeface="Poor Richard" panose="02080502050505020702" pitchFamily="18" charset="0"/>
              </a:rPr>
              <a:t>Did You Know Some Say?</a:t>
            </a:r>
          </a:p>
          <a:p>
            <a:pPr marL="82296" indent="0">
              <a:lnSpc>
                <a:spcPct val="120000"/>
              </a:lnSpc>
              <a:buNone/>
            </a:pPr>
            <a:r>
              <a:rPr lang="en-US" b="1" dirty="0">
                <a:solidFill>
                  <a:srgbClr val="7E475E"/>
                </a:solidFill>
                <a:latin typeface="Poor Richard" panose="02080502050505020702" pitchFamily="18" charset="0"/>
              </a:rPr>
              <a:t>Paris </a:t>
            </a:r>
            <a:r>
              <a:rPr lang="en-US" b="1" dirty="0" err="1">
                <a:solidFill>
                  <a:srgbClr val="7E475E"/>
                </a:solidFill>
                <a:latin typeface="Poor Richard" panose="02080502050505020702" pitchFamily="18" charset="0"/>
              </a:rPr>
              <a:t>Herouni’s</a:t>
            </a:r>
            <a:r>
              <a:rPr lang="en-US" b="1" dirty="0">
                <a:solidFill>
                  <a:srgbClr val="7E475E"/>
                </a:solidFill>
                <a:latin typeface="Poor Richard" panose="02080502050505020702" pitchFamily="18" charset="0"/>
              </a:rPr>
              <a:t> research on the </a:t>
            </a:r>
            <a:r>
              <a:rPr lang="en-US" b="1" dirty="0" err="1">
                <a:solidFill>
                  <a:srgbClr val="7E475E"/>
                </a:solidFill>
                <a:latin typeface="Poor Richard" panose="02080502050505020702" pitchFamily="18" charset="0"/>
              </a:rPr>
              <a:t>Carahunge</a:t>
            </a:r>
            <a:r>
              <a:rPr lang="en-US" b="1" dirty="0">
                <a:solidFill>
                  <a:srgbClr val="7E475E"/>
                </a:solidFill>
                <a:latin typeface="Poor Richard" panose="02080502050505020702" pitchFamily="18" charset="0"/>
              </a:rPr>
              <a:t> monument has been positively reviewed by the world’s leading expert in archeoastronomy for us to consider.</a:t>
            </a:r>
          </a:p>
          <a:p>
            <a:pPr>
              <a:lnSpc>
                <a:spcPct val="120000"/>
              </a:lnSpc>
            </a:pPr>
            <a:r>
              <a:rPr lang="en-US" b="1" dirty="0" err="1">
                <a:solidFill>
                  <a:srgbClr val="7E475E"/>
                </a:solidFill>
                <a:latin typeface="Poor Richard" panose="02080502050505020702" pitchFamily="18" charset="0"/>
              </a:rPr>
              <a:t>Herouni</a:t>
            </a:r>
            <a:r>
              <a:rPr lang="en-US" b="1" dirty="0">
                <a:solidFill>
                  <a:srgbClr val="7E475E"/>
                </a:solidFill>
                <a:latin typeface="Poor Richard" panose="02080502050505020702" pitchFamily="18" charset="0"/>
              </a:rPr>
              <a:t> obtained Armenia’s calendar date of 2492 BC by various historical and calendrical means.</a:t>
            </a:r>
          </a:p>
          <a:p>
            <a:pPr>
              <a:lnSpc>
                <a:spcPct val="120000"/>
              </a:lnSpc>
            </a:pPr>
            <a:r>
              <a:rPr lang="en-US" b="1" dirty="0">
                <a:solidFill>
                  <a:srgbClr val="7E475E"/>
                </a:solidFill>
                <a:latin typeface="Poor Richard" panose="02080502050505020702" pitchFamily="18" charset="0"/>
              </a:rPr>
              <a:t>He also references a 7</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century AD scholar (</a:t>
            </a:r>
            <a:r>
              <a:rPr lang="en-US" b="1" dirty="0" err="1">
                <a:solidFill>
                  <a:srgbClr val="7E475E"/>
                </a:solidFill>
                <a:latin typeface="Poor Richard" panose="02080502050505020702" pitchFamily="18" charset="0"/>
              </a:rPr>
              <a:t>Anania</a:t>
            </a:r>
            <a:r>
              <a:rPr lang="en-US" b="1" dirty="0">
                <a:solidFill>
                  <a:srgbClr val="7E475E"/>
                </a:solidFill>
                <a:latin typeface="Poor Richard" panose="02080502050505020702" pitchFamily="18" charset="0"/>
              </a:rPr>
              <a:t> </a:t>
            </a:r>
            <a:r>
              <a:rPr lang="en-US" b="1" dirty="0" err="1">
                <a:solidFill>
                  <a:srgbClr val="7E475E"/>
                </a:solidFill>
                <a:latin typeface="Poor Richard" panose="02080502050505020702" pitchFamily="18" charset="0"/>
              </a:rPr>
              <a:t>Shirakatsi</a:t>
            </a:r>
            <a:r>
              <a:rPr lang="en-US" b="1" dirty="0">
                <a:solidFill>
                  <a:srgbClr val="7E475E"/>
                </a:solidFill>
                <a:latin typeface="Poor Richard" panose="02080502050505020702" pitchFamily="18" charset="0"/>
              </a:rPr>
              <a:t>) for his list of the 24 Armenian names, one for each of the 24 hours in a day, and then 30 more names, one for each day of the month.  Notably, no name is presented for a 31</a:t>
            </a:r>
            <a:r>
              <a:rPr lang="en-US" b="1" baseline="30000" dirty="0">
                <a:solidFill>
                  <a:srgbClr val="7E475E"/>
                </a:solidFill>
                <a:latin typeface="Poor Richard" panose="02080502050505020702" pitchFamily="18" charset="0"/>
              </a:rPr>
              <a:t>st</a:t>
            </a:r>
            <a:r>
              <a:rPr lang="en-US" b="1" dirty="0">
                <a:solidFill>
                  <a:srgbClr val="7E475E"/>
                </a:solidFill>
                <a:latin typeface="Poor Richard" panose="02080502050505020702" pitchFamily="18" charset="0"/>
              </a:rPr>
              <a:t> day of the month because the Armenian calendar had only 30-day months.</a:t>
            </a:r>
          </a:p>
        </p:txBody>
      </p:sp>
      <p:sp>
        <p:nvSpPr>
          <p:cNvPr id="13" name="Content Placeholder 2">
            <a:extLst>
              <a:ext uri="{FF2B5EF4-FFF2-40B4-BE49-F238E27FC236}">
                <a16:creationId xmlns:a16="http://schemas.microsoft.com/office/drawing/2014/main" id="{A340D0B1-8BC0-4C32-918F-1533DE141609}"/>
              </a:ext>
            </a:extLst>
          </p:cNvPr>
          <p:cNvSpPr txBox="1">
            <a:spLocks/>
          </p:cNvSpPr>
          <p:nvPr/>
        </p:nvSpPr>
        <p:spPr>
          <a:xfrm>
            <a:off x="5854701" y="2626364"/>
            <a:ext cx="6061029" cy="3915698"/>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He also reports the following information which must link to the longer yearly circuit: </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Armenian’s calendar consists of 12 months 30 days each, so 360 days </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plus 5</a:t>
            </a:r>
            <a:r>
              <a:rPr lang="en-US" sz="2400" b="1" dirty="0">
                <a:solidFill>
                  <a:srgbClr val="002060"/>
                </a:solidFill>
                <a:effectLst>
                  <a:glow rad="228600">
                    <a:schemeClr val="accent6">
                      <a:satMod val="175000"/>
                      <a:alpha val="40000"/>
                    </a:schemeClr>
                  </a:glow>
                </a:effectLst>
                <a:latin typeface="Comic Sans MS" panose="030F0702030302020204" pitchFamily="66" charset="0"/>
              </a:rPr>
              <a:t> (or 6 once per every four years) additional days.</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He notes that Egyptians followed the practice of the Armenians, in celebrating the 5 epagomenal days, which are not distributed to any of the 12 months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of the year. These days were inserted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after their 12</a:t>
            </a:r>
            <a:r>
              <a:rPr lang="en-US" sz="2400" b="1" baseline="30000" dirty="0">
                <a:solidFill>
                  <a:srgbClr val="002060"/>
                </a:solidFill>
                <a:effectLst>
                  <a:glow rad="228600">
                    <a:schemeClr val="accent6">
                      <a:satMod val="175000"/>
                      <a:alpha val="40000"/>
                    </a:schemeClr>
                  </a:glow>
                </a:effectLst>
                <a:latin typeface="Comic Sans MS" panose="030F0702030302020204" pitchFamily="66" charset="0"/>
              </a:rPr>
              <a:t>th</a:t>
            </a:r>
            <a:r>
              <a:rPr lang="en-US" sz="2400" b="1" dirty="0">
                <a:solidFill>
                  <a:srgbClr val="002060"/>
                </a:solidFill>
                <a:effectLst>
                  <a:glow rad="228600">
                    <a:schemeClr val="accent6">
                      <a:satMod val="175000"/>
                      <a:alpha val="40000"/>
                    </a:schemeClr>
                  </a:glow>
                </a:effectLst>
                <a:latin typeface="Comic Sans MS" panose="030F0702030302020204" pitchFamily="66" charset="0"/>
              </a:rPr>
              <a:t> month.</a:t>
            </a:r>
          </a:p>
        </p:txBody>
      </p:sp>
      <p:pic>
        <p:nvPicPr>
          <p:cNvPr id="2" name="Picture 1" descr="C:\Users\Rae\Desktop\Best CCC Logo Clear with colors in circle SMS.png">
            <a:extLst>
              <a:ext uri="{FF2B5EF4-FFF2-40B4-BE49-F238E27FC236}">
                <a16:creationId xmlns:a16="http://schemas.microsoft.com/office/drawing/2014/main" id="{B18D81F3-00F3-428C-DF0A-71555EBE41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7F9EC0-D607-556B-7615-6349E9C8C62D}"/>
              </a:ext>
            </a:extLst>
          </p:cNvPr>
          <p:cNvGrpSpPr/>
          <p:nvPr/>
        </p:nvGrpSpPr>
        <p:grpSpPr>
          <a:xfrm>
            <a:off x="6794091" y="215058"/>
            <a:ext cx="4257628" cy="2424897"/>
            <a:chOff x="7200889" y="351852"/>
            <a:chExt cx="4257628" cy="2424897"/>
          </a:xfrm>
        </p:grpSpPr>
        <p:pic>
          <p:nvPicPr>
            <p:cNvPr id="8" name="Picture 7">
              <a:extLst>
                <a:ext uri="{FF2B5EF4-FFF2-40B4-BE49-F238E27FC236}">
                  <a16:creationId xmlns:a16="http://schemas.microsoft.com/office/drawing/2014/main" id="{F27BC6E5-2A4D-57D0-D46F-7FC99F193D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00889" y="351852"/>
              <a:ext cx="4257628" cy="2424897"/>
            </a:xfrm>
            <a:prstGeom prst="rect">
              <a:avLst/>
            </a:prstGeom>
            <a:ln>
              <a:noFill/>
            </a:ln>
            <a:effectLst>
              <a:softEdge rad="112500"/>
            </a:effectLst>
          </p:spPr>
        </p:pic>
        <p:sp>
          <p:nvSpPr>
            <p:cNvPr id="6" name="Content Placeholder 2">
              <a:extLst>
                <a:ext uri="{FF2B5EF4-FFF2-40B4-BE49-F238E27FC236}">
                  <a16:creationId xmlns:a16="http://schemas.microsoft.com/office/drawing/2014/main" id="{5738A85F-6015-E01A-F932-4CD0BE9A164B}"/>
                </a:ext>
              </a:extLst>
            </p:cNvPr>
            <p:cNvSpPr txBox="1">
              <a:spLocks/>
            </p:cNvSpPr>
            <p:nvPr/>
          </p:nvSpPr>
          <p:spPr>
            <a:xfrm>
              <a:off x="7200889" y="1538800"/>
              <a:ext cx="3838862" cy="1032330"/>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6500" b="1" dirty="0">
                  <a:solidFill>
                    <a:schemeClr val="bg1"/>
                  </a:solidFill>
                  <a:latin typeface="Poor Richard" panose="02080502050505020702" pitchFamily="18" charset="0"/>
                </a:rPr>
                <a:t>Armenia</a:t>
              </a:r>
              <a:endParaRPr lang="en-US" sz="4400" b="1" dirty="0">
                <a:solidFill>
                  <a:schemeClr val="bg1"/>
                </a:solidFill>
                <a:latin typeface="Poor Richard" panose="02080502050505020702" pitchFamily="18" charset="0"/>
              </a:endParaRPr>
            </a:p>
          </p:txBody>
        </p:sp>
      </p:grpSp>
      <p:grpSp>
        <p:nvGrpSpPr>
          <p:cNvPr id="15" name="Group 14">
            <a:extLst>
              <a:ext uri="{FF2B5EF4-FFF2-40B4-BE49-F238E27FC236}">
                <a16:creationId xmlns:a16="http://schemas.microsoft.com/office/drawing/2014/main" id="{8794A2AD-8316-36A0-139F-77663669557C}"/>
              </a:ext>
            </a:extLst>
          </p:cNvPr>
          <p:cNvGrpSpPr/>
          <p:nvPr/>
        </p:nvGrpSpPr>
        <p:grpSpPr>
          <a:xfrm>
            <a:off x="12855120" y="391599"/>
            <a:ext cx="5143500" cy="4572000"/>
            <a:chOff x="6744654" y="208931"/>
            <a:chExt cx="5143500" cy="4572000"/>
          </a:xfrm>
        </p:grpSpPr>
        <p:pic>
          <p:nvPicPr>
            <p:cNvPr id="16" name="Picture 15">
              <a:extLst>
                <a:ext uri="{FF2B5EF4-FFF2-40B4-BE49-F238E27FC236}">
                  <a16:creationId xmlns:a16="http://schemas.microsoft.com/office/drawing/2014/main" id="{79A7F532-A68C-E590-6E6A-661B9C24AD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44654" y="208931"/>
              <a:ext cx="5143500" cy="4572000"/>
            </a:xfrm>
            <a:prstGeom prst="rect">
              <a:avLst/>
            </a:prstGeom>
          </p:spPr>
        </p:pic>
        <p:sp>
          <p:nvSpPr>
            <p:cNvPr id="17" name="TextBox 16">
              <a:extLst>
                <a:ext uri="{FF2B5EF4-FFF2-40B4-BE49-F238E27FC236}">
                  <a16:creationId xmlns:a16="http://schemas.microsoft.com/office/drawing/2014/main" id="{82F8C3BE-6ABA-69E2-8126-8B72A328EA7C}"/>
                </a:ext>
              </a:extLst>
            </p:cNvPr>
            <p:cNvSpPr txBox="1"/>
            <p:nvPr/>
          </p:nvSpPr>
          <p:spPr>
            <a:xfrm>
              <a:off x="6822222" y="4250774"/>
              <a:ext cx="4931320" cy="369332"/>
            </a:xfrm>
            <a:prstGeom prst="rect">
              <a:avLst/>
            </a:prstGeom>
            <a:solidFill>
              <a:schemeClr val="accent2">
                <a:lumMod val="40000"/>
                <a:lumOff val="60000"/>
              </a:schemeClr>
            </a:solidFill>
          </p:spPr>
          <p:txBody>
            <a:bodyPr wrap="square" rtlCol="0">
              <a:spAutoFit/>
            </a:bodyPr>
            <a:lstStyle/>
            <a:p>
              <a:r>
                <a:rPr lang="en-US" sz="1600" dirty="0"/>
                <a:t>Good map for Ararat; Armenia; </a:t>
              </a:r>
              <a:r>
                <a:rPr lang="en-US" sz="1600" dirty="0" err="1"/>
                <a:t>iran</a:t>
              </a:r>
              <a:r>
                <a:rPr lang="en-US" sz="1600" dirty="0"/>
                <a:t> no rivers or Babylon</a:t>
              </a:r>
              <a:r>
                <a:rPr lang="en-US" dirty="0"/>
                <a:t>.</a:t>
              </a:r>
            </a:p>
          </p:txBody>
        </p:sp>
      </p:grpSp>
      <p:pic>
        <p:nvPicPr>
          <p:cNvPr id="21" name="Picture 20">
            <a:extLst>
              <a:ext uri="{FF2B5EF4-FFF2-40B4-BE49-F238E27FC236}">
                <a16:creationId xmlns:a16="http://schemas.microsoft.com/office/drawing/2014/main" id="{AA446132-35A8-EBD2-5439-D0149B25D7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3773" y="5421916"/>
            <a:ext cx="5821680" cy="4261104"/>
          </a:xfrm>
          <a:prstGeom prst="rect">
            <a:avLst/>
          </a:prstGeom>
        </p:spPr>
      </p:pic>
    </p:spTree>
    <p:extLst>
      <p:ext uri="{BB962C8B-B14F-4D97-AF65-F5344CB8AC3E}">
        <p14:creationId xmlns:p14="http://schemas.microsoft.com/office/powerpoint/2010/main" val="10153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1000"/>
                                        <p:tgtEl>
                                          <p:spTgt spid="12">
                                            <p:txEl>
                                              <p:pRg st="3" end="3"/>
                                            </p:txEl>
                                          </p:spTgt>
                                        </p:tgtEl>
                                      </p:cBhvr>
                                    </p:animEffect>
                                    <p:anim calcmode="lin" valueType="num">
                                      <p:cBhvr>
                                        <p:cTn id="1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a:t>
            </a:fld>
            <a:endParaRPr lang="en-US" b="1" dirty="0">
              <a:solidFill>
                <a:schemeClr val="tx1"/>
              </a:solidFill>
            </a:endParaRPr>
          </a:p>
        </p:txBody>
      </p:sp>
      <p:sp>
        <p:nvSpPr>
          <p:cNvPr id="7" name="Content Placeholder 2">
            <a:extLst>
              <a:ext uri="{FF2B5EF4-FFF2-40B4-BE49-F238E27FC236}">
                <a16:creationId xmlns:a16="http://schemas.microsoft.com/office/drawing/2014/main" id="{0A3F9C2B-DD57-08B3-3C9C-DD1996C3D2A6}"/>
              </a:ext>
            </a:extLst>
          </p:cNvPr>
          <p:cNvSpPr txBox="1">
            <a:spLocks/>
          </p:cNvSpPr>
          <p:nvPr/>
        </p:nvSpPr>
        <p:spPr>
          <a:xfrm>
            <a:off x="4560985" y="422899"/>
            <a:ext cx="7152418" cy="1484918"/>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4100" b="1" dirty="0">
                <a:solidFill>
                  <a:srgbClr val="002060"/>
                </a:solidFill>
                <a:effectLst>
                  <a:glow rad="228600">
                    <a:schemeClr val="accent1">
                      <a:satMod val="175000"/>
                      <a:alpha val="40000"/>
                    </a:schemeClr>
                  </a:glow>
                </a:effectLst>
                <a:latin typeface="Lucida Calligraphy" panose="03010101010101010101" pitchFamily="66" charset="0"/>
              </a:rPr>
              <a:t>1.  Roman Gregorian </a:t>
            </a:r>
            <a:br>
              <a:rPr lang="en-US" sz="4100" b="1" dirty="0">
                <a:solidFill>
                  <a:srgbClr val="002060"/>
                </a:solidFill>
                <a:effectLst>
                  <a:glow rad="228600">
                    <a:schemeClr val="accent1">
                      <a:satMod val="175000"/>
                      <a:alpha val="40000"/>
                    </a:schemeClr>
                  </a:glow>
                </a:effectLst>
                <a:latin typeface="Lucida Calligraphy" panose="03010101010101010101" pitchFamily="66" charset="0"/>
              </a:rPr>
            </a:br>
            <a:r>
              <a:rPr lang="en-US" sz="4100" b="1" dirty="0">
                <a:solidFill>
                  <a:srgbClr val="002060"/>
                </a:solidFill>
                <a:effectLst>
                  <a:glow rad="228600">
                    <a:schemeClr val="accent1">
                      <a:satMod val="175000"/>
                      <a:alpha val="40000"/>
                    </a:schemeClr>
                  </a:glow>
                </a:effectLst>
                <a:latin typeface="Lucida Calligraphy" panose="03010101010101010101" pitchFamily="66" charset="0"/>
              </a:rPr>
              <a:t>Calendar</a:t>
            </a:r>
            <a:endParaRPr lang="en-US" sz="4100" b="1" dirty="0">
              <a:solidFill>
                <a:srgbClr val="002060"/>
              </a:solidFill>
              <a:effectLst>
                <a:glow rad="228600">
                  <a:schemeClr val="accent6">
                    <a:satMod val="175000"/>
                    <a:alpha val="40000"/>
                  </a:schemeClr>
                </a:glow>
              </a:effectLst>
              <a:latin typeface="Lucida Calligraphy" panose="03010101010101010101" pitchFamily="66" charset="0"/>
            </a:endParaRPr>
          </a:p>
          <a:p>
            <a:pPr algn="r">
              <a:lnSpc>
                <a:spcPct val="120000"/>
              </a:lnSpc>
            </a:pPr>
            <a:r>
              <a:rPr lang="en-US" sz="2700" b="1" dirty="0">
                <a:solidFill>
                  <a:srgbClr val="002060"/>
                </a:solidFill>
                <a:effectLst>
                  <a:glow rad="228600">
                    <a:schemeClr val="accent6">
                      <a:satMod val="175000"/>
                      <a:alpha val="40000"/>
                    </a:schemeClr>
                  </a:glow>
                </a:effectLst>
                <a:latin typeface="Comic Sans MS" panose="030F0702030302020204" pitchFamily="66" charset="0"/>
              </a:rPr>
              <a:t>A Civil Calendar of the World</a:t>
            </a:r>
          </a:p>
        </p:txBody>
      </p:sp>
      <p:sp>
        <p:nvSpPr>
          <p:cNvPr id="8" name="Content Placeholder 2">
            <a:extLst>
              <a:ext uri="{FF2B5EF4-FFF2-40B4-BE49-F238E27FC236}">
                <a16:creationId xmlns:a16="http://schemas.microsoft.com/office/drawing/2014/main" id="{B7D8521E-4D4C-0629-BDF6-E8B92E3082A4}"/>
              </a:ext>
            </a:extLst>
          </p:cNvPr>
          <p:cNvSpPr txBox="1">
            <a:spLocks/>
          </p:cNvSpPr>
          <p:nvPr/>
        </p:nvSpPr>
        <p:spPr>
          <a:xfrm>
            <a:off x="3487749" y="2068422"/>
            <a:ext cx="4864469" cy="1484918"/>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2.  Lunar </a:t>
            </a:r>
            <a:br>
              <a:rPr lang="en-US" sz="3500" b="1" dirty="0">
                <a:solidFill>
                  <a:srgbClr val="002060"/>
                </a:solidFill>
                <a:effectLst>
                  <a:glow rad="228600">
                    <a:schemeClr val="accent1">
                      <a:satMod val="175000"/>
                      <a:alpha val="40000"/>
                    </a:schemeClr>
                  </a:glow>
                </a:effectLst>
                <a:latin typeface="Lucida Calligraphy" panose="03010101010101010101" pitchFamily="66" charset="0"/>
              </a:rPr>
            </a:br>
            <a:r>
              <a:rPr lang="en-US" sz="3500" b="1" dirty="0">
                <a:solidFill>
                  <a:srgbClr val="002060"/>
                </a:solidFill>
                <a:effectLst>
                  <a:glow rad="228600">
                    <a:schemeClr val="accent1">
                      <a:satMod val="175000"/>
                      <a:alpha val="40000"/>
                    </a:schemeClr>
                  </a:glow>
                </a:effectLst>
                <a:latin typeface="Lucida Calligraphy" panose="03010101010101010101" pitchFamily="66" charset="0"/>
              </a:rPr>
              <a:t>Calendars</a:t>
            </a:r>
          </a:p>
        </p:txBody>
      </p:sp>
      <p:pic>
        <p:nvPicPr>
          <p:cNvPr id="3" name="Picture 2" descr="C:\Users\Rae\Desktop\Best CCC Logo Clear with colors in circle SMS.png">
            <a:extLst>
              <a:ext uri="{FF2B5EF4-FFF2-40B4-BE49-F238E27FC236}">
                <a16:creationId xmlns:a16="http://schemas.microsoft.com/office/drawing/2014/main" id="{CD1310B6-5DB0-2EDB-EB5F-CF3F01B8E2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23F292C-08C3-47CF-FDE1-0313D4FD082F}"/>
              </a:ext>
            </a:extLst>
          </p:cNvPr>
          <p:cNvSpPr txBox="1">
            <a:spLocks/>
          </p:cNvSpPr>
          <p:nvPr/>
        </p:nvSpPr>
        <p:spPr>
          <a:xfrm>
            <a:off x="5325868" y="4172006"/>
            <a:ext cx="4022082" cy="2270593"/>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800" b="1" dirty="0">
                <a:solidFill>
                  <a:srgbClr val="002060"/>
                </a:solidFill>
                <a:effectLst>
                  <a:glow rad="228600">
                    <a:schemeClr val="accent1">
                      <a:satMod val="175000"/>
                      <a:alpha val="40000"/>
                    </a:schemeClr>
                  </a:glow>
                </a:effectLst>
                <a:latin typeface="Lucida Calligraphy" panose="03010101010101010101" pitchFamily="66" charset="0"/>
              </a:rPr>
              <a:t>3.  Qumran </a:t>
            </a:r>
            <a:br>
              <a:rPr lang="en-US" sz="3800" b="1" dirty="0">
                <a:solidFill>
                  <a:srgbClr val="002060"/>
                </a:solidFill>
                <a:effectLst>
                  <a:glow rad="228600">
                    <a:schemeClr val="accent1">
                      <a:satMod val="175000"/>
                      <a:alpha val="40000"/>
                    </a:schemeClr>
                  </a:glow>
                </a:effectLst>
                <a:latin typeface="Lucida Calligraphy" panose="03010101010101010101" pitchFamily="66" charset="0"/>
              </a:rPr>
            </a:br>
            <a:r>
              <a:rPr lang="en-US" sz="3800" b="1" dirty="0">
                <a:solidFill>
                  <a:srgbClr val="002060"/>
                </a:solidFill>
                <a:effectLst>
                  <a:glow rad="228600">
                    <a:schemeClr val="accent1">
                      <a:satMod val="175000"/>
                      <a:alpha val="40000"/>
                    </a:schemeClr>
                  </a:glow>
                </a:effectLst>
                <a:latin typeface="Lucida Calligraphy" panose="03010101010101010101" pitchFamily="66" charset="0"/>
              </a:rPr>
              <a:t>Calendars</a:t>
            </a:r>
          </a:p>
          <a:p>
            <a:pPr algn="r">
              <a:lnSpc>
                <a:spcPct val="120000"/>
              </a:lnSpc>
            </a:pPr>
            <a:r>
              <a:rPr lang="en-US" sz="2300" b="1" dirty="0">
                <a:solidFill>
                  <a:srgbClr val="002060"/>
                </a:solidFill>
                <a:effectLst>
                  <a:glow rad="228600">
                    <a:schemeClr val="accent6">
                      <a:satMod val="175000"/>
                      <a:alpha val="40000"/>
                    </a:schemeClr>
                  </a:glow>
                </a:effectLst>
                <a:latin typeface="Comic Sans MS" panose="030F0702030302020204" pitchFamily="66" charset="0"/>
              </a:rPr>
              <a:t>Another set of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Festal Calendars</a:t>
            </a:r>
          </a:p>
        </p:txBody>
      </p:sp>
      <p:sp>
        <p:nvSpPr>
          <p:cNvPr id="2" name="Title 1">
            <a:extLst>
              <a:ext uri="{FF2B5EF4-FFF2-40B4-BE49-F238E27FC236}">
                <a16:creationId xmlns:a16="http://schemas.microsoft.com/office/drawing/2014/main" id="{5C98C4B9-3FE8-D21E-0680-9344A5CEA60A}"/>
              </a:ext>
            </a:extLst>
          </p:cNvPr>
          <p:cNvSpPr txBox="1">
            <a:spLocks/>
          </p:cNvSpPr>
          <p:nvPr/>
        </p:nvSpPr>
        <p:spPr>
          <a:xfrm>
            <a:off x="558225" y="341601"/>
            <a:ext cx="6000132" cy="3762053"/>
          </a:xfrm>
          <a:prstGeom prst="rect">
            <a:avLst/>
          </a:prstGeom>
        </p:spPr>
        <p:txBody>
          <a:bodyPr vert="horz" lIns="91440" tIns="45720" rIns="91440" bIns="45720" rtlCol="0" anchor="ctr">
            <a:noAutofit/>
            <a:scene3d>
              <a:camera prst="perspectiveHeroicExtremeRightFacing"/>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What else  was revealed in Part 5?</a:t>
            </a:r>
            <a:endParaRPr lang="en-CA" sz="7200" b="1" dirty="0">
              <a:ln>
                <a:solidFill>
                  <a:schemeClr val="bg2">
                    <a:lumMod val="25000"/>
                  </a:schemeClr>
                </a:solidFill>
              </a:ln>
              <a:solidFill>
                <a:srgbClr val="895C43"/>
              </a:solidFill>
              <a:effectLst>
                <a:glow rad="228600">
                  <a:srgbClr val="FBF0D5"/>
                </a:glow>
              </a:effectLst>
              <a:latin typeface="Lucida Calligraphy" panose="03010101010101010101" pitchFamily="66" charset="0"/>
            </a:endParaRPr>
          </a:p>
        </p:txBody>
      </p:sp>
      <p:pic>
        <p:nvPicPr>
          <p:cNvPr id="11" name="Image 5">
            <a:extLst>
              <a:ext uri="{FF2B5EF4-FFF2-40B4-BE49-F238E27FC236}">
                <a16:creationId xmlns:a16="http://schemas.microsoft.com/office/drawing/2014/main" id="{8B1AABD3-B7C5-606D-8119-7F4557ABAE1C}"/>
              </a:ext>
            </a:extLst>
          </p:cNvPr>
          <p:cNvPicPr>
            <a:picLocks noChangeAspect="1"/>
          </p:cNvPicPr>
          <p:nvPr/>
        </p:nvPicPr>
        <p:blipFill>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artisticPhotocopy/>
                    </a14:imgEffect>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813277" y="2708419"/>
            <a:ext cx="2015661" cy="1682565"/>
          </a:xfrm>
          <a:prstGeom prst="rect">
            <a:avLst/>
          </a:prstGeom>
          <a:effectLst>
            <a:glow rad="228600">
              <a:schemeClr val="accent4">
                <a:satMod val="175000"/>
                <a:alpha val="40000"/>
              </a:schemeClr>
            </a:glow>
            <a:outerShdw dir="18900000" sy="23000" kx="-1200000" algn="bl" rotWithShape="0">
              <a:prstClr val="black">
                <a:alpha val="33000"/>
              </a:prstClr>
            </a:outerShdw>
          </a:effectLst>
        </p:spPr>
      </p:pic>
      <p:pic>
        <p:nvPicPr>
          <p:cNvPr id="12" name="Picture 11">
            <a:extLst>
              <a:ext uri="{FF2B5EF4-FFF2-40B4-BE49-F238E27FC236}">
                <a16:creationId xmlns:a16="http://schemas.microsoft.com/office/drawing/2014/main" id="{A3B841A1-D898-ED2F-70A7-5D9F907CED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78192" y="2053792"/>
            <a:ext cx="3155911" cy="1013548"/>
          </a:xfrm>
          <a:prstGeom prst="rect">
            <a:avLst/>
          </a:prstGeom>
          <a:ln>
            <a:noFill/>
          </a:ln>
          <a:effectLst>
            <a:softEdge rad="112500"/>
          </a:effectLst>
        </p:spPr>
      </p:pic>
      <p:pic>
        <p:nvPicPr>
          <p:cNvPr id="13" name="Picture 12">
            <a:extLst>
              <a:ext uri="{FF2B5EF4-FFF2-40B4-BE49-F238E27FC236}">
                <a16:creationId xmlns:a16="http://schemas.microsoft.com/office/drawing/2014/main" id="{15D05A1E-787F-25A7-A4A9-994596EE85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76927" y="4329197"/>
            <a:ext cx="2251116" cy="1979035"/>
          </a:xfrm>
          <a:prstGeom prst="rect">
            <a:avLst/>
          </a:prstGeom>
          <a:ln>
            <a:noFill/>
          </a:ln>
          <a:effectLst>
            <a:reflection blurRad="12700" stA="30000" endPos="30000" dist="5000" dir="5400000" sy="-100000" algn="bl" rotWithShape="0"/>
          </a:effectLst>
          <a:scene3d>
            <a:camera prst="isometricOffAxis2Left"/>
            <a:lightRig rig="threePt" dir="t">
              <a:rot lat="0" lon="0" rev="2700000"/>
            </a:lightRig>
          </a:scene3d>
          <a:sp3d>
            <a:bevelT w="63500" h="50800"/>
          </a:sp3d>
        </p:spPr>
      </p:pic>
      <p:sp>
        <p:nvSpPr>
          <p:cNvPr id="15" name="Content Placeholder 2">
            <a:extLst>
              <a:ext uri="{FF2B5EF4-FFF2-40B4-BE49-F238E27FC236}">
                <a16:creationId xmlns:a16="http://schemas.microsoft.com/office/drawing/2014/main" id="{650A85B7-7362-E971-7C69-4417159C28C0}"/>
              </a:ext>
            </a:extLst>
          </p:cNvPr>
          <p:cNvSpPr txBox="1">
            <a:spLocks/>
          </p:cNvSpPr>
          <p:nvPr/>
        </p:nvSpPr>
        <p:spPr>
          <a:xfrm>
            <a:off x="6944693" y="3230289"/>
            <a:ext cx="4864469" cy="1013548"/>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r">
              <a:lnSpc>
                <a:spcPct val="120000"/>
              </a:lnSpc>
            </a:pPr>
            <a:r>
              <a:rPr lang="en-US" sz="2100" b="1" dirty="0">
                <a:solidFill>
                  <a:srgbClr val="002060"/>
                </a:solidFill>
                <a:effectLst>
                  <a:glow rad="228600">
                    <a:schemeClr val="accent6">
                      <a:satMod val="175000"/>
                      <a:alpha val="40000"/>
                    </a:schemeClr>
                  </a:glow>
                </a:effectLst>
                <a:latin typeface="Comic Sans MS" panose="030F0702030302020204" pitchFamily="66" charset="0"/>
              </a:rPr>
              <a:t>Jewish, Messianic and/or </a:t>
            </a:r>
            <a:br>
              <a:rPr lang="en-US" sz="2100" b="1" dirty="0">
                <a:solidFill>
                  <a:srgbClr val="002060"/>
                </a:solidFill>
                <a:effectLst>
                  <a:glow rad="228600">
                    <a:schemeClr val="accent6">
                      <a:satMod val="175000"/>
                      <a:alpha val="40000"/>
                    </a:schemeClr>
                  </a:glow>
                </a:effectLst>
                <a:latin typeface="Comic Sans MS" panose="030F0702030302020204" pitchFamily="66" charset="0"/>
              </a:rPr>
            </a:br>
            <a:r>
              <a:rPr lang="en-US" sz="2100" b="1" dirty="0">
                <a:solidFill>
                  <a:srgbClr val="002060"/>
                </a:solidFill>
                <a:effectLst>
                  <a:glow rad="228600">
                    <a:schemeClr val="accent6">
                      <a:satMod val="175000"/>
                      <a:alpha val="40000"/>
                    </a:schemeClr>
                  </a:glow>
                </a:effectLst>
                <a:latin typeface="Comic Sans MS" panose="030F0702030302020204" pitchFamily="66" charset="0"/>
              </a:rPr>
              <a:t>Hebrew Roots Festival Calendar</a:t>
            </a:r>
          </a:p>
        </p:txBody>
      </p:sp>
      <p:sp>
        <p:nvSpPr>
          <p:cNvPr id="16" name="Content Placeholder 2">
            <a:extLst>
              <a:ext uri="{FF2B5EF4-FFF2-40B4-BE49-F238E27FC236}">
                <a16:creationId xmlns:a16="http://schemas.microsoft.com/office/drawing/2014/main" id="{1750E6EA-B63C-B474-0C87-52EE8BB23A8E}"/>
              </a:ext>
            </a:extLst>
          </p:cNvPr>
          <p:cNvSpPr txBox="1">
            <a:spLocks/>
          </p:cNvSpPr>
          <p:nvPr/>
        </p:nvSpPr>
        <p:spPr>
          <a:xfrm>
            <a:off x="564805" y="4490833"/>
            <a:ext cx="5714566" cy="2181142"/>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lnSpc>
                <a:spcPct val="120000"/>
              </a:lnSpc>
              <a:buClr>
                <a:srgbClr val="002060"/>
              </a:buClr>
              <a:buFont typeface="+mj-lt"/>
              <a:buAutoNum type="romanLcPeriod"/>
            </a:pPr>
            <a:r>
              <a:rPr lang="en-US" sz="2100" b="1" dirty="0">
                <a:solidFill>
                  <a:srgbClr val="002060"/>
                </a:solidFill>
                <a:effectLst>
                  <a:glow rad="228600">
                    <a:schemeClr val="accent6">
                      <a:satMod val="175000"/>
                      <a:alpha val="40000"/>
                    </a:schemeClr>
                  </a:glow>
                </a:effectLst>
                <a:latin typeface="Comic Sans MS" panose="030F0702030302020204" pitchFamily="66" charset="0"/>
              </a:rPr>
              <a:t>All of the calendars in points #2 and #3 utilize the moon in various ways for the year-start. </a:t>
            </a:r>
          </a:p>
          <a:p>
            <a:pPr marL="596646" indent="-514350">
              <a:lnSpc>
                <a:spcPct val="120000"/>
              </a:lnSpc>
              <a:buClr>
                <a:srgbClr val="002060"/>
              </a:buClr>
              <a:buFont typeface="+mj-lt"/>
              <a:buAutoNum type="romanLcPeriod"/>
            </a:pPr>
            <a:r>
              <a:rPr lang="en-US" sz="2100" b="1" dirty="0">
                <a:solidFill>
                  <a:srgbClr val="002060"/>
                </a:solidFill>
                <a:effectLst>
                  <a:glow rad="228600">
                    <a:schemeClr val="accent6">
                      <a:satMod val="175000"/>
                      <a:alpha val="40000"/>
                    </a:schemeClr>
                  </a:glow>
                </a:effectLst>
                <a:latin typeface="Comic Sans MS" panose="030F0702030302020204" pitchFamily="66" charset="0"/>
              </a:rPr>
              <a:t>None of them are completely based in the Torah with a pure Gospel witness.</a:t>
            </a:r>
          </a:p>
        </p:txBody>
      </p:sp>
      <p:pic>
        <p:nvPicPr>
          <p:cNvPr id="17" name="Picture 16">
            <a:extLst>
              <a:ext uri="{FF2B5EF4-FFF2-40B4-BE49-F238E27FC236}">
                <a16:creationId xmlns:a16="http://schemas.microsoft.com/office/drawing/2014/main" id="{098FB4FD-5EC3-5B3E-41C1-58D73F0CF3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62176" y="332342"/>
            <a:ext cx="1864183" cy="1244342"/>
          </a:xfrm>
          <a:prstGeom prst="rect">
            <a:avLst/>
          </a:prstGeom>
          <a:ln>
            <a:noFill/>
          </a:ln>
          <a:effectLst>
            <a:softEdge rad="112500"/>
          </a:effectLst>
        </p:spPr>
      </p:pic>
    </p:spTree>
    <p:extLst>
      <p:ext uri="{BB962C8B-B14F-4D97-AF65-F5344CB8AC3E}">
        <p14:creationId xmlns:p14="http://schemas.microsoft.com/office/powerpoint/2010/main" val="34748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down)">
                                      <p:cBhvr>
                                        <p:cTn id="14" dur="580">
                                          <p:stCondLst>
                                            <p:cond delay="0"/>
                                          </p:stCondLst>
                                        </p:cTn>
                                        <p:tgtEl>
                                          <p:spTgt spid="7">
                                            <p:txEl>
                                              <p:pRg st="1" end="1"/>
                                            </p:txEl>
                                          </p:spTgt>
                                        </p:tgtEl>
                                      </p:cBhvr>
                                    </p:animEffect>
                                    <p:anim calcmode="lin" valueType="num">
                                      <p:cBhvr>
                                        <p:cTn id="15"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xEl>
                                              <p:pRg st="1" end="1"/>
                                            </p:txEl>
                                          </p:spTgt>
                                        </p:tgtEl>
                                      </p:cBhvr>
                                      <p:to x="100000" y="60000"/>
                                    </p:animScale>
                                    <p:animScale>
                                      <p:cBhvr>
                                        <p:cTn id="21" dur="166" decel="50000">
                                          <p:stCondLst>
                                            <p:cond delay="676"/>
                                          </p:stCondLst>
                                        </p:cTn>
                                        <p:tgtEl>
                                          <p:spTgt spid="7">
                                            <p:txEl>
                                              <p:pRg st="1" end="1"/>
                                            </p:txEl>
                                          </p:spTgt>
                                        </p:tgtEl>
                                      </p:cBhvr>
                                      <p:to x="100000" y="100000"/>
                                    </p:animScale>
                                    <p:animScale>
                                      <p:cBhvr>
                                        <p:cTn id="22" dur="26">
                                          <p:stCondLst>
                                            <p:cond delay="1312"/>
                                          </p:stCondLst>
                                        </p:cTn>
                                        <p:tgtEl>
                                          <p:spTgt spid="7">
                                            <p:txEl>
                                              <p:pRg st="1" end="1"/>
                                            </p:txEl>
                                          </p:spTgt>
                                        </p:tgtEl>
                                      </p:cBhvr>
                                      <p:to x="100000" y="80000"/>
                                    </p:animScale>
                                    <p:animScale>
                                      <p:cBhvr>
                                        <p:cTn id="23" dur="166" decel="50000">
                                          <p:stCondLst>
                                            <p:cond delay="1338"/>
                                          </p:stCondLst>
                                        </p:cTn>
                                        <p:tgtEl>
                                          <p:spTgt spid="7">
                                            <p:txEl>
                                              <p:pRg st="1" end="1"/>
                                            </p:txEl>
                                          </p:spTgt>
                                        </p:tgtEl>
                                      </p:cBhvr>
                                      <p:to x="100000" y="100000"/>
                                    </p:animScale>
                                    <p:animScale>
                                      <p:cBhvr>
                                        <p:cTn id="24" dur="26">
                                          <p:stCondLst>
                                            <p:cond delay="1642"/>
                                          </p:stCondLst>
                                        </p:cTn>
                                        <p:tgtEl>
                                          <p:spTgt spid="7">
                                            <p:txEl>
                                              <p:pRg st="1" end="1"/>
                                            </p:txEl>
                                          </p:spTgt>
                                        </p:tgtEl>
                                      </p:cBhvr>
                                      <p:to x="100000" y="90000"/>
                                    </p:animScale>
                                    <p:animScale>
                                      <p:cBhvr>
                                        <p:cTn id="25" dur="166" decel="50000">
                                          <p:stCondLst>
                                            <p:cond delay="1668"/>
                                          </p:stCondLst>
                                        </p:cTn>
                                        <p:tgtEl>
                                          <p:spTgt spid="7">
                                            <p:txEl>
                                              <p:pRg st="1" end="1"/>
                                            </p:txEl>
                                          </p:spTgt>
                                        </p:tgtEl>
                                      </p:cBhvr>
                                      <p:to x="100000" y="100000"/>
                                    </p:animScale>
                                    <p:animScale>
                                      <p:cBhvr>
                                        <p:cTn id="26" dur="26">
                                          <p:stCondLst>
                                            <p:cond delay="1808"/>
                                          </p:stCondLst>
                                        </p:cTn>
                                        <p:tgtEl>
                                          <p:spTgt spid="7">
                                            <p:txEl>
                                              <p:pRg st="1" end="1"/>
                                            </p:txEl>
                                          </p:spTgt>
                                        </p:tgtEl>
                                      </p:cBhvr>
                                      <p:to x="100000" y="95000"/>
                                    </p:animScale>
                                    <p:animScale>
                                      <p:cBhvr>
                                        <p:cTn id="27" dur="166" decel="50000">
                                          <p:stCondLst>
                                            <p:cond delay="1834"/>
                                          </p:stCondLst>
                                        </p:cTn>
                                        <p:tgtEl>
                                          <p:spTgt spid="7">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down)">
                                      <p:cBhvr>
                                        <p:cTn id="32" dur="580">
                                          <p:stCondLst>
                                            <p:cond delay="0"/>
                                          </p:stCondLst>
                                        </p:cTn>
                                        <p:tgtEl>
                                          <p:spTgt spid="15">
                                            <p:txEl>
                                              <p:pRg st="0" end="0"/>
                                            </p:txEl>
                                          </p:spTgt>
                                        </p:tgtEl>
                                      </p:cBhvr>
                                    </p:animEffect>
                                    <p:anim calcmode="lin" valueType="num">
                                      <p:cBhvr>
                                        <p:cTn id="33"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xEl>
                                              <p:pRg st="0" end="0"/>
                                            </p:txEl>
                                          </p:spTgt>
                                        </p:tgtEl>
                                      </p:cBhvr>
                                      <p:to x="100000" y="60000"/>
                                    </p:animScale>
                                    <p:animScale>
                                      <p:cBhvr>
                                        <p:cTn id="39" dur="166" decel="50000">
                                          <p:stCondLst>
                                            <p:cond delay="676"/>
                                          </p:stCondLst>
                                        </p:cTn>
                                        <p:tgtEl>
                                          <p:spTgt spid="15">
                                            <p:txEl>
                                              <p:pRg st="0" end="0"/>
                                            </p:txEl>
                                          </p:spTgt>
                                        </p:tgtEl>
                                      </p:cBhvr>
                                      <p:to x="100000" y="100000"/>
                                    </p:animScale>
                                    <p:animScale>
                                      <p:cBhvr>
                                        <p:cTn id="40" dur="26">
                                          <p:stCondLst>
                                            <p:cond delay="1312"/>
                                          </p:stCondLst>
                                        </p:cTn>
                                        <p:tgtEl>
                                          <p:spTgt spid="15">
                                            <p:txEl>
                                              <p:pRg st="0" end="0"/>
                                            </p:txEl>
                                          </p:spTgt>
                                        </p:tgtEl>
                                      </p:cBhvr>
                                      <p:to x="100000" y="80000"/>
                                    </p:animScale>
                                    <p:animScale>
                                      <p:cBhvr>
                                        <p:cTn id="41" dur="166" decel="50000">
                                          <p:stCondLst>
                                            <p:cond delay="1338"/>
                                          </p:stCondLst>
                                        </p:cTn>
                                        <p:tgtEl>
                                          <p:spTgt spid="15">
                                            <p:txEl>
                                              <p:pRg st="0" end="0"/>
                                            </p:txEl>
                                          </p:spTgt>
                                        </p:tgtEl>
                                      </p:cBhvr>
                                      <p:to x="100000" y="100000"/>
                                    </p:animScale>
                                    <p:animScale>
                                      <p:cBhvr>
                                        <p:cTn id="42" dur="26">
                                          <p:stCondLst>
                                            <p:cond delay="1642"/>
                                          </p:stCondLst>
                                        </p:cTn>
                                        <p:tgtEl>
                                          <p:spTgt spid="15">
                                            <p:txEl>
                                              <p:pRg st="0" end="0"/>
                                            </p:txEl>
                                          </p:spTgt>
                                        </p:tgtEl>
                                      </p:cBhvr>
                                      <p:to x="100000" y="90000"/>
                                    </p:animScale>
                                    <p:animScale>
                                      <p:cBhvr>
                                        <p:cTn id="43" dur="166" decel="50000">
                                          <p:stCondLst>
                                            <p:cond delay="1668"/>
                                          </p:stCondLst>
                                        </p:cTn>
                                        <p:tgtEl>
                                          <p:spTgt spid="15">
                                            <p:txEl>
                                              <p:pRg st="0" end="0"/>
                                            </p:txEl>
                                          </p:spTgt>
                                        </p:tgtEl>
                                      </p:cBhvr>
                                      <p:to x="100000" y="100000"/>
                                    </p:animScale>
                                    <p:animScale>
                                      <p:cBhvr>
                                        <p:cTn id="44" dur="26">
                                          <p:stCondLst>
                                            <p:cond delay="1808"/>
                                          </p:stCondLst>
                                        </p:cTn>
                                        <p:tgtEl>
                                          <p:spTgt spid="15">
                                            <p:txEl>
                                              <p:pRg st="0" end="0"/>
                                            </p:txEl>
                                          </p:spTgt>
                                        </p:tgtEl>
                                      </p:cBhvr>
                                      <p:to x="100000" y="95000"/>
                                    </p:animScale>
                                    <p:animScale>
                                      <p:cBhvr>
                                        <p:cTn id="45" dur="166" decel="50000">
                                          <p:stCondLst>
                                            <p:cond delay="1834"/>
                                          </p:stCondLst>
                                        </p:cTn>
                                        <p:tgtEl>
                                          <p:spTgt spid="15">
                                            <p:txEl>
                                              <p:pRg st="0" end="0"/>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80">
                                          <p:stCondLst>
                                            <p:cond delay="0"/>
                                          </p:stCondLst>
                                        </p:cTn>
                                        <p:tgtEl>
                                          <p:spTgt spid="5">
                                            <p:txEl>
                                              <p:pRg st="1" end="1"/>
                                            </p:txEl>
                                          </p:spTgt>
                                        </p:tgtEl>
                                      </p:cBhvr>
                                    </p:animEffect>
                                    <p:anim calcmode="lin" valueType="num">
                                      <p:cBhvr>
                                        <p:cTn id="51"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xEl>
                                              <p:pRg st="1" end="1"/>
                                            </p:txEl>
                                          </p:spTgt>
                                        </p:tgtEl>
                                      </p:cBhvr>
                                      <p:to x="100000" y="60000"/>
                                    </p:animScale>
                                    <p:animScale>
                                      <p:cBhvr>
                                        <p:cTn id="57" dur="166" decel="50000">
                                          <p:stCondLst>
                                            <p:cond delay="676"/>
                                          </p:stCondLst>
                                        </p:cTn>
                                        <p:tgtEl>
                                          <p:spTgt spid="5">
                                            <p:txEl>
                                              <p:pRg st="1" end="1"/>
                                            </p:txEl>
                                          </p:spTgt>
                                        </p:tgtEl>
                                      </p:cBhvr>
                                      <p:to x="100000" y="100000"/>
                                    </p:animScale>
                                    <p:animScale>
                                      <p:cBhvr>
                                        <p:cTn id="58" dur="26">
                                          <p:stCondLst>
                                            <p:cond delay="1312"/>
                                          </p:stCondLst>
                                        </p:cTn>
                                        <p:tgtEl>
                                          <p:spTgt spid="5">
                                            <p:txEl>
                                              <p:pRg st="1" end="1"/>
                                            </p:txEl>
                                          </p:spTgt>
                                        </p:tgtEl>
                                      </p:cBhvr>
                                      <p:to x="100000" y="80000"/>
                                    </p:animScale>
                                    <p:animScale>
                                      <p:cBhvr>
                                        <p:cTn id="59" dur="166" decel="50000">
                                          <p:stCondLst>
                                            <p:cond delay="1338"/>
                                          </p:stCondLst>
                                        </p:cTn>
                                        <p:tgtEl>
                                          <p:spTgt spid="5">
                                            <p:txEl>
                                              <p:pRg st="1" end="1"/>
                                            </p:txEl>
                                          </p:spTgt>
                                        </p:tgtEl>
                                      </p:cBhvr>
                                      <p:to x="100000" y="100000"/>
                                    </p:animScale>
                                    <p:animScale>
                                      <p:cBhvr>
                                        <p:cTn id="60" dur="26">
                                          <p:stCondLst>
                                            <p:cond delay="1642"/>
                                          </p:stCondLst>
                                        </p:cTn>
                                        <p:tgtEl>
                                          <p:spTgt spid="5">
                                            <p:txEl>
                                              <p:pRg st="1" end="1"/>
                                            </p:txEl>
                                          </p:spTgt>
                                        </p:tgtEl>
                                      </p:cBhvr>
                                      <p:to x="100000" y="90000"/>
                                    </p:animScale>
                                    <p:animScale>
                                      <p:cBhvr>
                                        <p:cTn id="61" dur="166" decel="50000">
                                          <p:stCondLst>
                                            <p:cond delay="1668"/>
                                          </p:stCondLst>
                                        </p:cTn>
                                        <p:tgtEl>
                                          <p:spTgt spid="5">
                                            <p:txEl>
                                              <p:pRg st="1" end="1"/>
                                            </p:txEl>
                                          </p:spTgt>
                                        </p:tgtEl>
                                      </p:cBhvr>
                                      <p:to x="100000" y="100000"/>
                                    </p:animScale>
                                    <p:animScale>
                                      <p:cBhvr>
                                        <p:cTn id="62" dur="26">
                                          <p:stCondLst>
                                            <p:cond delay="1808"/>
                                          </p:stCondLst>
                                        </p:cTn>
                                        <p:tgtEl>
                                          <p:spTgt spid="5">
                                            <p:txEl>
                                              <p:pRg st="1" end="1"/>
                                            </p:txEl>
                                          </p:spTgt>
                                        </p:tgtEl>
                                      </p:cBhvr>
                                      <p:to x="100000" y="95000"/>
                                    </p:animScale>
                                    <p:animScale>
                                      <p:cBhvr>
                                        <p:cTn id="63" dur="166" decel="50000">
                                          <p:stCondLst>
                                            <p:cond delay="1834"/>
                                          </p:stCondLst>
                                        </p:cTn>
                                        <p:tgtEl>
                                          <p:spTgt spid="5">
                                            <p:txEl>
                                              <p:pRg st="1" end="1"/>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Effect transition="in" filter="barn(inVertical)">
                                      <p:cBhvr>
                                        <p:cTn id="68" dur="500"/>
                                        <p:tgtEl>
                                          <p:spTgt spid="16">
                                            <p:txEl>
                                              <p:pRg st="0" end="0"/>
                                            </p:txEl>
                                          </p:spTgt>
                                        </p:tgtEl>
                                      </p:cBhvr>
                                    </p:animEffect>
                                  </p:childTnLst>
                                </p:cTn>
                              </p:par>
                            </p:childTnLst>
                          </p:cTn>
                        </p:par>
                        <p:par>
                          <p:cTn id="69" fill="hold">
                            <p:stCondLst>
                              <p:cond delay="500"/>
                            </p:stCondLst>
                            <p:childTnLst>
                              <p:par>
                                <p:cTn id="70" presetID="26"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80">
                                          <p:stCondLst>
                                            <p:cond delay="0"/>
                                          </p:stCondLst>
                                        </p:cTn>
                                        <p:tgtEl>
                                          <p:spTgt spid="11"/>
                                        </p:tgtEl>
                                      </p:cBhvr>
                                    </p:animEffect>
                                    <p:anim calcmode="lin" valueType="num">
                                      <p:cBhvr>
                                        <p:cTn id="7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8" dur="26">
                                          <p:stCondLst>
                                            <p:cond delay="650"/>
                                          </p:stCondLst>
                                        </p:cTn>
                                        <p:tgtEl>
                                          <p:spTgt spid="11"/>
                                        </p:tgtEl>
                                      </p:cBhvr>
                                      <p:to x="100000" y="60000"/>
                                    </p:animScale>
                                    <p:animScale>
                                      <p:cBhvr>
                                        <p:cTn id="79" dur="166" decel="50000">
                                          <p:stCondLst>
                                            <p:cond delay="676"/>
                                          </p:stCondLst>
                                        </p:cTn>
                                        <p:tgtEl>
                                          <p:spTgt spid="11"/>
                                        </p:tgtEl>
                                      </p:cBhvr>
                                      <p:to x="100000" y="100000"/>
                                    </p:animScale>
                                    <p:animScale>
                                      <p:cBhvr>
                                        <p:cTn id="80" dur="26">
                                          <p:stCondLst>
                                            <p:cond delay="1312"/>
                                          </p:stCondLst>
                                        </p:cTn>
                                        <p:tgtEl>
                                          <p:spTgt spid="11"/>
                                        </p:tgtEl>
                                      </p:cBhvr>
                                      <p:to x="100000" y="80000"/>
                                    </p:animScale>
                                    <p:animScale>
                                      <p:cBhvr>
                                        <p:cTn id="81" dur="166" decel="50000">
                                          <p:stCondLst>
                                            <p:cond delay="1338"/>
                                          </p:stCondLst>
                                        </p:cTn>
                                        <p:tgtEl>
                                          <p:spTgt spid="11"/>
                                        </p:tgtEl>
                                      </p:cBhvr>
                                      <p:to x="100000" y="100000"/>
                                    </p:animScale>
                                    <p:animScale>
                                      <p:cBhvr>
                                        <p:cTn id="82" dur="26">
                                          <p:stCondLst>
                                            <p:cond delay="1642"/>
                                          </p:stCondLst>
                                        </p:cTn>
                                        <p:tgtEl>
                                          <p:spTgt spid="11"/>
                                        </p:tgtEl>
                                      </p:cBhvr>
                                      <p:to x="100000" y="90000"/>
                                    </p:animScale>
                                    <p:animScale>
                                      <p:cBhvr>
                                        <p:cTn id="83" dur="166" decel="50000">
                                          <p:stCondLst>
                                            <p:cond delay="1668"/>
                                          </p:stCondLst>
                                        </p:cTn>
                                        <p:tgtEl>
                                          <p:spTgt spid="11"/>
                                        </p:tgtEl>
                                      </p:cBhvr>
                                      <p:to x="100000" y="100000"/>
                                    </p:animScale>
                                    <p:animScale>
                                      <p:cBhvr>
                                        <p:cTn id="84" dur="26">
                                          <p:stCondLst>
                                            <p:cond delay="1808"/>
                                          </p:stCondLst>
                                        </p:cTn>
                                        <p:tgtEl>
                                          <p:spTgt spid="11"/>
                                        </p:tgtEl>
                                      </p:cBhvr>
                                      <p:to x="100000" y="95000"/>
                                    </p:animScale>
                                    <p:animScale>
                                      <p:cBhvr>
                                        <p:cTn id="85" dur="166" decel="50000">
                                          <p:stCondLst>
                                            <p:cond delay="1834"/>
                                          </p:stCondLst>
                                        </p:cTn>
                                        <p:tgtEl>
                                          <p:spTgt spid="11"/>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6">
                                            <p:txEl>
                                              <p:pRg st="1" end="1"/>
                                            </p:txEl>
                                          </p:spTgt>
                                        </p:tgtEl>
                                        <p:attrNameLst>
                                          <p:attrName>style.visibility</p:attrName>
                                        </p:attrNameLst>
                                      </p:cBhvr>
                                      <p:to>
                                        <p:strVal val="visible"/>
                                      </p:to>
                                    </p:set>
                                    <p:animEffect transition="in" filter="barn(inVertical)">
                                      <p:cBhvr>
                                        <p:cTn id="9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356E765-4CE2-7958-4D2D-98773615D3D2}"/>
              </a:ext>
            </a:extLst>
          </p:cNvPr>
          <p:cNvGrpSpPr/>
          <p:nvPr/>
        </p:nvGrpSpPr>
        <p:grpSpPr>
          <a:xfrm>
            <a:off x="127400" y="267180"/>
            <a:ext cx="12318893" cy="9772366"/>
            <a:chOff x="-46768" y="-8589"/>
            <a:chExt cx="12318893" cy="9675106"/>
          </a:xfrm>
        </p:grpSpPr>
        <p:pic>
          <p:nvPicPr>
            <p:cNvPr id="21" name="Picture 20">
              <a:extLst>
                <a:ext uri="{FF2B5EF4-FFF2-40B4-BE49-F238E27FC236}">
                  <a16:creationId xmlns:a16="http://schemas.microsoft.com/office/drawing/2014/main" id="{7EE09A7E-E84A-8B33-95A9-190A43F577C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V="1">
              <a:off x="-46768" y="4685487"/>
              <a:ext cx="12311341" cy="4981030"/>
            </a:xfrm>
            <a:prstGeom prst="rect">
              <a:avLst/>
            </a:prstGeom>
          </p:spPr>
        </p:pic>
        <p:pic>
          <p:nvPicPr>
            <p:cNvPr id="18" name="Picture 17">
              <a:extLst>
                <a:ext uri="{FF2B5EF4-FFF2-40B4-BE49-F238E27FC236}">
                  <a16:creationId xmlns:a16="http://schemas.microsoft.com/office/drawing/2014/main" id="{EF096929-B155-9405-70B5-4C04375400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767" y="-8589"/>
              <a:ext cx="12318892" cy="4694076"/>
            </a:xfrm>
            <a:prstGeom prst="rect">
              <a:avLst/>
            </a:prstGeom>
          </p:spPr>
        </p:pic>
      </p:grpSp>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30</a:t>
            </a:fld>
            <a:endParaRPr lang="en-US" b="1" dirty="0">
              <a:solidFill>
                <a:schemeClr val="tx1"/>
              </a:solidFill>
            </a:endParaRPr>
          </a:p>
        </p:txBody>
      </p:sp>
      <p:sp>
        <p:nvSpPr>
          <p:cNvPr id="3" name="Content Placeholder 2">
            <a:extLst>
              <a:ext uri="{FF2B5EF4-FFF2-40B4-BE49-F238E27FC236}">
                <a16:creationId xmlns:a16="http://schemas.microsoft.com/office/drawing/2014/main" id="{F6894A3C-9D0B-3541-6E4D-7C22210908E1}"/>
              </a:ext>
            </a:extLst>
          </p:cNvPr>
          <p:cNvSpPr txBox="1">
            <a:spLocks/>
          </p:cNvSpPr>
          <p:nvPr/>
        </p:nvSpPr>
        <p:spPr>
          <a:xfrm>
            <a:off x="4549181" y="267180"/>
            <a:ext cx="7441928" cy="992520"/>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Font typeface="Wingdings 2"/>
              <a:buNone/>
            </a:pPr>
            <a:r>
              <a:rPr lang="en-US" sz="4400" b="1" dirty="0">
                <a:solidFill>
                  <a:srgbClr val="7E475E"/>
                </a:solidFill>
                <a:effectLst>
                  <a:outerShdw blurRad="60007" dist="310007" dir="7680000" sy="30000" kx="1300200" algn="ctr" rotWithShape="0">
                    <a:prstClr val="black">
                      <a:alpha val="32000"/>
                    </a:prstClr>
                  </a:outerShdw>
                </a:effectLst>
                <a:latin typeface="Papyrus" panose="03070502060502030205" pitchFamily="66" charset="0"/>
              </a:rPr>
              <a:t>Ancient Egyptian Civilization</a:t>
            </a:r>
            <a:endParaRPr lang="en-US" sz="6000" b="1" dirty="0">
              <a:solidFill>
                <a:srgbClr val="7E475E"/>
              </a:solidFill>
              <a:effectLst>
                <a:outerShdw blurRad="60007" dist="310007" dir="7680000" sy="30000" kx="1300200" algn="ctr" rotWithShape="0">
                  <a:prstClr val="black">
                    <a:alpha val="32000"/>
                  </a:prstClr>
                </a:outerShdw>
              </a:effectLst>
              <a:latin typeface="Papyrus" panose="03070502060502030205" pitchFamily="66" charset="0"/>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093997" y="1248389"/>
            <a:ext cx="7827791" cy="6463151"/>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3600" b="1" dirty="0">
                <a:solidFill>
                  <a:srgbClr val="7E475E"/>
                </a:solidFill>
                <a:effectLst>
                  <a:glow rad="177800">
                    <a:schemeClr val="bg1"/>
                  </a:glow>
                </a:effectLst>
                <a:latin typeface="Poor Richard" panose="02080502050505020702" pitchFamily="18" charset="0"/>
              </a:rPr>
              <a:t>Extended Investigation into Egypt’s History</a:t>
            </a:r>
          </a:p>
          <a:p>
            <a:pPr>
              <a:lnSpc>
                <a:spcPct val="120000"/>
              </a:lnSpc>
              <a:buClr>
                <a:srgbClr val="7E475E"/>
              </a:buClr>
            </a:pPr>
            <a:r>
              <a:rPr lang="en-US" sz="4000" b="1" dirty="0">
                <a:solidFill>
                  <a:schemeClr val="accent2"/>
                </a:solidFill>
                <a:effectLst>
                  <a:glow rad="241300">
                    <a:schemeClr val="bg1"/>
                  </a:glow>
                </a:effectLst>
                <a:latin typeface="Poor Richard" panose="02080502050505020702" pitchFamily="18" charset="0"/>
              </a:rPr>
              <a:t>The Canopus Decree </a:t>
            </a:r>
            <a:r>
              <a:rPr lang="en-US" sz="4000" b="1" dirty="0">
                <a:solidFill>
                  <a:srgbClr val="7E475E"/>
                </a:solidFill>
                <a:effectLst>
                  <a:glow rad="177800">
                    <a:schemeClr val="bg1"/>
                  </a:glow>
                </a:effectLst>
                <a:latin typeface="Poor Richard" panose="02080502050505020702" pitchFamily="18" charset="0"/>
              </a:rPr>
              <a:t>(238 </a:t>
            </a:r>
            <a:r>
              <a:rPr lang="en-US" b="1" dirty="0">
                <a:solidFill>
                  <a:srgbClr val="7E475E"/>
                </a:solidFill>
                <a:effectLst>
                  <a:glow rad="177800">
                    <a:schemeClr val="bg1"/>
                  </a:glow>
                </a:effectLst>
                <a:latin typeface="Poor Richard" panose="02080502050505020702" pitchFamily="18" charset="0"/>
              </a:rPr>
              <a:t>BC</a:t>
            </a:r>
            <a:r>
              <a:rPr lang="en-US" sz="4000" b="1" dirty="0">
                <a:solidFill>
                  <a:srgbClr val="7E475E"/>
                </a:solidFill>
                <a:effectLst>
                  <a:glow rad="177800">
                    <a:schemeClr val="bg1"/>
                  </a:glow>
                </a:effectLst>
                <a:latin typeface="Poor Richard" panose="02080502050505020702" pitchFamily="18" charset="0"/>
              </a:rPr>
              <a:t>)</a:t>
            </a:r>
            <a:endParaRPr lang="en-US" sz="4000" b="1" dirty="0">
              <a:solidFill>
                <a:schemeClr val="accent2"/>
              </a:solidFill>
              <a:effectLst>
                <a:glow rad="241300">
                  <a:schemeClr val="bg1"/>
                </a:glow>
              </a:effectLst>
              <a:latin typeface="Poor Richard" panose="02080502050505020702" pitchFamily="18" charset="0"/>
            </a:endParaRPr>
          </a:p>
          <a:p>
            <a:pPr>
              <a:lnSpc>
                <a:spcPct val="120000"/>
              </a:lnSpc>
              <a:buClr>
                <a:srgbClr val="7E475E"/>
              </a:buClr>
            </a:pPr>
            <a:r>
              <a:rPr lang="en-US" sz="4000" b="1" dirty="0">
                <a:solidFill>
                  <a:srgbClr val="CC00FF"/>
                </a:solidFill>
                <a:effectLst>
                  <a:glow rad="241300">
                    <a:schemeClr val="bg1"/>
                  </a:glow>
                </a:effectLst>
                <a:latin typeface="Poor Richard" panose="02080502050505020702" pitchFamily="18" charset="0"/>
              </a:rPr>
              <a:t>The Rosetta Stone </a:t>
            </a:r>
            <a:r>
              <a:rPr lang="en-US" sz="4000" b="1" dirty="0">
                <a:solidFill>
                  <a:srgbClr val="7E475E"/>
                </a:solidFill>
                <a:effectLst>
                  <a:glow rad="177800">
                    <a:schemeClr val="bg1"/>
                  </a:glow>
                </a:effectLst>
                <a:latin typeface="Poor Richard" panose="02080502050505020702" pitchFamily="18" charset="0"/>
              </a:rPr>
              <a:t>(196 </a:t>
            </a:r>
            <a:r>
              <a:rPr lang="en-US" b="1" dirty="0">
                <a:solidFill>
                  <a:srgbClr val="7E475E"/>
                </a:solidFill>
                <a:effectLst>
                  <a:glow rad="177800">
                    <a:schemeClr val="bg1"/>
                  </a:glow>
                </a:effectLst>
                <a:latin typeface="Poor Richard" panose="02080502050505020702" pitchFamily="18" charset="0"/>
              </a:rPr>
              <a:t>BC</a:t>
            </a:r>
            <a:r>
              <a:rPr lang="en-US" sz="4000" b="1" dirty="0">
                <a:solidFill>
                  <a:srgbClr val="7E475E"/>
                </a:solidFill>
                <a:effectLst>
                  <a:glow rad="177800">
                    <a:schemeClr val="bg1"/>
                  </a:glow>
                </a:effectLst>
                <a:latin typeface="Poor Richard" panose="02080502050505020702" pitchFamily="18" charset="0"/>
              </a:rPr>
              <a:t>)</a:t>
            </a:r>
          </a:p>
          <a:p>
            <a:pPr>
              <a:lnSpc>
                <a:spcPct val="120000"/>
              </a:lnSpc>
              <a:buClr>
                <a:srgbClr val="7E475E"/>
              </a:buClr>
            </a:pPr>
            <a:r>
              <a:rPr lang="en-US" sz="4000" b="1" dirty="0">
                <a:solidFill>
                  <a:srgbClr val="7030A0"/>
                </a:solidFill>
                <a:effectLst>
                  <a:glow rad="177800">
                    <a:schemeClr val="bg1"/>
                  </a:glow>
                </a:effectLst>
                <a:latin typeface="Poor Richard" panose="02080502050505020702" pitchFamily="18" charset="0"/>
              </a:rPr>
              <a:t>These are two very interesting </a:t>
            </a:r>
            <a:br>
              <a:rPr lang="en-US" sz="4000" b="1" dirty="0">
                <a:solidFill>
                  <a:srgbClr val="7030A0"/>
                </a:solidFill>
                <a:effectLst>
                  <a:glow rad="177800">
                    <a:schemeClr val="bg1"/>
                  </a:glow>
                </a:effectLst>
                <a:latin typeface="Poor Richard" panose="02080502050505020702" pitchFamily="18" charset="0"/>
              </a:rPr>
            </a:br>
            <a:r>
              <a:rPr lang="en-US" sz="4000" b="1" dirty="0">
                <a:solidFill>
                  <a:srgbClr val="7030A0"/>
                </a:solidFill>
                <a:effectLst>
                  <a:glow rad="177800">
                    <a:schemeClr val="bg1"/>
                  </a:glow>
                </a:effectLst>
                <a:latin typeface="Poor Richard" panose="02080502050505020702" pitchFamily="18" charset="0"/>
              </a:rPr>
              <a:t>inscriptions.  Which one has the </a:t>
            </a:r>
            <a:br>
              <a:rPr lang="en-US" sz="4000" b="1" dirty="0">
                <a:solidFill>
                  <a:srgbClr val="7030A0"/>
                </a:solidFill>
                <a:effectLst>
                  <a:glow rad="177800">
                    <a:schemeClr val="bg1"/>
                  </a:glow>
                </a:effectLst>
                <a:latin typeface="Poor Richard" panose="02080502050505020702" pitchFamily="18" charset="0"/>
              </a:rPr>
            </a:br>
            <a:r>
              <a:rPr lang="en-US" sz="4000" b="1" dirty="0">
                <a:solidFill>
                  <a:srgbClr val="7030A0"/>
                </a:solidFill>
                <a:effectLst>
                  <a:glow rad="177800">
                    <a:schemeClr val="bg1"/>
                  </a:glow>
                </a:effectLst>
                <a:latin typeface="Poor Richard" panose="02080502050505020702" pitchFamily="18" charset="0"/>
              </a:rPr>
              <a:t>“key” to unlock the other?</a:t>
            </a:r>
            <a:br>
              <a:rPr lang="en-US" sz="4000" b="1" dirty="0">
                <a:solidFill>
                  <a:srgbClr val="7E475E"/>
                </a:solidFill>
                <a:effectLst>
                  <a:glow rad="177800">
                    <a:schemeClr val="bg1"/>
                  </a:glow>
                </a:effectLst>
                <a:latin typeface="Poor Richard" panose="02080502050505020702" pitchFamily="18" charset="0"/>
              </a:rPr>
            </a:br>
            <a:endParaRPr lang="en-US" sz="4000" b="1" dirty="0">
              <a:solidFill>
                <a:srgbClr val="CC00FF"/>
              </a:solidFill>
              <a:effectLst>
                <a:glow rad="241300">
                  <a:schemeClr val="bg1"/>
                </a:glow>
              </a:effectLst>
              <a:latin typeface="Poor Richard" panose="02080502050505020702" pitchFamily="18" charset="0"/>
            </a:endParaRP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3012CB5-F483-C680-74C6-EB0CB7656D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2311" y="-2794504"/>
            <a:ext cx="4320938" cy="2430528"/>
          </a:xfrm>
          <a:prstGeom prst="rect">
            <a:avLst/>
          </a:prstGeom>
        </p:spPr>
      </p:pic>
      <p:pic>
        <p:nvPicPr>
          <p:cNvPr id="7" name="Picture 6">
            <a:extLst>
              <a:ext uri="{FF2B5EF4-FFF2-40B4-BE49-F238E27FC236}">
                <a16:creationId xmlns:a16="http://schemas.microsoft.com/office/drawing/2014/main" id="{5BDFD026-9549-7994-B7BB-D575F8BFA0CC}"/>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7333" b="100000" l="0" r="100000"/>
                    </a14:imgEffect>
                  </a14:imgLayer>
                </a14:imgProps>
              </a:ext>
              <a:ext uri="{28A0092B-C50C-407E-A947-70E740481C1C}">
                <a14:useLocalDpi xmlns:a14="http://schemas.microsoft.com/office/drawing/2010/main"/>
              </a:ext>
            </a:extLst>
          </a:blip>
          <a:stretch>
            <a:fillRect/>
          </a:stretch>
        </p:blipFill>
        <p:spPr>
          <a:xfrm rot="8891198" flipV="1">
            <a:off x="9042860" y="5019547"/>
            <a:ext cx="2743200" cy="155972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1798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barn(inVertical)">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arn(inVertical)">
                                      <p:cBhvr>
                                        <p:cTn id="1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Explosion: 14 Points 2">
            <a:extLst>
              <a:ext uri="{FF2B5EF4-FFF2-40B4-BE49-F238E27FC236}">
                <a16:creationId xmlns:a16="http://schemas.microsoft.com/office/drawing/2014/main" id="{D6416739-DB18-229C-3ADC-08AB81D009D4}"/>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15B67E8-F44D-C901-36F7-0377D96C4BFA}"/>
              </a:ext>
            </a:extLst>
          </p:cNvPr>
          <p:cNvSpPr>
            <a:spLocks noGrp="1"/>
          </p:cNvSpPr>
          <p:nvPr>
            <p:ph sz="half" idx="2"/>
          </p:nvPr>
        </p:nvSpPr>
        <p:spPr>
          <a:xfrm>
            <a:off x="2490492" y="1384606"/>
            <a:ext cx="5956300" cy="5919548"/>
          </a:xfrm>
        </p:spPr>
        <p:txBody>
          <a:bodyPr>
            <a:normAutofit/>
            <a:scene3d>
              <a:camera prst="orthographicFront"/>
              <a:lightRig rig="threePt" dir="t"/>
            </a:scene3d>
            <a:sp3d extrusionH="57150">
              <a:bevelT w="38100" h="38100"/>
            </a:sp3d>
          </a:bodyPr>
          <a:lstStyle/>
          <a:p>
            <a:r>
              <a:rPr lang="en-US" sz="3600" b="1" dirty="0">
                <a:ln>
                  <a:solidFill>
                    <a:srgbClr val="002060"/>
                  </a:solidFill>
                </a:ln>
                <a:solidFill>
                  <a:schemeClr val="tx1">
                    <a:lumMod val="75000"/>
                    <a:lumOff val="25000"/>
                  </a:schemeClr>
                </a:solidFill>
              </a:rPr>
              <a:t>The Decree of Canopus is a trilingual inscription in three scripts, which dates from the Ptolemaic period of ancient Egypt. </a:t>
            </a:r>
          </a:p>
          <a:p>
            <a:r>
              <a:rPr lang="en-US" sz="3600" b="1" dirty="0">
                <a:ln>
                  <a:solidFill>
                    <a:schemeClr val="accent2">
                      <a:lumMod val="50000"/>
                    </a:schemeClr>
                  </a:solidFill>
                </a:ln>
                <a:solidFill>
                  <a:schemeClr val="accent2">
                    <a:lumMod val="50000"/>
                  </a:schemeClr>
                </a:solidFill>
              </a:rPr>
              <a:t>These three writing systems are: Egyptian hieroglyphs, demotic, and Greek, on several ancient Egyptian memorial stones.</a:t>
            </a:r>
          </a:p>
        </p:txBody>
      </p:sp>
      <p:pic>
        <p:nvPicPr>
          <p:cNvPr id="13" name="Picture 12">
            <a:extLst>
              <a:ext uri="{FF2B5EF4-FFF2-40B4-BE49-F238E27FC236}">
                <a16:creationId xmlns:a16="http://schemas.microsoft.com/office/drawing/2014/main" id="{F231DCA2-5643-4DAD-DA0D-4314D2DFCD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5374" y="1788762"/>
            <a:ext cx="3143250" cy="4191000"/>
          </a:xfrm>
          <a:prstGeom prst="rect">
            <a:avLst/>
          </a:prstGeom>
          <a:ln>
            <a:noFill/>
          </a:ln>
          <a:effectLst>
            <a:glow rad="546100">
              <a:schemeClr val="accent2">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1" name="Content Placeholder 2">
            <a:extLst>
              <a:ext uri="{FF2B5EF4-FFF2-40B4-BE49-F238E27FC236}">
                <a16:creationId xmlns:a16="http://schemas.microsoft.com/office/drawing/2014/main" id="{47B6C272-0FEC-58C6-DD61-6637B193181D}"/>
              </a:ext>
            </a:extLst>
          </p:cNvPr>
          <p:cNvSpPr txBox="1">
            <a:spLocks/>
          </p:cNvSpPr>
          <p:nvPr/>
        </p:nvSpPr>
        <p:spPr>
          <a:xfrm>
            <a:off x="2607264" y="141731"/>
            <a:ext cx="9298985" cy="992520"/>
          </a:xfrm>
          <a:prstGeom prst="rect">
            <a:avLst/>
          </a:prstGeom>
          <a:noFill/>
          <a:effectLst>
            <a:glow rad="317500">
              <a:schemeClr val="accent2">
                <a:lumMod val="20000"/>
                <a:lumOff val="80000"/>
                <a:alpha val="24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Canopus Decree  ~ 238 </a:t>
            </a:r>
            <a:r>
              <a:rPr lang="en-US" sz="42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BC</a:t>
            </a:r>
            <a:r>
              <a:rPr lang="en-US" sz="54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 </a:t>
            </a:r>
            <a:endParaRPr lang="en-US" sz="72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endParaRPr>
          </a:p>
        </p:txBody>
      </p:sp>
      <p:pic>
        <p:nvPicPr>
          <p:cNvPr id="23" name="Picture 22" descr="C:\Users\Rae\Desktop\Best CCC Logo Clear with colors in circle SMS.png">
            <a:extLst>
              <a:ext uri="{FF2B5EF4-FFF2-40B4-BE49-F238E27FC236}">
                <a16:creationId xmlns:a16="http://schemas.microsoft.com/office/drawing/2014/main" id="{BD40984B-1628-1C55-347F-5AAAD828018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Slide Number Placeholder 3">
            <a:extLst>
              <a:ext uri="{FF2B5EF4-FFF2-40B4-BE49-F238E27FC236}">
                <a16:creationId xmlns:a16="http://schemas.microsoft.com/office/drawing/2014/main" id="{B3991D44-4679-5E7C-2B0B-3E50402BFF4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31</a:t>
            </a:fld>
            <a:endParaRPr lang="en-US" b="1" dirty="0">
              <a:solidFill>
                <a:schemeClr val="tx1"/>
              </a:solidFill>
            </a:endParaRPr>
          </a:p>
        </p:txBody>
      </p:sp>
    </p:spTree>
    <p:extLst>
      <p:ext uri="{BB962C8B-B14F-4D97-AF65-F5344CB8AC3E}">
        <p14:creationId xmlns:p14="http://schemas.microsoft.com/office/powerpoint/2010/main" val="391115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3EBE261-0F66-7399-6D64-7A998C33407A}"/>
              </a:ext>
            </a:extLst>
          </p:cNvPr>
          <p:cNvSpPr txBox="1"/>
          <p:nvPr/>
        </p:nvSpPr>
        <p:spPr>
          <a:xfrm>
            <a:off x="282122" y="1123289"/>
            <a:ext cx="6480628" cy="5262979"/>
          </a:xfrm>
          <a:prstGeom prst="rect">
            <a:avLst/>
          </a:prstGeom>
          <a:solidFill>
            <a:schemeClr val="accent4">
              <a:lumMod val="20000"/>
              <a:lumOff val="80000"/>
              <a:alpha val="52000"/>
            </a:schemeClr>
          </a:solidFill>
          <a:scene3d>
            <a:camera prst="orthographicFront"/>
            <a:lightRig rig="threePt" dir="t"/>
          </a:scene3d>
          <a:sp3d>
            <a:bevelT/>
          </a:sp3d>
        </p:spPr>
        <p:txBody>
          <a:bodyPr wrap="square">
            <a:spAutoFit/>
            <a:sp3d extrusionH="57150">
              <a:bevelT w="38100" h="38100"/>
            </a:sp3d>
          </a:bodyPr>
          <a:lstStyle/>
          <a:p>
            <a:pPr algn="ctr"/>
            <a:r>
              <a:rPr lang="en-US" sz="2800" b="1" i="0" dirty="0">
                <a:solidFill>
                  <a:srgbClr val="560E16"/>
                </a:solidFill>
                <a:effectLst>
                  <a:glow rad="317500">
                    <a:srgbClr val="7BA04A">
                      <a:alpha val="53000"/>
                    </a:srgbClr>
                  </a:glow>
                </a:effectLst>
              </a:rPr>
              <a:t>Hieroglyphics are an original form of writing out of which all other forms have evolved. </a:t>
            </a:r>
            <a:r>
              <a:rPr lang="en-US" sz="2800" b="1" i="0" dirty="0">
                <a:solidFill>
                  <a:srgbClr val="560E16"/>
                </a:solidFill>
                <a:effectLst/>
              </a:rPr>
              <a:t>Two of the newer forms were called hieratic and demotic. Hieratic was </a:t>
            </a:r>
            <a:br>
              <a:rPr lang="en-US" sz="2800" b="1" i="0" dirty="0">
                <a:solidFill>
                  <a:srgbClr val="560E16"/>
                </a:solidFill>
                <a:effectLst/>
              </a:rPr>
            </a:br>
            <a:r>
              <a:rPr lang="en-US" sz="2800" b="1" i="0" dirty="0">
                <a:solidFill>
                  <a:srgbClr val="560E16"/>
                </a:solidFill>
                <a:effectLst/>
              </a:rPr>
              <a:t>a simplified form of hieroglyphics used for administrative and business purposes, </a:t>
            </a:r>
            <a:br>
              <a:rPr lang="en-US" sz="2800" b="1" i="0" dirty="0">
                <a:solidFill>
                  <a:srgbClr val="560E16"/>
                </a:solidFill>
                <a:effectLst/>
              </a:rPr>
            </a:br>
            <a:r>
              <a:rPr lang="en-US" sz="2800" b="1" i="0" dirty="0">
                <a:solidFill>
                  <a:srgbClr val="560E16"/>
                </a:solidFill>
                <a:effectLst/>
              </a:rPr>
              <a:t>as well as for literary, scientific and religious texts.  In the third century A.D., hieroglyphic writing began to be replaced by </a:t>
            </a:r>
            <a:r>
              <a:rPr lang="en-US" sz="2800" b="1" i="0" dirty="0">
                <a:solidFill>
                  <a:srgbClr val="003AAA"/>
                </a:solidFill>
                <a:effectLst/>
                <a:hlinkClick r:id="rId3"/>
              </a:rPr>
              <a:t>Coptic</a:t>
            </a:r>
            <a:r>
              <a:rPr lang="en-US" sz="2800" b="1" i="0" dirty="0">
                <a:solidFill>
                  <a:srgbClr val="560E16"/>
                </a:solidFill>
                <a:effectLst/>
              </a:rPr>
              <a:t>, a form of Greek writing. </a:t>
            </a:r>
            <a:br>
              <a:rPr lang="en-US" sz="2800" b="1" i="0" dirty="0">
                <a:solidFill>
                  <a:srgbClr val="560E16"/>
                </a:solidFill>
                <a:effectLst/>
              </a:rPr>
            </a:br>
            <a:r>
              <a:rPr lang="en-US" sz="2800" b="1" i="0" dirty="0">
                <a:solidFill>
                  <a:srgbClr val="560E16"/>
                </a:solidFill>
                <a:effectLst/>
              </a:rPr>
              <a:t>The last hieroglyphic text was written at the </a:t>
            </a:r>
            <a:r>
              <a:rPr lang="en-US" sz="2800" b="1" i="0" dirty="0">
                <a:solidFill>
                  <a:srgbClr val="003AAA"/>
                </a:solidFill>
                <a:effectLst/>
                <a:hlinkClick r:id="rId4"/>
              </a:rPr>
              <a:t>Temple of Philae</a:t>
            </a:r>
            <a:r>
              <a:rPr lang="en-US" sz="2800" b="1" i="0" dirty="0">
                <a:solidFill>
                  <a:srgbClr val="560E16"/>
                </a:solidFill>
                <a:effectLst/>
              </a:rPr>
              <a:t> in A.D. 450. </a:t>
            </a:r>
            <a:endParaRPr lang="en-US" sz="2800" dirty="0"/>
          </a:p>
        </p:txBody>
      </p:sp>
      <p:pic>
        <p:nvPicPr>
          <p:cNvPr id="1026" name="Picture 2">
            <a:extLst>
              <a:ext uri="{FF2B5EF4-FFF2-40B4-BE49-F238E27FC236}">
                <a16:creationId xmlns:a16="http://schemas.microsoft.com/office/drawing/2014/main" id="{AD17FB81-E181-8EBE-7C75-0814775849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bwMode="auto">
          <a:xfrm>
            <a:off x="6924402" y="1893608"/>
            <a:ext cx="4859928" cy="3779944"/>
          </a:xfrm>
          <a:prstGeom prst="rect">
            <a:avLst/>
          </a:prstGeom>
          <a:blipFill>
            <a:blip r:embed="rId6" cstate="email">
              <a:alphaModFix amt="64000"/>
              <a:extLst>
                <a:ext uri="{28A0092B-C50C-407E-A947-70E740481C1C}">
                  <a14:useLocalDpi xmlns:a14="http://schemas.microsoft.com/office/drawing/2010/main"/>
                </a:ext>
              </a:extLst>
            </a:blip>
            <a:stretch>
              <a:fillRect/>
            </a:stretch>
          </a:blipFill>
        </p:spPr>
      </p:pic>
      <p:sp>
        <p:nvSpPr>
          <p:cNvPr id="21" name="Content Placeholder 2">
            <a:extLst>
              <a:ext uri="{FF2B5EF4-FFF2-40B4-BE49-F238E27FC236}">
                <a16:creationId xmlns:a16="http://schemas.microsoft.com/office/drawing/2014/main" id="{47B6C272-0FEC-58C6-DD61-6637B193181D}"/>
              </a:ext>
            </a:extLst>
          </p:cNvPr>
          <p:cNvSpPr txBox="1">
            <a:spLocks/>
          </p:cNvSpPr>
          <p:nvPr/>
        </p:nvSpPr>
        <p:spPr>
          <a:xfrm>
            <a:off x="0" y="223101"/>
            <a:ext cx="12192000" cy="992520"/>
          </a:xfrm>
          <a:prstGeom prst="rect">
            <a:avLst/>
          </a:prstGeom>
          <a:noFill/>
          <a:effectLst>
            <a:glow rad="317500">
              <a:schemeClr val="accent2">
                <a:lumMod val="20000"/>
                <a:lumOff val="80000"/>
                <a:alpha val="24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ln>
                  <a:solidFill>
                    <a:schemeClr val="bg1"/>
                  </a:solidFill>
                </a:ln>
                <a:solidFill>
                  <a:srgbClr val="574635"/>
                </a:solidFill>
                <a:effectLst>
                  <a:glow rad="304800">
                    <a:srgbClr val="00FFFF">
                      <a:alpha val="22000"/>
                    </a:srgbClr>
                  </a:glow>
                  <a:outerShdw blurRad="60007" dist="310007" dir="7680000" sy="30000" kx="1300200" algn="ctr" rotWithShape="0">
                    <a:prstClr val="black">
                      <a:alpha val="32000"/>
                    </a:prstClr>
                  </a:outerShdw>
                </a:effectLst>
                <a:latin typeface="Papyrus" panose="03070502060502030205" pitchFamily="66" charset="0"/>
              </a:rPr>
              <a:t>Definition:  Hieroglyphics</a:t>
            </a:r>
            <a:endParaRPr lang="en-US" sz="7200" b="1" dirty="0">
              <a:ln>
                <a:solidFill>
                  <a:schemeClr val="bg1"/>
                </a:solidFill>
              </a:ln>
              <a:solidFill>
                <a:srgbClr val="574635"/>
              </a:solidFill>
              <a:effectLst>
                <a:glow rad="304800">
                  <a:srgbClr val="00FFFF">
                    <a:alpha val="22000"/>
                  </a:srgbClr>
                </a:glow>
                <a:outerShdw blurRad="60007" dist="310007" dir="7680000" sy="30000" kx="1300200" algn="ctr" rotWithShape="0">
                  <a:prstClr val="black">
                    <a:alpha val="32000"/>
                  </a:prstClr>
                </a:outerShdw>
              </a:effectLst>
              <a:latin typeface="Papyrus" panose="03070502060502030205" pitchFamily="66" charset="0"/>
            </a:endParaRPr>
          </a:p>
        </p:txBody>
      </p:sp>
      <p:sp>
        <p:nvSpPr>
          <p:cNvPr id="3" name="Rectangle 2">
            <a:extLst>
              <a:ext uri="{FF2B5EF4-FFF2-40B4-BE49-F238E27FC236}">
                <a16:creationId xmlns:a16="http://schemas.microsoft.com/office/drawing/2014/main" id="{07DF464D-D0CD-BFCD-5170-440986EE1731}"/>
              </a:ext>
            </a:extLst>
          </p:cNvPr>
          <p:cNvSpPr/>
          <p:nvPr/>
        </p:nvSpPr>
        <p:spPr>
          <a:xfrm>
            <a:off x="6924402" y="1920240"/>
            <a:ext cx="1610107" cy="3753312"/>
          </a:xfrm>
          <a:prstGeom prst="rect">
            <a:avLst/>
          </a:prstGeom>
          <a:noFill/>
          <a:ln w="76200">
            <a:solidFill>
              <a:srgbClr val="7BA04A"/>
            </a:solidFill>
          </a:ln>
          <a:effectLst>
            <a:glow rad="342900">
              <a:srgbClr val="BFD4A3">
                <a:alpha val="78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14 Points 2">
            <a:extLst>
              <a:ext uri="{FF2B5EF4-FFF2-40B4-BE49-F238E27FC236}">
                <a16:creationId xmlns:a16="http://schemas.microsoft.com/office/drawing/2014/main" id="{B61F7AD8-7B18-BE73-E6C9-8A6C191CDF6C}"/>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Rae\Desktop\Best CCC Logo Clear with colors in circle SMS.png">
            <a:extLst>
              <a:ext uri="{FF2B5EF4-FFF2-40B4-BE49-F238E27FC236}">
                <a16:creationId xmlns:a16="http://schemas.microsoft.com/office/drawing/2014/main" id="{81620B7D-9152-E2D6-700F-3DF2014C616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6348C9FC-F6DC-06C5-61D6-E8085E8EF51F}"/>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32</a:t>
            </a:fld>
            <a:endParaRPr lang="en-US" b="1" dirty="0">
              <a:solidFill>
                <a:schemeClr val="tx1"/>
              </a:solidFill>
            </a:endParaRPr>
          </a:p>
        </p:txBody>
      </p:sp>
    </p:spTree>
    <p:extLst>
      <p:ext uri="{BB962C8B-B14F-4D97-AF65-F5344CB8AC3E}">
        <p14:creationId xmlns:p14="http://schemas.microsoft.com/office/powerpoint/2010/main" val="1828549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Explosion: 14 Points 2">
            <a:extLst>
              <a:ext uri="{FF2B5EF4-FFF2-40B4-BE49-F238E27FC236}">
                <a16:creationId xmlns:a16="http://schemas.microsoft.com/office/drawing/2014/main" id="{27FBD673-E8F3-7B39-4FA7-B8D67521D419}"/>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231DCA2-5643-4DAD-DA0D-4314D2DFCD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1833" y="290909"/>
            <a:ext cx="3143250" cy="4191000"/>
          </a:xfrm>
          <a:prstGeom prst="rect">
            <a:avLst/>
          </a:prstGeom>
          <a:ln>
            <a:noFill/>
          </a:ln>
          <a:effectLst>
            <a:glow rad="546100">
              <a:schemeClr val="accent2">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4">
            <a:extLst>
              <a:ext uri="{FF2B5EF4-FFF2-40B4-BE49-F238E27FC236}">
                <a16:creationId xmlns:a16="http://schemas.microsoft.com/office/drawing/2014/main" id="{AAD8E184-B624-FE83-88EC-9A542967AB29}"/>
              </a:ext>
            </a:extLst>
          </p:cNvPr>
          <p:cNvSpPr txBox="1"/>
          <p:nvPr/>
        </p:nvSpPr>
        <p:spPr>
          <a:xfrm>
            <a:off x="245862" y="1350287"/>
            <a:ext cx="5709168" cy="5078313"/>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3600" b="1" u="sng" dirty="0">
                <a:solidFill>
                  <a:schemeClr val="accent6">
                    <a:lumMod val="50000"/>
                  </a:schemeClr>
                </a:solidFill>
              </a:rPr>
              <a:t>Demotic</a:t>
            </a:r>
            <a:r>
              <a:rPr lang="en-US" sz="3600" dirty="0"/>
              <a:t> </a:t>
            </a:r>
            <a:r>
              <a:rPr lang="en-US" sz="2000" dirty="0"/>
              <a:t>(from Ancient Greek: 'popular')</a:t>
            </a:r>
            <a:r>
              <a:rPr lang="en-US" sz="2400" dirty="0"/>
              <a:t> </a:t>
            </a:r>
            <a:r>
              <a:rPr lang="en-US" sz="3600" dirty="0"/>
              <a:t>is the </a:t>
            </a:r>
            <a:r>
              <a:rPr lang="en-US" sz="3600" b="1" dirty="0">
                <a:solidFill>
                  <a:schemeClr val="accent6">
                    <a:lumMod val="50000"/>
                  </a:schemeClr>
                </a:solidFill>
              </a:rPr>
              <a:t>ancient Egyptian script</a:t>
            </a:r>
            <a:r>
              <a:rPr lang="en-US" sz="3600" dirty="0"/>
              <a:t> derived from northern forms of hieratic used in the Nile Delta.  The term was </a:t>
            </a:r>
            <a:br>
              <a:rPr lang="en-US" sz="3600" dirty="0"/>
            </a:br>
            <a:r>
              <a:rPr lang="en-US" sz="3600" dirty="0"/>
              <a:t>first used by the Greek historian </a:t>
            </a:r>
            <a:r>
              <a:rPr lang="en-US" sz="3600" b="1" u="sng" dirty="0">
                <a:solidFill>
                  <a:schemeClr val="accent6">
                    <a:lumMod val="50000"/>
                  </a:schemeClr>
                </a:solidFill>
              </a:rPr>
              <a:t>Herodotus</a:t>
            </a:r>
            <a:r>
              <a:rPr lang="en-US" sz="3600" dirty="0"/>
              <a:t> to distinguish it from hieratic and hieroglyphic scripts.   </a:t>
            </a:r>
          </a:p>
        </p:txBody>
      </p:sp>
      <p:sp>
        <p:nvSpPr>
          <p:cNvPr id="21" name="Content Placeholder 2">
            <a:extLst>
              <a:ext uri="{FF2B5EF4-FFF2-40B4-BE49-F238E27FC236}">
                <a16:creationId xmlns:a16="http://schemas.microsoft.com/office/drawing/2014/main" id="{47B6C272-0FEC-58C6-DD61-6637B193181D}"/>
              </a:ext>
            </a:extLst>
          </p:cNvPr>
          <p:cNvSpPr txBox="1">
            <a:spLocks/>
          </p:cNvSpPr>
          <p:nvPr/>
        </p:nvSpPr>
        <p:spPr>
          <a:xfrm>
            <a:off x="389154" y="371372"/>
            <a:ext cx="6263640" cy="992520"/>
          </a:xfrm>
          <a:prstGeom prst="rect">
            <a:avLst/>
          </a:prstGeom>
          <a:noFill/>
          <a:effectLst>
            <a:glow rad="317500">
              <a:schemeClr val="accent2">
                <a:lumMod val="20000"/>
                <a:lumOff val="80000"/>
                <a:alpha val="24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ln>
                  <a:solidFill>
                    <a:schemeClr val="tx1"/>
                  </a:solidFill>
                </a:ln>
                <a:solidFill>
                  <a:schemeClr val="bg1"/>
                </a:solidFill>
                <a:effectLst>
                  <a:glow rad="330200">
                    <a:schemeClr val="accent6">
                      <a:lumMod val="75000"/>
                      <a:alpha val="35000"/>
                    </a:schemeClr>
                  </a:glow>
                  <a:outerShdw blurRad="60007" dist="310007" dir="7680000" sy="30000" kx="1300200" algn="ctr" rotWithShape="0">
                    <a:prstClr val="black">
                      <a:alpha val="32000"/>
                    </a:prstClr>
                  </a:outerShdw>
                </a:effectLst>
                <a:latin typeface="Papyrus" panose="03070502060502030205" pitchFamily="66" charset="0"/>
              </a:rPr>
              <a:t>Definition:  Demotic</a:t>
            </a:r>
            <a:endParaRPr lang="en-US" sz="7200" b="1" dirty="0">
              <a:ln>
                <a:solidFill>
                  <a:schemeClr val="tx1"/>
                </a:solidFill>
              </a:ln>
              <a:solidFill>
                <a:schemeClr val="bg1"/>
              </a:solidFill>
              <a:effectLst>
                <a:glow rad="330200">
                  <a:schemeClr val="accent6">
                    <a:lumMod val="75000"/>
                    <a:alpha val="35000"/>
                  </a:schemeClr>
                </a:glow>
                <a:outerShdw blurRad="60007" dist="310007" dir="7680000" sy="30000" kx="1300200" algn="ctr" rotWithShape="0">
                  <a:prstClr val="black">
                    <a:alpha val="32000"/>
                  </a:prstClr>
                </a:outerShdw>
              </a:effectLst>
              <a:latin typeface="Papyrus" panose="03070502060502030205" pitchFamily="66" charset="0"/>
            </a:endParaRPr>
          </a:p>
        </p:txBody>
      </p:sp>
      <p:pic>
        <p:nvPicPr>
          <p:cNvPr id="7" name="Picture 2">
            <a:extLst>
              <a:ext uri="{FF2B5EF4-FFF2-40B4-BE49-F238E27FC236}">
                <a16:creationId xmlns:a16="http://schemas.microsoft.com/office/drawing/2014/main" id="{7D74ED22-F876-CC1E-7974-D402D4E497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5964282" y="2452879"/>
            <a:ext cx="5181600" cy="4030133"/>
          </a:xfrm>
          <a:prstGeom prst="rect">
            <a:avLst/>
          </a:prstGeom>
          <a:blipFill>
            <a:blip r:embed="rId5" cstate="email">
              <a:alphaModFix amt="64000"/>
              <a:extLst>
                <a:ext uri="{28A0092B-C50C-407E-A947-70E740481C1C}">
                  <a14:useLocalDpi xmlns:a14="http://schemas.microsoft.com/office/drawing/2010/main"/>
                </a:ext>
              </a:extLst>
            </a:blip>
            <a:stretch>
              <a:fillRect/>
            </a:stretch>
          </a:blipFill>
        </p:spPr>
      </p:pic>
      <p:sp>
        <p:nvSpPr>
          <p:cNvPr id="8" name="Rectangle 7">
            <a:extLst>
              <a:ext uri="{FF2B5EF4-FFF2-40B4-BE49-F238E27FC236}">
                <a16:creationId xmlns:a16="http://schemas.microsoft.com/office/drawing/2014/main" id="{9E50AA1C-C011-B97E-522B-E16F34933FA9}"/>
              </a:ext>
            </a:extLst>
          </p:cNvPr>
          <p:cNvSpPr/>
          <p:nvPr/>
        </p:nvSpPr>
        <p:spPr>
          <a:xfrm>
            <a:off x="10241280" y="2452879"/>
            <a:ext cx="913854" cy="4030133"/>
          </a:xfrm>
          <a:prstGeom prst="rect">
            <a:avLst/>
          </a:prstGeom>
          <a:noFill/>
          <a:ln w="76200">
            <a:solidFill>
              <a:schemeClr val="accent6">
                <a:lumMod val="75000"/>
              </a:schemeClr>
            </a:solidFill>
          </a:ln>
          <a:effectLst>
            <a:glow rad="2286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5EDD1-3A74-4859-5727-169D37715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463664" y="114300"/>
            <a:ext cx="1847850" cy="24669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Content Placeholder 8">
            <a:extLst>
              <a:ext uri="{FF2B5EF4-FFF2-40B4-BE49-F238E27FC236}">
                <a16:creationId xmlns:a16="http://schemas.microsoft.com/office/drawing/2014/main" id="{B0B74932-ECA7-3515-5059-1C62262AC0BB}"/>
              </a:ext>
            </a:extLst>
          </p:cNvPr>
          <p:cNvSpPr>
            <a:spLocks noGrp="1"/>
          </p:cNvSpPr>
          <p:nvPr>
            <p:ph sz="half" idx="1"/>
          </p:nvPr>
        </p:nvSpPr>
        <p:spPr>
          <a:xfrm>
            <a:off x="6705187" y="1859848"/>
            <a:ext cx="1331870" cy="391862"/>
          </a:xfrm>
          <a:noFill/>
        </p:spPr>
        <p:txBody>
          <a:bodyPr/>
          <a:lstStyle/>
          <a:p>
            <a:pPr marL="0" indent="0" algn="ctr">
              <a:buNone/>
            </a:pPr>
            <a:r>
              <a:rPr lang="en-US" sz="2000" b="1" dirty="0">
                <a:solidFill>
                  <a:schemeClr val="accent6">
                    <a:lumMod val="50000"/>
                  </a:schemeClr>
                </a:solidFill>
              </a:rPr>
              <a:t>Herodotus</a:t>
            </a:r>
            <a:endParaRPr lang="en-US" b="1" dirty="0">
              <a:solidFill>
                <a:schemeClr val="accent6">
                  <a:lumMod val="50000"/>
                </a:schemeClr>
              </a:solidFill>
            </a:endParaRPr>
          </a:p>
        </p:txBody>
      </p:sp>
      <p:pic>
        <p:nvPicPr>
          <p:cNvPr id="14" name="Picture 13" descr="C:\Users\Rae\Desktop\Best CCC Logo Clear with colors in circle SMS.png">
            <a:extLst>
              <a:ext uri="{FF2B5EF4-FFF2-40B4-BE49-F238E27FC236}">
                <a16:creationId xmlns:a16="http://schemas.microsoft.com/office/drawing/2014/main" id="{E088E755-754A-EC94-A599-0D2E7CC1281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Slide Number Placeholder 3">
            <a:extLst>
              <a:ext uri="{FF2B5EF4-FFF2-40B4-BE49-F238E27FC236}">
                <a16:creationId xmlns:a16="http://schemas.microsoft.com/office/drawing/2014/main" id="{5D8316C4-FCA7-50E0-78DD-2825D78B442C}"/>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33</a:t>
            </a:fld>
            <a:endParaRPr lang="en-US" b="1" dirty="0">
              <a:solidFill>
                <a:schemeClr val="tx1"/>
              </a:solidFill>
            </a:endParaRPr>
          </a:p>
        </p:txBody>
      </p:sp>
    </p:spTree>
    <p:extLst>
      <p:ext uri="{BB962C8B-B14F-4D97-AF65-F5344CB8AC3E}">
        <p14:creationId xmlns:p14="http://schemas.microsoft.com/office/powerpoint/2010/main" val="3582830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156D86-9C26-831E-6978-5BCCB9F2E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534091" y="4787392"/>
            <a:ext cx="1274413" cy="1826490"/>
          </a:xfrm>
          <a:prstGeom prst="rect">
            <a:avLst/>
          </a:prstGeom>
          <a:ln>
            <a:noFill/>
          </a:ln>
          <a:effectLst>
            <a:glow rad="139700">
              <a:srgbClr val="CC00FF">
                <a:alpha val="2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Explosion: 14 Points 2">
            <a:extLst>
              <a:ext uri="{FF2B5EF4-FFF2-40B4-BE49-F238E27FC236}">
                <a16:creationId xmlns:a16="http://schemas.microsoft.com/office/drawing/2014/main" id="{67629221-FBB2-F8AA-CD5F-EA59A3BCD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A2086CA-F726-4DC6-3073-CEBC23AB10CC}"/>
              </a:ext>
            </a:extLst>
          </p:cNvPr>
          <p:cNvSpPr>
            <a:spLocks noGrp="1"/>
          </p:cNvSpPr>
          <p:nvPr>
            <p:ph type="sldNum" sz="quarter" idx="12"/>
          </p:nvPr>
        </p:nvSpPr>
        <p:spPr/>
        <p:txBody>
          <a:bodyPr/>
          <a:lstStyle/>
          <a:p>
            <a:fld id="{0B555D82-D20F-4DB7-B3E9-7B7EAC2F87A9}" type="slidenum">
              <a:rPr lang="en-US" smtClean="0"/>
              <a:t>34</a:t>
            </a:fld>
            <a:endParaRPr lang="en-US"/>
          </a:p>
        </p:txBody>
      </p:sp>
      <p:pic>
        <p:nvPicPr>
          <p:cNvPr id="11" name="Picture 10">
            <a:extLst>
              <a:ext uri="{FF2B5EF4-FFF2-40B4-BE49-F238E27FC236}">
                <a16:creationId xmlns:a16="http://schemas.microsoft.com/office/drawing/2014/main" id="{C3BFF9C9-2545-E44D-E053-003087645DD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89948" y="534628"/>
            <a:ext cx="4524809" cy="5292174"/>
          </a:xfrm>
          <a:prstGeom prst="rect">
            <a:avLst/>
          </a:prstGeom>
          <a:ln>
            <a:noFill/>
          </a:ln>
          <a:effectLst>
            <a:glow rad="508000">
              <a:srgbClr val="CC00FF">
                <a:alpha val="16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Content Placeholder 8">
            <a:extLst>
              <a:ext uri="{FF2B5EF4-FFF2-40B4-BE49-F238E27FC236}">
                <a16:creationId xmlns:a16="http://schemas.microsoft.com/office/drawing/2014/main" id="{B0B74932-ECA7-3515-5059-1C62262AC0BB}"/>
              </a:ext>
            </a:extLst>
          </p:cNvPr>
          <p:cNvSpPr>
            <a:spLocks noGrp="1"/>
          </p:cNvSpPr>
          <p:nvPr>
            <p:ph sz="half" idx="1"/>
          </p:nvPr>
        </p:nvSpPr>
        <p:spPr>
          <a:xfrm>
            <a:off x="5281612" y="1134251"/>
            <a:ext cx="6440488" cy="5988277"/>
          </a:xfrm>
        </p:spPr>
        <p:txBody>
          <a:bodyPr>
            <a:normAutofit/>
          </a:bodyPr>
          <a:lstStyle/>
          <a:p>
            <a:r>
              <a:rPr lang="en-US" sz="3200" dirty="0"/>
              <a:t>Before we investigate anything around the Egyptian calendar, it is </a:t>
            </a:r>
            <a:r>
              <a:rPr lang="en-US" sz="3200" b="1" dirty="0">
                <a:ln>
                  <a:solidFill>
                    <a:srgbClr val="002060"/>
                  </a:solidFill>
                </a:ln>
                <a:solidFill>
                  <a:srgbClr val="CC00FF"/>
                </a:solidFill>
              </a:rPr>
              <a:t>the Rosetta Stone </a:t>
            </a:r>
            <a:r>
              <a:rPr lang="en-US" dirty="0"/>
              <a:t>(dated to 196 BC, found in 1799)</a:t>
            </a:r>
            <a:r>
              <a:rPr lang="en-US" sz="3200" dirty="0"/>
              <a:t> that </a:t>
            </a:r>
            <a:r>
              <a:rPr lang="en-US" sz="3200" b="1" dirty="0">
                <a:ln>
                  <a:solidFill>
                    <a:srgbClr val="002060"/>
                  </a:solidFill>
                </a:ln>
                <a:solidFill>
                  <a:srgbClr val="CC00FF"/>
                </a:solidFill>
              </a:rPr>
              <a:t>has been the key to unlock Egypt’s hieroglyphics. </a:t>
            </a:r>
          </a:p>
          <a:p>
            <a:r>
              <a:rPr lang="en-US" sz="3200" b="1" dirty="0">
                <a:ln>
                  <a:solidFill>
                    <a:srgbClr val="002060"/>
                  </a:solidFill>
                </a:ln>
                <a:solidFill>
                  <a:srgbClr val="7E475E"/>
                </a:solidFill>
              </a:rPr>
              <a:t>Note this very important information:   </a:t>
            </a:r>
            <a:r>
              <a:rPr lang="en-US" sz="3200" b="1" dirty="0">
                <a:ln>
                  <a:solidFill>
                    <a:srgbClr val="002060"/>
                  </a:solidFill>
                </a:ln>
                <a:solidFill>
                  <a:srgbClr val="CC00FF"/>
                </a:solidFill>
              </a:rPr>
              <a:t>This “hieroglyphic key” also unlocked the Canopus Decree</a:t>
            </a:r>
            <a:r>
              <a:rPr lang="en-US" sz="3200" dirty="0"/>
              <a:t> which had information about “reformation of the calendar” </a:t>
            </a:r>
            <a:br>
              <a:rPr lang="en-US" sz="3200" dirty="0"/>
            </a:br>
            <a:r>
              <a:rPr lang="en-US" sz="3200" dirty="0"/>
              <a:t>in Egypt. </a:t>
            </a:r>
          </a:p>
        </p:txBody>
      </p:sp>
      <p:sp>
        <p:nvSpPr>
          <p:cNvPr id="3" name="Content Placeholder 2">
            <a:extLst>
              <a:ext uri="{FF2B5EF4-FFF2-40B4-BE49-F238E27FC236}">
                <a16:creationId xmlns:a16="http://schemas.microsoft.com/office/drawing/2014/main" id="{FF4B496E-BF3F-A672-E981-1F4B3DA0B183}"/>
              </a:ext>
            </a:extLst>
          </p:cNvPr>
          <p:cNvSpPr txBox="1">
            <a:spLocks/>
          </p:cNvSpPr>
          <p:nvPr/>
        </p:nvSpPr>
        <p:spPr>
          <a:xfrm>
            <a:off x="4385037" y="315399"/>
            <a:ext cx="7429499" cy="992520"/>
          </a:xfrm>
          <a:prstGeom prst="rect">
            <a:avLst/>
          </a:prstGeom>
          <a:noFill/>
          <a:effectLst>
            <a:glow rad="317500">
              <a:srgbClr val="CC00FF">
                <a:alpha val="24000"/>
              </a:srgb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solidFill>
                  <a:srgbClr val="574635"/>
                </a:solidFill>
                <a:effectLst>
                  <a:glow rad="304800">
                    <a:srgbClr val="CC00FF">
                      <a:alpha val="20000"/>
                    </a:srgbClr>
                  </a:glow>
                  <a:outerShdw blurRad="60007" dist="310007" dir="7680000" sy="30000" kx="1300200" algn="ctr" rotWithShape="0">
                    <a:prstClr val="black">
                      <a:alpha val="32000"/>
                    </a:prstClr>
                  </a:outerShdw>
                </a:effectLst>
                <a:latin typeface="Papyrus" panose="03070502060502030205" pitchFamily="66" charset="0"/>
              </a:rPr>
              <a:t>Rosetta Stone ~ 196 </a:t>
            </a:r>
            <a:r>
              <a:rPr lang="en-US" sz="3500" b="1" dirty="0">
                <a:solidFill>
                  <a:srgbClr val="574635"/>
                </a:solidFill>
                <a:effectLst>
                  <a:glow rad="304800">
                    <a:srgbClr val="CC00FF">
                      <a:alpha val="20000"/>
                    </a:srgbClr>
                  </a:glow>
                  <a:outerShdw blurRad="60007" dist="310007" dir="7680000" sy="30000" kx="1300200" algn="ctr" rotWithShape="0">
                    <a:prstClr val="black">
                      <a:alpha val="32000"/>
                    </a:prstClr>
                  </a:outerShdw>
                </a:effectLst>
                <a:latin typeface="Papyrus" panose="03070502060502030205" pitchFamily="66" charset="0"/>
              </a:rPr>
              <a:t>BC</a:t>
            </a:r>
            <a:endParaRPr lang="en-US" sz="7200" b="1" dirty="0">
              <a:solidFill>
                <a:srgbClr val="574635"/>
              </a:solidFill>
              <a:effectLst>
                <a:glow rad="304800">
                  <a:srgbClr val="CC00FF">
                    <a:alpha val="20000"/>
                  </a:srgbClr>
                </a:glow>
                <a:outerShdw blurRad="60007" dist="310007" dir="7680000" sy="30000" kx="1300200" algn="ctr" rotWithShape="0">
                  <a:prstClr val="black">
                    <a:alpha val="32000"/>
                  </a:prstClr>
                </a:outerShdw>
              </a:effectLst>
              <a:latin typeface="Papyrus" panose="03070502060502030205" pitchFamily="66" charset="0"/>
            </a:endParaRPr>
          </a:p>
        </p:txBody>
      </p:sp>
      <p:sp>
        <p:nvSpPr>
          <p:cNvPr id="10" name="Slide Number Placeholder 3">
            <a:extLst>
              <a:ext uri="{FF2B5EF4-FFF2-40B4-BE49-F238E27FC236}">
                <a16:creationId xmlns:a16="http://schemas.microsoft.com/office/drawing/2014/main" id="{54710E07-80DC-8EBD-54E2-936F71E35282}"/>
              </a:ext>
            </a:extLst>
          </p:cNvPr>
          <p:cNvSpPr txBox="1">
            <a:spLocks/>
          </p:cNvSpPr>
          <p:nvPr/>
        </p:nvSpPr>
        <p:spPr>
          <a:xfrm>
            <a:off x="9418205" y="6468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55D82-D20F-4DB7-B3E9-7B7EAC2F87A9}" type="slidenum">
              <a:rPr lang="en-US" sz="1400" b="1" smtClean="0">
                <a:solidFill>
                  <a:schemeClr val="tx1"/>
                </a:solidFill>
              </a:rPr>
              <a:pPr/>
              <a:t>34</a:t>
            </a:fld>
            <a:endParaRPr lang="en-US" b="1" dirty="0">
              <a:solidFill>
                <a:schemeClr val="tx1"/>
              </a:solidFill>
            </a:endParaRPr>
          </a:p>
        </p:txBody>
      </p:sp>
      <p:pic>
        <p:nvPicPr>
          <p:cNvPr id="8" name="Picture 7" descr="C:\Users\Rae\Desktop\Best CCC Logo Clear with colors in circle SMS.png">
            <a:extLst>
              <a:ext uri="{FF2B5EF4-FFF2-40B4-BE49-F238E27FC236}">
                <a16:creationId xmlns:a16="http://schemas.microsoft.com/office/drawing/2014/main" id="{3B9BDD0E-D275-3D6C-A825-7B8294671C2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747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B67E8-F44D-C901-36F7-0377D96C4BFA}"/>
              </a:ext>
            </a:extLst>
          </p:cNvPr>
          <p:cNvSpPr>
            <a:spLocks noGrp="1"/>
          </p:cNvSpPr>
          <p:nvPr>
            <p:ph sz="half" idx="2"/>
          </p:nvPr>
        </p:nvSpPr>
        <p:spPr>
          <a:xfrm>
            <a:off x="1928813" y="1243610"/>
            <a:ext cx="6541067" cy="5919548"/>
          </a:xfrm>
        </p:spPr>
        <p:txBody>
          <a:bodyPr>
            <a:normAutofit fontScale="92500" lnSpcReduction="20000"/>
          </a:bodyPr>
          <a:lstStyle/>
          <a:p>
            <a:r>
              <a:rPr lang="en-US" b="1" dirty="0">
                <a:ln>
                  <a:solidFill>
                    <a:schemeClr val="accent2">
                      <a:lumMod val="50000"/>
                    </a:schemeClr>
                  </a:solidFill>
                </a:ln>
                <a:solidFill>
                  <a:schemeClr val="accent2">
                    <a:lumMod val="75000"/>
                  </a:schemeClr>
                </a:solidFill>
              </a:rPr>
              <a:t>The Canopus Decree </a:t>
            </a:r>
            <a:r>
              <a:rPr lang="en-US" dirty="0"/>
              <a:t>attempted to reform the calendar to effectively a 365.25 year via </a:t>
            </a:r>
            <a:br>
              <a:rPr lang="en-US" dirty="0"/>
            </a:br>
            <a:r>
              <a:rPr lang="en-US" dirty="0"/>
              <a:t>a modern leap year system.</a:t>
            </a:r>
          </a:p>
          <a:p>
            <a:r>
              <a:rPr lang="en-US" b="1" dirty="0"/>
              <a:t>Even though this was as late as 238 BCE, </a:t>
            </a:r>
            <a:br>
              <a:rPr lang="en-US" b="1" dirty="0"/>
            </a:br>
            <a:r>
              <a:rPr lang="en-US" b="1" dirty="0"/>
              <a:t>still with great pomp the Egyptians would write, of </a:t>
            </a:r>
            <a:r>
              <a:rPr lang="en-US" b="1" dirty="0">
                <a:ln>
                  <a:solidFill>
                    <a:srgbClr val="002060"/>
                  </a:solidFill>
                </a:ln>
                <a:solidFill>
                  <a:srgbClr val="0070C0"/>
                </a:solidFill>
              </a:rPr>
              <a:t>“the year of 360 days and the </a:t>
            </a:r>
            <a:br>
              <a:rPr lang="en-US" b="1" dirty="0">
                <a:ln>
                  <a:solidFill>
                    <a:srgbClr val="002060"/>
                  </a:solidFill>
                </a:ln>
                <a:solidFill>
                  <a:srgbClr val="0070C0"/>
                </a:solidFill>
              </a:rPr>
            </a:br>
            <a:r>
              <a:rPr lang="en-US" b="1" dirty="0">
                <a:ln>
                  <a:solidFill>
                    <a:srgbClr val="002060"/>
                  </a:solidFill>
                </a:ln>
                <a:solidFill>
                  <a:srgbClr val="0070C0"/>
                </a:solidFill>
              </a:rPr>
              <a:t>5 days added to their end …”</a:t>
            </a:r>
          </a:p>
          <a:p>
            <a:pPr marL="0" indent="0">
              <a:buNone/>
            </a:pPr>
            <a:r>
              <a:rPr lang="en-US" dirty="0"/>
              <a:t>Columbia University translates it this way:</a:t>
            </a:r>
          </a:p>
          <a:p>
            <a:r>
              <a:rPr lang="en-US" b="1" dirty="0"/>
              <a:t>“… if the arrangement of the year remained of 360 days plus the 5 days later brought into usage …”</a:t>
            </a:r>
          </a:p>
          <a:p>
            <a:r>
              <a:rPr lang="en-US" b="1" dirty="0"/>
              <a:t>The setting aside of the last five days agrees with the practice which </a:t>
            </a:r>
            <a:r>
              <a:rPr lang="en-US" b="1" dirty="0">
                <a:ln>
                  <a:solidFill>
                    <a:srgbClr val="002060"/>
                  </a:solidFill>
                </a:ln>
                <a:solidFill>
                  <a:srgbClr val="0070C0"/>
                </a:solidFill>
              </a:rPr>
              <a:t>Herodotus</a:t>
            </a:r>
            <a:r>
              <a:rPr lang="en-US" b="1" dirty="0"/>
              <a:t> [~440 BC] </a:t>
            </a:r>
            <a:r>
              <a:rPr lang="en-US" b="1" dirty="0">
                <a:ln>
                  <a:solidFill>
                    <a:srgbClr val="002060"/>
                  </a:solidFill>
                </a:ln>
                <a:solidFill>
                  <a:srgbClr val="0070C0"/>
                </a:solidFill>
              </a:rPr>
              <a:t>ascribes</a:t>
            </a:r>
            <a:r>
              <a:rPr lang="en-US" b="1" dirty="0"/>
              <a:t> to the Egyptians of </a:t>
            </a:r>
            <a:r>
              <a:rPr lang="en-US" b="1" u="sng" dirty="0">
                <a:ln>
                  <a:solidFill>
                    <a:srgbClr val="002060"/>
                  </a:solidFill>
                </a:ln>
                <a:solidFill>
                  <a:srgbClr val="0070C0"/>
                </a:solidFill>
              </a:rPr>
              <a:t>considerin</a:t>
            </a:r>
            <a:r>
              <a:rPr lang="en-US" b="1" dirty="0">
                <a:ln>
                  <a:solidFill>
                    <a:srgbClr val="002060"/>
                  </a:solidFill>
                </a:ln>
                <a:solidFill>
                  <a:srgbClr val="0070C0"/>
                </a:solidFill>
              </a:rPr>
              <a:t>g </a:t>
            </a:r>
            <a:r>
              <a:rPr lang="en-US" b="1" u="sng" dirty="0">
                <a:ln>
                  <a:solidFill>
                    <a:srgbClr val="002060"/>
                  </a:solidFill>
                </a:ln>
                <a:solidFill>
                  <a:srgbClr val="0070C0"/>
                </a:solidFill>
              </a:rPr>
              <a:t>the 5 da</a:t>
            </a:r>
            <a:r>
              <a:rPr lang="en-US" b="1" dirty="0">
                <a:ln>
                  <a:solidFill>
                    <a:srgbClr val="002060"/>
                  </a:solidFill>
                </a:ln>
                <a:solidFill>
                  <a:srgbClr val="0070C0"/>
                </a:solidFill>
              </a:rPr>
              <a:t>y</a:t>
            </a:r>
            <a:r>
              <a:rPr lang="en-US" b="1" u="sng" dirty="0">
                <a:ln>
                  <a:solidFill>
                    <a:srgbClr val="002060"/>
                  </a:solidFill>
                </a:ln>
                <a:solidFill>
                  <a:srgbClr val="0070C0"/>
                </a:solidFill>
              </a:rPr>
              <a:t>s over the 360 as scarcel</a:t>
            </a:r>
            <a:r>
              <a:rPr lang="en-US" b="1" dirty="0">
                <a:ln>
                  <a:solidFill>
                    <a:srgbClr val="002060"/>
                  </a:solidFill>
                </a:ln>
                <a:solidFill>
                  <a:srgbClr val="0070C0"/>
                </a:solidFill>
              </a:rPr>
              <a:t>y </a:t>
            </a:r>
            <a:r>
              <a:rPr lang="en-US" b="1" u="sng" dirty="0">
                <a:ln>
                  <a:solidFill>
                    <a:srgbClr val="002060"/>
                  </a:solidFill>
                </a:ln>
                <a:solidFill>
                  <a:srgbClr val="0070C0"/>
                </a:solidFill>
              </a:rPr>
              <a:t>belon</a:t>
            </a:r>
            <a:r>
              <a:rPr lang="en-US" b="1" dirty="0">
                <a:ln>
                  <a:solidFill>
                    <a:srgbClr val="002060"/>
                  </a:solidFill>
                </a:ln>
                <a:solidFill>
                  <a:srgbClr val="0070C0"/>
                </a:solidFill>
              </a:rPr>
              <a:t>g</a:t>
            </a:r>
            <a:r>
              <a:rPr lang="en-US" b="1" u="sng" dirty="0">
                <a:ln>
                  <a:solidFill>
                    <a:srgbClr val="002060"/>
                  </a:solidFill>
                </a:ln>
                <a:solidFill>
                  <a:srgbClr val="0070C0"/>
                </a:solidFill>
              </a:rPr>
              <a:t>in</a:t>
            </a:r>
            <a:r>
              <a:rPr lang="en-US" b="1" dirty="0">
                <a:ln>
                  <a:solidFill>
                    <a:srgbClr val="002060"/>
                  </a:solidFill>
                </a:ln>
                <a:solidFill>
                  <a:srgbClr val="0070C0"/>
                </a:solidFill>
              </a:rPr>
              <a:t>g </a:t>
            </a:r>
            <a:r>
              <a:rPr lang="en-US" b="1" u="sng" dirty="0">
                <a:ln>
                  <a:solidFill>
                    <a:srgbClr val="002060"/>
                  </a:solidFill>
                </a:ln>
                <a:solidFill>
                  <a:srgbClr val="0070C0"/>
                </a:solidFill>
              </a:rPr>
              <a:t>to the</a:t>
            </a:r>
            <a:r>
              <a:rPr lang="en-US" b="1" dirty="0">
                <a:ln>
                  <a:solidFill>
                    <a:srgbClr val="002060"/>
                  </a:solidFill>
                </a:ln>
                <a:solidFill>
                  <a:srgbClr val="0070C0"/>
                </a:solidFill>
              </a:rPr>
              <a:t> y</a:t>
            </a:r>
            <a:r>
              <a:rPr lang="en-US" b="1" u="sng" dirty="0">
                <a:ln>
                  <a:solidFill>
                    <a:srgbClr val="002060"/>
                  </a:solidFill>
                </a:ln>
                <a:solidFill>
                  <a:srgbClr val="0070C0"/>
                </a:solidFill>
              </a:rPr>
              <a:t>ear</a:t>
            </a:r>
            <a:r>
              <a:rPr lang="en-US" b="1" dirty="0">
                <a:ln>
                  <a:solidFill>
                    <a:srgbClr val="002060"/>
                  </a:solidFill>
                </a:ln>
                <a:solidFill>
                  <a:srgbClr val="0070C0"/>
                </a:solidFill>
              </a:rPr>
              <a:t>, and </a:t>
            </a:r>
            <a:r>
              <a:rPr lang="en-US" b="1" u="sng" dirty="0">
                <a:ln>
                  <a:solidFill>
                    <a:srgbClr val="002060"/>
                  </a:solidFill>
                </a:ln>
                <a:solidFill>
                  <a:srgbClr val="0070C0"/>
                </a:solidFill>
              </a:rPr>
              <a:t>no</a:t>
            </a:r>
            <a:r>
              <a:rPr lang="en-US" b="1" dirty="0">
                <a:ln>
                  <a:solidFill>
                    <a:srgbClr val="002060"/>
                  </a:solidFill>
                </a:ln>
                <a:solidFill>
                  <a:srgbClr val="0070C0"/>
                </a:solidFill>
              </a:rPr>
              <a:t>t p</a:t>
            </a:r>
            <a:r>
              <a:rPr lang="en-US" b="1" u="sng" dirty="0">
                <a:ln>
                  <a:solidFill>
                    <a:srgbClr val="002060"/>
                  </a:solidFill>
                </a:ln>
                <a:solidFill>
                  <a:srgbClr val="0070C0"/>
                </a:solidFill>
              </a:rPr>
              <a:t>lacin</a:t>
            </a:r>
            <a:r>
              <a:rPr lang="en-US" b="1" dirty="0">
                <a:ln>
                  <a:solidFill>
                    <a:srgbClr val="002060"/>
                  </a:solidFill>
                </a:ln>
                <a:solidFill>
                  <a:srgbClr val="0070C0"/>
                </a:solidFill>
              </a:rPr>
              <a:t>g</a:t>
            </a:r>
            <a:r>
              <a:rPr lang="en-US" b="1" u="sng" dirty="0">
                <a:ln>
                  <a:solidFill>
                    <a:srgbClr val="002060"/>
                  </a:solidFill>
                </a:ln>
                <a:solidFill>
                  <a:srgbClr val="0070C0"/>
                </a:solidFill>
              </a:rPr>
              <a:t> them in an</a:t>
            </a:r>
            <a:r>
              <a:rPr lang="en-US" b="1" dirty="0">
                <a:ln>
                  <a:solidFill>
                    <a:srgbClr val="002060"/>
                  </a:solidFill>
                </a:ln>
                <a:solidFill>
                  <a:srgbClr val="0070C0"/>
                </a:solidFill>
              </a:rPr>
              <a:t>y</a:t>
            </a:r>
            <a:r>
              <a:rPr lang="en-US" b="1" u="sng" dirty="0">
                <a:ln>
                  <a:solidFill>
                    <a:srgbClr val="002060"/>
                  </a:solidFill>
                </a:ln>
                <a:solidFill>
                  <a:srgbClr val="0070C0"/>
                </a:solidFill>
              </a:rPr>
              <a:t> month</a:t>
            </a:r>
            <a:r>
              <a:rPr lang="en-US" b="1" dirty="0">
                <a:ln>
                  <a:solidFill>
                    <a:srgbClr val="002060"/>
                  </a:solidFill>
                </a:ln>
                <a:solidFill>
                  <a:srgbClr val="0070C0"/>
                </a:solidFill>
              </a:rPr>
              <a:t>.</a:t>
            </a:r>
          </a:p>
        </p:txBody>
      </p:sp>
      <p:pic>
        <p:nvPicPr>
          <p:cNvPr id="13" name="Picture 12">
            <a:extLst>
              <a:ext uri="{FF2B5EF4-FFF2-40B4-BE49-F238E27FC236}">
                <a16:creationId xmlns:a16="http://schemas.microsoft.com/office/drawing/2014/main" id="{F231DCA2-5643-4DAD-DA0D-4314D2DFCD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9880" y="1423390"/>
            <a:ext cx="3143250" cy="4191000"/>
          </a:xfrm>
          <a:prstGeom prst="rect">
            <a:avLst/>
          </a:prstGeom>
          <a:ln>
            <a:noFill/>
          </a:ln>
          <a:effectLst>
            <a:glow rad="546100">
              <a:schemeClr val="accent2">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extLst>
              <a:ext uri="{FF2B5EF4-FFF2-40B4-BE49-F238E27FC236}">
                <a16:creationId xmlns:a16="http://schemas.microsoft.com/office/drawing/2014/main" id="{E57E08B4-FF5E-66A7-D453-4FB4D411AD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8040" y="4862369"/>
            <a:ext cx="1417796" cy="1826490"/>
          </a:xfrm>
          <a:prstGeom prst="rect">
            <a:avLst/>
          </a:prstGeom>
          <a:ln>
            <a:noFill/>
          </a:ln>
          <a:effectLst>
            <a:glow rad="152400">
              <a:schemeClr val="accent5">
                <a:satMod val="175000"/>
                <a:alpha val="32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Explosion: 14 Points 2">
            <a:extLst>
              <a:ext uri="{FF2B5EF4-FFF2-40B4-BE49-F238E27FC236}">
                <a16:creationId xmlns:a16="http://schemas.microsoft.com/office/drawing/2014/main" id="{D6416739-DB18-229C-3ADC-08AB81D009D4}"/>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47B6C272-0FEC-58C6-DD61-6637B193181D}"/>
              </a:ext>
            </a:extLst>
          </p:cNvPr>
          <p:cNvSpPr txBox="1">
            <a:spLocks/>
          </p:cNvSpPr>
          <p:nvPr/>
        </p:nvSpPr>
        <p:spPr>
          <a:xfrm>
            <a:off x="2743200" y="251090"/>
            <a:ext cx="9087869" cy="992520"/>
          </a:xfrm>
          <a:prstGeom prst="rect">
            <a:avLst/>
          </a:prstGeom>
          <a:noFill/>
          <a:effectLst>
            <a:glow rad="317500">
              <a:schemeClr val="accent2">
                <a:lumMod val="20000"/>
                <a:lumOff val="80000"/>
                <a:alpha val="24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Canopus Decree  &amp; Calendar</a:t>
            </a:r>
            <a:endParaRPr lang="en-US" sz="7200" b="1" dirty="0">
              <a:ln>
                <a:solidFill>
                  <a:schemeClr val="bg1"/>
                </a:solidFill>
              </a:ln>
              <a:solidFill>
                <a:srgbClr val="574635"/>
              </a:solidFill>
              <a:effectLst>
                <a:glow rad="304800">
                  <a:schemeClr val="accent2">
                    <a:satMod val="175000"/>
                    <a:alpha val="40000"/>
                  </a:schemeClr>
                </a:glow>
                <a:outerShdw blurRad="60007" dist="310007" dir="7680000" sy="30000" kx="1300200" algn="ctr" rotWithShape="0">
                  <a:prstClr val="black">
                    <a:alpha val="32000"/>
                  </a:prstClr>
                </a:outerShdw>
              </a:effectLst>
              <a:latin typeface="Papyrus" panose="03070502060502030205" pitchFamily="66" charset="0"/>
            </a:endParaRPr>
          </a:p>
        </p:txBody>
      </p:sp>
      <p:pic>
        <p:nvPicPr>
          <p:cNvPr id="23" name="Picture 22" descr="C:\Users\Rae\Desktop\Best CCC Logo Clear with colors in circle SMS.png">
            <a:extLst>
              <a:ext uri="{FF2B5EF4-FFF2-40B4-BE49-F238E27FC236}">
                <a16:creationId xmlns:a16="http://schemas.microsoft.com/office/drawing/2014/main" id="{BD40984B-1628-1C55-347F-5AAAD828018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Slide Number Placeholder 3">
            <a:extLst>
              <a:ext uri="{FF2B5EF4-FFF2-40B4-BE49-F238E27FC236}">
                <a16:creationId xmlns:a16="http://schemas.microsoft.com/office/drawing/2014/main" id="{B3991D44-4679-5E7C-2B0B-3E50402BFF4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35</a:t>
            </a:fld>
            <a:endParaRPr lang="en-US" b="1" dirty="0">
              <a:solidFill>
                <a:schemeClr val="tx1"/>
              </a:solidFill>
            </a:endParaRPr>
          </a:p>
        </p:txBody>
      </p:sp>
      <p:sp>
        <p:nvSpPr>
          <p:cNvPr id="3" name="TextBox 2">
            <a:extLst>
              <a:ext uri="{FF2B5EF4-FFF2-40B4-BE49-F238E27FC236}">
                <a16:creationId xmlns:a16="http://schemas.microsoft.com/office/drawing/2014/main" id="{6089E1C9-D176-9DDE-DE29-B9B6F823C3A3}"/>
              </a:ext>
            </a:extLst>
          </p:cNvPr>
          <p:cNvSpPr txBox="1"/>
          <p:nvPr/>
        </p:nvSpPr>
        <p:spPr>
          <a:xfrm>
            <a:off x="8417918" y="5674014"/>
            <a:ext cx="2972820" cy="646331"/>
          </a:xfrm>
          <a:prstGeom prst="rect">
            <a:avLst/>
          </a:prstGeom>
          <a:noFill/>
        </p:spPr>
        <p:txBody>
          <a:bodyPr wrap="square" rtlCol="0">
            <a:spAutoFit/>
          </a:bodyPr>
          <a:lstStyle/>
          <a:p>
            <a:r>
              <a:rPr lang="en-US" b="1" dirty="0">
                <a:effectLst>
                  <a:glow rad="228600">
                    <a:schemeClr val="accent5">
                      <a:satMod val="175000"/>
                      <a:alpha val="40000"/>
                    </a:schemeClr>
                  </a:glow>
                </a:effectLst>
              </a:rPr>
              <a:t>Is Egypt holding an important KEY of understanding?</a:t>
            </a:r>
          </a:p>
        </p:txBody>
      </p:sp>
    </p:spTree>
    <p:extLst>
      <p:ext uri="{BB962C8B-B14F-4D97-AF65-F5344CB8AC3E}">
        <p14:creationId xmlns:p14="http://schemas.microsoft.com/office/powerpoint/2010/main" val="9480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barn(inVertical)">
                                      <p:cBhvr>
                                        <p:cTn id="11" dur="500"/>
                                        <p:tgtEl>
                                          <p:spTgt spid="4">
                                            <p:txEl>
                                              <p:pRg st="3" end="3"/>
                                            </p:txEl>
                                          </p:spTgt>
                                        </p:tgtEl>
                                      </p:cBhvr>
                                    </p:animEffect>
                                  </p:childTnLst>
                                </p:cTn>
                              </p:par>
                            </p:childTnLst>
                          </p:cTn>
                        </p:par>
                        <p:par>
                          <p:cTn id="12" fill="hold">
                            <p:stCondLst>
                              <p:cond delay="1000"/>
                            </p:stCondLst>
                            <p:childTnLst>
                              <p:par>
                                <p:cTn id="13" presetID="16" presetClass="entr" presetSubtype="21" fill="hold" nodeType="afterEffect">
                                  <p:stCondLst>
                                    <p:cond delay="275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barn(inVertical)">
                                      <p:cBhvr>
                                        <p:cTn id="15" dur="10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36</a:t>
            </a:fld>
            <a:endParaRPr lang="en-US" b="1" dirty="0">
              <a:solidFill>
                <a:schemeClr val="tx1"/>
              </a:solidFill>
            </a:endParaRPr>
          </a:p>
        </p:txBody>
      </p:sp>
      <p:pic>
        <p:nvPicPr>
          <p:cNvPr id="15" name="Picture 14">
            <a:extLst>
              <a:ext uri="{FF2B5EF4-FFF2-40B4-BE49-F238E27FC236}">
                <a16:creationId xmlns:a16="http://schemas.microsoft.com/office/drawing/2014/main" id="{28AA4EBD-E7C0-9006-6D58-9F709F9848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5732" y="433961"/>
            <a:ext cx="6010222" cy="1420784"/>
          </a:xfrm>
          <a:prstGeom prst="rect">
            <a:avLst/>
          </a:prstGeom>
          <a:ln>
            <a:noFill/>
          </a:ln>
          <a:effectLst>
            <a:softEdge rad="112500"/>
          </a:effectLst>
        </p:spPr>
      </p:pic>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669611" y="275341"/>
            <a:ext cx="3988114" cy="6076598"/>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3500" b="1" dirty="0">
                <a:solidFill>
                  <a:srgbClr val="7E475E"/>
                </a:solidFill>
                <a:latin typeface="Poor Richard" panose="02080502050505020702" pitchFamily="18" charset="0"/>
              </a:rPr>
              <a:t>Did You Know This?</a:t>
            </a:r>
          </a:p>
          <a:p>
            <a:pPr>
              <a:lnSpc>
                <a:spcPct val="120000"/>
              </a:lnSpc>
            </a:pPr>
            <a:r>
              <a:rPr lang="en-US" b="1" dirty="0">
                <a:solidFill>
                  <a:srgbClr val="7E475E"/>
                </a:solidFill>
                <a:latin typeface="Poor Richard" panose="02080502050505020702" pitchFamily="18" charset="0"/>
              </a:rPr>
              <a:t>Like so many other cultures, though the Egyptian astronomers knew there were more days in a year, they </a:t>
            </a:r>
            <a:r>
              <a:rPr lang="en-US" b="1" u="sng" dirty="0">
                <a:solidFill>
                  <a:srgbClr val="7E475E"/>
                </a:solidFill>
                <a:latin typeface="Poor Richard" panose="02080502050505020702" pitchFamily="18" charset="0"/>
              </a:rPr>
              <a:t>disres</a:t>
            </a:r>
            <a:r>
              <a:rPr lang="en-US" b="1" dirty="0">
                <a:solidFill>
                  <a:srgbClr val="7E475E"/>
                </a:solidFill>
                <a:latin typeface="Poor Richard" panose="02080502050505020702" pitchFamily="18" charset="0"/>
              </a:rPr>
              <a:t>p</a:t>
            </a:r>
            <a:r>
              <a:rPr lang="en-US" b="1" u="sng" dirty="0">
                <a:solidFill>
                  <a:srgbClr val="7E475E"/>
                </a:solidFill>
                <a:latin typeface="Poor Richard" panose="02080502050505020702" pitchFamily="18" charset="0"/>
              </a:rPr>
              <a:t>ected</a:t>
            </a:r>
            <a:r>
              <a:rPr lang="en-US" b="1" dirty="0">
                <a:solidFill>
                  <a:srgbClr val="7E475E"/>
                </a:solidFill>
                <a:latin typeface="Poor Richard" panose="02080502050505020702" pitchFamily="18" charset="0"/>
              </a:rPr>
              <a:t> the remainder and showed a deep loyalty to the history of the 360-day calendar.</a:t>
            </a:r>
          </a:p>
        </p:txBody>
      </p:sp>
      <p:sp>
        <p:nvSpPr>
          <p:cNvPr id="17" name="Content Placeholder 2">
            <a:extLst>
              <a:ext uri="{FF2B5EF4-FFF2-40B4-BE49-F238E27FC236}">
                <a16:creationId xmlns:a16="http://schemas.microsoft.com/office/drawing/2014/main" id="{8448D094-8563-87B9-26B6-28661A880DEE}"/>
              </a:ext>
            </a:extLst>
          </p:cNvPr>
          <p:cNvSpPr txBox="1">
            <a:spLocks/>
          </p:cNvSpPr>
          <p:nvPr/>
        </p:nvSpPr>
        <p:spPr>
          <a:xfrm>
            <a:off x="4652242" y="1964006"/>
            <a:ext cx="7080203" cy="4789231"/>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Greek Historian, Herodotus (484-425 BCE, known as the father of Greek history from 550-479 BCE; Asia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&amp; Egypt), wrote about 440 BCE: </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“With regard to human affairs, all the priests agreed that the Egyptians were the </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first</a:t>
            </a:r>
            <a:r>
              <a:rPr lang="en-US" sz="2400" b="1" dirty="0">
                <a:solidFill>
                  <a:srgbClr val="002060"/>
                </a:solidFill>
                <a:effectLst>
                  <a:glow rad="228600">
                    <a:schemeClr val="accent6">
                      <a:satMod val="175000"/>
                      <a:alpha val="40000"/>
                    </a:schemeClr>
                  </a:glow>
                </a:effectLst>
                <a:latin typeface="Comic Sans MS" panose="030F0702030302020204" pitchFamily="66" charset="0"/>
              </a:rPr>
              <a:t> to discover the year and to divide it into 12 parts.  They obtained this knowledge by studying the stars. The Egyptian calendar seems to me, to be much more sensible than that of the Greeks; for … the Egyptians, basing the calendar on twelve 30-day months,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intercalate five additional da</a:t>
            </a:r>
            <a:r>
              <a:rPr lang="en-US" sz="2400" b="1" dirty="0">
                <a:solidFill>
                  <a:srgbClr val="0000FF"/>
                </a:solidFill>
                <a:effectLst>
                  <a:glow rad="228600">
                    <a:schemeClr val="accent6">
                      <a:satMod val="175000"/>
                      <a:alpha val="40000"/>
                    </a:schemeClr>
                  </a:glow>
                </a:effectLst>
                <a:latin typeface="Comic Sans MS" panose="030F0702030302020204" pitchFamily="66" charset="0"/>
              </a:rPr>
              <a:t>y</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s ever</a:t>
            </a:r>
            <a:r>
              <a:rPr lang="en-US" sz="2400" b="1" dirty="0">
                <a:solidFill>
                  <a:srgbClr val="0000FF"/>
                </a:solidFill>
                <a:effectLst>
                  <a:glow rad="228600">
                    <a:schemeClr val="accent6">
                      <a:satMod val="175000"/>
                      <a:alpha val="40000"/>
                    </a:schemeClr>
                  </a:glow>
                </a:effectLst>
                <a:latin typeface="Comic Sans MS" panose="030F0702030302020204" pitchFamily="66" charset="0"/>
              </a:rPr>
              <a:t>y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y</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ear</a:t>
            </a:r>
            <a:r>
              <a:rPr lang="en-US" sz="2400" b="1" dirty="0">
                <a:solidFill>
                  <a:srgbClr val="0000FF"/>
                </a:solidFill>
                <a:effectLst>
                  <a:glow rad="228600">
                    <a:schemeClr val="accent6">
                      <a:satMod val="175000"/>
                      <a:alpha val="40000"/>
                    </a:schemeClr>
                  </a:glow>
                </a:effectLst>
                <a:latin typeface="Comic Sans MS" panose="030F0702030302020204" pitchFamily="66" charset="0"/>
              </a:rPr>
              <a:t>,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whereb</a:t>
            </a:r>
            <a:r>
              <a:rPr lang="en-US" sz="2400" b="1" dirty="0">
                <a:solidFill>
                  <a:srgbClr val="0000FF"/>
                </a:solidFill>
                <a:effectLst>
                  <a:glow rad="228600">
                    <a:schemeClr val="accent6">
                      <a:satMod val="175000"/>
                      <a:alpha val="40000"/>
                    </a:schemeClr>
                  </a:glow>
                </a:effectLst>
                <a:latin typeface="Comic Sans MS" panose="030F0702030302020204" pitchFamily="66" charset="0"/>
              </a:rPr>
              <a:t>y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the c</a:t>
            </a:r>
            <a:r>
              <a:rPr lang="en-US" sz="2400" b="1" dirty="0">
                <a:solidFill>
                  <a:srgbClr val="0000FF"/>
                </a:solidFill>
                <a:effectLst>
                  <a:glow rad="228600">
                    <a:schemeClr val="accent6">
                      <a:satMod val="175000"/>
                      <a:alpha val="40000"/>
                    </a:schemeClr>
                  </a:glow>
                </a:effectLst>
                <a:latin typeface="Comic Sans MS" panose="030F0702030302020204" pitchFamily="66" charset="0"/>
              </a:rPr>
              <a:t>y</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cle of the season returns </a:t>
            </a:r>
            <a:br>
              <a:rPr lang="en-US" sz="2400" b="1" u="sng" dirty="0">
                <a:solidFill>
                  <a:srgbClr val="0000FF"/>
                </a:solidFill>
                <a:effectLst>
                  <a:glow rad="228600">
                    <a:schemeClr val="accent6">
                      <a:satMod val="175000"/>
                      <a:alpha val="40000"/>
                    </a:schemeClr>
                  </a:glow>
                </a:effectLst>
                <a:latin typeface="Comic Sans MS" panose="030F0702030302020204" pitchFamily="66" charset="0"/>
              </a:rPr>
            </a:br>
            <a:r>
              <a:rPr lang="en-US" sz="2400" b="1" u="sng" dirty="0">
                <a:solidFill>
                  <a:srgbClr val="0000FF"/>
                </a:solidFill>
                <a:effectLst>
                  <a:glow rad="228600">
                    <a:schemeClr val="accent6">
                      <a:satMod val="175000"/>
                      <a:alpha val="40000"/>
                    </a:schemeClr>
                  </a:glow>
                </a:effectLst>
                <a:latin typeface="Comic Sans MS" panose="030F0702030302020204" pitchFamily="66" charset="0"/>
              </a:rPr>
              <a:t>with uniformit</a:t>
            </a:r>
            <a:r>
              <a:rPr lang="en-US" sz="2400" b="1" dirty="0">
                <a:solidFill>
                  <a:srgbClr val="0000FF"/>
                </a:solidFill>
                <a:effectLst>
                  <a:glow rad="228600">
                    <a:schemeClr val="accent6">
                      <a:satMod val="175000"/>
                      <a:alpha val="40000"/>
                    </a:schemeClr>
                  </a:glow>
                </a:effectLst>
                <a:latin typeface="Comic Sans MS" panose="030F0702030302020204" pitchFamily="66" charset="0"/>
              </a:rPr>
              <a:t>y.” </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37</a:t>
            </a:fld>
            <a:endParaRPr lang="en-US" b="1" dirty="0">
              <a:solidFill>
                <a:schemeClr val="tx1"/>
              </a:solidFill>
            </a:endParaRPr>
          </a:p>
        </p:txBody>
      </p:sp>
      <p:pic>
        <p:nvPicPr>
          <p:cNvPr id="15" name="Picture 14">
            <a:extLst>
              <a:ext uri="{FF2B5EF4-FFF2-40B4-BE49-F238E27FC236}">
                <a16:creationId xmlns:a16="http://schemas.microsoft.com/office/drawing/2014/main" id="{28AA4EBD-E7C0-9006-6D58-9F709F9848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5062" y="391599"/>
            <a:ext cx="5522865" cy="1305575"/>
          </a:xfrm>
          <a:prstGeom prst="rect">
            <a:avLst/>
          </a:prstGeom>
          <a:ln>
            <a:noFill/>
          </a:ln>
          <a:effectLst>
            <a:softEdge rad="112500"/>
          </a:effectLst>
        </p:spPr>
      </p:pic>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54072" y="275341"/>
            <a:ext cx="4203653" cy="6076598"/>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b="1" dirty="0">
                <a:solidFill>
                  <a:srgbClr val="7E475E"/>
                </a:solidFill>
                <a:latin typeface="Poor Richard" panose="02080502050505020702" pitchFamily="18" charset="0"/>
              </a:rPr>
              <a:t>Though Herodotus may have been correct, the priests still erred if they thought the 12 month division began in Egypt – for the observation of twelve 30-day months continued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in Mesopotamia from earlier times. </a:t>
            </a:r>
          </a:p>
          <a:p>
            <a:pPr>
              <a:lnSpc>
                <a:spcPct val="120000"/>
              </a:lnSpc>
            </a:pPr>
            <a:r>
              <a:rPr lang="en-US" b="1" dirty="0">
                <a:solidFill>
                  <a:srgbClr val="7E475E"/>
                </a:solidFill>
                <a:latin typeface="Poor Richard" panose="02080502050505020702" pitchFamily="18" charset="0"/>
              </a:rPr>
              <a:t>Thus the migration of people to Egypt </a:t>
            </a:r>
            <a:r>
              <a:rPr lang="en-US" sz="2800" b="1" dirty="0">
                <a:solidFill>
                  <a:srgbClr val="7E475E"/>
                </a:solidFill>
                <a:latin typeface="Poor Richard" panose="02080502050505020702" pitchFamily="18" charset="0"/>
              </a:rPr>
              <a:t>[with their calendar] </a:t>
            </a:r>
            <a:r>
              <a:rPr lang="en-US" b="1" dirty="0">
                <a:solidFill>
                  <a:srgbClr val="7E475E"/>
                </a:solidFill>
                <a:latin typeface="Poor Richard" panose="02080502050505020702" pitchFamily="18" charset="0"/>
              </a:rPr>
              <a:t>came from Asia Minor, Mesopotamia and Canaan.</a:t>
            </a:r>
          </a:p>
        </p:txBody>
      </p:sp>
      <p:sp>
        <p:nvSpPr>
          <p:cNvPr id="17" name="Content Placeholder 2">
            <a:extLst>
              <a:ext uri="{FF2B5EF4-FFF2-40B4-BE49-F238E27FC236}">
                <a16:creationId xmlns:a16="http://schemas.microsoft.com/office/drawing/2014/main" id="{8448D094-8563-87B9-26B6-28661A880DEE}"/>
              </a:ext>
            </a:extLst>
          </p:cNvPr>
          <p:cNvSpPr txBox="1">
            <a:spLocks/>
          </p:cNvSpPr>
          <p:nvPr/>
        </p:nvSpPr>
        <p:spPr>
          <a:xfrm>
            <a:off x="4965122" y="1677170"/>
            <a:ext cx="6537278" cy="4789231"/>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In 1892, Lockyer inferred: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“Wherever the ancient Egyptians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came from, </a:t>
            </a:r>
            <a:r>
              <a:rPr lang="en-US" sz="2400" b="1" dirty="0">
                <a:solidFill>
                  <a:srgbClr val="C00000"/>
                </a:solidFill>
                <a:effectLst/>
                <a:latin typeface="Comic Sans MS" panose="030F0702030302020204" pitchFamily="66" charset="0"/>
              </a:rPr>
              <a:t>whether from a </a:t>
            </a:r>
            <a:br>
              <a:rPr lang="en-US" sz="2400" b="1" dirty="0">
                <a:solidFill>
                  <a:srgbClr val="C00000"/>
                </a:solidFill>
                <a:effectLst/>
                <a:latin typeface="Comic Sans MS" panose="030F0702030302020204" pitchFamily="66" charset="0"/>
              </a:rPr>
            </a:br>
            <a:r>
              <a:rPr lang="en-US" sz="2400" b="1" dirty="0">
                <a:solidFill>
                  <a:srgbClr val="C00000"/>
                </a:solidFill>
                <a:effectLst/>
                <a:latin typeface="Comic Sans MS" panose="030F0702030302020204" pitchFamily="66" charset="0"/>
              </a:rPr>
              <a:t>region where the moon was the </a:t>
            </a:r>
            <a:br>
              <a:rPr lang="en-US" sz="2400" b="1" dirty="0">
                <a:solidFill>
                  <a:srgbClr val="C00000"/>
                </a:solidFill>
                <a:effectLst/>
                <a:latin typeface="Comic Sans MS" panose="030F0702030302020204" pitchFamily="66" charset="0"/>
              </a:rPr>
            </a:br>
            <a:r>
              <a:rPr lang="en-US" sz="2400" b="1" dirty="0">
                <a:solidFill>
                  <a:srgbClr val="C00000"/>
                </a:solidFill>
                <a:effectLst/>
                <a:latin typeface="Comic Sans MS" panose="030F0702030302020204" pitchFamily="66" charset="0"/>
              </a:rPr>
              <a:t>time-measurer or not, </a:t>
            </a:r>
            <a:r>
              <a:rPr lang="en-US" sz="2400" b="1" dirty="0">
                <a:solidFill>
                  <a:srgbClr val="0000FF"/>
                </a:solidFill>
                <a:effectLst>
                  <a:glow rad="228600">
                    <a:schemeClr val="accent6">
                      <a:satMod val="175000"/>
                      <a:alpha val="40000"/>
                    </a:schemeClr>
                  </a:glow>
                </a:effectLst>
                <a:latin typeface="Comic Sans MS" panose="030F0702030302020204" pitchFamily="66" charset="0"/>
              </a:rPr>
              <a:t>as soon as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they settled in the valley” … “the solar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basis of their calendar was settled.”</a:t>
            </a:r>
          </a:p>
          <a:p>
            <a:pPr algn="r">
              <a:lnSpc>
                <a:spcPct val="120000"/>
              </a:lnSpc>
            </a:pPr>
            <a:r>
              <a:rPr lang="en-US" sz="2400" b="1" dirty="0">
                <a:solidFill>
                  <a:srgbClr val="0000FF"/>
                </a:solidFill>
                <a:effectLst>
                  <a:glow rad="228600">
                    <a:schemeClr val="accent6">
                      <a:satMod val="175000"/>
                      <a:alpha val="40000"/>
                    </a:schemeClr>
                  </a:glow>
                </a:effectLst>
                <a:latin typeface="Comic Sans MS" panose="030F0702030302020204" pitchFamily="66" charset="0"/>
              </a:rPr>
              <a:t>Ancient Egypt also carved groups of stars into the ceilings of tombs and coffin lids from about 2100 BC.  Why?</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A19381C-5BF5-5E4E-F8B6-EC3C24C2B2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62562" y="579798"/>
            <a:ext cx="1847850" cy="24669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Content Placeholder 8">
            <a:extLst>
              <a:ext uri="{FF2B5EF4-FFF2-40B4-BE49-F238E27FC236}">
                <a16:creationId xmlns:a16="http://schemas.microsoft.com/office/drawing/2014/main" id="{B2393D2D-5872-57D7-45A7-CE09D8F2025F}"/>
              </a:ext>
            </a:extLst>
          </p:cNvPr>
          <p:cNvSpPr>
            <a:spLocks noGrp="1"/>
          </p:cNvSpPr>
          <p:nvPr>
            <p:ph sz="half" idx="1"/>
          </p:nvPr>
        </p:nvSpPr>
        <p:spPr>
          <a:xfrm>
            <a:off x="4804085" y="2353922"/>
            <a:ext cx="1331870" cy="1505516"/>
          </a:xfrm>
          <a:noFill/>
        </p:spPr>
        <p:txBody>
          <a:bodyPr>
            <a:normAutofit/>
          </a:bodyPr>
          <a:lstStyle/>
          <a:p>
            <a:pPr marL="0" indent="0" algn="ctr">
              <a:buNone/>
            </a:pPr>
            <a:r>
              <a:rPr lang="en-US" sz="2000" b="1" dirty="0">
                <a:solidFill>
                  <a:schemeClr val="accent6">
                    <a:lumMod val="50000"/>
                  </a:schemeClr>
                </a:solidFill>
              </a:rPr>
              <a:t>Herodotus</a:t>
            </a:r>
          </a:p>
          <a:p>
            <a:pPr marL="0" indent="0" algn="ctr">
              <a:buNone/>
            </a:pPr>
            <a:endParaRPr lang="en-US" sz="1050" b="1" dirty="0">
              <a:solidFill>
                <a:schemeClr val="accent6">
                  <a:lumMod val="50000"/>
                </a:schemeClr>
              </a:solidFill>
            </a:endParaRPr>
          </a:p>
          <a:p>
            <a:pPr marL="0" indent="0" algn="ctr">
              <a:buNone/>
            </a:pPr>
            <a:r>
              <a:rPr lang="en-US" sz="2000" b="1" dirty="0">
                <a:solidFill>
                  <a:schemeClr val="accent6">
                    <a:lumMod val="50000"/>
                  </a:schemeClr>
                </a:solidFill>
              </a:rPr>
              <a:t>Father of</a:t>
            </a:r>
            <a:br>
              <a:rPr lang="en-US" sz="2000" b="1" dirty="0">
                <a:solidFill>
                  <a:schemeClr val="accent6">
                    <a:lumMod val="50000"/>
                  </a:schemeClr>
                </a:solidFill>
              </a:rPr>
            </a:br>
            <a:r>
              <a:rPr lang="en-US" sz="2000" b="1" dirty="0">
                <a:solidFill>
                  <a:schemeClr val="accent6">
                    <a:lumMod val="50000"/>
                  </a:schemeClr>
                </a:solidFill>
              </a:rPr>
              <a:t>History</a:t>
            </a:r>
            <a:endParaRPr lang="en-US" b="1" dirty="0">
              <a:solidFill>
                <a:schemeClr val="accent6">
                  <a:lumMod val="50000"/>
                </a:schemeClr>
              </a:solidFill>
            </a:endParaRPr>
          </a:p>
        </p:txBody>
      </p:sp>
    </p:spTree>
    <p:extLst>
      <p:ext uri="{BB962C8B-B14F-4D97-AF65-F5344CB8AC3E}">
        <p14:creationId xmlns:p14="http://schemas.microsoft.com/office/powerpoint/2010/main" val="335987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38</a:t>
            </a:fld>
            <a:endParaRPr lang="en-US" b="1" dirty="0">
              <a:solidFill>
                <a:schemeClr val="tx1"/>
              </a:solidFill>
            </a:endParaRPr>
          </a:p>
        </p:txBody>
      </p:sp>
      <p:pic>
        <p:nvPicPr>
          <p:cNvPr id="11" name="Picture 10">
            <a:extLst>
              <a:ext uri="{FF2B5EF4-FFF2-40B4-BE49-F238E27FC236}">
                <a16:creationId xmlns:a16="http://schemas.microsoft.com/office/drawing/2014/main" id="{C4CC17B5-033F-18FC-6832-BB3B7CBF94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6779" y="4222536"/>
            <a:ext cx="4451350" cy="2893378"/>
          </a:xfrm>
          <a:prstGeom prst="rect">
            <a:avLst/>
          </a:prstGeom>
        </p:spPr>
      </p:pic>
      <p:pic>
        <p:nvPicPr>
          <p:cNvPr id="15" name="Picture 14">
            <a:extLst>
              <a:ext uri="{FF2B5EF4-FFF2-40B4-BE49-F238E27FC236}">
                <a16:creationId xmlns:a16="http://schemas.microsoft.com/office/drawing/2014/main" id="{28AA4EBD-E7C0-9006-6D58-9F709F9848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3815" y="298238"/>
            <a:ext cx="5522865" cy="1305575"/>
          </a:xfrm>
          <a:prstGeom prst="rect">
            <a:avLst/>
          </a:prstGeom>
          <a:ln>
            <a:noFill/>
          </a:ln>
          <a:effectLst>
            <a:softEdge rad="112500"/>
          </a:effectLst>
        </p:spPr>
      </p:pic>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54071" y="275341"/>
            <a:ext cx="4708015" cy="6417106"/>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3600" b="1" dirty="0">
                <a:solidFill>
                  <a:srgbClr val="7E475E"/>
                </a:solidFill>
                <a:latin typeface="Poor Richard" panose="02080502050505020702" pitchFamily="18" charset="0"/>
              </a:rPr>
              <a:t>Did You Know?</a:t>
            </a:r>
          </a:p>
          <a:p>
            <a:pPr>
              <a:lnSpc>
                <a:spcPct val="120000"/>
              </a:lnSpc>
            </a:pPr>
            <a:r>
              <a:rPr lang="en-US" b="1" dirty="0">
                <a:solidFill>
                  <a:srgbClr val="7E475E"/>
                </a:solidFill>
                <a:latin typeface="Poor Richard" panose="02080502050505020702" pitchFamily="18" charset="0"/>
              </a:rPr>
              <a:t>The 36 decans of ancient Egypt were groups of stars carved into the ceilings of tombs and coffin lids beginning from about 2100 BC to Ramesses IV in 1150 BC.</a:t>
            </a:r>
          </a:p>
          <a:p>
            <a:pPr>
              <a:lnSpc>
                <a:spcPct val="120000"/>
              </a:lnSpc>
            </a:pPr>
            <a:r>
              <a:rPr lang="en-US" b="1" dirty="0">
                <a:solidFill>
                  <a:srgbClr val="7E475E"/>
                </a:solidFill>
                <a:latin typeface="Poor Richard" panose="02080502050505020702" pitchFamily="18" charset="0"/>
              </a:rPr>
              <a:t>It was the Egyptians who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named the 36 decans of the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stars </a:t>
            </a:r>
            <a:r>
              <a:rPr lang="en-US" b="1" u="sng" dirty="0">
                <a:solidFill>
                  <a:srgbClr val="7E475E"/>
                </a:solidFill>
                <a:latin typeface="Poor Richard" panose="02080502050505020702" pitchFamily="18" charset="0"/>
              </a:rPr>
              <a:t>because</a:t>
            </a:r>
            <a:r>
              <a:rPr lang="en-US" b="1" dirty="0">
                <a:solidFill>
                  <a:srgbClr val="7E475E"/>
                </a:solidFill>
                <a:latin typeface="Poor Richard" panose="02080502050505020702" pitchFamily="18" charset="0"/>
              </a:rPr>
              <a:t> every 10</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morning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(just before dawn) the next grouping of stars in the series would rise [more info with the </a:t>
            </a:r>
            <a:r>
              <a:rPr lang="en-US" b="1" dirty="0" err="1">
                <a:solidFill>
                  <a:srgbClr val="7E475E"/>
                </a:solidFill>
                <a:latin typeface="Poor Richard" panose="02080502050505020702" pitchFamily="18" charset="0"/>
              </a:rPr>
              <a:t>Mul.Apin</a:t>
            </a:r>
            <a:r>
              <a:rPr lang="en-US" b="1" dirty="0">
                <a:solidFill>
                  <a:srgbClr val="7E475E"/>
                </a:solidFill>
                <a:latin typeface="Poor Richard" panose="02080502050505020702" pitchFamily="18" charset="0"/>
              </a:rPr>
              <a:t> tablets].</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117C399-34D6-996F-59C2-E947356F83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2086" y="1539048"/>
            <a:ext cx="6428751" cy="4848413"/>
          </a:xfrm>
          <a:prstGeom prst="rect">
            <a:avLst/>
          </a:prstGeom>
          <a:ln>
            <a:noFill/>
          </a:ln>
          <a:effectLst>
            <a:softEdge rad="112500"/>
          </a:effectLst>
        </p:spPr>
      </p:pic>
      <p:pic>
        <p:nvPicPr>
          <p:cNvPr id="23" name="Picture 22">
            <a:extLst>
              <a:ext uri="{FF2B5EF4-FFF2-40B4-BE49-F238E27FC236}">
                <a16:creationId xmlns:a16="http://schemas.microsoft.com/office/drawing/2014/main" id="{ABFC7101-8BC8-7659-33D0-C56D25D77AA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610964" y="-532546"/>
            <a:ext cx="4381500" cy="4495800"/>
          </a:xfrm>
          <a:prstGeom prst="rect">
            <a:avLst/>
          </a:prstGeom>
        </p:spPr>
      </p:pic>
      <p:sp>
        <p:nvSpPr>
          <p:cNvPr id="3" name="Sun 2">
            <a:extLst>
              <a:ext uri="{FF2B5EF4-FFF2-40B4-BE49-F238E27FC236}">
                <a16:creationId xmlns:a16="http://schemas.microsoft.com/office/drawing/2014/main" id="{E051E01F-2A63-C454-B4C6-AF3BAB7C7FCE}"/>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186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39</a:t>
            </a:fld>
            <a:endParaRPr lang="en-US" b="1" dirty="0">
              <a:solidFill>
                <a:schemeClr val="tx1"/>
              </a:solidFill>
            </a:endParaRPr>
          </a:p>
        </p:txBody>
      </p:sp>
      <p:pic>
        <p:nvPicPr>
          <p:cNvPr id="15" name="Picture 14">
            <a:extLst>
              <a:ext uri="{FF2B5EF4-FFF2-40B4-BE49-F238E27FC236}">
                <a16:creationId xmlns:a16="http://schemas.microsoft.com/office/drawing/2014/main" id="{28AA4EBD-E7C0-9006-6D58-9F709F9848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81535" y="400522"/>
            <a:ext cx="4639887" cy="1326851"/>
          </a:xfrm>
          <a:prstGeom prst="rect">
            <a:avLst/>
          </a:prstGeom>
          <a:ln>
            <a:noFill/>
          </a:ln>
          <a:effectLst>
            <a:glow rad="152400">
              <a:schemeClr val="accent6">
                <a:satMod val="175000"/>
                <a:alpha val="23000"/>
              </a:schemeClr>
            </a:glow>
            <a:softEdge rad="112500"/>
          </a:effectLst>
        </p:spPr>
      </p:pic>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7945E98-6A97-946F-69AB-2C7FA1C499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63725" y="1829599"/>
            <a:ext cx="5044431" cy="4037355"/>
          </a:xfrm>
          <a:prstGeom prst="rect">
            <a:avLst/>
          </a:prstGeom>
          <a:ln>
            <a:noFill/>
          </a:ln>
          <a:effectLst>
            <a:glow rad="177800">
              <a:schemeClr val="accent4">
                <a:satMod val="175000"/>
                <a:alpha val="40000"/>
              </a:schemeClr>
            </a:glow>
            <a:softEdge rad="112500"/>
          </a:effectLst>
        </p:spPr>
      </p:pic>
      <p:sp>
        <p:nvSpPr>
          <p:cNvPr id="6" name="Content Placeholder 2">
            <a:extLst>
              <a:ext uri="{FF2B5EF4-FFF2-40B4-BE49-F238E27FC236}">
                <a16:creationId xmlns:a16="http://schemas.microsoft.com/office/drawing/2014/main" id="{53827304-10DA-D9E5-4B06-BAF9A76782CE}"/>
              </a:ext>
            </a:extLst>
          </p:cNvPr>
          <p:cNvSpPr txBox="1">
            <a:spLocks/>
          </p:cNvSpPr>
          <p:nvPr/>
        </p:nvSpPr>
        <p:spPr>
          <a:xfrm>
            <a:off x="453697" y="169436"/>
            <a:ext cx="6027838" cy="6587684"/>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l"/>
            <a:endParaRPr lang="en-US" sz="1400" b="0" i="0" dirty="0">
              <a:solidFill>
                <a:srgbClr val="202124"/>
              </a:solidFill>
              <a:effectLst/>
              <a:latin typeface="Google Sans"/>
            </a:endParaRPr>
          </a:p>
          <a:p>
            <a:pPr marL="82296" indent="0">
              <a:buNone/>
            </a:pPr>
            <a:r>
              <a:rPr lang="en-US" sz="1600" b="1" dirty="0">
                <a:solidFill>
                  <a:srgbClr val="202124"/>
                </a:solidFill>
              </a:rPr>
              <a:t>  </a:t>
            </a:r>
            <a:r>
              <a:rPr lang="en-US" sz="1700" b="1" dirty="0">
                <a:solidFill>
                  <a:srgbClr val="7E475E"/>
                </a:solidFill>
              </a:rPr>
              <a:t>Dendera [Pagan] Temple – with 360-day year Support?</a:t>
            </a:r>
          </a:p>
          <a:p>
            <a:r>
              <a:rPr lang="en-US" sz="1700" b="1" u="sng" dirty="0">
                <a:solidFill>
                  <a:srgbClr val="7E475E"/>
                </a:solidFill>
              </a:rPr>
              <a:t>Histor</a:t>
            </a:r>
            <a:r>
              <a:rPr lang="en-US" sz="1700" b="1" dirty="0">
                <a:solidFill>
                  <a:srgbClr val="7E475E"/>
                </a:solidFill>
              </a:rPr>
              <a:t>y</a:t>
            </a:r>
            <a:r>
              <a:rPr lang="en-US" sz="1700" dirty="0">
                <a:solidFill>
                  <a:srgbClr val="7E475E"/>
                </a:solidFill>
              </a:rPr>
              <a:t>:  </a:t>
            </a:r>
            <a:r>
              <a:rPr lang="en-US" sz="1700" dirty="0">
                <a:solidFill>
                  <a:srgbClr val="202124"/>
                </a:solidFill>
              </a:rPr>
              <a:t>The Dendera Temple was built in Greco-Roman </a:t>
            </a:r>
            <a:br>
              <a:rPr lang="en-US" sz="1700" dirty="0">
                <a:solidFill>
                  <a:srgbClr val="202124"/>
                </a:solidFill>
              </a:rPr>
            </a:br>
            <a:r>
              <a:rPr lang="en-US" sz="1700" dirty="0">
                <a:solidFill>
                  <a:srgbClr val="202124"/>
                </a:solidFill>
              </a:rPr>
              <a:t>times by Ptolemy IX </a:t>
            </a:r>
            <a:r>
              <a:rPr lang="en-US" sz="1700" dirty="0" err="1">
                <a:solidFill>
                  <a:srgbClr val="202124"/>
                </a:solidFill>
              </a:rPr>
              <a:t>SoterII</a:t>
            </a:r>
            <a:r>
              <a:rPr lang="en-US" sz="1700" dirty="0">
                <a:solidFill>
                  <a:srgbClr val="202124"/>
                </a:solidFill>
              </a:rPr>
              <a:t>.  It is dedicated to the cow </a:t>
            </a:r>
            <a:br>
              <a:rPr lang="en-US" sz="1700" dirty="0">
                <a:solidFill>
                  <a:srgbClr val="202124"/>
                </a:solidFill>
              </a:rPr>
            </a:br>
            <a:r>
              <a:rPr lang="en-US" sz="1700" dirty="0">
                <a:solidFill>
                  <a:srgbClr val="202124"/>
                </a:solidFill>
              </a:rPr>
              <a:t>goddess Hathor, one of the most important goddesses </a:t>
            </a:r>
            <a:br>
              <a:rPr lang="en-US" sz="1700" dirty="0">
                <a:solidFill>
                  <a:srgbClr val="202124"/>
                </a:solidFill>
              </a:rPr>
            </a:br>
            <a:r>
              <a:rPr lang="en-US" sz="1700" dirty="0">
                <a:solidFill>
                  <a:srgbClr val="202124"/>
                </a:solidFill>
              </a:rPr>
              <a:t>of ancient Egypt.</a:t>
            </a:r>
          </a:p>
          <a:p>
            <a:pPr marL="82296" indent="0" algn="l">
              <a:buNone/>
            </a:pPr>
            <a:r>
              <a:rPr lang="en-US" sz="1700" b="1" dirty="0">
                <a:solidFill>
                  <a:srgbClr val="7E475E"/>
                </a:solidFill>
              </a:rPr>
              <a:t>What does the ceiling of the Dende</a:t>
            </a:r>
            <a:r>
              <a:rPr lang="en-US" sz="1700" b="1" i="0" dirty="0">
                <a:solidFill>
                  <a:srgbClr val="7E475E"/>
                </a:solidFill>
                <a:effectLst/>
              </a:rPr>
              <a:t>ra Temple depict?  </a:t>
            </a:r>
            <a:br>
              <a:rPr lang="en-US" sz="1700" b="1" i="0" dirty="0">
                <a:solidFill>
                  <a:srgbClr val="202124"/>
                </a:solidFill>
                <a:effectLst/>
              </a:rPr>
            </a:br>
            <a:r>
              <a:rPr lang="en-US" sz="1700" b="1" i="0" dirty="0">
                <a:solidFill>
                  <a:srgbClr val="7E475E"/>
                </a:solidFill>
                <a:effectLst/>
              </a:rPr>
              <a:t>Answer:  </a:t>
            </a:r>
            <a:r>
              <a:rPr lang="en-US" sz="1700" b="0" i="0" dirty="0">
                <a:solidFill>
                  <a:srgbClr val="202124"/>
                </a:solidFill>
                <a:effectLst/>
              </a:rPr>
              <a:t>A beautiful and unique star map!</a:t>
            </a:r>
          </a:p>
          <a:p>
            <a:r>
              <a:rPr lang="en-US" sz="1700" dirty="0">
                <a:solidFill>
                  <a:srgbClr val="202124"/>
                </a:solidFill>
              </a:rPr>
              <a:t>The eight feet square sandstone ceiling panel from 50 BC is reputed to be the world's first horoscope.  The bas-relief </a:t>
            </a:r>
            <a:br>
              <a:rPr lang="en-US" sz="1700" dirty="0">
                <a:solidFill>
                  <a:srgbClr val="202124"/>
                </a:solidFill>
              </a:rPr>
            </a:br>
            <a:r>
              <a:rPr lang="en-US" sz="1700" dirty="0">
                <a:solidFill>
                  <a:srgbClr val="202124"/>
                </a:solidFill>
              </a:rPr>
              <a:t>depicts the 12 constellations of the zodiac, five planets, and </a:t>
            </a:r>
            <a:br>
              <a:rPr lang="en-US" sz="1700" dirty="0">
                <a:solidFill>
                  <a:srgbClr val="202124"/>
                </a:solidFill>
              </a:rPr>
            </a:br>
            <a:r>
              <a:rPr lang="en-US" sz="1700" dirty="0">
                <a:solidFill>
                  <a:srgbClr val="202124"/>
                </a:solidFill>
              </a:rPr>
              <a:t>both a lunar and solar eclipse.  It charts the movement of the</a:t>
            </a:r>
            <a:br>
              <a:rPr lang="en-US" sz="1700" dirty="0">
                <a:solidFill>
                  <a:srgbClr val="202124"/>
                </a:solidFill>
              </a:rPr>
            </a:br>
            <a:r>
              <a:rPr lang="en-US" sz="1700" dirty="0">
                <a:solidFill>
                  <a:srgbClr val="202124"/>
                </a:solidFill>
              </a:rPr>
              <a:t>stars and depicts the zodiac constellations quite like we do today.</a:t>
            </a:r>
          </a:p>
          <a:p>
            <a:r>
              <a:rPr lang="en-US" sz="1700" dirty="0">
                <a:solidFill>
                  <a:srgbClr val="202124"/>
                </a:solidFill>
              </a:rPr>
              <a:t>The Dendera Zodiac is a map of the stars on a plane projection.  This zodiac is somewhat unique, as it is circular in shape, as opposed to the more usual rectangular ones.  The heavens, </a:t>
            </a:r>
            <a:br>
              <a:rPr lang="en-US" sz="1700" dirty="0">
                <a:solidFill>
                  <a:srgbClr val="202124"/>
                </a:solidFill>
              </a:rPr>
            </a:br>
            <a:r>
              <a:rPr lang="en-US" sz="1700" dirty="0">
                <a:solidFill>
                  <a:srgbClr val="202124"/>
                </a:solidFill>
              </a:rPr>
              <a:t>in the form of a disc, are shown to be held up by the four pillars </a:t>
            </a:r>
            <a:br>
              <a:rPr lang="en-US" sz="1700" dirty="0">
                <a:solidFill>
                  <a:srgbClr val="202124"/>
                </a:solidFill>
              </a:rPr>
            </a:br>
            <a:r>
              <a:rPr lang="en-US" sz="1700" dirty="0">
                <a:solidFill>
                  <a:srgbClr val="202124"/>
                </a:solidFill>
              </a:rPr>
              <a:t>of the sky in the form of four female figures who are assisted by eight falcon-headed figures.  In the circumference of the disc are 36 spirits of ‘decans.’  These are first magnitude stars used in the ancient Egyptian calendar to keep track of the days of the year.  </a:t>
            </a:r>
            <a:r>
              <a:rPr lang="en-US" sz="1900" b="1" dirty="0">
                <a:solidFill>
                  <a:srgbClr val="FF0000"/>
                </a:solidFill>
              </a:rPr>
              <a:t>Hence, these spirits, each of which represents 10 days, were carved onto the Dendera Zodiac to symbolize </a:t>
            </a:r>
            <a:br>
              <a:rPr lang="en-US" sz="1900" b="1" dirty="0">
                <a:solidFill>
                  <a:srgbClr val="FF0000"/>
                </a:solidFill>
              </a:rPr>
            </a:br>
            <a:r>
              <a:rPr lang="en-US" sz="1900" b="1" dirty="0">
                <a:solidFill>
                  <a:srgbClr val="0000FF"/>
                </a:solidFill>
              </a:rPr>
              <a:t>the 360 days of the ancient Egyptian calendar.</a:t>
            </a:r>
          </a:p>
          <a:p>
            <a:endParaRPr lang="en-US" sz="1400" dirty="0">
              <a:solidFill>
                <a:srgbClr val="202124"/>
              </a:solidFill>
              <a:latin typeface="Google Sans"/>
            </a:endParaRPr>
          </a:p>
        </p:txBody>
      </p:sp>
      <p:pic>
        <p:nvPicPr>
          <p:cNvPr id="13" name="Picture 12">
            <a:extLst>
              <a:ext uri="{FF2B5EF4-FFF2-40B4-BE49-F238E27FC236}">
                <a16:creationId xmlns:a16="http://schemas.microsoft.com/office/drawing/2014/main" id="{685F5E3E-F2C9-544C-4D6C-BBB1D11232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16798" y="359378"/>
            <a:ext cx="1626664" cy="1302855"/>
          </a:xfrm>
          <a:prstGeom prst="rect">
            <a:avLst/>
          </a:prstGeom>
          <a:ln>
            <a:noFill/>
          </a:ln>
          <a:effectLst>
            <a:glow rad="152400">
              <a:schemeClr val="accent6">
                <a:satMod val="175000"/>
                <a:alpha val="23000"/>
              </a:schemeClr>
            </a:glow>
            <a:softEdge rad="112500"/>
          </a:effectLst>
        </p:spPr>
      </p:pic>
      <p:sp>
        <p:nvSpPr>
          <p:cNvPr id="7" name="TextBox 6">
            <a:extLst>
              <a:ext uri="{FF2B5EF4-FFF2-40B4-BE49-F238E27FC236}">
                <a16:creationId xmlns:a16="http://schemas.microsoft.com/office/drawing/2014/main" id="{72390432-ACDD-5F7F-B1F3-4CF4F2526EED}"/>
              </a:ext>
            </a:extLst>
          </p:cNvPr>
          <p:cNvSpPr txBox="1"/>
          <p:nvPr/>
        </p:nvSpPr>
        <p:spPr>
          <a:xfrm>
            <a:off x="6481534" y="5649241"/>
            <a:ext cx="5069163" cy="1015663"/>
          </a:xfrm>
          <a:prstGeom prst="rect">
            <a:avLst/>
          </a:prstGeom>
          <a:solidFill>
            <a:schemeClr val="accent4">
              <a:lumMod val="60000"/>
              <a:lumOff val="40000"/>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000" b="1" i="0" dirty="0">
                <a:ln>
                  <a:solidFill>
                    <a:srgbClr val="002060"/>
                  </a:solidFill>
                </a:ln>
                <a:solidFill>
                  <a:srgbClr val="6F5139"/>
                </a:solidFill>
                <a:effectLst/>
              </a:rPr>
              <a:t>The most famous Egyptian star map is a </a:t>
            </a:r>
            <a:br>
              <a:rPr lang="en-US" sz="2000" b="1" i="0" dirty="0">
                <a:ln>
                  <a:solidFill>
                    <a:srgbClr val="002060"/>
                  </a:solidFill>
                </a:ln>
                <a:solidFill>
                  <a:srgbClr val="6F5139"/>
                </a:solidFill>
                <a:effectLst/>
              </a:rPr>
            </a:br>
            <a:r>
              <a:rPr lang="en-US" sz="2000" b="1" i="0" dirty="0">
                <a:ln>
                  <a:solidFill>
                    <a:srgbClr val="002060"/>
                  </a:solidFill>
                </a:ln>
                <a:solidFill>
                  <a:srgbClr val="6F5139"/>
                </a:solidFill>
                <a:effectLst/>
              </a:rPr>
              <a:t>1</a:t>
            </a:r>
            <a:r>
              <a:rPr lang="en-US" sz="2000" b="1" i="0" baseline="30000" dirty="0">
                <a:ln>
                  <a:solidFill>
                    <a:srgbClr val="002060"/>
                  </a:solidFill>
                </a:ln>
                <a:solidFill>
                  <a:srgbClr val="6F5139"/>
                </a:solidFill>
                <a:effectLst/>
              </a:rPr>
              <a:t>st</a:t>
            </a:r>
            <a:r>
              <a:rPr lang="en-US" sz="2000" b="1" i="0" dirty="0">
                <a:ln>
                  <a:solidFill>
                    <a:srgbClr val="002060"/>
                  </a:solidFill>
                </a:ln>
                <a:solidFill>
                  <a:srgbClr val="6F5139"/>
                </a:solidFill>
                <a:effectLst/>
              </a:rPr>
              <a:t>-century-</a:t>
            </a:r>
            <a:r>
              <a:rPr lang="en-US" sz="2000" b="1" i="0" cap="all" dirty="0">
                <a:ln>
                  <a:solidFill>
                    <a:srgbClr val="002060"/>
                  </a:solidFill>
                </a:ln>
                <a:solidFill>
                  <a:srgbClr val="6F5139"/>
                </a:solidFill>
                <a:effectLst/>
              </a:rPr>
              <a:t>BCE</a:t>
            </a:r>
            <a:r>
              <a:rPr lang="en-US" sz="2000" b="1" i="0" dirty="0">
                <a:ln>
                  <a:solidFill>
                    <a:srgbClr val="002060"/>
                  </a:solidFill>
                </a:ln>
                <a:solidFill>
                  <a:srgbClr val="6F5139"/>
                </a:solidFill>
                <a:effectLst/>
              </a:rPr>
              <a:t> stone chart found in the temple at Dendera, now in the Louvre.</a:t>
            </a:r>
            <a:endParaRPr lang="en-US" sz="2000" b="1" dirty="0">
              <a:ln>
                <a:solidFill>
                  <a:srgbClr val="002060"/>
                </a:solidFill>
              </a:ln>
              <a:solidFill>
                <a:srgbClr val="6F5139"/>
              </a:solidFill>
            </a:endParaRPr>
          </a:p>
        </p:txBody>
      </p:sp>
      <p:sp>
        <p:nvSpPr>
          <p:cNvPr id="3" name="Rectangle 2">
            <a:extLst>
              <a:ext uri="{FF2B5EF4-FFF2-40B4-BE49-F238E27FC236}">
                <a16:creationId xmlns:a16="http://schemas.microsoft.com/office/drawing/2014/main" id="{FF043473-03F7-4D64-B7F6-6C7E0A5A35B2}"/>
              </a:ext>
            </a:extLst>
          </p:cNvPr>
          <p:cNvSpPr/>
          <p:nvPr/>
        </p:nvSpPr>
        <p:spPr>
          <a:xfrm>
            <a:off x="772998" y="5197628"/>
            <a:ext cx="5538240" cy="500947"/>
          </a:xfrm>
          <a:prstGeom prst="rect">
            <a:avLst/>
          </a:prstGeom>
          <a:noFill/>
          <a:ln w="28575">
            <a:solidFill>
              <a:srgbClr val="CC00FF"/>
            </a:solidFill>
          </a:ln>
          <a:effectLst>
            <a:glow rad="228600">
              <a:schemeClr val="accent4">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un 4">
            <a:extLst>
              <a:ext uri="{FF2B5EF4-FFF2-40B4-BE49-F238E27FC236}">
                <a16:creationId xmlns:a16="http://schemas.microsoft.com/office/drawing/2014/main" id="{1AB7549C-B4BD-16AB-D08E-995FCCBE9E84}"/>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7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10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10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10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barn(inVertical)">
                                      <p:cBhvr>
                                        <p:cTn id="20" dur="10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a:t>
            </a:fld>
            <a:endParaRPr lang="en-US" b="1" dirty="0">
              <a:solidFill>
                <a:schemeClr val="tx1"/>
              </a:solidFill>
            </a:endParaRPr>
          </a:p>
        </p:txBody>
      </p:sp>
      <p:pic>
        <p:nvPicPr>
          <p:cNvPr id="22" name="Picture 21">
            <a:extLst>
              <a:ext uri="{FF2B5EF4-FFF2-40B4-BE49-F238E27FC236}">
                <a16:creationId xmlns:a16="http://schemas.microsoft.com/office/drawing/2014/main" id="{2137D311-6227-F0B4-209A-2998073C53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1051253" y="4400923"/>
            <a:ext cx="5278670" cy="1280727"/>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sp>
        <p:nvSpPr>
          <p:cNvPr id="7" name="Content Placeholder 2">
            <a:extLst>
              <a:ext uri="{FF2B5EF4-FFF2-40B4-BE49-F238E27FC236}">
                <a16:creationId xmlns:a16="http://schemas.microsoft.com/office/drawing/2014/main" id="{0A3F9C2B-DD57-08B3-3C9C-DD1996C3D2A6}"/>
              </a:ext>
            </a:extLst>
          </p:cNvPr>
          <p:cNvSpPr txBox="1">
            <a:spLocks/>
          </p:cNvSpPr>
          <p:nvPr/>
        </p:nvSpPr>
        <p:spPr>
          <a:xfrm>
            <a:off x="4374970" y="765381"/>
            <a:ext cx="5815375" cy="2006847"/>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4100" b="1" dirty="0">
                <a:solidFill>
                  <a:srgbClr val="002060"/>
                </a:solidFill>
                <a:effectLst>
                  <a:glow rad="228600">
                    <a:schemeClr val="accent1">
                      <a:satMod val="175000"/>
                      <a:alpha val="40000"/>
                    </a:schemeClr>
                  </a:glow>
                </a:effectLst>
                <a:latin typeface="Lucida Calligraphy" panose="03010101010101010101" pitchFamily="66" charset="0"/>
              </a:rPr>
              <a:t>1.  Julian Morgenstern</a:t>
            </a:r>
            <a:endParaRPr lang="en-US" sz="4100" b="1" dirty="0">
              <a:solidFill>
                <a:srgbClr val="002060"/>
              </a:solidFill>
              <a:effectLst>
                <a:glow rad="228600">
                  <a:schemeClr val="accent6">
                    <a:satMod val="175000"/>
                    <a:alpha val="40000"/>
                  </a:schemeClr>
                </a:glow>
              </a:effectLst>
              <a:latin typeface="Lucida Calligraphy" panose="03010101010101010101" pitchFamily="66" charset="0"/>
            </a:endParaRPr>
          </a:p>
          <a:p>
            <a:pPr algn="r">
              <a:lnSpc>
                <a:spcPct val="120000"/>
              </a:lnSpc>
            </a:pPr>
            <a:r>
              <a:rPr lang="en-US" sz="2500" b="1" dirty="0">
                <a:solidFill>
                  <a:srgbClr val="002060"/>
                </a:solidFill>
                <a:effectLst>
                  <a:glow rad="228600">
                    <a:schemeClr val="accent6">
                      <a:satMod val="175000"/>
                      <a:alpha val="40000"/>
                    </a:schemeClr>
                  </a:glow>
                </a:effectLst>
                <a:latin typeface="Comic Sans MS" panose="030F0702030302020204" pitchFamily="66" charset="0"/>
              </a:rPr>
              <a:t>The work of a wonderful calendar</a:t>
            </a:r>
            <a:br>
              <a:rPr lang="en-US" sz="2500" b="1" dirty="0">
                <a:solidFill>
                  <a:srgbClr val="002060"/>
                </a:solidFill>
                <a:effectLst>
                  <a:glow rad="228600">
                    <a:schemeClr val="accent6">
                      <a:satMod val="175000"/>
                      <a:alpha val="40000"/>
                    </a:schemeClr>
                  </a:glow>
                </a:effectLst>
                <a:latin typeface="Comic Sans MS" panose="030F0702030302020204" pitchFamily="66" charset="0"/>
              </a:rPr>
            </a:br>
            <a:r>
              <a:rPr lang="en-US" sz="2500" b="1" dirty="0">
                <a:solidFill>
                  <a:srgbClr val="002060"/>
                </a:solidFill>
                <a:effectLst>
                  <a:glow rad="228600">
                    <a:schemeClr val="accent6">
                      <a:satMod val="175000"/>
                      <a:alpha val="40000"/>
                    </a:schemeClr>
                  </a:glow>
                </a:effectLst>
                <a:latin typeface="Comic Sans MS" panose="030F0702030302020204" pitchFamily="66" charset="0"/>
              </a:rPr>
              <a:t>historian sheds more light on </a:t>
            </a:r>
            <a:br>
              <a:rPr lang="en-US" sz="2500" b="1" dirty="0">
                <a:solidFill>
                  <a:srgbClr val="002060"/>
                </a:solidFill>
                <a:effectLst>
                  <a:glow rad="228600">
                    <a:schemeClr val="accent6">
                      <a:satMod val="175000"/>
                      <a:alpha val="40000"/>
                    </a:schemeClr>
                  </a:glow>
                </a:effectLst>
                <a:latin typeface="Comic Sans MS" panose="030F0702030302020204" pitchFamily="66" charset="0"/>
              </a:rPr>
            </a:br>
            <a:r>
              <a:rPr lang="en-US" sz="2500" b="1" dirty="0">
                <a:solidFill>
                  <a:srgbClr val="002060"/>
                </a:solidFill>
                <a:effectLst>
                  <a:glow rad="228600">
                    <a:schemeClr val="accent6">
                      <a:satMod val="175000"/>
                      <a:alpha val="40000"/>
                    </a:schemeClr>
                  </a:glow>
                </a:effectLst>
                <a:latin typeface="Comic Sans MS" panose="030F0702030302020204" pitchFamily="66" charset="0"/>
              </a:rPr>
              <a:t>this topic of intercalation.</a:t>
            </a:r>
          </a:p>
        </p:txBody>
      </p:sp>
      <p:sp>
        <p:nvSpPr>
          <p:cNvPr id="8" name="Content Placeholder 2">
            <a:extLst>
              <a:ext uri="{FF2B5EF4-FFF2-40B4-BE49-F238E27FC236}">
                <a16:creationId xmlns:a16="http://schemas.microsoft.com/office/drawing/2014/main" id="{B7D8521E-4D4C-0629-BDF6-E8B92E3082A4}"/>
              </a:ext>
            </a:extLst>
          </p:cNvPr>
          <p:cNvSpPr txBox="1">
            <a:spLocks/>
          </p:cNvSpPr>
          <p:nvPr/>
        </p:nvSpPr>
        <p:spPr>
          <a:xfrm>
            <a:off x="4825497" y="3054160"/>
            <a:ext cx="6616516" cy="2206048"/>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Font typeface="Wingdings 2"/>
              <a:buNone/>
            </a:pPr>
            <a:r>
              <a:rPr lang="en-US" sz="3500" b="1" dirty="0">
                <a:solidFill>
                  <a:srgbClr val="002060"/>
                </a:solidFill>
                <a:effectLst>
                  <a:glow rad="228600">
                    <a:schemeClr val="accent1">
                      <a:satMod val="175000"/>
                      <a:alpha val="40000"/>
                    </a:schemeClr>
                  </a:glow>
                </a:effectLst>
                <a:latin typeface="Lucida Calligraphy" panose="03010101010101010101" pitchFamily="66" charset="0"/>
              </a:rPr>
              <a:t>2.  Ancient Civilizations</a:t>
            </a:r>
          </a:p>
          <a:p>
            <a:pPr algn="r">
              <a:lnSpc>
                <a:spcPct val="120000"/>
              </a:lnSpc>
            </a:pPr>
            <a:r>
              <a:rPr lang="en-US" sz="2100" b="1" dirty="0">
                <a:solidFill>
                  <a:srgbClr val="002060"/>
                </a:solidFill>
                <a:effectLst>
                  <a:glow rad="228600">
                    <a:schemeClr val="accent6">
                      <a:satMod val="175000"/>
                      <a:alpha val="40000"/>
                    </a:schemeClr>
                  </a:glow>
                </a:effectLst>
                <a:latin typeface="Comic Sans MS" panose="030F0702030302020204" pitchFamily="66" charset="0"/>
              </a:rPr>
              <a:t>A brief examination of 11 nations </a:t>
            </a:r>
            <a:br>
              <a:rPr lang="en-US" sz="2100" b="1" dirty="0">
                <a:solidFill>
                  <a:srgbClr val="002060"/>
                </a:solidFill>
                <a:effectLst>
                  <a:glow rad="228600">
                    <a:schemeClr val="accent6">
                      <a:satMod val="175000"/>
                      <a:alpha val="40000"/>
                    </a:schemeClr>
                  </a:glow>
                </a:effectLst>
                <a:latin typeface="Comic Sans MS" panose="030F0702030302020204" pitchFamily="66" charset="0"/>
              </a:rPr>
            </a:br>
            <a:r>
              <a:rPr lang="en-US" sz="2100" b="1" dirty="0">
                <a:solidFill>
                  <a:srgbClr val="002060"/>
                </a:solidFill>
                <a:effectLst>
                  <a:glow rad="228600">
                    <a:schemeClr val="accent6">
                      <a:satMod val="175000"/>
                      <a:alpha val="40000"/>
                    </a:schemeClr>
                  </a:glow>
                </a:effectLst>
                <a:latin typeface="Comic Sans MS" panose="030F0702030302020204" pitchFamily="66" charset="0"/>
              </a:rPr>
              <a:t>and how they handled intercalation.</a:t>
            </a:r>
            <a:br>
              <a:rPr lang="en-US" sz="2100" b="1" dirty="0">
                <a:solidFill>
                  <a:srgbClr val="002060"/>
                </a:solidFill>
                <a:effectLst>
                  <a:glow rad="228600">
                    <a:schemeClr val="accent6">
                      <a:satMod val="175000"/>
                      <a:alpha val="40000"/>
                    </a:schemeClr>
                  </a:glow>
                </a:effectLst>
                <a:latin typeface="Comic Sans MS" panose="030F0702030302020204" pitchFamily="66" charset="0"/>
              </a:rPr>
            </a:br>
            <a:r>
              <a:rPr lang="en-US" sz="2100" b="1" dirty="0">
                <a:solidFill>
                  <a:srgbClr val="002060"/>
                </a:solidFill>
                <a:effectLst>
                  <a:glow rad="228600">
                    <a:schemeClr val="accent6">
                      <a:satMod val="175000"/>
                      <a:alpha val="40000"/>
                    </a:schemeClr>
                  </a:glow>
                </a:effectLst>
                <a:latin typeface="Comic Sans MS" panose="030F0702030302020204" pitchFamily="66" charset="0"/>
              </a:rPr>
              <a:t>Will the calendars of the Dead Sea Scrolls</a:t>
            </a:r>
            <a:br>
              <a:rPr lang="en-US" sz="2100" b="1" dirty="0">
                <a:solidFill>
                  <a:srgbClr val="002060"/>
                </a:solidFill>
                <a:effectLst>
                  <a:glow rad="228600">
                    <a:schemeClr val="accent6">
                      <a:satMod val="175000"/>
                      <a:alpha val="40000"/>
                    </a:schemeClr>
                  </a:glow>
                </a:effectLst>
                <a:latin typeface="Comic Sans MS" panose="030F0702030302020204" pitchFamily="66" charset="0"/>
              </a:rPr>
            </a:br>
            <a:r>
              <a:rPr lang="en-US" sz="2100" b="1" dirty="0">
                <a:solidFill>
                  <a:srgbClr val="002060"/>
                </a:solidFill>
                <a:effectLst>
                  <a:glow rad="228600">
                    <a:schemeClr val="accent6">
                      <a:satMod val="175000"/>
                      <a:alpha val="40000"/>
                    </a:schemeClr>
                  </a:glow>
                </a:effectLst>
                <a:latin typeface="Comic Sans MS" panose="030F0702030302020204" pitchFamily="66" charset="0"/>
              </a:rPr>
              <a:t>be included in this examination?</a:t>
            </a:r>
          </a:p>
        </p:txBody>
      </p:sp>
      <p:pic>
        <p:nvPicPr>
          <p:cNvPr id="3" name="Picture 2" descr="C:\Users\Rae\Desktop\Best CCC Logo Clear with colors in circle SMS.png">
            <a:extLst>
              <a:ext uri="{FF2B5EF4-FFF2-40B4-BE49-F238E27FC236}">
                <a16:creationId xmlns:a16="http://schemas.microsoft.com/office/drawing/2014/main" id="{CD1310B6-5DB0-2EDB-EB5F-CF3F01B8E2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Explosion: 14 Points 2">
            <a:extLst>
              <a:ext uri="{FF2B5EF4-FFF2-40B4-BE49-F238E27FC236}">
                <a16:creationId xmlns:a16="http://schemas.microsoft.com/office/drawing/2014/main" id="{25F37489-2CF9-6B42-7F91-A2A288C0A301}"/>
              </a:ext>
            </a:extLst>
          </p:cNvPr>
          <p:cNvSpPr/>
          <p:nvPr/>
        </p:nvSpPr>
        <p:spPr>
          <a:xfrm>
            <a:off x="10477576" y="587379"/>
            <a:ext cx="1226302" cy="1840923"/>
          </a:xfrm>
          <a:prstGeom prst="roundRect">
            <a:avLst>
              <a:gd name="adj" fmla="val 3562"/>
            </a:avLst>
          </a:prstGeom>
          <a:blipFill dpi="0" rotWithShape="1">
            <a:blip r:embed="rId5" cstate="email">
              <a:extLst>
                <a:ext uri="{28A0092B-C50C-407E-A947-70E740481C1C}">
                  <a14:useLocalDpi xmlns:a14="http://schemas.microsoft.com/office/drawing/2010/main"/>
                </a:ext>
              </a:extLst>
            </a:blip>
            <a:srcRect/>
            <a:stretch>
              <a:fillRect/>
            </a:stretch>
          </a:blipFill>
          <a:ln w="7620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C4B9-3FE8-D21E-0680-9344A5CEA60A}"/>
              </a:ext>
            </a:extLst>
          </p:cNvPr>
          <p:cNvSpPr txBox="1">
            <a:spLocks/>
          </p:cNvSpPr>
          <p:nvPr/>
        </p:nvSpPr>
        <p:spPr>
          <a:xfrm>
            <a:off x="585425" y="273839"/>
            <a:ext cx="6779421" cy="4452510"/>
          </a:xfrm>
          <a:prstGeom prst="rect">
            <a:avLst/>
          </a:prstGeom>
        </p:spPr>
        <p:txBody>
          <a:bodyPr vert="horz" lIns="91440" tIns="45720" rIns="91440" bIns="45720" rtlCol="0" anchor="ctr">
            <a:noAutofit/>
            <a:scene3d>
              <a:camera prst="perspectiveHeroicExtremeRightFacing"/>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What will </a:t>
            </a:r>
            <a:b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be revealed </a:t>
            </a:r>
            <a:b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in Part 6 as intercalation</a:t>
            </a:r>
            <a:b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br>
            <a:r>
              <a:rPr lang="en-US" sz="54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is examined?</a:t>
            </a:r>
            <a:endParaRPr lang="en-CA" sz="6600" b="1" dirty="0">
              <a:ln>
                <a:solidFill>
                  <a:schemeClr val="bg2">
                    <a:lumMod val="25000"/>
                  </a:schemeClr>
                </a:solidFill>
              </a:ln>
              <a:solidFill>
                <a:srgbClr val="895C43"/>
              </a:solidFill>
              <a:effectLst>
                <a:glow rad="228600">
                  <a:srgbClr val="FBF0D5"/>
                </a:glow>
              </a:effectLst>
              <a:latin typeface="Lucida Calligraphy" panose="03010101010101010101" pitchFamily="66" charset="0"/>
            </a:endParaRPr>
          </a:p>
        </p:txBody>
      </p:sp>
      <p:pic>
        <p:nvPicPr>
          <p:cNvPr id="11" name="Picture 10">
            <a:extLst>
              <a:ext uri="{FF2B5EF4-FFF2-40B4-BE49-F238E27FC236}">
                <a16:creationId xmlns:a16="http://schemas.microsoft.com/office/drawing/2014/main" id="{BD74F3BE-25A7-4526-C030-6C34FCAD66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4612" y="4834635"/>
            <a:ext cx="2489201" cy="1783773"/>
          </a:xfrm>
          <a:prstGeom prst="rect">
            <a:avLst/>
          </a:prstGeom>
          <a:effectLst>
            <a:softEdge rad="228600"/>
          </a:effectLst>
        </p:spPr>
      </p:pic>
    </p:spTree>
    <p:extLst>
      <p:ext uri="{BB962C8B-B14F-4D97-AF65-F5344CB8AC3E}">
        <p14:creationId xmlns:p14="http://schemas.microsoft.com/office/powerpoint/2010/main" val="30693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10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out)">
                                      <p:cBhvr>
                                        <p:cTn id="19" dur="2000"/>
                                        <p:tgtEl>
                                          <p:spTgt spid="8"/>
                                        </p:tgtEl>
                                      </p:cBhvr>
                                    </p:animEffect>
                                  </p:childTnLst>
                                </p:cTn>
                              </p:par>
                            </p:childTnLst>
                          </p:cTn>
                        </p:par>
                        <p:par>
                          <p:cTn id="20" fill="hold">
                            <p:stCondLst>
                              <p:cond delay="2000"/>
                            </p:stCondLst>
                            <p:childTnLst>
                              <p:par>
                                <p:cTn id="21" presetID="8" presetClass="entr" presetSubtype="32" fill="hold" nodeType="after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diamond(out)">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40</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48585" y="205131"/>
            <a:ext cx="11248115"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None/>
            </a:pPr>
            <a:r>
              <a:rPr lang="en-US" b="1" dirty="0">
                <a:solidFill>
                  <a:srgbClr val="7E475E"/>
                </a:solidFill>
                <a:latin typeface="Poor Richard" panose="02080502050505020702" pitchFamily="18" charset="0"/>
              </a:rPr>
              <a:t>    </a:t>
            </a:r>
            <a:r>
              <a:rPr lang="en-US" sz="4000" b="1" dirty="0">
                <a:solidFill>
                  <a:srgbClr val="7E475E"/>
                </a:solidFill>
                <a:latin typeface="Poor Richard" panose="02080502050505020702" pitchFamily="18" charset="0"/>
              </a:rPr>
              <a:t>Did You Know we have to pause and</a:t>
            </a:r>
            <a:br>
              <a:rPr lang="en-US" sz="4000" b="1" dirty="0">
                <a:solidFill>
                  <a:srgbClr val="7E475E"/>
                </a:solidFill>
                <a:latin typeface="Poor Richard" panose="02080502050505020702" pitchFamily="18" charset="0"/>
              </a:rPr>
            </a:br>
            <a:r>
              <a:rPr lang="en-US" sz="4000" b="1" dirty="0">
                <a:solidFill>
                  <a:srgbClr val="7E475E"/>
                </a:solidFill>
                <a:latin typeface="Poor Richard" panose="02080502050505020702" pitchFamily="18" charset="0"/>
              </a:rPr>
              <a:t> ask a question of this specific thought?</a:t>
            </a:r>
          </a:p>
          <a:p>
            <a:pPr marL="82296" indent="0" algn="l">
              <a:buNone/>
            </a:pPr>
            <a:r>
              <a:rPr lang="en-US" sz="2800" b="1" dirty="0">
                <a:solidFill>
                  <a:srgbClr val="FF0000"/>
                </a:solidFill>
                <a:latin typeface="Poor Richard" panose="02080502050505020702" pitchFamily="18" charset="0"/>
              </a:rPr>
              <a:t>“In the circumference of the disc are 36 spirits of ‘decans.’  These are first magnitude stars used in the ancient Egyptian calendar to keep track of the days of the year.”</a:t>
            </a:r>
          </a:p>
          <a:p>
            <a:r>
              <a:rPr lang="en-US" b="1" dirty="0">
                <a:solidFill>
                  <a:srgbClr val="7E475E"/>
                </a:solidFill>
                <a:latin typeface="Poor Richard" panose="02080502050505020702" pitchFamily="18" charset="0"/>
              </a:rPr>
              <a:t>This statement cannot be overstated!</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If Egypt was on anything other than a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Teshuva regulated calendar of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360-day years, this implication would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be absolutely IMPOSSIBLE!</a:t>
            </a:r>
          </a:p>
          <a:p>
            <a:r>
              <a:rPr lang="en-US" b="1" dirty="0">
                <a:solidFill>
                  <a:srgbClr val="7E475E"/>
                </a:solidFill>
                <a:latin typeface="Poor Richard" panose="02080502050505020702" pitchFamily="18" charset="0"/>
              </a:rPr>
              <a:t>In that case, does this historical quote align</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with Torah and the time of Joseph in Egypt?</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BAB8F2-4155-017B-9DE6-3334CB4051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1825" y="3429000"/>
            <a:ext cx="3232757" cy="2828663"/>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8" name="Picture 7">
            <a:extLst>
              <a:ext uri="{FF2B5EF4-FFF2-40B4-BE49-F238E27FC236}">
                <a16:creationId xmlns:a16="http://schemas.microsoft.com/office/drawing/2014/main" id="{30D3A91A-4F62-1D10-A3B3-0183A8291CB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94072" y="2712357"/>
            <a:ext cx="4048265" cy="754743"/>
          </a:xfrm>
          <a:prstGeom prst="rect">
            <a:avLst/>
          </a:prstGeom>
          <a:ln>
            <a:noFill/>
          </a:ln>
          <a:effectLst>
            <a:softEdge rad="112500"/>
          </a:effectLst>
        </p:spPr>
      </p:pic>
      <p:sp>
        <p:nvSpPr>
          <p:cNvPr id="3" name="Sun 2">
            <a:extLst>
              <a:ext uri="{FF2B5EF4-FFF2-40B4-BE49-F238E27FC236}">
                <a16:creationId xmlns:a16="http://schemas.microsoft.com/office/drawing/2014/main" id="{7EEB9A39-8DBE-5EFF-EADE-814A6A1422DB}"/>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94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1000"/>
                                        <p:tgtEl>
                                          <p:spTgt spid="16">
                                            <p:txEl>
                                              <p:pRg st="2" end="2"/>
                                            </p:txEl>
                                          </p:spTgt>
                                        </p:tgtEl>
                                      </p:cBhvr>
                                    </p:animEffect>
                                    <p:anim calcmode="lin" valueType="num">
                                      <p:cBhvr>
                                        <p:cTn id="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3" end="3"/>
                                            </p:txEl>
                                          </p:spTgt>
                                        </p:tgtEl>
                                        <p:attrNameLst>
                                          <p:attrName>style.visibility</p:attrName>
                                        </p:attrNameLst>
                                      </p:cBhvr>
                                      <p:to>
                                        <p:strVal val="visible"/>
                                      </p:to>
                                    </p:set>
                                    <p:animEffect transition="in" filter="fade">
                                      <p:cBhvr>
                                        <p:cTn id="14" dur="1000"/>
                                        <p:tgtEl>
                                          <p:spTgt spid="16">
                                            <p:txEl>
                                              <p:pRg st="3" end="3"/>
                                            </p:txEl>
                                          </p:spTgt>
                                        </p:tgtEl>
                                      </p:cBhvr>
                                    </p:animEffect>
                                    <p:anim calcmode="lin" valueType="num">
                                      <p:cBhvr>
                                        <p:cTn id="15"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41</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48585" y="471831"/>
            <a:ext cx="4708015" cy="6417106"/>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4600" b="1" dirty="0">
                <a:solidFill>
                  <a:srgbClr val="7E475E"/>
                </a:solidFill>
                <a:latin typeface="Poor Richard" panose="02080502050505020702" pitchFamily="18" charset="0"/>
              </a:rPr>
              <a:t>Did You Know?</a:t>
            </a:r>
          </a:p>
          <a:p>
            <a:pPr marL="82296" indent="0" algn="l">
              <a:buNone/>
            </a:pPr>
            <a:r>
              <a:rPr lang="en-US" sz="3600" b="1" dirty="0">
                <a:solidFill>
                  <a:srgbClr val="7E475E"/>
                </a:solidFill>
                <a:latin typeface="Poor Richard" panose="02080502050505020702" pitchFamily="18" charset="0"/>
              </a:rPr>
              <a:t>The Egyptians divided the night sky into 36 groups of stars, or decans, forming constellations.  Each decan was named and associated with a corresponding god or goddess.  For the Egyptians, the most impressive constellation in the sky was Orion, and the most important star was Sirius, called the Dog Star by the Greeks.  Egyptian mythology equated Sirius with Isis and saw her as Orion's companion.  Together they dominated the southern sky.  </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E41C4-D404-5F0F-7AE1-64C6F4F0A8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48025" y="367976"/>
            <a:ext cx="4048265" cy="754743"/>
          </a:xfrm>
          <a:prstGeom prst="rect">
            <a:avLst/>
          </a:prstGeom>
          <a:ln>
            <a:noFill/>
          </a:ln>
          <a:effectLst>
            <a:softEdge rad="112500"/>
          </a:effectLst>
        </p:spPr>
      </p:pic>
      <p:sp>
        <p:nvSpPr>
          <p:cNvPr id="7" name="Content Placeholder 2">
            <a:extLst>
              <a:ext uri="{FF2B5EF4-FFF2-40B4-BE49-F238E27FC236}">
                <a16:creationId xmlns:a16="http://schemas.microsoft.com/office/drawing/2014/main" id="{90F0D1D9-6CA0-4596-4B58-C701BDBCE858}"/>
              </a:ext>
            </a:extLst>
          </p:cNvPr>
          <p:cNvSpPr txBox="1">
            <a:spLocks/>
          </p:cNvSpPr>
          <p:nvPr/>
        </p:nvSpPr>
        <p:spPr>
          <a:xfrm>
            <a:off x="4879574" y="1091131"/>
            <a:ext cx="7111535"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300" b="1" dirty="0">
                <a:solidFill>
                  <a:srgbClr val="002060"/>
                </a:solidFill>
                <a:effectLst>
                  <a:glow rad="228600">
                    <a:schemeClr val="accent6">
                      <a:satMod val="175000"/>
                      <a:alpha val="40000"/>
                    </a:schemeClr>
                  </a:glow>
                </a:effectLst>
                <a:latin typeface="Comic Sans MS" panose="030F0702030302020204" pitchFamily="66" charset="0"/>
              </a:rPr>
              <a:t>Sirius was the brightest star in the night sky, and when it appeared on the horizon around July 9, it was a sign that the </a:t>
            </a:r>
            <a:br>
              <a:rPr lang="en-US" sz="2300" b="1" dirty="0">
                <a:solidFill>
                  <a:srgbClr val="002060"/>
                </a:solidFill>
                <a:effectLst>
                  <a:glow rad="228600">
                    <a:schemeClr val="accent6">
                      <a:satMod val="175000"/>
                      <a:alpha val="40000"/>
                    </a:schemeClr>
                  </a:glow>
                </a:effectLst>
                <a:latin typeface="Comic Sans MS" panose="030F0702030302020204" pitchFamily="66" charset="0"/>
              </a:rPr>
            </a:br>
            <a:r>
              <a:rPr lang="en-US" sz="2300" b="1" dirty="0">
                <a:solidFill>
                  <a:srgbClr val="002060"/>
                </a:solidFill>
                <a:effectLst>
                  <a:glow rad="228600">
                    <a:schemeClr val="accent6">
                      <a:satMod val="175000"/>
                      <a:alpha val="40000"/>
                    </a:schemeClr>
                  </a:glow>
                </a:effectLst>
                <a:latin typeface="Comic Sans MS" panose="030F0702030302020204" pitchFamily="66" charset="0"/>
              </a:rPr>
              <a:t>Nile was about to rise and the season of inundation or flooding was about to begin. The inundation was crucial because the low Nile would mean less water for irrigation, causing a poor harvest.  </a:t>
            </a:r>
          </a:p>
          <a:p>
            <a:r>
              <a:rPr lang="en-US" sz="2300" b="1" dirty="0">
                <a:solidFill>
                  <a:srgbClr val="0000FF"/>
                </a:solidFill>
                <a:effectLst>
                  <a:glow rad="228600">
                    <a:schemeClr val="accent6">
                      <a:satMod val="175000"/>
                      <a:alpha val="40000"/>
                    </a:schemeClr>
                  </a:glow>
                </a:effectLst>
                <a:latin typeface="Comic Sans MS" panose="030F0702030302020204" pitchFamily="66" charset="0"/>
              </a:rPr>
              <a:t>Every 10 days, a different decan appeared on the dawn horizon just before the sun rose. Thus the 36 decans could be used </a:t>
            </a:r>
            <a:br>
              <a:rPr lang="en-US" sz="2300" b="1" dirty="0">
                <a:solidFill>
                  <a:srgbClr val="0000FF"/>
                </a:solidFill>
                <a:effectLst>
                  <a:glow rad="228600">
                    <a:schemeClr val="accent6">
                      <a:satMod val="175000"/>
                      <a:alpha val="40000"/>
                    </a:schemeClr>
                  </a:glow>
                </a:effectLst>
                <a:latin typeface="Comic Sans MS" panose="030F0702030302020204" pitchFamily="66" charset="0"/>
              </a:rPr>
            </a:br>
            <a:r>
              <a:rPr lang="en-US" sz="2300" b="1" dirty="0">
                <a:solidFill>
                  <a:srgbClr val="0000FF"/>
                </a:solidFill>
                <a:effectLst>
                  <a:glow rad="228600">
                    <a:schemeClr val="accent6">
                      <a:satMod val="175000"/>
                      <a:alpha val="40000"/>
                    </a:schemeClr>
                  </a:glow>
                </a:effectLst>
                <a:latin typeface="Comic Sans MS" panose="030F0702030302020204" pitchFamily="66" charset="0"/>
              </a:rPr>
              <a:t>for measuring a 360-day year. By noting </a:t>
            </a:r>
            <a:br>
              <a:rPr lang="en-US" sz="2300" b="1" dirty="0">
                <a:solidFill>
                  <a:srgbClr val="0000FF"/>
                </a:solidFill>
                <a:effectLst>
                  <a:glow rad="228600">
                    <a:schemeClr val="accent6">
                      <a:satMod val="175000"/>
                      <a:alpha val="40000"/>
                    </a:schemeClr>
                  </a:glow>
                </a:effectLst>
                <a:latin typeface="Comic Sans MS" panose="030F0702030302020204" pitchFamily="66" charset="0"/>
              </a:rPr>
            </a:br>
            <a:r>
              <a:rPr lang="en-US" sz="2300" b="1" dirty="0">
                <a:solidFill>
                  <a:srgbClr val="0000FF"/>
                </a:solidFill>
                <a:effectLst>
                  <a:glow rad="228600">
                    <a:schemeClr val="accent6">
                      <a:satMod val="175000"/>
                      <a:alpha val="40000"/>
                    </a:schemeClr>
                  </a:glow>
                </a:effectLst>
                <a:latin typeface="Comic Sans MS" panose="030F0702030302020204" pitchFamily="66" charset="0"/>
              </a:rPr>
              <a:t>the positions of decans, the Egyptians also could tell time during the hours of the night.</a:t>
            </a:r>
          </a:p>
        </p:txBody>
      </p:sp>
    </p:spTree>
    <p:extLst>
      <p:ext uri="{BB962C8B-B14F-4D97-AF65-F5344CB8AC3E}">
        <p14:creationId xmlns:p14="http://schemas.microsoft.com/office/powerpoint/2010/main" val="37837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42</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48585" y="205131"/>
            <a:ext cx="11248115"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4600" b="1" dirty="0">
                <a:solidFill>
                  <a:srgbClr val="7E475E"/>
                </a:solidFill>
                <a:latin typeface="Poor Richard" panose="02080502050505020702" pitchFamily="18" charset="0"/>
              </a:rPr>
              <a:t>Did You Know?</a:t>
            </a:r>
          </a:p>
          <a:p>
            <a:pPr marL="82296" indent="0" algn="l">
              <a:buNone/>
            </a:pPr>
            <a:r>
              <a:rPr lang="en-US" sz="2800" b="1" dirty="0">
                <a:solidFill>
                  <a:srgbClr val="7E475E"/>
                </a:solidFill>
                <a:latin typeface="Poor Richard" panose="02080502050505020702" pitchFamily="18" charset="0"/>
              </a:rPr>
              <a:t>Pictures of the decans, or star clocks, were sometimes painted on coffin lids or tomb walls.  Eventually star clocks were more of a decoration than a timekeeper, for, at the end of every year, they were about six hours behind time, and after several years, they were off by weeks.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Although the decans and the god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and goddesses who represented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them were not used for telling time,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they continued to appear on the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walls and ceilings of tombs and as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coffin decorations until the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Greco-Roman period.</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E41C4-D404-5F0F-7AE1-64C6F4F0A8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49722" y="336388"/>
            <a:ext cx="4048265" cy="754743"/>
          </a:xfrm>
          <a:prstGeom prst="rect">
            <a:avLst/>
          </a:prstGeom>
          <a:ln>
            <a:noFill/>
          </a:ln>
          <a:effectLst>
            <a:softEdge rad="112500"/>
          </a:effectLst>
        </p:spPr>
      </p:pic>
      <p:pic>
        <p:nvPicPr>
          <p:cNvPr id="6" name="Picture 5">
            <a:extLst>
              <a:ext uri="{FF2B5EF4-FFF2-40B4-BE49-F238E27FC236}">
                <a16:creationId xmlns:a16="http://schemas.microsoft.com/office/drawing/2014/main" id="{56E3CFED-C91A-FCC7-FBEA-90FF9A1DF4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6913" y="2472509"/>
            <a:ext cx="6340929" cy="3690619"/>
          </a:xfrm>
          <a:prstGeom prst="rect">
            <a:avLst/>
          </a:prstGeom>
          <a:ln>
            <a:noFill/>
          </a:ln>
          <a:effectLst>
            <a:softEdge rad="112500"/>
          </a:effectLst>
        </p:spPr>
      </p:pic>
    </p:spTree>
    <p:extLst>
      <p:ext uri="{BB962C8B-B14F-4D97-AF65-F5344CB8AC3E}">
        <p14:creationId xmlns:p14="http://schemas.microsoft.com/office/powerpoint/2010/main" val="874020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43</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448585" y="205131"/>
            <a:ext cx="11248115"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None/>
            </a:pPr>
            <a:r>
              <a:rPr lang="en-US" b="1" dirty="0">
                <a:solidFill>
                  <a:srgbClr val="7E475E"/>
                </a:solidFill>
                <a:latin typeface="Poor Richard" panose="02080502050505020702" pitchFamily="18" charset="0"/>
              </a:rPr>
              <a:t>    </a:t>
            </a:r>
            <a:r>
              <a:rPr lang="en-US" sz="4000" b="1" dirty="0">
                <a:solidFill>
                  <a:srgbClr val="7E475E"/>
                </a:solidFill>
                <a:latin typeface="Poor Richard" panose="02080502050505020702" pitchFamily="18" charset="0"/>
              </a:rPr>
              <a:t>Did You Know we have to stop again to</a:t>
            </a:r>
            <a:br>
              <a:rPr lang="en-US" sz="4000" b="1" dirty="0">
                <a:solidFill>
                  <a:srgbClr val="7E475E"/>
                </a:solidFill>
                <a:latin typeface="Poor Richard" panose="02080502050505020702" pitchFamily="18" charset="0"/>
              </a:rPr>
            </a:br>
            <a:r>
              <a:rPr lang="en-US" sz="4000" b="1" dirty="0">
                <a:solidFill>
                  <a:srgbClr val="7E475E"/>
                </a:solidFill>
                <a:latin typeface="Poor Richard" panose="02080502050505020702" pitchFamily="18" charset="0"/>
              </a:rPr>
              <a:t> ask a question of another specific thought?</a:t>
            </a:r>
          </a:p>
          <a:p>
            <a:pPr marL="82296" indent="0" algn="ctr">
              <a:buNone/>
            </a:pPr>
            <a:r>
              <a:rPr lang="en-US" sz="2800" b="1" dirty="0">
                <a:solidFill>
                  <a:srgbClr val="FF0000"/>
                </a:solidFill>
                <a:latin typeface="Poor Richard" panose="02080502050505020702" pitchFamily="18" charset="0"/>
              </a:rPr>
              <a:t>“Eventually star clocks were more of a decoration than a timekeeper, </a:t>
            </a:r>
            <a:br>
              <a:rPr lang="en-US" sz="2800" b="1" dirty="0">
                <a:solidFill>
                  <a:srgbClr val="FF0000"/>
                </a:solidFill>
                <a:latin typeface="Poor Richard" panose="02080502050505020702" pitchFamily="18" charset="0"/>
              </a:rPr>
            </a:br>
            <a:r>
              <a:rPr lang="en-US" sz="2800" b="1" dirty="0">
                <a:solidFill>
                  <a:srgbClr val="FF0000"/>
                </a:solidFill>
                <a:latin typeface="Poor Richard" panose="02080502050505020702" pitchFamily="18" charset="0"/>
              </a:rPr>
              <a:t>for, at the end of every year, they were about six hours behind time, </a:t>
            </a:r>
            <a:br>
              <a:rPr lang="en-US" sz="2800" b="1" dirty="0">
                <a:solidFill>
                  <a:srgbClr val="FF0000"/>
                </a:solidFill>
                <a:latin typeface="Poor Richard" panose="02080502050505020702" pitchFamily="18" charset="0"/>
              </a:rPr>
            </a:br>
            <a:r>
              <a:rPr lang="en-US" sz="2800" b="1" dirty="0">
                <a:solidFill>
                  <a:srgbClr val="FF0000"/>
                </a:solidFill>
                <a:latin typeface="Poor Richard" panose="02080502050505020702" pitchFamily="18" charset="0"/>
              </a:rPr>
              <a:t>and after several years, they were off by weeks.”</a:t>
            </a:r>
          </a:p>
          <a:p>
            <a:r>
              <a:rPr lang="en-US" sz="2800" b="1" dirty="0">
                <a:solidFill>
                  <a:srgbClr val="7E475E"/>
                </a:solidFill>
                <a:latin typeface="Poor Richard" panose="02080502050505020702" pitchFamily="18" charset="0"/>
              </a:rPr>
              <a:t>This statement is incredibly interesting.   WHY?</a:t>
            </a:r>
          </a:p>
          <a:p>
            <a:r>
              <a:rPr lang="en-US" sz="2800" b="1" dirty="0">
                <a:solidFill>
                  <a:srgbClr val="7E475E"/>
                </a:solidFill>
                <a:latin typeface="Poor Richard" panose="02080502050505020702" pitchFamily="18" charset="0"/>
              </a:rPr>
              <a:t>Could it be exposing the transformation period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to a lunar based calendar?   WHY?    </a:t>
            </a:r>
          </a:p>
          <a:p>
            <a:r>
              <a:rPr lang="en-US" sz="2800" b="1" dirty="0">
                <a:solidFill>
                  <a:srgbClr val="7E475E"/>
                </a:solidFill>
                <a:latin typeface="Poor Richard" panose="02080502050505020702" pitchFamily="18" charset="0"/>
              </a:rPr>
              <a:t>The lunar based calendar would have </a:t>
            </a:r>
            <a:br>
              <a:rPr lang="en-US" sz="2800" b="1" dirty="0">
                <a:solidFill>
                  <a:srgbClr val="7E475E"/>
                </a:solidFill>
                <a:latin typeface="Poor Richard" panose="02080502050505020702" pitchFamily="18" charset="0"/>
              </a:rPr>
            </a:br>
            <a:r>
              <a:rPr lang="en-US" sz="2800" b="1" dirty="0">
                <a:solidFill>
                  <a:srgbClr val="7E475E"/>
                </a:solidFill>
                <a:latin typeface="Poor Richard" panose="02080502050505020702" pitchFamily="18" charset="0"/>
              </a:rPr>
              <a:t>introduced this 6 hour time situation. </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E41C4-D404-5F0F-7AE1-64C6F4F0A8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94072" y="3153903"/>
            <a:ext cx="4048265" cy="754743"/>
          </a:xfrm>
          <a:prstGeom prst="rect">
            <a:avLst/>
          </a:prstGeom>
          <a:ln>
            <a:noFill/>
          </a:ln>
          <a:effectLst>
            <a:softEdge rad="112500"/>
          </a:effectLst>
        </p:spPr>
      </p:pic>
      <p:pic>
        <p:nvPicPr>
          <p:cNvPr id="6" name="Picture 5">
            <a:extLst>
              <a:ext uri="{FF2B5EF4-FFF2-40B4-BE49-F238E27FC236}">
                <a16:creationId xmlns:a16="http://schemas.microsoft.com/office/drawing/2014/main" id="{56E3CFED-C91A-FCC7-FBEA-90FF9A1DF4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6175" y="3902191"/>
            <a:ext cx="4460525" cy="2596165"/>
          </a:xfrm>
          <a:prstGeom prst="rect">
            <a:avLst/>
          </a:prstGeom>
          <a:ln>
            <a:noFill/>
          </a:ln>
          <a:effectLst>
            <a:softEdge rad="112500"/>
          </a:effectLst>
        </p:spPr>
      </p:pic>
      <p:sp>
        <p:nvSpPr>
          <p:cNvPr id="5" name="Sun 4">
            <a:extLst>
              <a:ext uri="{FF2B5EF4-FFF2-40B4-BE49-F238E27FC236}">
                <a16:creationId xmlns:a16="http://schemas.microsoft.com/office/drawing/2014/main" id="{8C028411-5708-5867-4698-5A3A01CA89C5}"/>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2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1000"/>
                                        <p:tgtEl>
                                          <p:spTgt spid="16">
                                            <p:txEl>
                                              <p:pRg st="2" end="2"/>
                                            </p:txEl>
                                          </p:spTgt>
                                        </p:tgtEl>
                                      </p:cBhvr>
                                    </p:animEffect>
                                    <p:anim calcmode="lin" valueType="num">
                                      <p:cBhvr>
                                        <p:cTn id="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fade">
                                      <p:cBhvr>
                                        <p:cTn id="13" dur="1000"/>
                                        <p:tgtEl>
                                          <p:spTgt spid="16">
                                            <p:txEl>
                                              <p:pRg st="3" end="3"/>
                                            </p:txEl>
                                          </p:spTgt>
                                        </p:tgtEl>
                                      </p:cBhvr>
                                    </p:animEffect>
                                    <p:anim calcmode="lin" valueType="num">
                                      <p:cBhvr>
                                        <p:cTn id="14"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1000"/>
                                        <p:tgtEl>
                                          <p:spTgt spid="16">
                                            <p:txEl>
                                              <p:pRg st="4" end="4"/>
                                            </p:txEl>
                                          </p:spTgt>
                                        </p:tgtEl>
                                      </p:cBhvr>
                                    </p:animEffect>
                                    <p:anim calcmode="lin" valueType="num">
                                      <p:cBhvr>
                                        <p:cTn id="20"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44</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362167" y="161472"/>
            <a:ext cx="6587337" cy="6417106"/>
          </a:xfrm>
          <a:prstGeom prst="rect">
            <a:avLst/>
          </a:prstGeom>
          <a:noFill/>
          <a:effectLst>
            <a:glow rad="228600">
              <a:schemeClr val="accent1">
                <a:satMod val="175000"/>
                <a:alpha val="40000"/>
              </a:schemeClr>
            </a:glow>
          </a:effectLst>
        </p:spPr>
        <p:txBody>
          <a:bodyPr>
            <a:normAutofit fontScale="92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3600" b="1" dirty="0">
                <a:solidFill>
                  <a:srgbClr val="7E475E"/>
                </a:solidFill>
                <a:latin typeface="Poor Richard" panose="02080502050505020702" pitchFamily="18" charset="0"/>
              </a:rPr>
              <a:t>Did You Know?</a:t>
            </a:r>
          </a:p>
          <a:p>
            <a:pPr>
              <a:lnSpc>
                <a:spcPct val="120000"/>
              </a:lnSpc>
            </a:pPr>
            <a:r>
              <a:rPr lang="en-US" b="1" dirty="0">
                <a:solidFill>
                  <a:srgbClr val="7E475E"/>
                </a:solidFill>
                <a:latin typeface="Poor Richard" panose="02080502050505020702" pitchFamily="18" charset="0"/>
              </a:rPr>
              <a:t>About 1550 BC, </a:t>
            </a:r>
            <a:r>
              <a:rPr lang="en-US" b="1" i="1" dirty="0">
                <a:solidFill>
                  <a:srgbClr val="7E475E"/>
                </a:solidFill>
                <a:latin typeface="Poor Richard" panose="02080502050505020702" pitchFamily="18" charset="0"/>
              </a:rPr>
              <a:t>The </a:t>
            </a:r>
            <a:r>
              <a:rPr lang="en-US" b="1" i="1" dirty="0" err="1">
                <a:solidFill>
                  <a:srgbClr val="7E475E"/>
                </a:solidFill>
                <a:latin typeface="Poor Richard" panose="02080502050505020702" pitchFamily="18" charset="0"/>
              </a:rPr>
              <a:t>Ebers</a:t>
            </a:r>
            <a:r>
              <a:rPr lang="en-US" b="1" i="1" dirty="0">
                <a:solidFill>
                  <a:srgbClr val="7E475E"/>
                </a:solidFill>
                <a:latin typeface="Poor Richard" panose="02080502050505020702" pitchFamily="18" charset="0"/>
              </a:rPr>
              <a:t> Papyrus,</a:t>
            </a:r>
            <a:r>
              <a:rPr lang="en-US" b="1" dirty="0">
                <a:solidFill>
                  <a:srgbClr val="7E475E"/>
                </a:solidFill>
                <a:latin typeface="Poor Richard" panose="02080502050505020702" pitchFamily="18" charset="0"/>
              </a:rPr>
              <a:t> written during the reign of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Pharaoh </a:t>
            </a:r>
            <a:r>
              <a:rPr lang="en-US" b="1" dirty="0" err="1">
                <a:solidFill>
                  <a:srgbClr val="7E475E"/>
                </a:solidFill>
                <a:latin typeface="Poor Richard" panose="02080502050505020702" pitchFamily="18" charset="0"/>
              </a:rPr>
              <a:t>Amenophis</a:t>
            </a:r>
            <a:r>
              <a:rPr lang="en-US" b="1" dirty="0">
                <a:solidFill>
                  <a:srgbClr val="7E475E"/>
                </a:solidFill>
                <a:latin typeface="Poor Richard" panose="02080502050505020702" pitchFamily="18" charset="0"/>
              </a:rPr>
              <a:t>, presents a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360-day year calendar on the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reverse side of the first “page” of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the 66-foot long scroll?</a:t>
            </a:r>
          </a:p>
          <a:p>
            <a:pPr>
              <a:lnSpc>
                <a:spcPct val="120000"/>
              </a:lnSpc>
            </a:pPr>
            <a:r>
              <a:rPr lang="en-US" b="1" dirty="0">
                <a:solidFill>
                  <a:srgbClr val="7E475E"/>
                </a:solidFill>
                <a:latin typeface="Poor Richard" panose="02080502050505020702" pitchFamily="18" charset="0"/>
              </a:rPr>
              <a:t>This lengthy document also preserved many Egyptian medical practices for posterity including their knowledge of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the heart as the center of one’s blood supply with its vessels extending throughout the body.</a:t>
            </a: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B100BD-F699-95CF-24AE-91AEAF7E79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5612" y="811149"/>
            <a:ext cx="4186215" cy="5657048"/>
          </a:xfrm>
          <a:prstGeom prst="rect">
            <a:avLst/>
          </a:prstGeom>
          <a:ln>
            <a:noFill/>
          </a:ln>
          <a:effectLst>
            <a:softEdge rad="112500"/>
          </a:effectLst>
        </p:spPr>
      </p:pic>
      <p:pic>
        <p:nvPicPr>
          <p:cNvPr id="13" name="Picture 12">
            <a:extLst>
              <a:ext uri="{FF2B5EF4-FFF2-40B4-BE49-F238E27FC236}">
                <a16:creationId xmlns:a16="http://schemas.microsoft.com/office/drawing/2014/main" id="{DFEA50CE-0DAC-C24D-D087-0D5D2E06B6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477328" y="1017804"/>
            <a:ext cx="2306074" cy="26218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69C2C94B-0833-1B59-8BCE-1E357E12E86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35611" y="316869"/>
            <a:ext cx="4048265" cy="754743"/>
          </a:xfrm>
          <a:prstGeom prst="rect">
            <a:avLst/>
          </a:prstGeom>
          <a:ln>
            <a:noFill/>
          </a:ln>
          <a:effectLst>
            <a:softEdge rad="112500"/>
          </a:effectLst>
        </p:spPr>
      </p:pic>
      <p:sp>
        <p:nvSpPr>
          <p:cNvPr id="7" name="TextBox 6">
            <a:extLst>
              <a:ext uri="{FF2B5EF4-FFF2-40B4-BE49-F238E27FC236}">
                <a16:creationId xmlns:a16="http://schemas.microsoft.com/office/drawing/2014/main" id="{64B08E89-5E41-16CA-E9C8-F83F752377A3}"/>
              </a:ext>
            </a:extLst>
          </p:cNvPr>
          <p:cNvSpPr txBox="1"/>
          <p:nvPr/>
        </p:nvSpPr>
        <p:spPr>
          <a:xfrm>
            <a:off x="904304" y="7072858"/>
            <a:ext cx="12090400" cy="295465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algn="l"/>
            <a:r>
              <a:rPr lang="en-US" sz="1200" b="1" i="0" dirty="0">
                <a:solidFill>
                  <a:srgbClr val="000000"/>
                </a:solidFill>
                <a:effectLst/>
                <a:latin typeface="Segoe UI" panose="020B0502040204020203" pitchFamily="34" charset="0"/>
                <a:hlinkClick r:id="rId7"/>
              </a:rPr>
              <a:t>https://biblearchaeology.org/research/exodus-from-egypt/3147-amenhotep-ii-and-the-historicity-of-the-exodus-pharaoh</a:t>
            </a:r>
            <a:r>
              <a:rPr lang="en-US" sz="1200" b="1" i="0" dirty="0">
                <a:solidFill>
                  <a:srgbClr val="000000"/>
                </a:solidFill>
                <a:effectLst/>
                <a:latin typeface="Segoe UI" panose="020B0502040204020203" pitchFamily="34" charset="0"/>
              </a:rPr>
              <a:t> </a:t>
            </a:r>
          </a:p>
          <a:p>
            <a:pPr algn="l"/>
            <a:r>
              <a:rPr lang="en-US" sz="1200" b="1" i="0" dirty="0">
                <a:solidFill>
                  <a:srgbClr val="000000"/>
                </a:solidFill>
                <a:effectLst/>
                <a:latin typeface="Segoe UI" panose="020B0502040204020203" pitchFamily="34" charset="0"/>
              </a:rPr>
              <a:t>The Astronomical Date in the </a:t>
            </a:r>
            <a:r>
              <a:rPr lang="en-US" sz="1200" b="1" i="0" dirty="0" err="1">
                <a:solidFill>
                  <a:srgbClr val="000000"/>
                </a:solidFill>
                <a:effectLst/>
                <a:latin typeface="Segoe UI" panose="020B0502040204020203" pitchFamily="34" charset="0"/>
              </a:rPr>
              <a:t>Ebers</a:t>
            </a:r>
            <a:r>
              <a:rPr lang="en-US" sz="1200" b="1" i="0" dirty="0">
                <a:solidFill>
                  <a:srgbClr val="000000"/>
                </a:solidFill>
                <a:effectLst/>
                <a:latin typeface="Segoe UI" panose="020B0502040204020203" pitchFamily="34" charset="0"/>
              </a:rPr>
              <a:t> Papyrus.</a:t>
            </a:r>
            <a:endParaRPr lang="en-US" b="0" i="0" dirty="0">
              <a:solidFill>
                <a:srgbClr val="000000"/>
              </a:solidFill>
              <a:effectLst/>
              <a:latin typeface="Segoe UI" panose="020B0502040204020203" pitchFamily="34" charset="0"/>
            </a:endParaRPr>
          </a:p>
          <a:p>
            <a:pPr algn="l"/>
            <a:r>
              <a:rPr lang="en-US" b="0" i="0" dirty="0">
                <a:solidFill>
                  <a:srgbClr val="000000"/>
                </a:solidFill>
                <a:effectLst/>
                <a:latin typeface="Segoe UI" panose="020B0502040204020203" pitchFamily="34" charset="0"/>
              </a:rPr>
              <a:t>The </a:t>
            </a:r>
            <a:r>
              <a:rPr lang="en-US" b="0" i="0" dirty="0" err="1">
                <a:solidFill>
                  <a:srgbClr val="000000"/>
                </a:solidFill>
                <a:effectLst/>
                <a:latin typeface="Segoe UI" panose="020B0502040204020203" pitchFamily="34" charset="0"/>
              </a:rPr>
              <a:t>Ebers</a:t>
            </a:r>
            <a:r>
              <a:rPr lang="en-US" b="0" i="0" dirty="0">
                <a:solidFill>
                  <a:srgbClr val="000000"/>
                </a:solidFill>
                <a:effectLst/>
                <a:latin typeface="Segoe UI" panose="020B0502040204020203" pitchFamily="34" charset="0"/>
              </a:rPr>
              <a:t> Papyrus, an ancient Egyptian MS that dates the heliacal rising of Sothis to Year 9, Month 3, Season 3, Day 9 (ca. 15 May) of Amenhotep I's reign (ca. 1550-1529 BC), records this astronomical event that fixes its composition to an identifiable time in the 18th Dynasty.</a:t>
            </a:r>
            <a:r>
              <a:rPr lang="en-US" b="0" i="0" baseline="30000" dirty="0">
                <a:solidFill>
                  <a:srgbClr val="000000"/>
                </a:solidFill>
                <a:effectLst/>
                <a:latin typeface="Segoe UI" panose="020B0502040204020203" pitchFamily="34" charset="0"/>
              </a:rPr>
              <a:t>40</a:t>
            </a:r>
            <a:r>
              <a:rPr lang="en-US" b="0" i="0" dirty="0">
                <a:solidFill>
                  <a:srgbClr val="000000"/>
                </a:solidFill>
                <a:effectLst/>
                <a:latin typeface="Segoe UI" panose="020B0502040204020203" pitchFamily="34" charset="0"/>
              </a:rPr>
              <a:t> Since astronomers can pinpoint this event by charting the positions of stars in antiquity, the papyrus can be dated to ca. 1541 BC, making his initial regnal year ca. 1550 BC. This dating, accepted by numerous Egyptological scholars, is based on the ancient capital of Memphis as the point of observation, despite the Theban provenance of the papyrus. A Theban point of observation, which is accepted by other Egyptologists, dates the papyrus to ca. 1523 BC.</a:t>
            </a:r>
            <a:r>
              <a:rPr lang="en-US" b="0" i="0" baseline="30000" dirty="0">
                <a:solidFill>
                  <a:srgbClr val="000000"/>
                </a:solidFill>
                <a:effectLst/>
                <a:latin typeface="Segoe UI" panose="020B0502040204020203" pitchFamily="34" charset="0"/>
              </a:rPr>
              <a:t>41</a:t>
            </a:r>
            <a:r>
              <a:rPr lang="en-US" b="0" i="0" dirty="0">
                <a:solidFill>
                  <a:srgbClr val="000000"/>
                </a:solidFill>
                <a:effectLst/>
                <a:latin typeface="Segoe UI" panose="020B0502040204020203" pitchFamily="34" charset="0"/>
              </a:rPr>
              <a:t> While the Egyptians never stated from where they observed the Sothic rising, </a:t>
            </a:r>
            <a:r>
              <a:rPr lang="en-US" b="0" i="0" dirty="0" err="1">
                <a:solidFill>
                  <a:srgbClr val="000000"/>
                </a:solidFill>
                <a:effectLst/>
                <a:latin typeface="Segoe UI" panose="020B0502040204020203" pitchFamily="34" charset="0"/>
              </a:rPr>
              <a:t>Olympiodorus</a:t>
            </a:r>
            <a:r>
              <a:rPr lang="en-US" b="0" i="0" dirty="0">
                <a:solidFill>
                  <a:srgbClr val="000000"/>
                </a:solidFill>
                <a:effectLst/>
                <a:latin typeface="Segoe UI" panose="020B0502040204020203" pitchFamily="34" charset="0"/>
              </a:rPr>
              <a:t> noted in AD 6 that it was celebrated at Alexandria, after having been observed at Memphis.</a:t>
            </a:r>
            <a:r>
              <a:rPr lang="en-US" b="0" i="0" baseline="30000" dirty="0">
                <a:solidFill>
                  <a:srgbClr val="000000"/>
                </a:solidFill>
                <a:effectLst/>
                <a:latin typeface="Segoe UI" panose="020B0502040204020203" pitchFamily="34" charset="0"/>
              </a:rPr>
              <a:t>42</a:t>
            </a:r>
            <a:r>
              <a:rPr lang="en-US" b="0" i="0" dirty="0">
                <a:solidFill>
                  <a:srgbClr val="000000"/>
                </a:solidFill>
                <a:effectLst/>
                <a:latin typeface="Segoe UI" panose="020B0502040204020203" pitchFamily="34" charset="0"/>
              </a:rPr>
              <a:t> Therefore, Memphis is taken to be the correct point of observation for the rising recorded in the </a:t>
            </a:r>
            <a:r>
              <a:rPr lang="en-US" b="0" i="0" dirty="0" err="1">
                <a:solidFill>
                  <a:srgbClr val="000000"/>
                </a:solidFill>
                <a:effectLst/>
                <a:latin typeface="Segoe UI" panose="020B0502040204020203" pitchFamily="34" charset="0"/>
              </a:rPr>
              <a:t>Ebers</a:t>
            </a:r>
            <a:r>
              <a:rPr lang="en-US" b="0" i="0" dirty="0">
                <a:solidFill>
                  <a:srgbClr val="000000"/>
                </a:solidFill>
                <a:effectLst/>
                <a:latin typeface="Segoe UI" panose="020B0502040204020203" pitchFamily="34" charset="0"/>
              </a:rPr>
              <a:t> Papyrus.</a:t>
            </a:r>
          </a:p>
        </p:txBody>
      </p:sp>
      <p:sp>
        <p:nvSpPr>
          <p:cNvPr id="6" name="Sun 5">
            <a:extLst>
              <a:ext uri="{FF2B5EF4-FFF2-40B4-BE49-F238E27FC236}">
                <a16:creationId xmlns:a16="http://schemas.microsoft.com/office/drawing/2014/main" id="{F870CCC2-406D-4592-5868-F2A30D069621}"/>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33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barn(inVertical)">
                                      <p:cBhvr>
                                        <p:cTn id="7"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45</a:t>
            </a:fld>
            <a:endParaRPr lang="en-US" b="1" dirty="0">
              <a:solidFill>
                <a:schemeClr val="tx1"/>
              </a:solidFill>
            </a:endParaRPr>
          </a:p>
        </p:txBody>
      </p:sp>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515193" y="371654"/>
            <a:ext cx="6975397"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l">
              <a:buNone/>
            </a:pPr>
            <a:r>
              <a:rPr lang="en-US" sz="2800" b="1" dirty="0">
                <a:solidFill>
                  <a:srgbClr val="7E475E"/>
                </a:solidFill>
                <a:latin typeface="Poor Richard" panose="02080502050505020702" pitchFamily="18" charset="0"/>
              </a:rPr>
              <a:t>     The Astronomical Date in the </a:t>
            </a:r>
            <a:r>
              <a:rPr lang="en-US" sz="2800" b="1" dirty="0" err="1">
                <a:solidFill>
                  <a:srgbClr val="7E475E"/>
                </a:solidFill>
                <a:latin typeface="Poor Richard" panose="02080502050505020702" pitchFamily="18" charset="0"/>
              </a:rPr>
              <a:t>Ebers</a:t>
            </a:r>
            <a:r>
              <a:rPr lang="en-US" sz="2800" b="1" dirty="0">
                <a:solidFill>
                  <a:srgbClr val="7E475E"/>
                </a:solidFill>
                <a:latin typeface="Poor Richard" panose="02080502050505020702" pitchFamily="18" charset="0"/>
              </a:rPr>
              <a:t> Papyrus</a:t>
            </a:r>
          </a:p>
          <a:p>
            <a:pPr algn="l"/>
            <a:r>
              <a:rPr lang="en-US" sz="1800" b="1" i="0" dirty="0">
                <a:solidFill>
                  <a:srgbClr val="7E475E"/>
                </a:solidFill>
                <a:effectLst/>
                <a:latin typeface="Segoe UI" panose="020B0502040204020203" pitchFamily="34" charset="0"/>
              </a:rPr>
              <a:t>“The </a:t>
            </a:r>
            <a:r>
              <a:rPr lang="en-US" sz="1800" b="1" i="0" dirty="0" err="1">
                <a:solidFill>
                  <a:srgbClr val="7E475E"/>
                </a:solidFill>
                <a:effectLst/>
                <a:latin typeface="Segoe UI" panose="020B0502040204020203" pitchFamily="34" charset="0"/>
              </a:rPr>
              <a:t>Ebers</a:t>
            </a:r>
            <a:r>
              <a:rPr lang="en-US" sz="1800" b="1" i="0" dirty="0">
                <a:solidFill>
                  <a:srgbClr val="7E475E"/>
                </a:solidFill>
                <a:effectLst/>
                <a:latin typeface="Segoe UI" panose="020B0502040204020203" pitchFamily="34" charset="0"/>
              </a:rPr>
              <a:t> Papyrus, an ancient Egyptian </a:t>
            </a:r>
            <a:r>
              <a:rPr lang="en-US" sz="1800" b="1" dirty="0">
                <a:solidFill>
                  <a:srgbClr val="7E475E"/>
                </a:solidFill>
                <a:latin typeface="Segoe UI" panose="020B0502040204020203" pitchFamily="34" charset="0"/>
              </a:rPr>
              <a:t>manuscript</a:t>
            </a:r>
            <a:r>
              <a:rPr lang="en-US" sz="1800" b="1" i="0" dirty="0">
                <a:solidFill>
                  <a:srgbClr val="7E475E"/>
                </a:solidFill>
                <a:effectLst/>
                <a:latin typeface="Segoe UI" panose="020B0502040204020203" pitchFamily="34" charset="0"/>
              </a:rPr>
              <a:t> that dates the heliacal rising of Sothis to Year 9, Month 3, Season 3, Day 9 (ca. 15 May) of Amenhotep I's reign </a:t>
            </a:r>
            <a:br>
              <a:rPr lang="en-US" sz="1800" b="1" i="0" dirty="0">
                <a:solidFill>
                  <a:srgbClr val="7E475E"/>
                </a:solidFill>
                <a:effectLst/>
                <a:latin typeface="Segoe UI" panose="020B0502040204020203" pitchFamily="34" charset="0"/>
              </a:rPr>
            </a:br>
            <a:r>
              <a:rPr lang="en-US" sz="1800" b="1" i="0" dirty="0">
                <a:solidFill>
                  <a:srgbClr val="7E475E"/>
                </a:solidFill>
                <a:effectLst/>
                <a:latin typeface="Segoe UI" panose="020B0502040204020203" pitchFamily="34" charset="0"/>
              </a:rPr>
              <a:t>(ca. 1550-1529 BC), records this astronomical event that fixes its composition to an identifiable time in the 18</a:t>
            </a:r>
            <a:r>
              <a:rPr lang="en-US" sz="1800" b="1" i="0" baseline="30000" dirty="0">
                <a:solidFill>
                  <a:srgbClr val="7E475E"/>
                </a:solidFill>
                <a:effectLst/>
                <a:latin typeface="Segoe UI" panose="020B0502040204020203" pitchFamily="34" charset="0"/>
              </a:rPr>
              <a:t>th</a:t>
            </a:r>
            <a:r>
              <a:rPr lang="en-US" sz="1800" b="1" i="0" dirty="0">
                <a:solidFill>
                  <a:srgbClr val="7E475E"/>
                </a:solidFill>
                <a:effectLst/>
                <a:latin typeface="Segoe UI" panose="020B0502040204020203" pitchFamily="34" charset="0"/>
              </a:rPr>
              <a:t>  Dynasty.</a:t>
            </a:r>
            <a:r>
              <a:rPr lang="en-US" sz="1800" b="1" baseline="30000" dirty="0">
                <a:solidFill>
                  <a:srgbClr val="7E475E"/>
                </a:solidFill>
                <a:latin typeface="Segoe UI" panose="020B0502040204020203" pitchFamily="34" charset="0"/>
              </a:rPr>
              <a:t> </a:t>
            </a:r>
            <a:r>
              <a:rPr lang="en-US" sz="1800" b="1" i="0" dirty="0">
                <a:solidFill>
                  <a:srgbClr val="7E475E"/>
                </a:solidFill>
                <a:effectLst/>
                <a:latin typeface="Segoe UI" panose="020B0502040204020203" pitchFamily="34" charset="0"/>
              </a:rPr>
              <a:t> </a:t>
            </a:r>
            <a:r>
              <a:rPr lang="en-US" sz="1800" b="1" i="0" dirty="0">
                <a:solidFill>
                  <a:srgbClr val="002060"/>
                </a:solidFill>
                <a:effectLst/>
                <a:latin typeface="Segoe UI" panose="020B0502040204020203" pitchFamily="34" charset="0"/>
              </a:rPr>
              <a:t>Since astronomers can pinpoint this event by charting the positions of stars in antiquity, the papyrus can be dated to ca. 1541 BC, making his initial regnal year ca. 1550 BC.</a:t>
            </a:r>
            <a:r>
              <a:rPr lang="en-US" sz="1800" b="1" i="0" dirty="0">
                <a:solidFill>
                  <a:srgbClr val="7E475E"/>
                </a:solidFill>
                <a:effectLst/>
                <a:latin typeface="Segoe UI" panose="020B0502040204020203" pitchFamily="34" charset="0"/>
              </a:rPr>
              <a:t> This dating, accepted by numerous Egyptological scholars, is based on the ancient capital of Memphis as the point of observation, despite the Theban provenance of the papyrus. </a:t>
            </a:r>
            <a:r>
              <a:rPr lang="en-US" sz="1800" b="1" i="0" dirty="0">
                <a:solidFill>
                  <a:srgbClr val="002060"/>
                </a:solidFill>
                <a:effectLst/>
                <a:latin typeface="Segoe UI" panose="020B0502040204020203" pitchFamily="34" charset="0"/>
              </a:rPr>
              <a:t>A Theban point of observation, which is accepted by other Egyptologists, dates the papyrus to ca. 1523 BC.</a:t>
            </a:r>
            <a:r>
              <a:rPr lang="en-US" sz="1800" b="1" baseline="30000" dirty="0">
                <a:solidFill>
                  <a:srgbClr val="7E475E"/>
                </a:solidFill>
                <a:latin typeface="Segoe UI" panose="020B0502040204020203" pitchFamily="34" charset="0"/>
              </a:rPr>
              <a:t> </a:t>
            </a:r>
            <a:r>
              <a:rPr lang="en-US" sz="1800" b="1" i="0" dirty="0">
                <a:solidFill>
                  <a:srgbClr val="7E475E"/>
                </a:solidFill>
                <a:effectLst/>
                <a:latin typeface="Segoe UI" panose="020B0502040204020203" pitchFamily="34" charset="0"/>
              </a:rPr>
              <a:t> While the Egyptians never stated from where they observed the Sothic rising, </a:t>
            </a:r>
            <a:r>
              <a:rPr lang="en-US" sz="1800" b="1" i="0" dirty="0" err="1">
                <a:solidFill>
                  <a:srgbClr val="7E475E"/>
                </a:solidFill>
                <a:effectLst/>
                <a:latin typeface="Segoe UI" panose="020B0502040204020203" pitchFamily="34" charset="0"/>
              </a:rPr>
              <a:t>Olympiodorus</a:t>
            </a:r>
            <a:r>
              <a:rPr lang="en-US" sz="1800" b="1" i="0" dirty="0">
                <a:solidFill>
                  <a:srgbClr val="7E475E"/>
                </a:solidFill>
                <a:effectLst/>
                <a:latin typeface="Segoe UI" panose="020B0502040204020203" pitchFamily="34" charset="0"/>
              </a:rPr>
              <a:t> noted in AD 6 that it was celebrated at Alexandria, after having been observed at Memphis.  </a:t>
            </a:r>
            <a:r>
              <a:rPr lang="en-US" sz="1800" b="1" i="0" dirty="0">
                <a:solidFill>
                  <a:srgbClr val="002060"/>
                </a:solidFill>
                <a:effectLst/>
                <a:latin typeface="Segoe UI" panose="020B0502040204020203" pitchFamily="34" charset="0"/>
              </a:rPr>
              <a:t>Therefore, Memphis is taken to </a:t>
            </a:r>
            <a:br>
              <a:rPr lang="en-US" sz="1800" b="1" i="0" dirty="0">
                <a:solidFill>
                  <a:srgbClr val="002060"/>
                </a:solidFill>
                <a:effectLst/>
                <a:latin typeface="Segoe UI" panose="020B0502040204020203" pitchFamily="34" charset="0"/>
              </a:rPr>
            </a:br>
            <a:r>
              <a:rPr lang="en-US" sz="1800" b="1" i="0" dirty="0">
                <a:solidFill>
                  <a:srgbClr val="002060"/>
                </a:solidFill>
                <a:effectLst/>
                <a:latin typeface="Segoe UI" panose="020B0502040204020203" pitchFamily="34" charset="0"/>
              </a:rPr>
              <a:t>be the correct point of observation for the rising recorded in the </a:t>
            </a:r>
            <a:r>
              <a:rPr lang="en-US" sz="1800" b="1" i="0" dirty="0" err="1">
                <a:solidFill>
                  <a:srgbClr val="002060"/>
                </a:solidFill>
                <a:effectLst/>
                <a:latin typeface="Segoe UI" panose="020B0502040204020203" pitchFamily="34" charset="0"/>
              </a:rPr>
              <a:t>Ebers</a:t>
            </a:r>
            <a:r>
              <a:rPr lang="en-US" sz="1800" b="1" i="0" dirty="0">
                <a:solidFill>
                  <a:srgbClr val="002060"/>
                </a:solidFill>
                <a:effectLst/>
                <a:latin typeface="Segoe UI" panose="020B0502040204020203" pitchFamily="34" charset="0"/>
              </a:rPr>
              <a:t> Papyrus.”</a:t>
            </a:r>
          </a:p>
          <a:p>
            <a:pPr>
              <a:lnSpc>
                <a:spcPct val="120000"/>
              </a:lnSpc>
            </a:pPr>
            <a:endParaRPr lang="en-US" sz="1600" b="1" dirty="0">
              <a:solidFill>
                <a:srgbClr val="7E475E"/>
              </a:solidFill>
            </a:endParaRP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B100BD-F699-95CF-24AE-91AEAF7E79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3628" y="810143"/>
            <a:ext cx="3878567" cy="5241308"/>
          </a:xfrm>
          <a:prstGeom prst="rect">
            <a:avLst/>
          </a:prstGeom>
          <a:ln>
            <a:noFill/>
          </a:ln>
          <a:effectLst>
            <a:softEdge rad="112500"/>
          </a:effectLst>
        </p:spPr>
      </p:pic>
      <p:pic>
        <p:nvPicPr>
          <p:cNvPr id="3" name="Picture 2">
            <a:extLst>
              <a:ext uri="{FF2B5EF4-FFF2-40B4-BE49-F238E27FC236}">
                <a16:creationId xmlns:a16="http://schemas.microsoft.com/office/drawing/2014/main" id="{69C2C94B-0833-1B59-8BCE-1E357E12E86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90591" y="316869"/>
            <a:ext cx="4048265" cy="754743"/>
          </a:xfrm>
          <a:prstGeom prst="rect">
            <a:avLst/>
          </a:prstGeom>
          <a:ln>
            <a:noFill/>
          </a:ln>
          <a:effectLst>
            <a:softEdge rad="112500"/>
          </a:effectLst>
        </p:spPr>
      </p:pic>
      <p:sp>
        <p:nvSpPr>
          <p:cNvPr id="7" name="TextBox 6">
            <a:extLst>
              <a:ext uri="{FF2B5EF4-FFF2-40B4-BE49-F238E27FC236}">
                <a16:creationId xmlns:a16="http://schemas.microsoft.com/office/drawing/2014/main" id="{64B08E89-5E41-16CA-E9C8-F83F752377A3}"/>
              </a:ext>
            </a:extLst>
          </p:cNvPr>
          <p:cNvSpPr txBox="1"/>
          <p:nvPr/>
        </p:nvSpPr>
        <p:spPr>
          <a:xfrm>
            <a:off x="1288243" y="6258763"/>
            <a:ext cx="9016900" cy="276999"/>
          </a:xfrm>
          <a:prstGeom prst="rect">
            <a:avLst/>
          </a:prstGeom>
          <a:ln w="38100">
            <a:solidFill>
              <a:srgbClr val="0070C0"/>
            </a:solidFill>
          </a:ln>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algn="l"/>
            <a:r>
              <a:rPr lang="en-US" sz="1200" b="1" i="0" dirty="0">
                <a:solidFill>
                  <a:srgbClr val="000000"/>
                </a:solidFill>
                <a:effectLst/>
                <a:latin typeface="Segoe UI" panose="020B0502040204020203" pitchFamily="34" charset="0"/>
                <a:hlinkClick r:id="rId6"/>
              </a:rPr>
              <a:t>https://biblearchaeology.org/research/exodus-from-egypt/3147-amenhotep-ii-and-the-historicity-of-the-exodus-pharaoh</a:t>
            </a:r>
            <a:r>
              <a:rPr lang="en-US" sz="1200" b="1" i="0" dirty="0">
                <a:solidFill>
                  <a:srgbClr val="000000"/>
                </a:solidFill>
                <a:effectLst/>
                <a:latin typeface="Segoe UI" panose="020B0502040204020203" pitchFamily="34" charset="0"/>
              </a:rPr>
              <a:t> </a:t>
            </a:r>
          </a:p>
        </p:txBody>
      </p:sp>
    </p:spTree>
    <p:extLst>
      <p:ext uri="{BB962C8B-B14F-4D97-AF65-F5344CB8AC3E}">
        <p14:creationId xmlns:p14="http://schemas.microsoft.com/office/powerpoint/2010/main" val="2220753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36FEE-5609-E045-C208-9BECB516DA9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00" b="100000" l="9595" r="92954"/>
                    </a14:imgEffect>
                  </a14:imgLayer>
                </a14:imgProps>
              </a:ext>
              <a:ext uri="{28A0092B-C50C-407E-A947-70E740481C1C}">
                <a14:useLocalDpi xmlns:a14="http://schemas.microsoft.com/office/drawing/2010/main"/>
              </a:ext>
            </a:extLst>
          </a:blip>
          <a:stretch>
            <a:fillRect/>
          </a:stretch>
        </p:blipFill>
        <p:spPr>
          <a:xfrm flipH="1">
            <a:off x="8198069" y="31725"/>
            <a:ext cx="4326812" cy="665108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46</a:t>
            </a:fld>
            <a:endParaRPr lang="en-US" b="1" dirty="0">
              <a:solidFill>
                <a:schemeClr val="tx1"/>
              </a:solidFill>
            </a:endParaRPr>
          </a:p>
        </p:txBody>
      </p:sp>
      <p:pic>
        <p:nvPicPr>
          <p:cNvPr id="15" name="Picture 14">
            <a:extLst>
              <a:ext uri="{FF2B5EF4-FFF2-40B4-BE49-F238E27FC236}">
                <a16:creationId xmlns:a16="http://schemas.microsoft.com/office/drawing/2014/main" id="{28AA4EBD-E7C0-9006-6D58-9F709F9848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2741" y="386860"/>
            <a:ext cx="5522865" cy="1305575"/>
          </a:xfrm>
          <a:prstGeom prst="rect">
            <a:avLst/>
          </a:prstGeom>
          <a:ln>
            <a:noFill/>
          </a:ln>
          <a:effectLst>
            <a:softEdge rad="112500"/>
          </a:effectLst>
        </p:spPr>
      </p:pic>
      <p:sp>
        <p:nvSpPr>
          <p:cNvPr id="16" name="Content Placeholder 2">
            <a:extLst>
              <a:ext uri="{FF2B5EF4-FFF2-40B4-BE49-F238E27FC236}">
                <a16:creationId xmlns:a16="http://schemas.microsoft.com/office/drawing/2014/main" id="{F17C92D9-652D-7E67-09F2-3B4E39616BE4}"/>
              </a:ext>
            </a:extLst>
          </p:cNvPr>
          <p:cNvSpPr txBox="1">
            <a:spLocks/>
          </p:cNvSpPr>
          <p:nvPr/>
        </p:nvSpPr>
        <p:spPr>
          <a:xfrm>
            <a:off x="362167" y="904807"/>
            <a:ext cx="8139305" cy="641710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3600" b="1" dirty="0">
                <a:solidFill>
                  <a:srgbClr val="7E475E"/>
                </a:solidFill>
                <a:latin typeface="Poor Richard" panose="02080502050505020702" pitchFamily="18" charset="0"/>
              </a:rPr>
              <a:t>Did You Know?</a:t>
            </a:r>
          </a:p>
          <a:p>
            <a:pPr>
              <a:lnSpc>
                <a:spcPct val="120000"/>
              </a:lnSpc>
            </a:pPr>
            <a:r>
              <a:rPr lang="en-US" b="1" dirty="0">
                <a:solidFill>
                  <a:srgbClr val="7E475E"/>
                </a:solidFill>
                <a:latin typeface="Poor Richard" panose="02080502050505020702" pitchFamily="18" charset="0"/>
              </a:rPr>
              <a:t>In the 1200s BC, Pharaoh Ramesses II had engraved an astronomical ceiling depicting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a 360-day year. </a:t>
            </a:r>
          </a:p>
          <a:p>
            <a:pPr>
              <a:lnSpc>
                <a:spcPct val="120000"/>
              </a:lnSpc>
            </a:pPr>
            <a:r>
              <a:rPr lang="en-US" b="1" dirty="0">
                <a:solidFill>
                  <a:srgbClr val="7E475E"/>
                </a:solidFill>
                <a:latin typeface="Poor Richard" panose="02080502050505020702" pitchFamily="18" charset="0"/>
              </a:rPr>
              <a:t>Marshall </a:t>
            </a:r>
            <a:r>
              <a:rPr lang="en-US" b="1" dirty="0" err="1">
                <a:solidFill>
                  <a:srgbClr val="7E475E"/>
                </a:solidFill>
                <a:latin typeface="Poor Richard" panose="02080502050505020702" pitchFamily="18" charset="0"/>
              </a:rPr>
              <a:t>Clagett</a:t>
            </a:r>
            <a:r>
              <a:rPr lang="en-US" b="1" dirty="0">
                <a:solidFill>
                  <a:srgbClr val="7E475E"/>
                </a:solidFill>
                <a:latin typeface="Poor Richard" panose="02080502050505020702" pitchFamily="18" charset="0"/>
              </a:rPr>
              <a:t> </a:t>
            </a:r>
            <a:r>
              <a:rPr lang="en-US" dirty="0">
                <a:solidFill>
                  <a:srgbClr val="7E475E"/>
                </a:solidFill>
                <a:latin typeface="Poor Richard" panose="02080502050505020702" pitchFamily="18" charset="0"/>
              </a:rPr>
              <a:t>(science historian &amp; scholar of the 20</a:t>
            </a:r>
            <a:r>
              <a:rPr lang="en-US" baseline="30000" dirty="0">
                <a:solidFill>
                  <a:srgbClr val="7E475E"/>
                </a:solidFill>
                <a:latin typeface="Poor Richard" panose="02080502050505020702" pitchFamily="18" charset="0"/>
              </a:rPr>
              <a:t>th</a:t>
            </a:r>
            <a:r>
              <a:rPr lang="en-US" dirty="0">
                <a:solidFill>
                  <a:srgbClr val="7E475E"/>
                </a:solidFill>
                <a:latin typeface="Poor Richard" panose="02080502050505020702" pitchFamily="18" charset="0"/>
              </a:rPr>
              <a:t> century) </a:t>
            </a:r>
            <a:r>
              <a:rPr lang="en-US" b="1" dirty="0">
                <a:solidFill>
                  <a:srgbClr val="0000FF"/>
                </a:solidFill>
                <a:latin typeface="Poor Richard" panose="02080502050505020702" pitchFamily="18" charset="0"/>
              </a:rPr>
              <a:t>noticed the</a:t>
            </a:r>
            <a:r>
              <a:rPr lang="en-US" dirty="0">
                <a:solidFill>
                  <a:srgbClr val="7E475E"/>
                </a:solidFill>
                <a:latin typeface="Poor Richard" panose="02080502050505020702" pitchFamily="18" charset="0"/>
              </a:rPr>
              <a:t> </a:t>
            </a:r>
            <a:r>
              <a:rPr lang="en-US" b="1" dirty="0">
                <a:solidFill>
                  <a:srgbClr val="0000FF"/>
                </a:solidFill>
                <a:latin typeface="Poor Richard" panose="02080502050505020702" pitchFamily="18" charset="0"/>
              </a:rPr>
              <a:t>five epagomenal days often added to complete ancient 360-day calendar</a:t>
            </a:r>
            <a:r>
              <a:rPr lang="en-US" dirty="0">
                <a:solidFill>
                  <a:srgbClr val="0000FF"/>
                </a:solidFill>
                <a:latin typeface="Poor Richard" panose="02080502050505020702" pitchFamily="18" charset="0"/>
              </a:rPr>
              <a:t>s</a:t>
            </a:r>
            <a:r>
              <a:rPr lang="en-US" dirty="0">
                <a:solidFill>
                  <a:srgbClr val="7E475E"/>
                </a:solidFill>
                <a:latin typeface="Poor Richard" panose="02080502050505020702" pitchFamily="18" charset="0"/>
              </a:rPr>
              <a:t> </a:t>
            </a:r>
            <a:r>
              <a:rPr lang="en-US" b="1" dirty="0">
                <a:solidFill>
                  <a:srgbClr val="0000FF"/>
                </a:solidFill>
                <a:latin typeface="Poor Richard" panose="02080502050505020702" pitchFamily="18" charset="0"/>
              </a:rPr>
              <a:t>were</a:t>
            </a:r>
            <a:r>
              <a:rPr lang="en-US" dirty="0">
                <a:solidFill>
                  <a:srgbClr val="0000FF"/>
                </a:solidFill>
                <a:latin typeface="Poor Richard" panose="02080502050505020702" pitchFamily="18" charset="0"/>
              </a:rPr>
              <a:t> </a:t>
            </a:r>
            <a:r>
              <a:rPr lang="en-US" b="1" dirty="0">
                <a:solidFill>
                  <a:srgbClr val="FF0000"/>
                </a:solidFill>
                <a:latin typeface="Poor Richard" panose="02080502050505020702" pitchFamily="18" charset="0"/>
              </a:rPr>
              <a:t>simply</a:t>
            </a:r>
            <a:r>
              <a:rPr lang="en-US" dirty="0">
                <a:solidFill>
                  <a:srgbClr val="FF0000"/>
                </a:solidFill>
                <a:latin typeface="Poor Richard" panose="02080502050505020702" pitchFamily="18" charset="0"/>
              </a:rPr>
              <a:t> </a:t>
            </a:r>
            <a:r>
              <a:rPr lang="en-US" b="1" u="sng" dirty="0">
                <a:solidFill>
                  <a:srgbClr val="FF0000"/>
                </a:solidFill>
                <a:latin typeface="Poor Richard" panose="02080502050505020702" pitchFamily="18" charset="0"/>
              </a:rPr>
              <a:t>absent in these ancient EGYPTIAN calendars</a:t>
            </a:r>
            <a:r>
              <a:rPr lang="en-US" b="1" dirty="0">
                <a:solidFill>
                  <a:srgbClr val="FF0000"/>
                </a:solidFill>
                <a:latin typeface="Poor Richard" panose="02080502050505020702" pitchFamily="18" charset="0"/>
              </a:rPr>
              <a:t>.</a:t>
            </a:r>
          </a:p>
          <a:p>
            <a:pPr>
              <a:lnSpc>
                <a:spcPct val="120000"/>
              </a:lnSpc>
            </a:pPr>
            <a:endParaRPr lang="en-US" b="1" dirty="0">
              <a:solidFill>
                <a:srgbClr val="7E475E"/>
              </a:solidFill>
              <a:latin typeface="Poor Richard" panose="02080502050505020702" pitchFamily="18" charset="0"/>
            </a:endParaRPr>
          </a:p>
        </p:txBody>
      </p:sp>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p:cTn id="7" dur="10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4A4AB0-3A25-3106-687B-7DE0649C5C6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41" b="97750" l="38656" r="100000"/>
                    </a14:imgEffect>
                  </a14:imgLayer>
                </a14:imgProps>
              </a:ext>
              <a:ext uri="{28A0092B-C50C-407E-A947-70E740481C1C}">
                <a14:useLocalDpi xmlns:a14="http://schemas.microsoft.com/office/drawing/2010/main"/>
              </a:ext>
            </a:extLst>
          </a:blip>
          <a:srcRect l="41499" r="1"/>
          <a:stretch/>
        </p:blipFill>
        <p:spPr>
          <a:xfrm>
            <a:off x="8670470" y="196968"/>
            <a:ext cx="3259954" cy="31320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47</a:t>
            </a:fld>
            <a:endParaRPr lang="en-US" b="1" dirty="0">
              <a:solidFill>
                <a:schemeClr val="tx1"/>
              </a:solidFill>
            </a:endParaRPr>
          </a:p>
        </p:txBody>
      </p:sp>
      <p:pic>
        <p:nvPicPr>
          <p:cNvPr id="11" name="Picture 10">
            <a:extLst>
              <a:ext uri="{FF2B5EF4-FFF2-40B4-BE49-F238E27FC236}">
                <a16:creationId xmlns:a16="http://schemas.microsoft.com/office/drawing/2014/main" id="{C4CC17B5-033F-18FC-6832-BB3B7CBF94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5809" y="3157012"/>
            <a:ext cx="5179789" cy="3366863"/>
          </a:xfrm>
          <a:prstGeom prst="rect">
            <a:avLst/>
          </a:prstGeom>
          <a:ln>
            <a:noFill/>
          </a:ln>
          <a:effectLst>
            <a:softEdge rad="112500"/>
          </a:effectLst>
        </p:spPr>
      </p:pic>
      <p:pic>
        <p:nvPicPr>
          <p:cNvPr id="2" name="Picture 1" descr="C:\Users\Rae\Desktop\Best CCC Logo Clear with colors in circle SMS.png">
            <a:extLst>
              <a:ext uri="{FF2B5EF4-FFF2-40B4-BE49-F238E27FC236}">
                <a16:creationId xmlns:a16="http://schemas.microsoft.com/office/drawing/2014/main" id="{82DBE71E-B2CD-833A-2CC9-57ED6CE1A7C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B12DED-2E2E-2374-58DE-26598E4798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7750" y="3144838"/>
            <a:ext cx="3323359" cy="3323359"/>
          </a:xfrm>
          <a:prstGeom prst="rect">
            <a:avLst/>
          </a:prstGeom>
          <a:ln>
            <a:noFill/>
          </a:ln>
          <a:effectLst>
            <a:softEdge rad="112500"/>
          </a:effectLst>
        </p:spPr>
      </p:pic>
      <p:pic>
        <p:nvPicPr>
          <p:cNvPr id="12" name="Picture 11">
            <a:extLst>
              <a:ext uri="{FF2B5EF4-FFF2-40B4-BE49-F238E27FC236}">
                <a16:creationId xmlns:a16="http://schemas.microsoft.com/office/drawing/2014/main" id="{4E448BD8-C270-F5E8-322B-68D364B0FF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148" y="3164329"/>
            <a:ext cx="6136212" cy="3483838"/>
          </a:xfrm>
          <a:prstGeom prst="rect">
            <a:avLst/>
          </a:prstGeom>
          <a:ln>
            <a:noFill/>
          </a:ln>
          <a:effectLst>
            <a:softEdge rad="112500"/>
          </a:effectLst>
        </p:spPr>
      </p:pic>
      <p:sp>
        <p:nvSpPr>
          <p:cNvPr id="13" name="Content Placeholder 2">
            <a:extLst>
              <a:ext uri="{FF2B5EF4-FFF2-40B4-BE49-F238E27FC236}">
                <a16:creationId xmlns:a16="http://schemas.microsoft.com/office/drawing/2014/main" id="{FDFC0AA1-D712-3590-EA24-A7AE5267D92C}"/>
              </a:ext>
            </a:extLst>
          </p:cNvPr>
          <p:cNvSpPr txBox="1">
            <a:spLocks/>
          </p:cNvSpPr>
          <p:nvPr/>
        </p:nvSpPr>
        <p:spPr>
          <a:xfrm>
            <a:off x="4127653" y="109875"/>
            <a:ext cx="5471200" cy="3219130"/>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3600" b="1" dirty="0">
                <a:solidFill>
                  <a:srgbClr val="7E475E"/>
                </a:solidFill>
                <a:latin typeface="Poor Richard" panose="02080502050505020702" pitchFamily="18" charset="0"/>
              </a:rPr>
              <a:t>Did You Know?</a:t>
            </a:r>
          </a:p>
          <a:p>
            <a:pPr>
              <a:lnSpc>
                <a:spcPct val="120000"/>
              </a:lnSpc>
            </a:pPr>
            <a:r>
              <a:rPr lang="en-US" b="1" dirty="0">
                <a:solidFill>
                  <a:srgbClr val="7E475E"/>
                </a:solidFill>
                <a:latin typeface="Poor Richard" panose="02080502050505020702" pitchFamily="18" charset="0"/>
              </a:rPr>
              <a:t>The “1</a:t>
            </a:r>
            <a:r>
              <a:rPr lang="en-US" b="1" baseline="30000" dirty="0">
                <a:solidFill>
                  <a:srgbClr val="7E475E"/>
                </a:solidFill>
                <a:latin typeface="Poor Richard" panose="02080502050505020702" pitchFamily="18" charset="0"/>
              </a:rPr>
              <a:t>st</a:t>
            </a:r>
            <a:r>
              <a:rPr lang="en-US" b="1" dirty="0">
                <a:solidFill>
                  <a:srgbClr val="7E475E"/>
                </a:solidFill>
                <a:latin typeface="Poor Richard" panose="02080502050505020702" pitchFamily="18" charset="0"/>
              </a:rPr>
              <a:t> law” of the Pharaohs was their pledge, taken on the day of ascension to the throne,  to never change the calendar?!</a:t>
            </a:r>
          </a:p>
          <a:p>
            <a:pPr>
              <a:lnSpc>
                <a:spcPct val="120000"/>
              </a:lnSpc>
            </a:pPr>
            <a:endParaRPr lang="en-US" b="1" dirty="0">
              <a:solidFill>
                <a:srgbClr val="7E475E"/>
              </a:solidFill>
              <a:latin typeface="Poor Richard" panose="02080502050505020702" pitchFamily="18" charset="0"/>
            </a:endParaRPr>
          </a:p>
        </p:txBody>
      </p:sp>
      <p:pic>
        <p:nvPicPr>
          <p:cNvPr id="3" name="Picture 2">
            <a:extLst>
              <a:ext uri="{FF2B5EF4-FFF2-40B4-BE49-F238E27FC236}">
                <a16:creationId xmlns:a16="http://schemas.microsoft.com/office/drawing/2014/main" id="{BA91F159-C918-F2E2-E248-81B2E8D551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0098" y="599569"/>
            <a:ext cx="4139765" cy="2326833"/>
          </a:xfrm>
          <a:prstGeom prst="rect">
            <a:avLst/>
          </a:prstGeom>
          <a:ln>
            <a:noFill/>
          </a:ln>
          <a:effectLst>
            <a:softEdge rad="112500"/>
          </a:effectLst>
        </p:spPr>
      </p:pic>
      <p:pic>
        <p:nvPicPr>
          <p:cNvPr id="7" name="Picture 6">
            <a:extLst>
              <a:ext uri="{FF2B5EF4-FFF2-40B4-BE49-F238E27FC236}">
                <a16:creationId xmlns:a16="http://schemas.microsoft.com/office/drawing/2014/main" id="{0F56B3A0-5C07-727A-C793-732C48B9E0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33780" y="-1096686"/>
            <a:ext cx="5404601" cy="6858000"/>
          </a:xfrm>
          <a:prstGeom prst="rect">
            <a:avLst/>
          </a:prstGeom>
        </p:spPr>
      </p:pic>
    </p:spTree>
    <p:extLst>
      <p:ext uri="{BB962C8B-B14F-4D97-AF65-F5344CB8AC3E}">
        <p14:creationId xmlns:p14="http://schemas.microsoft.com/office/powerpoint/2010/main" val="52703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48</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F135967-00E9-2204-065C-3E0A3100A3B1}"/>
              </a:ext>
            </a:extLst>
          </p:cNvPr>
          <p:cNvSpPr>
            <a:spLocks noGrp="1"/>
          </p:cNvSpPr>
          <p:nvPr>
            <p:ph type="title"/>
          </p:nvPr>
        </p:nvSpPr>
        <p:spPr>
          <a:xfrm>
            <a:off x="1069543" y="100287"/>
            <a:ext cx="10770755" cy="915988"/>
          </a:xfrm>
        </p:spPr>
        <p:txBody>
          <a:bodyPr>
            <a:noAutofit/>
            <a:scene3d>
              <a:camera prst="orthographicFront"/>
              <a:lightRig rig="threePt" dir="t"/>
            </a:scene3d>
            <a:sp3d extrusionH="57150">
              <a:bevelT w="38100" h="38100"/>
            </a:sp3d>
          </a:bodyPr>
          <a:lstStyle/>
          <a:p>
            <a:r>
              <a:rPr lang="en-US" sz="2800" dirty="0">
                <a:ln>
                  <a:solidFill>
                    <a:srgbClr val="500050"/>
                  </a:solidFill>
                </a:ln>
                <a:solidFill>
                  <a:srgbClr val="AB5959"/>
                </a:solidFill>
                <a:effectLst>
                  <a:glow rad="342900">
                    <a:schemeClr val="accent4">
                      <a:lumMod val="60000"/>
                      <a:lumOff val="40000"/>
                    </a:schemeClr>
                  </a:glow>
                </a:effectLst>
                <a:latin typeface="Ravie" panose="04040805050809020602" pitchFamily="82" charset="0"/>
              </a:rPr>
              <a:t>Wikipedia Snooping for  Internet Questions</a:t>
            </a:r>
          </a:p>
        </p:txBody>
      </p:sp>
      <p:pic>
        <p:nvPicPr>
          <p:cNvPr id="20" name="Picture 19">
            <a:extLst>
              <a:ext uri="{FF2B5EF4-FFF2-40B4-BE49-F238E27FC236}">
                <a16:creationId xmlns:a16="http://schemas.microsoft.com/office/drawing/2014/main" id="{18386D7E-6FA4-03A4-BF49-322532E365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854" y="1180022"/>
            <a:ext cx="4513943" cy="363174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22">
            <a:extLst>
              <a:ext uri="{FF2B5EF4-FFF2-40B4-BE49-F238E27FC236}">
                <a16:creationId xmlns:a16="http://schemas.microsoft.com/office/drawing/2014/main" id="{B58D31BB-98F6-4149-9F53-606A469876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565" y="4252706"/>
            <a:ext cx="2403664" cy="61964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isometricOffAxis1Right"/>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6C3F3EB0-DE16-518C-676D-ADEC203681AD}"/>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8039" l="0" r="100000"/>
                    </a14:imgEffect>
                  </a14:imgLayer>
                </a14:imgProps>
              </a:ext>
              <a:ext uri="{28A0092B-C50C-407E-A947-70E740481C1C}">
                <a14:useLocalDpi xmlns:a14="http://schemas.microsoft.com/office/drawing/2010/main"/>
              </a:ext>
            </a:extLst>
          </a:blip>
          <a:srcRect/>
          <a:stretch/>
        </p:blipFill>
        <p:spPr>
          <a:xfrm>
            <a:off x="50434" y="4256126"/>
            <a:ext cx="2046791" cy="24369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extBox 5">
            <a:extLst>
              <a:ext uri="{FF2B5EF4-FFF2-40B4-BE49-F238E27FC236}">
                <a16:creationId xmlns:a16="http://schemas.microsoft.com/office/drawing/2014/main" id="{DF778BE0-A0D4-DDA6-14AA-1FA9EFB8E043}"/>
              </a:ext>
            </a:extLst>
          </p:cNvPr>
          <p:cNvSpPr txBox="1"/>
          <p:nvPr/>
        </p:nvSpPr>
        <p:spPr>
          <a:xfrm>
            <a:off x="899247" y="726326"/>
            <a:ext cx="3390126" cy="1200329"/>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3200" b="1" dirty="0">
                <a:ln>
                  <a:solidFill>
                    <a:srgbClr val="002060"/>
                  </a:solidFill>
                </a:ln>
                <a:solidFill>
                  <a:srgbClr val="0070C0"/>
                </a:solidFill>
                <a:effectLst>
                  <a:glow rad="254000">
                    <a:srgbClr val="DAE3F4"/>
                  </a:glow>
                </a:effectLst>
                <a:latin typeface="Poor Richard" panose="02080502050505020702" pitchFamily="18" charset="0"/>
              </a:rPr>
              <a:t>How did Egyptians </a:t>
            </a:r>
            <a:br>
              <a:rPr lang="en-US" sz="3200" b="1" dirty="0">
                <a:ln>
                  <a:solidFill>
                    <a:srgbClr val="002060"/>
                  </a:solidFill>
                </a:ln>
                <a:solidFill>
                  <a:srgbClr val="0070C0"/>
                </a:solidFill>
                <a:effectLst>
                  <a:glow rad="254000">
                    <a:srgbClr val="DAE3F4"/>
                  </a:glow>
                </a:effectLst>
                <a:latin typeface="Poor Richard" panose="02080502050505020702" pitchFamily="18" charset="0"/>
              </a:rPr>
            </a:br>
            <a:r>
              <a:rPr lang="en-US" sz="3200" b="1" dirty="0">
                <a:ln>
                  <a:solidFill>
                    <a:srgbClr val="002060"/>
                  </a:solidFill>
                </a:ln>
                <a:solidFill>
                  <a:srgbClr val="0070C0"/>
                </a:solidFill>
                <a:effectLst>
                  <a:glow rad="254000">
                    <a:srgbClr val="DAE3F4"/>
                  </a:glow>
                </a:effectLst>
                <a:latin typeface="Poor Richard" panose="02080502050505020702" pitchFamily="18" charset="0"/>
              </a:rPr>
              <a:t>count the days?</a:t>
            </a:r>
            <a:br>
              <a:rPr lang="en-US" sz="3200" b="1" dirty="0">
                <a:ln>
                  <a:solidFill>
                    <a:srgbClr val="002060"/>
                  </a:solidFill>
                </a:ln>
                <a:solidFill>
                  <a:srgbClr val="0070C0"/>
                </a:solidFill>
                <a:effectLst>
                  <a:glow rad="254000">
                    <a:srgbClr val="DAE3F4"/>
                  </a:glow>
                </a:effectLst>
                <a:latin typeface="Poor Richard" panose="02080502050505020702" pitchFamily="18" charset="0"/>
              </a:rPr>
            </a:br>
            <a:endParaRPr lang="en-US" sz="800" b="1" dirty="0">
              <a:ln>
                <a:solidFill>
                  <a:srgbClr val="002060"/>
                </a:solidFill>
              </a:ln>
              <a:solidFill>
                <a:srgbClr val="0070C0"/>
              </a:solidFill>
              <a:effectLst>
                <a:glow rad="254000">
                  <a:srgbClr val="DAE3F4"/>
                </a:glow>
              </a:effectLst>
              <a:latin typeface="Poor Richard" panose="02080502050505020702" pitchFamily="18" charset="0"/>
            </a:endParaRPr>
          </a:p>
        </p:txBody>
      </p:sp>
      <p:sp>
        <p:nvSpPr>
          <p:cNvPr id="24" name="TextBox 23">
            <a:extLst>
              <a:ext uri="{FF2B5EF4-FFF2-40B4-BE49-F238E27FC236}">
                <a16:creationId xmlns:a16="http://schemas.microsoft.com/office/drawing/2014/main" id="{DC26A024-311E-6275-1CDA-A0D0CC16A392}"/>
              </a:ext>
            </a:extLst>
          </p:cNvPr>
          <p:cNvSpPr txBox="1"/>
          <p:nvPr/>
        </p:nvSpPr>
        <p:spPr>
          <a:xfrm>
            <a:off x="4205367" y="735666"/>
            <a:ext cx="7604619" cy="6555641"/>
          </a:xfrm>
          <a:prstGeom prst="rect">
            <a:avLst/>
          </a:prstGeom>
          <a:noFill/>
          <a:effectLst/>
        </p:spPr>
        <p:txBody>
          <a:bodyPr wrap="square">
            <a:spAutoFit/>
            <a:scene3d>
              <a:camera prst="orthographicFront"/>
              <a:lightRig rig="threePt" dir="t"/>
            </a:scene3d>
            <a:sp3d extrusionH="57150">
              <a:bevelT w="38100" h="38100"/>
            </a:sp3d>
          </a:bodyPr>
          <a:lstStyle/>
          <a:p>
            <a:pPr algn="ctr"/>
            <a:r>
              <a:rPr lang="en-US" sz="3200" b="1" dirty="0">
                <a:ln>
                  <a:solidFill>
                    <a:srgbClr val="002060"/>
                  </a:solidFill>
                </a:ln>
                <a:solidFill>
                  <a:srgbClr val="7E475E"/>
                </a:solidFill>
                <a:effectLst/>
                <a:latin typeface="Poor Richard" panose="02080502050505020702" pitchFamily="18" charset="0"/>
              </a:rPr>
              <a:t>Wiki Answer:  </a:t>
            </a:r>
            <a:r>
              <a:rPr lang="en-US" sz="3200" b="1" i="0" dirty="0">
                <a:solidFill>
                  <a:schemeClr val="accent6">
                    <a:lumMod val="50000"/>
                  </a:schemeClr>
                </a:solidFill>
                <a:effectLst/>
                <a:latin typeface="Poor Richard" panose="02080502050505020702" pitchFamily="18" charset="0"/>
              </a:rPr>
              <a:t>It is thought that, like most agricultural societies, the ancient Egyptians originally organized their calendar </a:t>
            </a:r>
            <a:r>
              <a:rPr lang="en-US" sz="3200" b="1" i="0" dirty="0">
                <a:solidFill>
                  <a:srgbClr val="C00000"/>
                </a:solidFill>
                <a:effectLst/>
                <a:latin typeface="Poor Richard" panose="02080502050505020702" pitchFamily="18" charset="0"/>
              </a:rPr>
              <a:t>according </a:t>
            </a:r>
            <a:br>
              <a:rPr lang="en-US" sz="3200" b="1" i="0" dirty="0">
                <a:solidFill>
                  <a:srgbClr val="C00000"/>
                </a:solidFill>
                <a:effectLst/>
                <a:latin typeface="Poor Richard" panose="02080502050505020702" pitchFamily="18" charset="0"/>
              </a:rPr>
            </a:br>
            <a:r>
              <a:rPr lang="en-US" sz="3200" b="1" i="0" dirty="0">
                <a:solidFill>
                  <a:srgbClr val="C00000"/>
                </a:solidFill>
                <a:effectLst/>
                <a:latin typeface="Poor Richard" panose="02080502050505020702" pitchFamily="18" charset="0"/>
              </a:rPr>
              <a:t>to the cycles of the moon and the agricultural seasons.  </a:t>
            </a:r>
            <a:r>
              <a:rPr lang="en-US" sz="3200" b="1" i="0" dirty="0">
                <a:solidFill>
                  <a:srgbClr val="0070C0"/>
                </a:solidFill>
                <a:effectLst/>
                <a:latin typeface="Poor Richard" panose="02080502050505020702" pitchFamily="18" charset="0"/>
              </a:rPr>
              <a:t>Most scholars agree that the Egyptian day began at dawn, before the rising of the sun, rather than sunrise.  </a:t>
            </a:r>
            <a:r>
              <a:rPr lang="en-US" sz="3200" b="1" i="0" dirty="0">
                <a:solidFill>
                  <a:srgbClr val="002060"/>
                </a:solidFill>
                <a:effectLst/>
                <a:latin typeface="Poor Richard" panose="02080502050505020702" pitchFamily="18" charset="0"/>
              </a:rPr>
              <a:t>The daily cycle was divided into twenty-four hours: twelve hours of the day and twelve hours of the night, the latter apparently reckoned based on the movement of groups of stars (“decans”) across the night sky. </a:t>
            </a:r>
            <a:br>
              <a:rPr lang="en-US" sz="3200" b="1" i="0" dirty="0">
                <a:solidFill>
                  <a:srgbClr val="002060"/>
                </a:solidFill>
                <a:effectLst/>
                <a:latin typeface="Poor Richard" panose="02080502050505020702" pitchFamily="18" charset="0"/>
              </a:rPr>
            </a:br>
            <a:r>
              <a:rPr lang="en-US" sz="1400" b="1" dirty="0">
                <a:solidFill>
                  <a:srgbClr val="002060"/>
                </a:solidFill>
                <a:effectLst>
                  <a:glow rad="203200">
                    <a:schemeClr val="bg1"/>
                  </a:glow>
                </a:effectLst>
                <a:latin typeface="Google Sans"/>
              </a:rPr>
              <a:t>https://www.metmuseum.org/toah/hd/tell/hd_tell.htm#:~:text=It%20is%20thought%20that%2C%20like,the%20sun%2C%20rather%20than%20sunrise.</a:t>
            </a:r>
          </a:p>
          <a:p>
            <a:pPr algn="ctr"/>
            <a:endParaRPr lang="en-US" sz="3200" b="1" i="0" dirty="0">
              <a:solidFill>
                <a:srgbClr val="002060"/>
              </a:solidFill>
              <a:effectLst/>
              <a:latin typeface="Poor Richard" panose="02080502050505020702" pitchFamily="18" charset="0"/>
            </a:endParaRPr>
          </a:p>
        </p:txBody>
      </p:sp>
      <p:sp>
        <p:nvSpPr>
          <p:cNvPr id="25" name="TextBox 24">
            <a:extLst>
              <a:ext uri="{FF2B5EF4-FFF2-40B4-BE49-F238E27FC236}">
                <a16:creationId xmlns:a16="http://schemas.microsoft.com/office/drawing/2014/main" id="{051B8170-26B9-755B-1024-62BFB14E737E}"/>
              </a:ext>
            </a:extLst>
          </p:cNvPr>
          <p:cNvSpPr txBox="1"/>
          <p:nvPr/>
        </p:nvSpPr>
        <p:spPr>
          <a:xfrm>
            <a:off x="1870135" y="4898772"/>
            <a:ext cx="2457312" cy="1569660"/>
          </a:xfrm>
          <a:prstGeom prst="rect">
            <a:avLst/>
          </a:prstGeom>
          <a:solidFill>
            <a:schemeClr val="accent2">
              <a:lumMod val="40000"/>
              <a:lumOff val="60000"/>
            </a:schemeClr>
          </a:solidFill>
          <a:effectLst>
            <a:softEdge rad="203200"/>
          </a:effectLst>
        </p:spPr>
        <p:txBody>
          <a:bodyPr wrap="square" rtlCol="0">
            <a:spAutoFit/>
            <a:scene3d>
              <a:camera prst="orthographicFront"/>
              <a:lightRig rig="threePt" dir="t"/>
            </a:scene3d>
            <a:sp3d extrusionH="57150">
              <a:bevelT w="38100" h="38100"/>
            </a:sp3d>
          </a:bodyPr>
          <a:lstStyle/>
          <a:p>
            <a:pPr algn="ctr"/>
            <a:r>
              <a:rPr lang="en-US" sz="2400" b="1" dirty="0">
                <a:solidFill>
                  <a:srgbClr val="002060"/>
                </a:solidFill>
                <a:latin typeface="Comic Sans MS" panose="030F0702030302020204" pitchFamily="66" charset="0"/>
              </a:rPr>
              <a:t>What part of this answer </a:t>
            </a:r>
            <a:br>
              <a:rPr lang="en-US" sz="2400" b="1" dirty="0">
                <a:solidFill>
                  <a:srgbClr val="002060"/>
                </a:solidFill>
                <a:latin typeface="Comic Sans MS" panose="030F0702030302020204" pitchFamily="66" charset="0"/>
              </a:rPr>
            </a:br>
            <a:r>
              <a:rPr lang="en-US" sz="2400" b="1" dirty="0">
                <a:solidFill>
                  <a:srgbClr val="002060"/>
                </a:solidFill>
                <a:latin typeface="Comic Sans MS" panose="030F0702030302020204" pitchFamily="66" charset="0"/>
              </a:rPr>
              <a:t>will Torah </a:t>
            </a:r>
            <a:br>
              <a:rPr lang="en-US" sz="2400" b="1" dirty="0">
                <a:solidFill>
                  <a:srgbClr val="002060"/>
                </a:solidFill>
                <a:latin typeface="Comic Sans MS" panose="030F0702030302020204" pitchFamily="66" charset="0"/>
              </a:rPr>
            </a:br>
            <a:r>
              <a:rPr lang="en-US" sz="2400" b="1" dirty="0">
                <a:solidFill>
                  <a:srgbClr val="002060"/>
                </a:solidFill>
                <a:latin typeface="Comic Sans MS" panose="030F0702030302020204" pitchFamily="66" charset="0"/>
              </a:rPr>
              <a:t>agree with?</a:t>
            </a:r>
          </a:p>
        </p:txBody>
      </p:sp>
    </p:spTree>
    <p:extLst>
      <p:ext uri="{BB962C8B-B14F-4D97-AF65-F5344CB8AC3E}">
        <p14:creationId xmlns:p14="http://schemas.microsoft.com/office/powerpoint/2010/main" val="32551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49</a:t>
            </a:fld>
            <a:endParaRPr lang="en-US" b="1" dirty="0">
              <a:solidFill>
                <a:schemeClr val="tx1"/>
              </a:solidFill>
            </a:endParaRPr>
          </a:p>
        </p:txBody>
      </p:sp>
      <p:pic>
        <p:nvPicPr>
          <p:cNvPr id="8" name="Picture 7">
            <a:extLst>
              <a:ext uri="{FF2B5EF4-FFF2-40B4-BE49-F238E27FC236}">
                <a16:creationId xmlns:a16="http://schemas.microsoft.com/office/drawing/2014/main" id="{9F9C8B8B-6902-8B89-B9C4-BD1BF1665E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0102" y="-2019375"/>
            <a:ext cx="4445000" cy="862660"/>
          </a:xfrm>
          <a:prstGeom prst="rect">
            <a:avLst/>
          </a:prstGeom>
        </p:spPr>
      </p:pic>
      <p:pic>
        <p:nvPicPr>
          <p:cNvPr id="11" name="Picture 10">
            <a:extLst>
              <a:ext uri="{FF2B5EF4-FFF2-40B4-BE49-F238E27FC236}">
                <a16:creationId xmlns:a16="http://schemas.microsoft.com/office/drawing/2014/main" id="{023DE0C3-3177-307E-EC02-F64BEEE619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6865" y="-2696630"/>
            <a:ext cx="5062341" cy="2515251"/>
          </a:xfrm>
          <a:prstGeom prst="rect">
            <a:avLst/>
          </a:prstGeom>
        </p:spPr>
      </p:pic>
      <p:pic>
        <p:nvPicPr>
          <p:cNvPr id="13" name="Picture 12">
            <a:extLst>
              <a:ext uri="{FF2B5EF4-FFF2-40B4-BE49-F238E27FC236}">
                <a16:creationId xmlns:a16="http://schemas.microsoft.com/office/drawing/2014/main" id="{2B9E81A8-4C12-D1E3-0D60-B5F8A4B8EA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4899" y="391599"/>
            <a:ext cx="3072617" cy="2212284"/>
          </a:xfrm>
          <a:prstGeom prst="rect">
            <a:avLst/>
          </a:prstGeom>
          <a:ln>
            <a:noFill/>
          </a:ln>
          <a:effectLst>
            <a:softEdge rad="112500"/>
          </a:effectLst>
        </p:spPr>
      </p:pic>
      <p:sp>
        <p:nvSpPr>
          <p:cNvPr id="14" name="Content Placeholder 2">
            <a:extLst>
              <a:ext uri="{FF2B5EF4-FFF2-40B4-BE49-F238E27FC236}">
                <a16:creationId xmlns:a16="http://schemas.microsoft.com/office/drawing/2014/main" id="{812B480F-7EB6-B5CE-62F1-89976B51C21E}"/>
              </a:ext>
            </a:extLst>
          </p:cNvPr>
          <p:cNvSpPr txBox="1">
            <a:spLocks/>
          </p:cNvSpPr>
          <p:nvPr/>
        </p:nvSpPr>
        <p:spPr>
          <a:xfrm>
            <a:off x="408287" y="288250"/>
            <a:ext cx="5108630" cy="6076598"/>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3900" b="1" dirty="0">
                <a:solidFill>
                  <a:srgbClr val="7E475E"/>
                </a:solidFill>
                <a:latin typeface="Poor Richard" panose="02080502050505020702" pitchFamily="18" charset="0"/>
              </a:rPr>
              <a:t>    Did You Know?</a:t>
            </a:r>
          </a:p>
          <a:p>
            <a:pPr>
              <a:lnSpc>
                <a:spcPct val="120000"/>
              </a:lnSpc>
            </a:pPr>
            <a:r>
              <a:rPr lang="en-US" b="1" dirty="0">
                <a:solidFill>
                  <a:srgbClr val="7E475E"/>
                </a:solidFill>
                <a:latin typeface="Poor Richard" panose="02080502050505020702" pitchFamily="18" charset="0"/>
              </a:rPr>
              <a:t>All Veda texts </a:t>
            </a:r>
            <a:r>
              <a:rPr lang="en-US" sz="2400" b="1" dirty="0">
                <a:solidFill>
                  <a:srgbClr val="7E475E"/>
                </a:solidFill>
                <a:latin typeface="Poor Richard" panose="02080502050505020702" pitchFamily="18" charset="0"/>
              </a:rPr>
              <a:t>(1500-500 BC)</a:t>
            </a:r>
            <a:r>
              <a:rPr lang="en-US" b="1" dirty="0">
                <a:solidFill>
                  <a:srgbClr val="7E475E"/>
                </a:solidFill>
                <a:latin typeface="Poor Richard" panose="02080502050505020702" pitchFamily="18" charset="0"/>
              </a:rPr>
              <a:t> speak uniformly and exclusively of a year of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360 days, </a:t>
            </a:r>
            <a:r>
              <a:rPr lang="en-US" b="1" u="sng" dirty="0">
                <a:solidFill>
                  <a:srgbClr val="7E475E"/>
                </a:solidFill>
                <a:latin typeface="Poor Richard" panose="02080502050505020702" pitchFamily="18" charset="0"/>
              </a:rPr>
              <a:t>never mentionin</a:t>
            </a:r>
            <a:r>
              <a:rPr lang="en-US" b="1" dirty="0">
                <a:solidFill>
                  <a:srgbClr val="7E475E"/>
                </a:solidFill>
                <a:latin typeface="Poor Richard" panose="02080502050505020702" pitchFamily="18" charset="0"/>
              </a:rPr>
              <a:t>g</a:t>
            </a:r>
            <a:r>
              <a:rPr lang="en-US" b="1" u="sng" dirty="0">
                <a:solidFill>
                  <a:srgbClr val="7E475E"/>
                </a:solidFill>
                <a:latin typeface="Poor Richard" panose="02080502050505020702" pitchFamily="18" charset="0"/>
              </a:rPr>
              <a:t> intercalar</a:t>
            </a:r>
            <a:r>
              <a:rPr lang="en-US" b="1" dirty="0">
                <a:solidFill>
                  <a:srgbClr val="7E475E"/>
                </a:solidFill>
                <a:latin typeface="Poor Richard" panose="02080502050505020702" pitchFamily="18" charset="0"/>
              </a:rPr>
              <a:t>y</a:t>
            </a:r>
            <a:r>
              <a:rPr lang="en-US" b="1" u="sng" dirty="0">
                <a:solidFill>
                  <a:srgbClr val="7E475E"/>
                </a:solidFill>
                <a:latin typeface="Poor Richard" panose="02080502050505020702" pitchFamily="18" charset="0"/>
              </a:rPr>
              <a:t> da</a:t>
            </a:r>
            <a:r>
              <a:rPr lang="en-US" b="1" dirty="0">
                <a:solidFill>
                  <a:srgbClr val="7E475E"/>
                </a:solidFill>
                <a:latin typeface="Poor Richard" panose="02080502050505020702" pitchFamily="18" charset="0"/>
              </a:rPr>
              <a:t>y</a:t>
            </a:r>
            <a:r>
              <a:rPr lang="en-US" b="1" u="sng" dirty="0">
                <a:solidFill>
                  <a:srgbClr val="7E475E"/>
                </a:solidFill>
                <a:latin typeface="Poor Richard" panose="02080502050505020702" pitchFamily="18" charset="0"/>
              </a:rPr>
              <a:t>s</a:t>
            </a:r>
            <a:r>
              <a:rPr lang="en-US" b="1" dirty="0">
                <a:solidFill>
                  <a:srgbClr val="7E475E"/>
                </a:solidFill>
                <a:latin typeface="Poor Richard" panose="02080502050505020702" pitchFamily="18" charset="0"/>
              </a:rPr>
              <a:t>.  </a:t>
            </a:r>
          </a:p>
          <a:p>
            <a:pPr>
              <a:lnSpc>
                <a:spcPct val="120000"/>
              </a:lnSpc>
            </a:pPr>
            <a:r>
              <a:rPr lang="en-US" b="1" dirty="0">
                <a:solidFill>
                  <a:srgbClr val="7E475E"/>
                </a:solidFill>
                <a:latin typeface="Poor Richard" panose="02080502050505020702" pitchFamily="18" charset="0"/>
              </a:rPr>
              <a:t>The Sanskrit Mahabharata from 1000 BC indicates a year of 12 months of 30 days which forced a 13</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month every 5 years [likely after the sundial event]!</a:t>
            </a:r>
          </a:p>
          <a:p>
            <a:pPr>
              <a:lnSpc>
                <a:spcPct val="120000"/>
              </a:lnSpc>
            </a:pPr>
            <a:endParaRPr lang="en-US" b="1" dirty="0">
              <a:solidFill>
                <a:srgbClr val="7E475E"/>
              </a:solidFill>
              <a:latin typeface="Poor Richard" panose="02080502050505020702" pitchFamily="18" charset="0"/>
            </a:endParaRPr>
          </a:p>
        </p:txBody>
      </p:sp>
      <p:sp>
        <p:nvSpPr>
          <p:cNvPr id="15" name="Content Placeholder 2">
            <a:extLst>
              <a:ext uri="{FF2B5EF4-FFF2-40B4-BE49-F238E27FC236}">
                <a16:creationId xmlns:a16="http://schemas.microsoft.com/office/drawing/2014/main" id="{99CF5C63-9F3C-BF51-3FB0-776B021139CA}"/>
              </a:ext>
            </a:extLst>
          </p:cNvPr>
          <p:cNvSpPr txBox="1">
            <a:spLocks/>
          </p:cNvSpPr>
          <p:nvPr/>
        </p:nvSpPr>
        <p:spPr>
          <a:xfrm>
            <a:off x="5333341" y="493152"/>
            <a:ext cx="5789391" cy="6271865"/>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The Hindu lunar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months consisted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of 30 days – the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month being divided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into two parts of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15 days to represent the “bright half” as the moon was increasing and the “dark half” as the moon decreased. For a long time only the first 12 months had a god assigned; not the 13</a:t>
            </a:r>
            <a:r>
              <a:rPr lang="en-US" sz="2400" b="1" baseline="30000" dirty="0">
                <a:solidFill>
                  <a:srgbClr val="002060"/>
                </a:solidFill>
                <a:effectLst>
                  <a:glow rad="228600">
                    <a:schemeClr val="accent6">
                      <a:satMod val="175000"/>
                      <a:alpha val="40000"/>
                    </a:schemeClr>
                  </a:glow>
                </a:effectLst>
                <a:latin typeface="Comic Sans MS" panose="030F0702030302020204" pitchFamily="66" charset="0"/>
              </a:rPr>
              <a:t>th</a:t>
            </a:r>
            <a:r>
              <a:rPr lang="en-US" sz="2400" b="1" dirty="0">
                <a:solidFill>
                  <a:srgbClr val="002060"/>
                </a:solidFill>
                <a:effectLst>
                  <a:glow rad="228600">
                    <a:schemeClr val="accent6">
                      <a:satMod val="175000"/>
                      <a:alpha val="40000"/>
                    </a:schemeClr>
                  </a:glow>
                </a:effectLst>
                <a:latin typeface="Comic Sans MS" panose="030F0702030302020204" pitchFamily="66" charset="0"/>
              </a:rPr>
              <a:t> month which was called “Unclean” until Vishnu agreed to represent this month.</a:t>
            </a:r>
          </a:p>
        </p:txBody>
      </p:sp>
      <p:pic>
        <p:nvPicPr>
          <p:cNvPr id="3" name="Picture 2" descr="C:\Users\Rae\Desktop\Best CCC Logo Clear with colors in circle SMS.png">
            <a:extLst>
              <a:ext uri="{FF2B5EF4-FFF2-40B4-BE49-F238E27FC236}">
                <a16:creationId xmlns:a16="http://schemas.microsoft.com/office/drawing/2014/main" id="{DDE8BDE8-2731-8265-4FF1-8F5CE152C84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a:t>
            </a:fld>
            <a:endParaRPr lang="en-US" b="1" dirty="0">
              <a:solidFill>
                <a:schemeClr val="tx1"/>
              </a:solidFill>
            </a:endParaRPr>
          </a:p>
        </p:txBody>
      </p:sp>
      <p:sp>
        <p:nvSpPr>
          <p:cNvPr id="7" name="Title 1">
            <a:extLst>
              <a:ext uri="{FF2B5EF4-FFF2-40B4-BE49-F238E27FC236}">
                <a16:creationId xmlns:a16="http://schemas.microsoft.com/office/drawing/2014/main" id="{267F8535-B135-E95B-B166-0D87C4F1A953}"/>
              </a:ext>
            </a:extLst>
          </p:cNvPr>
          <p:cNvSpPr>
            <a:spLocks noGrp="1"/>
          </p:cNvSpPr>
          <p:nvPr>
            <p:ph type="title"/>
          </p:nvPr>
        </p:nvSpPr>
        <p:spPr>
          <a:xfrm>
            <a:off x="286124" y="375730"/>
            <a:ext cx="11616288" cy="689499"/>
          </a:xfrm>
        </p:spPr>
        <p:txBody>
          <a:bodyPr>
            <a:normAutofit fontScale="90000"/>
            <a:scene3d>
              <a:camera prst="orthographicFront"/>
              <a:lightRig rig="threePt" dir="t"/>
            </a:scene3d>
            <a:sp3d extrusionH="57150">
              <a:bevelT w="38100" h="38100"/>
            </a:sp3d>
          </a:bodyPr>
          <a:lstStyle/>
          <a:p>
            <a:pPr algn="ctr"/>
            <a:r>
              <a:rPr lang="en-US" sz="60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Secular</a:t>
            </a: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 </a:t>
            </a:r>
            <a:r>
              <a:rPr lang="en-US" sz="60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Historical</a:t>
            </a: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 </a:t>
            </a:r>
            <a:r>
              <a:rPr lang="en-US" sz="60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Documentation</a:t>
            </a:r>
            <a:endParaRPr lang="en-US" dirty="0">
              <a:ln>
                <a:solidFill>
                  <a:srgbClr val="500050"/>
                </a:solidFill>
              </a:ln>
              <a:solidFill>
                <a:srgbClr val="00FFFF"/>
              </a:solidFill>
              <a:effectLst>
                <a:outerShdw blurRad="60007" dist="310007" dir="7680000" sy="30000" kx="1300200" algn="ctr" rotWithShape="0">
                  <a:prstClr val="black">
                    <a:alpha val="32000"/>
                  </a:prstClr>
                </a:outerShdw>
              </a:effectLst>
              <a:latin typeface="Old English Text MT" panose="03040902040508030806" pitchFamily="66" charset="0"/>
            </a:endParaRPr>
          </a:p>
        </p:txBody>
      </p:sp>
      <p:sp>
        <p:nvSpPr>
          <p:cNvPr id="2" name="TextBox 1">
            <a:extLst>
              <a:ext uri="{FF2B5EF4-FFF2-40B4-BE49-F238E27FC236}">
                <a16:creationId xmlns:a16="http://schemas.microsoft.com/office/drawing/2014/main" id="{300CC281-9ACE-2EAA-D72F-8F08F7B8A07D}"/>
              </a:ext>
            </a:extLst>
          </p:cNvPr>
          <p:cNvSpPr txBox="1"/>
          <p:nvPr/>
        </p:nvSpPr>
        <p:spPr>
          <a:xfrm>
            <a:off x="393700" y="974917"/>
            <a:ext cx="10553700" cy="5632311"/>
          </a:xfrm>
          <a:prstGeom prst="rect">
            <a:avLst/>
          </a:prstGeom>
          <a:noFill/>
        </p:spPr>
        <p:txBody>
          <a:bodyPr wrap="square">
            <a:spAutoFit/>
            <a:scene3d>
              <a:camera prst="orthographicFront"/>
              <a:lightRig rig="threePt" dir="t"/>
            </a:scene3d>
            <a:sp3d extrusionH="57150">
              <a:bevelT w="82550" h="38100" prst="coolSlant"/>
            </a:sp3d>
          </a:bodyPr>
          <a:lstStyle/>
          <a:p>
            <a:pPr marL="571500" indent="-571500">
              <a:buFont typeface="Arial" panose="020B0604020202020204" pitchFamily="34" charset="0"/>
              <a:buChar char="•"/>
            </a:pPr>
            <a:r>
              <a:rPr lang="en-US" sz="3600" dirty="0">
                <a:ln>
                  <a:solidFill>
                    <a:sysClr val="windowText" lastClr="000000"/>
                  </a:solidFill>
                </a:ln>
                <a:solidFill>
                  <a:schemeClr val="bg2">
                    <a:lumMod val="50000"/>
                  </a:schemeClr>
                </a:solidFill>
                <a:latin typeface="Berlin Sans FB" panose="020E0602020502020306" pitchFamily="34" charset="0"/>
              </a:rPr>
              <a:t>There is more than enough documentation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for </a:t>
            </a:r>
            <a:r>
              <a:rPr lang="en-US" sz="3600" dirty="0">
                <a:ln>
                  <a:solidFill>
                    <a:sysClr val="windowText" lastClr="000000"/>
                  </a:solidFill>
                </a:ln>
                <a:solidFill>
                  <a:srgbClr val="00B0F0"/>
                </a:solidFill>
                <a:latin typeface="Berlin Sans FB" panose="020E0602020502020306" pitchFamily="34" charset="0"/>
              </a:rPr>
              <a:t>Yahuah’s Covenant Calendar </a:t>
            </a:r>
            <a:r>
              <a:rPr lang="en-US" sz="3600" dirty="0">
                <a:ln>
                  <a:solidFill>
                    <a:sysClr val="windowText" lastClr="000000"/>
                  </a:solidFill>
                </a:ln>
                <a:solidFill>
                  <a:schemeClr val="bg2">
                    <a:lumMod val="50000"/>
                  </a:schemeClr>
                </a:solidFill>
                <a:latin typeface="Berlin Sans FB" panose="020E0602020502020306" pitchFamily="34" charset="0"/>
              </a:rPr>
              <a:t>in the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Scriptures as based in the Torah.</a:t>
            </a:r>
          </a:p>
          <a:p>
            <a:pPr marL="571500" indent="-571500">
              <a:buFont typeface="Arial" panose="020B0604020202020204" pitchFamily="34" charset="0"/>
              <a:buChar char="•"/>
            </a:pPr>
            <a:r>
              <a:rPr lang="en-US" sz="3600" dirty="0">
                <a:solidFill>
                  <a:srgbClr val="7E475E"/>
                </a:solidFill>
                <a:latin typeface="Old English Text MT" panose="03040902040508030806" pitchFamily="66" charset="0"/>
              </a:rPr>
              <a:t>Julian Morgenstern </a:t>
            </a:r>
            <a:r>
              <a:rPr lang="en-US" sz="3600" dirty="0">
                <a:ln>
                  <a:solidFill>
                    <a:sysClr val="windowText" lastClr="000000"/>
                  </a:solidFill>
                </a:ln>
                <a:solidFill>
                  <a:schemeClr val="bg2">
                    <a:lumMod val="50000"/>
                  </a:schemeClr>
                </a:solidFill>
                <a:latin typeface="Berlin Sans FB" panose="020E0602020502020306" pitchFamily="34" charset="0"/>
              </a:rPr>
              <a:t>has done excellent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research around lunar calendars </a:t>
            </a:r>
            <a:r>
              <a:rPr lang="en-US" sz="2800" dirty="0">
                <a:ln>
                  <a:solidFill>
                    <a:sysClr val="windowText" lastClr="000000"/>
                  </a:solidFill>
                </a:ln>
                <a:solidFill>
                  <a:schemeClr val="bg2">
                    <a:lumMod val="50000"/>
                  </a:schemeClr>
                </a:solidFill>
                <a:latin typeface="Bell MT" panose="02020503060305020303" pitchFamily="18" charset="0"/>
              </a:rPr>
              <a:t>(1930’s).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Does he have anything to add to the documentation of these calendars that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incorporate “intercalation”?</a:t>
            </a:r>
          </a:p>
          <a:p>
            <a:pPr marL="571500" indent="-571500">
              <a:buFont typeface="Arial" panose="020B0604020202020204" pitchFamily="34" charset="0"/>
              <a:buChar char="•"/>
            </a:pPr>
            <a:r>
              <a:rPr lang="en-US" sz="3600" dirty="0">
                <a:ln>
                  <a:solidFill>
                    <a:sysClr val="windowText" lastClr="000000"/>
                  </a:solidFill>
                </a:ln>
                <a:solidFill>
                  <a:schemeClr val="bg2">
                    <a:lumMod val="50000"/>
                  </a:schemeClr>
                </a:solidFill>
                <a:latin typeface="Berlin Sans FB" panose="020E0602020502020306" pitchFamily="34" charset="0"/>
              </a:rPr>
              <a:t>His comments are only a 2</a:t>
            </a:r>
            <a:r>
              <a:rPr lang="en-US" sz="3600" baseline="30000" dirty="0">
                <a:ln>
                  <a:solidFill>
                    <a:sysClr val="windowText" lastClr="000000"/>
                  </a:solidFill>
                </a:ln>
                <a:solidFill>
                  <a:schemeClr val="bg2">
                    <a:lumMod val="50000"/>
                  </a:schemeClr>
                </a:solidFill>
                <a:latin typeface="Berlin Sans FB" panose="020E0602020502020306" pitchFamily="34" charset="0"/>
              </a:rPr>
              <a:t>nd</a:t>
            </a:r>
            <a:r>
              <a:rPr lang="en-US" sz="3600" dirty="0">
                <a:ln>
                  <a:solidFill>
                    <a:sysClr val="windowText" lastClr="000000"/>
                  </a:solidFill>
                </a:ln>
                <a:solidFill>
                  <a:schemeClr val="bg2">
                    <a:lumMod val="50000"/>
                  </a:schemeClr>
                </a:solidFill>
                <a:latin typeface="Berlin Sans FB" panose="020E0602020502020306" pitchFamily="34" charset="0"/>
              </a:rPr>
              <a:t> witness, not </a:t>
            </a:r>
            <a:br>
              <a:rPr lang="en-US" sz="3600" dirty="0">
                <a:ln>
                  <a:solidFill>
                    <a:sysClr val="windowText" lastClr="000000"/>
                  </a:solidFill>
                </a:ln>
                <a:solidFill>
                  <a:schemeClr val="bg2">
                    <a:lumMod val="50000"/>
                  </a:schemeClr>
                </a:solidFill>
                <a:latin typeface="Berlin Sans FB" panose="020E0602020502020306" pitchFamily="34" charset="0"/>
              </a:rPr>
            </a:br>
            <a:r>
              <a:rPr lang="en-US" sz="3600" dirty="0">
                <a:ln>
                  <a:solidFill>
                    <a:sysClr val="windowText" lastClr="000000"/>
                  </a:solidFill>
                </a:ln>
                <a:solidFill>
                  <a:schemeClr val="bg2">
                    <a:lumMod val="50000"/>
                  </a:schemeClr>
                </a:solidFill>
                <a:latin typeface="Berlin Sans FB" panose="020E0602020502020306" pitchFamily="34" charset="0"/>
              </a:rPr>
              <a:t>the authority </a:t>
            </a:r>
            <a:r>
              <a:rPr lang="en-US" sz="3600" u="sng" dirty="0">
                <a:ln>
                  <a:solidFill>
                    <a:sysClr val="windowText" lastClr="000000"/>
                  </a:solidFill>
                </a:ln>
                <a:solidFill>
                  <a:schemeClr val="bg2">
                    <a:lumMod val="50000"/>
                  </a:schemeClr>
                </a:solidFill>
                <a:latin typeface="Berlin Sans FB" panose="020E0602020502020306" pitchFamily="34" charset="0"/>
              </a:rPr>
              <a:t>for truth</a:t>
            </a:r>
            <a:r>
              <a:rPr lang="en-US" sz="3600" dirty="0">
                <a:ln>
                  <a:solidFill>
                    <a:sysClr val="windowText" lastClr="000000"/>
                  </a:solidFill>
                </a:ln>
                <a:solidFill>
                  <a:schemeClr val="bg2">
                    <a:lumMod val="50000"/>
                  </a:schemeClr>
                </a:solidFill>
                <a:latin typeface="Berlin Sans FB" panose="020E0602020502020306" pitchFamily="34" charset="0"/>
              </a:rPr>
              <a:t>!   </a:t>
            </a:r>
            <a:r>
              <a:rPr lang="en-US" sz="3600" u="sng" dirty="0">
                <a:ln>
                  <a:solidFill>
                    <a:sysClr val="windowText" lastClr="000000"/>
                  </a:solidFill>
                </a:ln>
                <a:solidFill>
                  <a:srgbClr val="00FFFF"/>
                </a:solidFill>
                <a:latin typeface="Berlin Sans FB" panose="020E0602020502020306" pitchFamily="34" charset="0"/>
              </a:rPr>
              <a:t>First</a:t>
            </a:r>
            <a:r>
              <a:rPr lang="en-US" sz="3600" dirty="0">
                <a:ln>
                  <a:solidFill>
                    <a:sysClr val="windowText" lastClr="000000"/>
                  </a:solidFill>
                </a:ln>
                <a:solidFill>
                  <a:srgbClr val="00FFFF"/>
                </a:solidFill>
                <a:latin typeface="Berlin Sans FB" panose="020E0602020502020306" pitchFamily="34" charset="0"/>
              </a:rPr>
              <a:t>:</a:t>
            </a:r>
            <a:r>
              <a:rPr lang="en-US" sz="3600" dirty="0">
                <a:ln>
                  <a:solidFill>
                    <a:sysClr val="windowText" lastClr="000000"/>
                  </a:solidFill>
                </a:ln>
                <a:solidFill>
                  <a:schemeClr val="bg2">
                    <a:lumMod val="50000"/>
                  </a:schemeClr>
                </a:solidFill>
                <a:latin typeface="Berlin Sans FB" panose="020E0602020502020306" pitchFamily="34" charset="0"/>
              </a:rPr>
              <a:t>  </a:t>
            </a:r>
            <a:r>
              <a:rPr lang="en-US" sz="3600" dirty="0">
                <a:solidFill>
                  <a:srgbClr val="7E475E"/>
                </a:solidFill>
                <a:latin typeface="Old English Text MT" panose="03040902040508030806" pitchFamily="66" charset="0"/>
              </a:rPr>
              <a:t>Who is Morgenstern?</a:t>
            </a:r>
          </a:p>
        </p:txBody>
      </p:sp>
      <p:sp>
        <p:nvSpPr>
          <p:cNvPr id="3" name="Explosion: 14 Points 2">
            <a:extLst>
              <a:ext uri="{FF2B5EF4-FFF2-40B4-BE49-F238E27FC236}">
                <a16:creationId xmlns:a16="http://schemas.microsoft.com/office/drawing/2014/main" id="{A7981EF3-8E67-4D30-8D58-6260C71A48D2}"/>
              </a:ext>
            </a:extLst>
          </p:cNvPr>
          <p:cNvSpPr/>
          <p:nvPr/>
        </p:nvSpPr>
        <p:spPr>
          <a:xfrm>
            <a:off x="9525781" y="1126634"/>
            <a:ext cx="2095040" cy="3081919"/>
          </a:xfrm>
          <a:prstGeom prst="roundRect">
            <a:avLst>
              <a:gd name="adj" fmla="val 3562"/>
            </a:avLst>
          </a:prstGeom>
          <a:blipFill dpi="0" rotWithShape="1">
            <a:blip r:embed="rId3" cstate="email">
              <a:extLst>
                <a:ext uri="{28A0092B-C50C-407E-A947-70E740481C1C}">
                  <a14:useLocalDpi xmlns:a14="http://schemas.microsoft.com/office/drawing/2010/main"/>
                </a:ext>
              </a:extLst>
            </a:blip>
            <a:srcRect/>
            <a:stretch>
              <a:fillRect/>
            </a:stretch>
          </a:blip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8CDFD1-CD4A-95A4-D5CE-A8F814682D2E}"/>
              </a:ext>
            </a:extLst>
          </p:cNvPr>
          <p:cNvSpPr txBox="1"/>
          <p:nvPr/>
        </p:nvSpPr>
        <p:spPr>
          <a:xfrm>
            <a:off x="9418205" y="4425486"/>
            <a:ext cx="2338260" cy="1323439"/>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000" b="1" dirty="0">
                <a:solidFill>
                  <a:srgbClr val="002060"/>
                </a:solidFill>
              </a:rPr>
              <a:t>Julian Morgenstern  </a:t>
            </a:r>
            <a:br>
              <a:rPr lang="en-US" sz="2000" b="1" dirty="0">
                <a:solidFill>
                  <a:srgbClr val="002060"/>
                </a:solidFill>
              </a:rPr>
            </a:br>
            <a:r>
              <a:rPr lang="en-US" sz="2000" b="1" dirty="0">
                <a:solidFill>
                  <a:srgbClr val="002060"/>
                </a:solidFill>
              </a:rPr>
              <a:t>1881-1976 </a:t>
            </a:r>
            <a:br>
              <a:rPr lang="en-US" sz="2000" b="1" dirty="0">
                <a:solidFill>
                  <a:srgbClr val="002060"/>
                </a:solidFill>
              </a:rPr>
            </a:br>
            <a:r>
              <a:rPr lang="en-US" sz="2000" b="1" dirty="0">
                <a:solidFill>
                  <a:srgbClr val="002060"/>
                </a:solidFill>
              </a:rPr>
              <a:t>The Calendars of</a:t>
            </a:r>
            <a:br>
              <a:rPr lang="en-US" sz="2000" b="1" dirty="0">
                <a:solidFill>
                  <a:srgbClr val="002060"/>
                </a:solidFill>
              </a:rPr>
            </a:br>
            <a:r>
              <a:rPr lang="en-US" sz="2000" b="1" dirty="0">
                <a:solidFill>
                  <a:srgbClr val="002060"/>
                </a:solidFill>
              </a:rPr>
              <a:t>Ancient Israel </a:t>
            </a:r>
            <a:endParaRPr lang="en-US" b="1" dirty="0">
              <a:solidFill>
                <a:srgbClr val="002060"/>
              </a:solidFill>
            </a:endParaRPr>
          </a:p>
        </p:txBody>
      </p:sp>
    </p:spTree>
    <p:extLst>
      <p:ext uri="{BB962C8B-B14F-4D97-AF65-F5344CB8AC3E}">
        <p14:creationId xmlns:p14="http://schemas.microsoft.com/office/powerpoint/2010/main" val="33053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barn(inVertical)">
                                      <p:cBhvr>
                                        <p:cTn id="14"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50</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F135967-00E9-2204-065C-3E0A3100A3B1}"/>
              </a:ext>
            </a:extLst>
          </p:cNvPr>
          <p:cNvSpPr>
            <a:spLocks noGrp="1"/>
          </p:cNvSpPr>
          <p:nvPr>
            <p:ph type="title"/>
          </p:nvPr>
        </p:nvSpPr>
        <p:spPr>
          <a:xfrm>
            <a:off x="939800" y="365125"/>
            <a:ext cx="10770755" cy="915988"/>
          </a:xfrm>
        </p:spPr>
        <p:txBody>
          <a:bodyPr>
            <a:normAutofit fontScale="90000"/>
            <a:scene3d>
              <a:camera prst="orthographicFront"/>
              <a:lightRig rig="threePt" dir="t"/>
            </a:scene3d>
            <a:sp3d extrusionH="57150">
              <a:bevelT w="38100" h="38100"/>
            </a:sp3d>
          </a:bodyPr>
          <a:lstStyle/>
          <a:p>
            <a:r>
              <a:rPr lang="en-US" dirty="0">
                <a:ln>
                  <a:solidFill>
                    <a:srgbClr val="500050"/>
                  </a:solidFill>
                </a:ln>
                <a:solidFill>
                  <a:srgbClr val="AB5959"/>
                </a:solidFill>
                <a:latin typeface="Ravie" panose="04040805050809020602" pitchFamily="82" charset="0"/>
              </a:rPr>
              <a:t>Wikipedia Internet Snooping</a:t>
            </a:r>
          </a:p>
        </p:txBody>
      </p:sp>
      <p:pic>
        <p:nvPicPr>
          <p:cNvPr id="7" name="Picture 6">
            <a:extLst>
              <a:ext uri="{FF2B5EF4-FFF2-40B4-BE49-F238E27FC236}">
                <a16:creationId xmlns:a16="http://schemas.microsoft.com/office/drawing/2014/main" id="{C2674BA2-2A38-737A-3D1C-CB91D6A4AC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3663" y="1399080"/>
            <a:ext cx="2308253" cy="2961917"/>
          </a:xfrm>
          <a:prstGeom prst="ellipse">
            <a:avLst/>
          </a:prstGeom>
          <a:ln w="190500" cap="rnd">
            <a:solidFill>
              <a:srgbClr val="C8B872"/>
            </a:solidFill>
            <a:prstDash val="solid"/>
          </a:ln>
          <a:effectLst>
            <a:outerShdw blurRad="76200" dir="18900000" sy="23000" kx="-1200000" algn="bl" rotWithShape="0">
              <a:prstClr val="black">
                <a:alpha val="20000"/>
              </a:prstClr>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Title 1">
            <a:extLst>
              <a:ext uri="{FF2B5EF4-FFF2-40B4-BE49-F238E27FC236}">
                <a16:creationId xmlns:a16="http://schemas.microsoft.com/office/drawing/2014/main" id="{D102EA78-8989-D632-4925-9FBBD3693B68}"/>
              </a:ext>
            </a:extLst>
          </p:cNvPr>
          <p:cNvSpPr txBox="1">
            <a:spLocks/>
          </p:cNvSpPr>
          <p:nvPr/>
        </p:nvSpPr>
        <p:spPr>
          <a:xfrm>
            <a:off x="7189308" y="4478964"/>
            <a:ext cx="4696964" cy="2035002"/>
          </a:xfrm>
          <a:prstGeom prst="rect">
            <a:avLst/>
          </a:prstGeom>
        </p:spPr>
        <p:txBody>
          <a:bodyPr vert="horz" lIns="91440" tIns="45720" rIns="91440" bIns="45720" rtlCol="0" anchor="ctr">
            <a:normAutofit fontScale="92500" lnSpcReduction="2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Date of </a:t>
            </a:r>
            <a:b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b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the Flood </a:t>
            </a:r>
            <a:r>
              <a:rPr lang="en-US" dirty="0">
                <a:ln>
                  <a:solidFill>
                    <a:srgbClr val="500050"/>
                  </a:solidFill>
                </a:ln>
                <a:solidFill>
                  <a:srgbClr val="AB5959"/>
                </a:solidFill>
                <a:latin typeface="Segoe UI Black" panose="020B0A02040204020203" pitchFamily="34" charset="0"/>
                <a:ea typeface="Segoe UI Black" panose="020B0A02040204020203" pitchFamily="34" charset="0"/>
              </a:rPr>
              <a:t>was approximately 2350 BC.</a:t>
            </a:r>
          </a:p>
        </p:txBody>
      </p:sp>
      <p:sp>
        <p:nvSpPr>
          <p:cNvPr id="6" name="TextBox 5">
            <a:extLst>
              <a:ext uri="{FF2B5EF4-FFF2-40B4-BE49-F238E27FC236}">
                <a16:creationId xmlns:a16="http://schemas.microsoft.com/office/drawing/2014/main" id="{DF778BE0-A0D4-DDA6-14AA-1FA9EFB8E043}"/>
              </a:ext>
            </a:extLst>
          </p:cNvPr>
          <p:cNvSpPr txBox="1"/>
          <p:nvPr/>
        </p:nvSpPr>
        <p:spPr>
          <a:xfrm>
            <a:off x="790640" y="1170848"/>
            <a:ext cx="6634642" cy="5201424"/>
          </a:xfrm>
          <a:prstGeom prst="rect">
            <a:avLst/>
          </a:prstGeom>
          <a:noFill/>
        </p:spPr>
        <p:txBody>
          <a:bodyPr wrap="square">
            <a:spAutoFit/>
          </a:bodyPr>
          <a:lstStyle/>
          <a:p>
            <a:r>
              <a:rPr lang="en-US" sz="3600" b="1" i="0" dirty="0">
                <a:ln>
                  <a:solidFill>
                    <a:srgbClr val="002060"/>
                  </a:solidFill>
                </a:ln>
                <a:solidFill>
                  <a:srgbClr val="00FF00"/>
                </a:solidFill>
                <a:effectLst/>
                <a:latin typeface="Poor Richard" panose="02080502050505020702" pitchFamily="18" charset="0"/>
              </a:rPr>
              <a:t>Question for Wikipedia:</a:t>
            </a:r>
          </a:p>
          <a:p>
            <a:pPr algn="l"/>
            <a:r>
              <a:rPr lang="en-US" sz="3200" b="1" dirty="0">
                <a:ln>
                  <a:solidFill>
                    <a:srgbClr val="002060"/>
                  </a:solidFill>
                </a:ln>
                <a:solidFill>
                  <a:srgbClr val="0070C0"/>
                </a:solidFill>
                <a:latin typeface="Poor Richard" panose="02080502050505020702" pitchFamily="18" charset="0"/>
              </a:rPr>
              <a:t>How long was a year in Noah's time?</a:t>
            </a:r>
          </a:p>
          <a:p>
            <a:pPr algn="l"/>
            <a:r>
              <a:rPr lang="en-US" sz="4000" b="1" dirty="0">
                <a:ln>
                  <a:solidFill>
                    <a:srgbClr val="002060"/>
                  </a:solidFill>
                </a:ln>
                <a:solidFill>
                  <a:srgbClr val="7E475E"/>
                </a:solidFill>
                <a:latin typeface="Poor Richard" panose="02080502050505020702" pitchFamily="18" charset="0"/>
              </a:rPr>
              <a:t>Answer:  </a:t>
            </a:r>
            <a:r>
              <a:rPr lang="en-US" sz="3200" b="1" dirty="0">
                <a:solidFill>
                  <a:srgbClr val="7E475E"/>
                </a:solidFill>
                <a:latin typeface="Poor Richard" panose="02080502050505020702" pitchFamily="18" charset="0"/>
              </a:rPr>
              <a:t>In ancient times, twelve thirty-day months were used making a total of 360 days for the year.  Abraham, used the 360-day year, which was known in Ur. The Genesis account of the flood in the days of Noah illustrated this 360-day year by recording the 150-day interval till the waters abated from the earth.</a:t>
            </a:r>
          </a:p>
        </p:txBody>
      </p:sp>
    </p:spTree>
    <p:extLst>
      <p:ext uri="{BB962C8B-B14F-4D97-AF65-F5344CB8AC3E}">
        <p14:creationId xmlns:p14="http://schemas.microsoft.com/office/powerpoint/2010/main" val="19967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ircle(in)">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3)">
                                      <p:cBhvr>
                                        <p:cTn id="1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51</a:t>
            </a:fld>
            <a:endParaRPr lang="en-US" b="1" dirty="0">
              <a:solidFill>
                <a:schemeClr val="tx1"/>
              </a:solidFill>
            </a:endParaRPr>
          </a:p>
        </p:txBody>
      </p:sp>
      <p:pic>
        <p:nvPicPr>
          <p:cNvPr id="11" name="Picture 10">
            <a:extLst>
              <a:ext uri="{FF2B5EF4-FFF2-40B4-BE49-F238E27FC236}">
                <a16:creationId xmlns:a16="http://schemas.microsoft.com/office/drawing/2014/main" id="{08209568-9622-50B6-3A11-433880FDF9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6992" y="171950"/>
            <a:ext cx="6486362" cy="2056900"/>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CA6C845D-6159-6F89-A456-B6BD04E01BEC}"/>
              </a:ext>
            </a:extLst>
          </p:cNvPr>
          <p:cNvSpPr txBox="1">
            <a:spLocks/>
          </p:cNvSpPr>
          <p:nvPr/>
        </p:nvSpPr>
        <p:spPr>
          <a:xfrm>
            <a:off x="586726" y="296211"/>
            <a:ext cx="4963174" cy="6651462"/>
          </a:xfrm>
          <a:prstGeom prst="rect">
            <a:avLst/>
          </a:prstGeom>
          <a:noFill/>
          <a:effectLst>
            <a:glow rad="228600">
              <a:schemeClr val="accent1">
                <a:satMod val="175000"/>
                <a:alpha val="40000"/>
              </a:schemeClr>
            </a:glow>
          </a:effectLst>
        </p:spPr>
        <p:txBody>
          <a:bodyPr>
            <a:normAutofit fontScale="700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3600" b="1" dirty="0">
                <a:solidFill>
                  <a:srgbClr val="7E475E"/>
                </a:solidFill>
                <a:latin typeface="Poor Richard" panose="02080502050505020702" pitchFamily="18" charset="0"/>
              </a:rPr>
              <a:t>Did You Know?</a:t>
            </a:r>
          </a:p>
          <a:p>
            <a:pPr>
              <a:lnSpc>
                <a:spcPct val="120000"/>
              </a:lnSpc>
            </a:pPr>
            <a:r>
              <a:rPr lang="en-US" b="1" dirty="0">
                <a:solidFill>
                  <a:srgbClr val="7E475E"/>
                </a:solidFill>
                <a:latin typeface="Poor Richard" panose="02080502050505020702" pitchFamily="18" charset="0"/>
              </a:rPr>
              <a:t>The Sumerians are one of the earliest identifiable people groups that occupied the region of Babel.</a:t>
            </a:r>
          </a:p>
          <a:p>
            <a:pPr>
              <a:lnSpc>
                <a:spcPct val="120000"/>
              </a:lnSpc>
            </a:pPr>
            <a:r>
              <a:rPr lang="en-US" b="1" dirty="0">
                <a:solidFill>
                  <a:srgbClr val="7E475E"/>
                </a:solidFill>
                <a:latin typeface="Poor Richard" panose="02080502050505020702" pitchFamily="18" charset="0"/>
              </a:rPr>
              <a:t>The Sumerian calendar was related to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the ancient “base 60” numbering system (eventually picked up by Babylon).  </a:t>
            </a:r>
          </a:p>
          <a:p>
            <a:pPr>
              <a:lnSpc>
                <a:spcPct val="120000"/>
              </a:lnSpc>
            </a:pPr>
            <a:r>
              <a:rPr lang="en-US" b="1" dirty="0">
                <a:solidFill>
                  <a:srgbClr val="7E475E"/>
                </a:solidFill>
                <a:latin typeface="Poor Richard" panose="02080502050505020702" pitchFamily="18" charset="0"/>
              </a:rPr>
              <a:t>This system of counting dates back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to ~3200 BC (when Methuselah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was about 100). </a:t>
            </a:r>
          </a:p>
          <a:p>
            <a:pPr>
              <a:lnSpc>
                <a:spcPct val="120000"/>
              </a:lnSpc>
            </a:pPr>
            <a:r>
              <a:rPr lang="en-US" b="1" dirty="0">
                <a:solidFill>
                  <a:srgbClr val="7E475E"/>
                </a:solidFill>
                <a:latin typeface="Poor Richard" panose="02080502050505020702" pitchFamily="18" charset="0"/>
              </a:rPr>
              <a:t>This system (without question) attests to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a 12 month, 360-day year in the ancient documents from the end of the 4</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millennium [BC].</a:t>
            </a:r>
          </a:p>
          <a:p>
            <a:pPr>
              <a:lnSpc>
                <a:spcPct val="120000"/>
              </a:lnSpc>
            </a:pPr>
            <a:r>
              <a:rPr lang="en-US" b="1" dirty="0">
                <a:solidFill>
                  <a:srgbClr val="7E475E"/>
                </a:solidFill>
                <a:latin typeface="Poor Richard" panose="02080502050505020702" pitchFamily="18" charset="0"/>
              </a:rPr>
              <a:t>Eventually, by 2400 BC, the Sumerian scribes already used the schematic year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of 30 x 12 = 360 days.</a:t>
            </a:r>
          </a:p>
          <a:p>
            <a:pPr>
              <a:lnSpc>
                <a:spcPct val="120000"/>
              </a:lnSpc>
            </a:pPr>
            <a:endParaRPr lang="en-US" b="1" dirty="0">
              <a:solidFill>
                <a:srgbClr val="7E475E"/>
              </a:solidFill>
              <a:latin typeface="Poor Richard" panose="02080502050505020702" pitchFamily="18" charset="0"/>
            </a:endParaRPr>
          </a:p>
        </p:txBody>
      </p:sp>
      <p:sp>
        <p:nvSpPr>
          <p:cNvPr id="13" name="Content Placeholder 2">
            <a:extLst>
              <a:ext uri="{FF2B5EF4-FFF2-40B4-BE49-F238E27FC236}">
                <a16:creationId xmlns:a16="http://schemas.microsoft.com/office/drawing/2014/main" id="{6F17E983-F270-BAEA-1434-B083307E6659}"/>
              </a:ext>
            </a:extLst>
          </p:cNvPr>
          <p:cNvSpPr txBox="1">
            <a:spLocks/>
          </p:cNvSpPr>
          <p:nvPr/>
        </p:nvSpPr>
        <p:spPr>
          <a:xfrm>
            <a:off x="5583599" y="1886794"/>
            <a:ext cx="6319755" cy="4789231"/>
          </a:xfrm>
          <a:prstGeom prst="rect">
            <a:avLst/>
          </a:prstGeom>
          <a:noFill/>
          <a:effectLst>
            <a:glow rad="228600">
              <a:schemeClr val="accent1">
                <a:satMod val="175000"/>
                <a:alpha val="40000"/>
              </a:schemeClr>
            </a:glow>
          </a:effectLst>
        </p:spPr>
        <p:txBody>
          <a:bodyPr>
            <a:normAutofit fontScale="92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400" b="1" u="sng" dirty="0">
                <a:solidFill>
                  <a:srgbClr val="002060"/>
                </a:solidFill>
                <a:effectLst>
                  <a:glow rad="228600">
                    <a:schemeClr val="accent6">
                      <a:satMod val="175000"/>
                      <a:alpha val="40000"/>
                    </a:schemeClr>
                  </a:glow>
                </a:effectLst>
                <a:latin typeface="Comic Sans MS" panose="030F0702030302020204" pitchFamily="66" charset="0"/>
              </a:rPr>
              <a:t>The Ecli</a:t>
            </a:r>
            <a:r>
              <a:rPr lang="en-US" sz="2400" b="1" dirty="0">
                <a:solidFill>
                  <a:srgbClr val="002060"/>
                </a:solidFill>
                <a:effectLst>
                  <a:glow rad="228600">
                    <a:schemeClr val="accent6">
                      <a:satMod val="175000"/>
                      <a:alpha val="40000"/>
                    </a:schemeClr>
                  </a:glow>
                </a:effectLst>
                <a:latin typeface="Comic Sans MS" panose="030F0702030302020204" pitchFamily="66" charset="0"/>
              </a:rPr>
              <a:t>p</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tic</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Ancient Sumeria, Babylonia and some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in India divided the ecliptic circuit into 360 degrees which is a highly composite number and manages a calendar of 360 days very well.</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360 days is reasonably divisible by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2 equinoxes/solstices; 4 seasons;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12 months &amp; 24 </a:t>
            </a:r>
            <a:r>
              <a:rPr lang="en-US" sz="2400" b="1" dirty="0" err="1">
                <a:solidFill>
                  <a:srgbClr val="002060"/>
                </a:solidFill>
                <a:effectLst>
                  <a:glow rad="228600">
                    <a:schemeClr val="accent6">
                      <a:satMod val="175000"/>
                      <a:alpha val="40000"/>
                    </a:schemeClr>
                  </a:glow>
                </a:effectLst>
                <a:latin typeface="Comic Sans MS" panose="030F0702030302020204" pitchFamily="66" charset="0"/>
              </a:rPr>
              <a:t>hrs</a:t>
            </a:r>
            <a:r>
              <a:rPr lang="en-US" sz="2400" b="1" dirty="0">
                <a:solidFill>
                  <a:srgbClr val="002060"/>
                </a:solidFill>
                <a:effectLst>
                  <a:glow rad="228600">
                    <a:schemeClr val="accent6">
                      <a:satMod val="175000"/>
                      <a:alpha val="40000"/>
                    </a:schemeClr>
                  </a:glow>
                </a:effectLst>
                <a:latin typeface="Comic Sans MS" panose="030F0702030302020204" pitchFamily="66" charset="0"/>
              </a:rPr>
              <a:t>/day.</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Even in construction, this base of 60 beats the Greeks to trigonometry by 1500 years; it is easier to use and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much more accurate.</a:t>
            </a:r>
          </a:p>
        </p:txBody>
      </p:sp>
      <p:pic>
        <p:nvPicPr>
          <p:cNvPr id="2" name="Picture 1" descr="C:\Users\Rae\Desktop\Best CCC Logo Clear with colors in circle SMS.png">
            <a:extLst>
              <a:ext uri="{FF2B5EF4-FFF2-40B4-BE49-F238E27FC236}">
                <a16:creationId xmlns:a16="http://schemas.microsoft.com/office/drawing/2014/main" id="{C459873D-F2E1-5A8A-6DEB-9446EDEB97C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1000"/>
                                        <p:tgtEl>
                                          <p:spTgt spid="12">
                                            <p:txEl>
                                              <p:pRg st="3" end="3"/>
                                            </p:txEl>
                                          </p:spTgt>
                                        </p:tgtEl>
                                      </p:cBhvr>
                                    </p:animEffect>
                                    <p:anim calcmode="lin" valueType="num">
                                      <p:cBhvr>
                                        <p:cTn id="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animEffect transition="in" filter="fade">
                                      <p:cBhvr>
                                        <p:cTn id="14" dur="1000"/>
                                        <p:tgtEl>
                                          <p:spTgt spid="12">
                                            <p:txEl>
                                              <p:pRg st="4" end="4"/>
                                            </p:txEl>
                                          </p:spTgt>
                                        </p:tgtEl>
                                      </p:cBhvr>
                                    </p:animEffect>
                                    <p:anim calcmode="lin" valueType="num">
                                      <p:cBhvr>
                                        <p:cTn id="1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1000"/>
                                        <p:tgtEl>
                                          <p:spTgt spid="12">
                                            <p:txEl>
                                              <p:pRg st="5" end="5"/>
                                            </p:txEl>
                                          </p:spTgt>
                                        </p:tgtEl>
                                      </p:cBhvr>
                                    </p:animEffect>
                                    <p:anim calcmode="lin" valueType="num">
                                      <p:cBhvr>
                                        <p:cTn id="22"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500" fill="hold"/>
                                        <p:tgtEl>
                                          <p:spTgt spid="13"/>
                                        </p:tgtEl>
                                        <p:attrNameLst>
                                          <p:attrName>ppt_w</p:attrName>
                                        </p:attrNameLst>
                                      </p:cBhvr>
                                      <p:tavLst>
                                        <p:tav tm="0">
                                          <p:val>
                                            <p:fltVal val="0"/>
                                          </p:val>
                                        </p:tav>
                                        <p:tav tm="100000">
                                          <p:val>
                                            <p:strVal val="#ppt_w"/>
                                          </p:val>
                                        </p:tav>
                                      </p:tavLst>
                                    </p:anim>
                                    <p:anim calcmode="lin" valueType="num">
                                      <p:cBhvr>
                                        <p:cTn id="29" dur="1500" fill="hold"/>
                                        <p:tgtEl>
                                          <p:spTgt spid="13"/>
                                        </p:tgtEl>
                                        <p:attrNameLst>
                                          <p:attrName>ppt_h</p:attrName>
                                        </p:attrNameLst>
                                      </p:cBhvr>
                                      <p:tavLst>
                                        <p:tav tm="0">
                                          <p:val>
                                            <p:fltVal val="0"/>
                                          </p:val>
                                        </p:tav>
                                        <p:tav tm="100000">
                                          <p:val>
                                            <p:strVal val="#ppt_h"/>
                                          </p:val>
                                        </p:tav>
                                      </p:tavLst>
                                    </p:anim>
                                    <p:animEffect transition="in" filter="fade">
                                      <p:cBhvr>
                                        <p:cTn id="3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10AC1EE3-3ECC-EC74-81F5-939D564D8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83922" y="457607"/>
            <a:ext cx="5538960" cy="1343879"/>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pic>
        <p:nvPicPr>
          <p:cNvPr id="18" name="Picture 17">
            <a:extLst>
              <a:ext uri="{FF2B5EF4-FFF2-40B4-BE49-F238E27FC236}">
                <a16:creationId xmlns:a16="http://schemas.microsoft.com/office/drawing/2014/main" id="{9DC6B6FD-AFE5-B8FB-E9C5-3DE01F674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1" y="1186396"/>
            <a:ext cx="11520778" cy="5976404"/>
          </a:xfrm>
          <a:prstGeom prst="rect">
            <a:avLst/>
          </a:prstGeom>
        </p:spPr>
      </p:pic>
      <p:pic>
        <p:nvPicPr>
          <p:cNvPr id="48" name="Picture 47">
            <a:extLst>
              <a:ext uri="{FF2B5EF4-FFF2-40B4-BE49-F238E27FC236}">
                <a16:creationId xmlns:a16="http://schemas.microsoft.com/office/drawing/2014/main" id="{9E33D737-9DAC-6AD3-0F9C-FC7679FF1F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962"/>
          <a:stretch/>
        </p:blipFill>
        <p:spPr>
          <a:xfrm rot="2602490">
            <a:off x="135811" y="4887619"/>
            <a:ext cx="2035132" cy="1840374"/>
          </a:xfrm>
          <a:prstGeom prst="ellipse">
            <a:avLst/>
          </a:prstGeom>
          <a:ln>
            <a:noFill/>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p:spPr>
      </p:pic>
      <p:pic>
        <p:nvPicPr>
          <p:cNvPr id="52" name="Picture 51">
            <a:extLst>
              <a:ext uri="{FF2B5EF4-FFF2-40B4-BE49-F238E27FC236}">
                <a16:creationId xmlns:a16="http://schemas.microsoft.com/office/drawing/2014/main" id="{FE813A8A-29C3-CAA0-9340-A9125B2B14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613091" y="4863592"/>
            <a:ext cx="1274413" cy="18264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24529"/>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52</a:t>
            </a:fld>
            <a:endParaRPr lang="en-US" b="1" dirty="0">
              <a:solidFill>
                <a:schemeClr val="tx1"/>
              </a:solidFill>
            </a:endParaRPr>
          </a:p>
        </p:txBody>
      </p:sp>
      <p:pic>
        <p:nvPicPr>
          <p:cNvPr id="27" name="Picture 26">
            <a:extLst>
              <a:ext uri="{FF2B5EF4-FFF2-40B4-BE49-F238E27FC236}">
                <a16:creationId xmlns:a16="http://schemas.microsoft.com/office/drawing/2014/main" id="{06D09ED7-4FC2-C856-F5D1-F39B3AABCA0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18784" y="3502960"/>
            <a:ext cx="2567085" cy="1080878"/>
          </a:xfrm>
          <a:prstGeom prst="rect">
            <a:avLst/>
          </a:prstGeom>
          <a:ln>
            <a:noFill/>
          </a:ln>
          <a:effectLst>
            <a:softEdge rad="112500"/>
          </a:effectLst>
        </p:spPr>
      </p:pic>
      <p:sp>
        <p:nvSpPr>
          <p:cNvPr id="24" name="Flowchart: Connector 23">
            <a:extLst>
              <a:ext uri="{FF2B5EF4-FFF2-40B4-BE49-F238E27FC236}">
                <a16:creationId xmlns:a16="http://schemas.microsoft.com/office/drawing/2014/main" id="{70EE8274-C0A9-27A1-4A12-56F8B93B29CB}"/>
              </a:ext>
            </a:extLst>
          </p:cNvPr>
          <p:cNvSpPr/>
          <p:nvPr/>
        </p:nvSpPr>
        <p:spPr>
          <a:xfrm>
            <a:off x="2810264" y="3969710"/>
            <a:ext cx="107953" cy="110647"/>
          </a:xfrm>
          <a:prstGeom prst="flowChartConnector">
            <a:avLst/>
          </a:prstGeom>
          <a:solidFill>
            <a:srgbClr val="E89A9C"/>
          </a:solidFill>
          <a:ln w="3175">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98EC6A1-DA10-AEA0-DC9E-788EE8E95812}"/>
              </a:ext>
            </a:extLst>
          </p:cNvPr>
          <p:cNvSpPr/>
          <p:nvPr/>
        </p:nvSpPr>
        <p:spPr>
          <a:xfrm>
            <a:off x="3066669" y="3932752"/>
            <a:ext cx="107953" cy="110647"/>
          </a:xfrm>
          <a:prstGeom prst="flowChartConnector">
            <a:avLst/>
          </a:prstGeom>
          <a:solidFill>
            <a:srgbClr val="C8B872"/>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E2DE56E-A639-98A2-F28F-D28800570D49}"/>
              </a:ext>
            </a:extLst>
          </p:cNvPr>
          <p:cNvSpPr/>
          <p:nvPr/>
        </p:nvSpPr>
        <p:spPr>
          <a:xfrm>
            <a:off x="6102346" y="3201232"/>
            <a:ext cx="107953" cy="110647"/>
          </a:xfrm>
          <a:prstGeom prst="flowChartConnector">
            <a:avLst/>
          </a:prstGeom>
          <a:solidFill>
            <a:srgbClr val="FF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41A3011A-B550-C9E0-9AC5-CEA0FCF9E6EC}"/>
              </a:ext>
            </a:extLst>
          </p:cNvPr>
          <p:cNvSpPr/>
          <p:nvPr/>
        </p:nvSpPr>
        <p:spPr>
          <a:xfrm>
            <a:off x="6540434" y="3623153"/>
            <a:ext cx="107953" cy="110647"/>
          </a:xfrm>
          <a:prstGeom prst="flowChartConnector">
            <a:avLst/>
          </a:prstGeom>
          <a:solidFill>
            <a:srgbClr val="7030A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31" name="Flowchart: Connector 30">
            <a:extLst>
              <a:ext uri="{FF2B5EF4-FFF2-40B4-BE49-F238E27FC236}">
                <a16:creationId xmlns:a16="http://schemas.microsoft.com/office/drawing/2014/main" id="{C611285A-2F44-64EA-9AD8-1041C8AC0E93}"/>
              </a:ext>
            </a:extLst>
          </p:cNvPr>
          <p:cNvSpPr/>
          <p:nvPr/>
        </p:nvSpPr>
        <p:spPr>
          <a:xfrm>
            <a:off x="8046412" y="3988381"/>
            <a:ext cx="107953" cy="110647"/>
          </a:xfrm>
          <a:prstGeom prst="flowChartConnector">
            <a:avLst/>
          </a:prstGeom>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040F19B-05C3-E809-120D-88B047D27419}"/>
              </a:ext>
            </a:extLst>
          </p:cNvPr>
          <p:cNvSpPr/>
          <p:nvPr/>
        </p:nvSpPr>
        <p:spPr>
          <a:xfrm>
            <a:off x="9173694" y="3623152"/>
            <a:ext cx="107953" cy="110647"/>
          </a:xfrm>
          <a:prstGeom prst="flowChartConnector">
            <a:avLst/>
          </a:prstGeom>
          <a:solidFill>
            <a:srgbClr val="C0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26ACB28-EBE4-CDBE-7381-70EDD50903CE}"/>
              </a:ext>
            </a:extLst>
          </p:cNvPr>
          <p:cNvSpPr/>
          <p:nvPr/>
        </p:nvSpPr>
        <p:spPr>
          <a:xfrm>
            <a:off x="6385524" y="3372682"/>
            <a:ext cx="107953" cy="110647"/>
          </a:xfrm>
          <a:prstGeom prst="flowChartConnector">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F5081F7-EFBB-BCA3-72B3-9ADEA7F2B115}"/>
              </a:ext>
            </a:extLst>
          </p:cNvPr>
          <p:cNvSpPr/>
          <p:nvPr/>
        </p:nvSpPr>
        <p:spPr>
          <a:xfrm>
            <a:off x="7040367" y="3534607"/>
            <a:ext cx="107953" cy="110647"/>
          </a:xfrm>
          <a:prstGeom prst="flowChartConnector">
            <a:avLst/>
          </a:prstGeom>
          <a:ln>
            <a:solidFill>
              <a:schemeClr val="tx1">
                <a:lumMod val="75000"/>
                <a:lumOff val="25000"/>
              </a:schemeClr>
            </a:solid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818F23A4-F55D-D92F-2A11-4D01A93482FC}"/>
              </a:ext>
            </a:extLst>
          </p:cNvPr>
          <p:cNvSpPr/>
          <p:nvPr/>
        </p:nvSpPr>
        <p:spPr>
          <a:xfrm>
            <a:off x="7192767" y="3687007"/>
            <a:ext cx="107953" cy="110647"/>
          </a:xfrm>
          <a:prstGeom prst="flowChartConnector">
            <a:avLst/>
          </a:prstGeom>
          <a:solidFill>
            <a:srgbClr val="00FF00"/>
          </a:solidFill>
          <a:ln>
            <a:solidFill>
              <a:schemeClr val="bg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017971D-939C-F040-542C-1476D13D9053}"/>
              </a:ext>
            </a:extLst>
          </p:cNvPr>
          <p:cNvSpPr txBox="1"/>
          <p:nvPr/>
        </p:nvSpPr>
        <p:spPr>
          <a:xfrm>
            <a:off x="5968758" y="2056226"/>
            <a:ext cx="352425" cy="1200329"/>
          </a:xfrm>
          <a:prstGeom prst="rect">
            <a:avLst/>
          </a:prstGeom>
          <a:noFill/>
        </p:spPr>
        <p:txBody>
          <a:bodyPr wrap="square" rtlCol="0">
            <a:spAutoFit/>
          </a:bodyPr>
          <a:lstStyle/>
          <a:p>
            <a:pPr algn="ctr"/>
            <a:r>
              <a:rPr lang="en-US" b="1" dirty="0">
                <a:solidFill>
                  <a:srgbClr val="FF0000"/>
                </a:solidFill>
                <a:effectLst>
                  <a:glow rad="152400">
                    <a:schemeClr val="bg1"/>
                  </a:glow>
                </a:effectLst>
              </a:rPr>
              <a:t>ROME</a:t>
            </a:r>
            <a:endParaRPr lang="en-US" b="1" dirty="0">
              <a:solidFill>
                <a:srgbClr val="FF0000"/>
              </a:solidFill>
            </a:endParaRPr>
          </a:p>
        </p:txBody>
      </p:sp>
      <p:sp>
        <p:nvSpPr>
          <p:cNvPr id="39" name="TextBox 38">
            <a:extLst>
              <a:ext uri="{FF2B5EF4-FFF2-40B4-BE49-F238E27FC236}">
                <a16:creationId xmlns:a16="http://schemas.microsoft.com/office/drawing/2014/main" id="{C36053E0-1660-CB38-415F-F3C26F2635D1}"/>
              </a:ext>
            </a:extLst>
          </p:cNvPr>
          <p:cNvSpPr txBox="1"/>
          <p:nvPr/>
        </p:nvSpPr>
        <p:spPr>
          <a:xfrm>
            <a:off x="6278558" y="1619188"/>
            <a:ext cx="352425" cy="1754326"/>
          </a:xfrm>
          <a:prstGeom prst="rect">
            <a:avLst/>
          </a:prstGeom>
          <a:noFill/>
        </p:spPr>
        <p:txBody>
          <a:bodyPr wrap="square" rtlCol="0">
            <a:spAutoFit/>
          </a:bodyPr>
          <a:lstStyle/>
          <a:p>
            <a:pPr algn="ctr"/>
            <a:r>
              <a:rPr lang="en-US" b="1" dirty="0">
                <a:solidFill>
                  <a:schemeClr val="bg1"/>
                </a:solidFill>
                <a:effectLst>
                  <a:glow rad="127000">
                    <a:srgbClr val="FF0000"/>
                  </a:glow>
                </a:effectLst>
              </a:rPr>
              <a:t>GREECE</a:t>
            </a:r>
          </a:p>
        </p:txBody>
      </p:sp>
      <p:sp>
        <p:nvSpPr>
          <p:cNvPr id="42" name="TextBox 41">
            <a:extLst>
              <a:ext uri="{FF2B5EF4-FFF2-40B4-BE49-F238E27FC236}">
                <a16:creationId xmlns:a16="http://schemas.microsoft.com/office/drawing/2014/main" id="{F4FE798C-0663-6127-047A-59F0B02A1045}"/>
              </a:ext>
            </a:extLst>
          </p:cNvPr>
          <p:cNvSpPr txBox="1"/>
          <p:nvPr/>
        </p:nvSpPr>
        <p:spPr>
          <a:xfrm>
            <a:off x="9075681" y="2167926"/>
            <a:ext cx="352425" cy="1477328"/>
          </a:xfrm>
          <a:prstGeom prst="rect">
            <a:avLst/>
          </a:prstGeom>
          <a:noFill/>
          <a:effectLst>
            <a:glow rad="127000">
              <a:schemeClr val="accent4"/>
            </a:glow>
          </a:effectLst>
        </p:spPr>
        <p:txBody>
          <a:bodyPr wrap="square" rtlCol="0">
            <a:spAutoFit/>
          </a:bodyPr>
          <a:lstStyle/>
          <a:p>
            <a:pPr algn="ctr"/>
            <a:r>
              <a:rPr lang="en-US" b="1" dirty="0">
                <a:solidFill>
                  <a:srgbClr val="C00000"/>
                </a:solidFill>
                <a:effectLst>
                  <a:glow rad="127000">
                    <a:schemeClr val="accent4"/>
                  </a:glow>
                </a:effectLst>
              </a:rPr>
              <a:t>CHINA</a:t>
            </a:r>
          </a:p>
        </p:txBody>
      </p:sp>
      <p:sp>
        <p:nvSpPr>
          <p:cNvPr id="43" name="TextBox 42">
            <a:extLst>
              <a:ext uri="{FF2B5EF4-FFF2-40B4-BE49-F238E27FC236}">
                <a16:creationId xmlns:a16="http://schemas.microsoft.com/office/drawing/2014/main" id="{313DF098-FB59-9A42-0F68-9AF356FC89CE}"/>
              </a:ext>
            </a:extLst>
          </p:cNvPr>
          <p:cNvSpPr txBox="1"/>
          <p:nvPr/>
        </p:nvSpPr>
        <p:spPr>
          <a:xfrm>
            <a:off x="6918710" y="1560432"/>
            <a:ext cx="352425" cy="2031325"/>
          </a:xfrm>
          <a:prstGeom prst="rect">
            <a:avLst/>
          </a:prstGeom>
          <a:noFill/>
          <a:effectLst>
            <a:glow rad="127000">
              <a:schemeClr val="tx1"/>
            </a:glow>
          </a:effectLst>
        </p:spPr>
        <p:txBody>
          <a:bodyPr wrap="square" rtlCol="0">
            <a:spAutoFit/>
          </a:bodyPr>
          <a:lstStyle/>
          <a:p>
            <a:pPr algn="ctr"/>
            <a:r>
              <a:rPr lang="en-US" b="1" dirty="0">
                <a:solidFill>
                  <a:schemeClr val="accent4"/>
                </a:solidFill>
                <a:effectLst>
                  <a:glow rad="127000">
                    <a:schemeClr val="tx1"/>
                  </a:glow>
                </a:effectLst>
              </a:rPr>
              <a:t>BABYLON</a:t>
            </a:r>
          </a:p>
        </p:txBody>
      </p:sp>
      <p:sp>
        <p:nvSpPr>
          <p:cNvPr id="50" name="Title 1">
            <a:extLst>
              <a:ext uri="{FF2B5EF4-FFF2-40B4-BE49-F238E27FC236}">
                <a16:creationId xmlns:a16="http://schemas.microsoft.com/office/drawing/2014/main" id="{7D6C04B1-CB91-9C3C-B19E-A8235E8E4B04}"/>
              </a:ext>
            </a:extLst>
          </p:cNvPr>
          <p:cNvSpPr txBox="1">
            <a:spLocks/>
          </p:cNvSpPr>
          <p:nvPr/>
        </p:nvSpPr>
        <p:spPr>
          <a:xfrm>
            <a:off x="2544042" y="5941643"/>
            <a:ext cx="7200899" cy="915988"/>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n>
                  <a:solidFill>
                    <a:srgbClr val="500050"/>
                  </a:solidFill>
                </a:ln>
                <a:solidFill>
                  <a:srgbClr val="AB5959"/>
                </a:solidFill>
                <a:latin typeface="Segoe UI Black" panose="020B0A02040204020203" pitchFamily="34" charset="0"/>
                <a:ea typeface="Segoe UI Black" panose="020B0A02040204020203" pitchFamily="34" charset="0"/>
              </a:rPr>
              <a:t>Hezekiah’s Sundial: ~700 BCE </a:t>
            </a:r>
          </a:p>
        </p:txBody>
      </p:sp>
      <p:sp>
        <p:nvSpPr>
          <p:cNvPr id="49" name="Title 1">
            <a:extLst>
              <a:ext uri="{FF2B5EF4-FFF2-40B4-BE49-F238E27FC236}">
                <a16:creationId xmlns:a16="http://schemas.microsoft.com/office/drawing/2014/main" id="{F35A67B9-B3A6-1AD5-4776-D3F941210B88}"/>
              </a:ext>
            </a:extLst>
          </p:cNvPr>
          <p:cNvSpPr>
            <a:spLocks noGrp="1"/>
          </p:cNvSpPr>
          <p:nvPr>
            <p:ph type="title"/>
          </p:nvPr>
        </p:nvSpPr>
        <p:spPr>
          <a:xfrm>
            <a:off x="4323969" y="310143"/>
            <a:ext cx="7629040" cy="915988"/>
          </a:xfrm>
        </p:spPr>
        <p:txBody>
          <a:bodyPr>
            <a:noAutofit/>
            <a:scene3d>
              <a:camera prst="orthographicFront"/>
              <a:lightRig rig="threePt" dir="t"/>
            </a:scene3d>
            <a:sp3d extrusionH="57150">
              <a:bevelT w="38100" h="38100"/>
            </a:sp3d>
          </a:bodyPr>
          <a:lstStyle/>
          <a:p>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Babylon, Greece, Rome, China, Israel</a:t>
            </a:r>
          </a:p>
        </p:txBody>
      </p:sp>
      <p:pic>
        <p:nvPicPr>
          <p:cNvPr id="47" name="Picture 46" descr="C:\Users\Rae\Desktop\Best CCC Logo Clear with colors in circle SMS.png">
            <a:extLst>
              <a:ext uri="{FF2B5EF4-FFF2-40B4-BE49-F238E27FC236}">
                <a16:creationId xmlns:a16="http://schemas.microsoft.com/office/drawing/2014/main" id="{86F5A3B2-136B-922E-67E7-0C4337B814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4D4E7319-2982-9CBA-CC58-25FB423B076B}"/>
              </a:ext>
            </a:extLst>
          </p:cNvPr>
          <p:cNvSpPr/>
          <p:nvPr/>
        </p:nvSpPr>
        <p:spPr>
          <a:xfrm>
            <a:off x="6749855" y="3165513"/>
            <a:ext cx="107953" cy="110647"/>
          </a:xfrm>
          <a:prstGeom prst="flowChartConnector">
            <a:avLst/>
          </a:prstGeom>
          <a:solidFill>
            <a:schemeClr val="accent6"/>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51980E30-E4CC-B0D3-F77A-0EB56B2D7C49}"/>
              </a:ext>
            </a:extLst>
          </p:cNvPr>
          <p:cNvSpPr/>
          <p:nvPr/>
        </p:nvSpPr>
        <p:spPr>
          <a:xfrm>
            <a:off x="6815167" y="3513858"/>
            <a:ext cx="107953" cy="110647"/>
          </a:xfrm>
          <a:prstGeom prst="flowChartConnector">
            <a:avLst/>
          </a:prstGeom>
          <a:solidFill>
            <a:srgbClr val="0070C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DBA351-5EB2-7EA9-9148-3C2327ADEF63}"/>
              </a:ext>
            </a:extLst>
          </p:cNvPr>
          <p:cNvSpPr txBox="1"/>
          <p:nvPr/>
        </p:nvSpPr>
        <p:spPr>
          <a:xfrm>
            <a:off x="6746357" y="3644216"/>
            <a:ext cx="352425" cy="1754326"/>
          </a:xfrm>
          <a:prstGeom prst="rect">
            <a:avLst/>
          </a:prstGeom>
          <a:noFill/>
        </p:spPr>
        <p:txBody>
          <a:bodyPr wrap="square" rtlCol="0">
            <a:spAutoFit/>
          </a:bodyPr>
          <a:lstStyle/>
          <a:p>
            <a:pPr algn="ctr"/>
            <a:r>
              <a:rPr lang="en-US" b="1" dirty="0">
                <a:solidFill>
                  <a:srgbClr val="0070C0"/>
                </a:solidFill>
                <a:effectLst>
                  <a:glow rad="152400">
                    <a:schemeClr val="bg1"/>
                  </a:glow>
                </a:effectLst>
              </a:rPr>
              <a:t>I</a:t>
            </a:r>
            <a:br>
              <a:rPr lang="en-US" b="1" dirty="0">
                <a:solidFill>
                  <a:srgbClr val="0070C0"/>
                </a:solidFill>
                <a:effectLst>
                  <a:glow rad="152400">
                    <a:schemeClr val="bg1"/>
                  </a:glow>
                </a:effectLst>
              </a:rPr>
            </a:br>
            <a:r>
              <a:rPr lang="en-US" b="1" dirty="0">
                <a:solidFill>
                  <a:srgbClr val="0070C0"/>
                </a:solidFill>
                <a:effectLst>
                  <a:glow rad="152400">
                    <a:schemeClr val="bg1"/>
                  </a:glow>
                </a:effectLst>
              </a:rPr>
              <a:t>SRAEL</a:t>
            </a:r>
            <a:endParaRPr lang="en-US" b="1" dirty="0">
              <a:solidFill>
                <a:srgbClr val="0070C0"/>
              </a:solidFill>
            </a:endParaRPr>
          </a:p>
        </p:txBody>
      </p:sp>
    </p:spTree>
    <p:extLst>
      <p:ext uri="{BB962C8B-B14F-4D97-AF65-F5344CB8AC3E}">
        <p14:creationId xmlns:p14="http://schemas.microsoft.com/office/powerpoint/2010/main" val="26682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53</a:t>
            </a:fld>
            <a:endParaRPr lang="en-US" b="1" dirty="0">
              <a:solidFill>
                <a:schemeClr val="tx1"/>
              </a:solidFill>
            </a:endParaRPr>
          </a:p>
        </p:txBody>
      </p:sp>
      <p:sp>
        <p:nvSpPr>
          <p:cNvPr id="10" name="Content Placeholder 2">
            <a:extLst>
              <a:ext uri="{FF2B5EF4-FFF2-40B4-BE49-F238E27FC236}">
                <a16:creationId xmlns:a16="http://schemas.microsoft.com/office/drawing/2014/main" id="{21756138-1A39-D1D8-5C7B-705CB10B6EA0}"/>
              </a:ext>
            </a:extLst>
          </p:cNvPr>
          <p:cNvSpPr txBox="1">
            <a:spLocks/>
          </p:cNvSpPr>
          <p:nvPr/>
        </p:nvSpPr>
        <p:spPr>
          <a:xfrm>
            <a:off x="386183" y="212621"/>
            <a:ext cx="11420993" cy="6432757"/>
          </a:xfrm>
          <a:prstGeom prst="rect">
            <a:avLst/>
          </a:prstGeom>
          <a:noFill/>
          <a:effectLst>
            <a:glow rad="228600">
              <a:schemeClr val="accent1">
                <a:satMod val="175000"/>
                <a:alpha val="40000"/>
              </a:schemeClr>
            </a:glow>
          </a:effectLst>
        </p:spPr>
        <p:txBody>
          <a:bodyPr>
            <a:normAutofit fontScale="92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     Did You Know This About Babylon?</a:t>
            </a:r>
          </a:p>
          <a:p>
            <a:pPr>
              <a:lnSpc>
                <a:spcPct val="120000"/>
              </a:lnSpc>
            </a:pPr>
            <a:r>
              <a:rPr lang="en-US" b="1" dirty="0">
                <a:solidFill>
                  <a:srgbClr val="7E475E"/>
                </a:solidFill>
                <a:latin typeface="Poor Richard" panose="02080502050505020702" pitchFamily="18" charset="0"/>
              </a:rPr>
              <a:t>Babylon inherited Sumerian’s calendar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and the number system with 12 months,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360 day year giving rise to base 60.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In Babylon, 60 was unity, 60 was time,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and 60 was money.</a:t>
            </a:r>
          </a:p>
          <a:p>
            <a:pPr>
              <a:lnSpc>
                <a:spcPct val="120000"/>
              </a:lnSpc>
            </a:pPr>
            <a:r>
              <a:rPr lang="en-US" b="1" dirty="0">
                <a:solidFill>
                  <a:srgbClr val="7E475E"/>
                </a:solidFill>
                <a:latin typeface="Poor Richard" panose="02080502050505020702" pitchFamily="18" charset="0"/>
              </a:rPr>
              <a:t>Babylon seemed to have a greater respect for the 12 months of 30 days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than for the occasional intercalary month.  This would have been at the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time when the year had only 360 days/year.</a:t>
            </a:r>
          </a:p>
          <a:p>
            <a:pPr>
              <a:lnSpc>
                <a:spcPct val="120000"/>
              </a:lnSpc>
            </a:pPr>
            <a:r>
              <a:rPr lang="en-US" b="1" dirty="0">
                <a:solidFill>
                  <a:srgbClr val="7E475E"/>
                </a:solidFill>
                <a:latin typeface="Poor Richard" panose="02080502050505020702" pitchFamily="18" charset="0"/>
              </a:rPr>
              <a:t>The 12 months were associated with the gods of Sumer, Akkad &amp; Babylon.  </a:t>
            </a:r>
          </a:p>
          <a:p>
            <a:pPr>
              <a:lnSpc>
                <a:spcPct val="120000"/>
              </a:lnSpc>
            </a:pPr>
            <a:r>
              <a:rPr lang="en-US" b="1" dirty="0">
                <a:solidFill>
                  <a:srgbClr val="7E475E"/>
                </a:solidFill>
                <a:latin typeface="Poor Richard" panose="02080502050505020702" pitchFamily="18" charset="0"/>
              </a:rPr>
              <a:t>Later, when the lunar calendar system demanded a 13</a:t>
            </a:r>
            <a:r>
              <a:rPr lang="en-US" b="1" baseline="30000" dirty="0">
                <a:solidFill>
                  <a:srgbClr val="7E475E"/>
                </a:solidFill>
                <a:latin typeface="Poor Richard" panose="02080502050505020702" pitchFamily="18" charset="0"/>
              </a:rPr>
              <a:t>th</a:t>
            </a:r>
            <a:r>
              <a:rPr lang="en-US" b="1" dirty="0">
                <a:solidFill>
                  <a:srgbClr val="7E475E"/>
                </a:solidFill>
                <a:latin typeface="Poor Richard" panose="02080502050505020702" pitchFamily="18" charset="0"/>
              </a:rPr>
              <a:t> month about every 3 years to keep the seasons calibrated with the calendar, the intercalary month was connected to the northern Assyrian god Ashur, an idol from their enemy.</a:t>
            </a:r>
          </a:p>
        </p:txBody>
      </p:sp>
      <p:grpSp>
        <p:nvGrpSpPr>
          <p:cNvPr id="12" name="Group 11">
            <a:extLst>
              <a:ext uri="{FF2B5EF4-FFF2-40B4-BE49-F238E27FC236}">
                <a16:creationId xmlns:a16="http://schemas.microsoft.com/office/drawing/2014/main" id="{361FEAB8-2E73-D9EE-BE43-A3667916C433}"/>
              </a:ext>
            </a:extLst>
          </p:cNvPr>
          <p:cNvGrpSpPr/>
          <p:nvPr/>
        </p:nvGrpSpPr>
        <p:grpSpPr>
          <a:xfrm>
            <a:off x="6661305" y="391599"/>
            <a:ext cx="4960579" cy="2294402"/>
            <a:chOff x="6819899" y="391599"/>
            <a:chExt cx="4960579" cy="2294402"/>
          </a:xfrm>
        </p:grpSpPr>
        <p:pic>
          <p:nvPicPr>
            <p:cNvPr id="8" name="Picture 7">
              <a:extLst>
                <a:ext uri="{FF2B5EF4-FFF2-40B4-BE49-F238E27FC236}">
                  <a16:creationId xmlns:a16="http://schemas.microsoft.com/office/drawing/2014/main" id="{45203CB4-2A81-A2DC-4479-72C8DDE2AD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972" t="25859" r="11434" b="13104"/>
            <a:stretch/>
          </p:blipFill>
          <p:spPr>
            <a:xfrm>
              <a:off x="6819899" y="391599"/>
              <a:ext cx="4960579" cy="2294402"/>
            </a:xfrm>
            <a:prstGeom prst="rect">
              <a:avLst/>
            </a:prstGeom>
            <a:ln>
              <a:noFill/>
            </a:ln>
            <a:effectLst>
              <a:softEdge rad="112500"/>
            </a:effectLst>
          </p:spPr>
        </p:pic>
        <p:sp>
          <p:nvSpPr>
            <p:cNvPr id="3" name="Content Placeholder 2">
              <a:extLst>
                <a:ext uri="{FF2B5EF4-FFF2-40B4-BE49-F238E27FC236}">
                  <a16:creationId xmlns:a16="http://schemas.microsoft.com/office/drawing/2014/main" id="{F6894A3C-9D0B-3541-6E4D-7C22210908E1}"/>
                </a:ext>
              </a:extLst>
            </p:cNvPr>
            <p:cNvSpPr txBox="1">
              <a:spLocks/>
            </p:cNvSpPr>
            <p:nvPr/>
          </p:nvSpPr>
          <p:spPr>
            <a:xfrm>
              <a:off x="7359483" y="1538800"/>
              <a:ext cx="3838862" cy="1032330"/>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6500" b="1" dirty="0">
                  <a:solidFill>
                    <a:schemeClr val="bg1"/>
                  </a:solidFill>
                  <a:latin typeface="Poor Richard" panose="02080502050505020702" pitchFamily="18" charset="0"/>
                </a:rPr>
                <a:t>Babylon</a:t>
              </a:r>
              <a:endParaRPr lang="en-US" sz="4400" b="1" dirty="0">
                <a:solidFill>
                  <a:schemeClr val="bg1"/>
                </a:solidFill>
                <a:latin typeface="Poor Richard" panose="02080502050505020702" pitchFamily="18" charset="0"/>
              </a:endParaRPr>
            </a:p>
          </p:txBody>
        </p:sp>
      </p:grpSp>
      <p:pic>
        <p:nvPicPr>
          <p:cNvPr id="2" name="Picture 1" descr="C:\Users\Rae\Desktop\Best CCC Logo Clear with colors in circle SMS.png">
            <a:extLst>
              <a:ext uri="{FF2B5EF4-FFF2-40B4-BE49-F238E27FC236}">
                <a16:creationId xmlns:a16="http://schemas.microsoft.com/office/drawing/2014/main" id="{5BCDA2CC-459F-5854-5031-59B5FEBA24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7563D-B787-FD76-3561-DDA7A51084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6760" y="391599"/>
            <a:ext cx="6340390" cy="5992887"/>
          </a:xfrm>
          <a:prstGeom prst="rect">
            <a:avLst/>
          </a:prstGeom>
        </p:spPr>
      </p:pic>
    </p:spTree>
    <p:extLst>
      <p:ext uri="{BB962C8B-B14F-4D97-AF65-F5344CB8AC3E}">
        <p14:creationId xmlns:p14="http://schemas.microsoft.com/office/powerpoint/2010/main" val="122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fade">
                                      <p:cBhvr>
                                        <p:cTn id="14" dur="1000"/>
                                        <p:tgtEl>
                                          <p:spTgt spid="10">
                                            <p:txEl>
                                              <p:pRg st="3" end="3"/>
                                            </p:txEl>
                                          </p:spTgt>
                                        </p:tgtEl>
                                      </p:cBhvr>
                                    </p:animEffect>
                                    <p:anim calcmode="lin" valueType="num">
                                      <p:cBhvr>
                                        <p:cTn id="1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200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1000"/>
                                        <p:tgtEl>
                                          <p:spTgt spid="10">
                                            <p:txEl>
                                              <p:pRg st="4" end="4"/>
                                            </p:txEl>
                                          </p:spTgt>
                                        </p:tgtEl>
                                      </p:cBhvr>
                                    </p:animEffect>
                                    <p:anim calcmode="lin" valueType="num">
                                      <p:cBhvr>
                                        <p:cTn id="21"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54</a:t>
            </a:fld>
            <a:endParaRPr lang="en-US" b="1" dirty="0">
              <a:solidFill>
                <a:schemeClr val="tx1"/>
              </a:solidFill>
            </a:endParaRPr>
          </a:p>
        </p:txBody>
      </p:sp>
      <p:sp>
        <p:nvSpPr>
          <p:cNvPr id="10" name="Content Placeholder 2">
            <a:extLst>
              <a:ext uri="{FF2B5EF4-FFF2-40B4-BE49-F238E27FC236}">
                <a16:creationId xmlns:a16="http://schemas.microsoft.com/office/drawing/2014/main" id="{21756138-1A39-D1D8-5C7B-705CB10B6EA0}"/>
              </a:ext>
            </a:extLst>
          </p:cNvPr>
          <p:cNvSpPr txBox="1">
            <a:spLocks/>
          </p:cNvSpPr>
          <p:nvPr/>
        </p:nvSpPr>
        <p:spPr>
          <a:xfrm>
            <a:off x="386183" y="212621"/>
            <a:ext cx="11420993" cy="6432757"/>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b="1" dirty="0">
                <a:solidFill>
                  <a:srgbClr val="7E475E"/>
                </a:solidFill>
                <a:latin typeface="Poor Richard" panose="02080502050505020702" pitchFamily="18" charset="0"/>
              </a:rPr>
              <a:t>     More Notes on Babylon:</a:t>
            </a:r>
            <a:br>
              <a:rPr lang="en-US" b="1" dirty="0">
                <a:solidFill>
                  <a:srgbClr val="7E475E"/>
                </a:solidFill>
                <a:latin typeface="Poor Richard" panose="02080502050505020702" pitchFamily="18" charset="0"/>
              </a:rPr>
            </a:br>
            <a:r>
              <a:rPr lang="en-US" sz="2200" b="1" dirty="0">
                <a:solidFill>
                  <a:srgbClr val="002060"/>
                </a:solidFill>
                <a:effectLst>
                  <a:glow rad="228600">
                    <a:schemeClr val="accent2">
                      <a:satMod val="175000"/>
                      <a:alpha val="40000"/>
                    </a:schemeClr>
                  </a:glow>
                </a:effectLst>
                <a:latin typeface="Comic Sans MS" panose="030F0702030302020204" pitchFamily="66" charset="0"/>
              </a:rPr>
              <a:t>The use of lunar reckoning began to prevail in the </a:t>
            </a:r>
            <a:br>
              <a:rPr lang="en-US" sz="2200" b="1" dirty="0">
                <a:solidFill>
                  <a:srgbClr val="002060"/>
                </a:solidFill>
                <a:effectLst>
                  <a:glow rad="228600">
                    <a:schemeClr val="accent2">
                      <a:satMod val="175000"/>
                      <a:alpha val="40000"/>
                    </a:schemeClr>
                  </a:glow>
                </a:effectLst>
                <a:latin typeface="Comic Sans MS" panose="030F0702030302020204" pitchFamily="66" charset="0"/>
              </a:rPr>
            </a:br>
            <a:r>
              <a:rPr lang="en-US" sz="2200" b="1" dirty="0">
                <a:solidFill>
                  <a:srgbClr val="002060"/>
                </a:solidFill>
                <a:effectLst>
                  <a:glow rad="228600">
                    <a:schemeClr val="accent2">
                      <a:satMod val="175000"/>
                      <a:alpha val="40000"/>
                    </a:schemeClr>
                  </a:glow>
                </a:effectLst>
                <a:latin typeface="Comic Sans MS" panose="030F0702030302020204" pitchFamily="66" charset="0"/>
              </a:rPr>
              <a:t>21</a:t>
            </a:r>
            <a:r>
              <a:rPr lang="en-US" sz="2200" b="1" baseline="30000" dirty="0">
                <a:solidFill>
                  <a:srgbClr val="002060"/>
                </a:solidFill>
                <a:effectLst>
                  <a:glow rad="228600">
                    <a:schemeClr val="accent2">
                      <a:satMod val="175000"/>
                      <a:alpha val="40000"/>
                    </a:schemeClr>
                  </a:glow>
                </a:effectLst>
                <a:latin typeface="Comic Sans MS" panose="030F0702030302020204" pitchFamily="66" charset="0"/>
              </a:rPr>
              <a:t>st</a:t>
            </a:r>
            <a:r>
              <a:rPr lang="en-US" sz="2200" b="1" dirty="0">
                <a:solidFill>
                  <a:srgbClr val="002060"/>
                </a:solidFill>
                <a:effectLst>
                  <a:glow rad="228600">
                    <a:schemeClr val="accent2">
                      <a:satMod val="175000"/>
                      <a:alpha val="40000"/>
                    </a:schemeClr>
                  </a:glow>
                </a:effectLst>
                <a:latin typeface="Comic Sans MS" panose="030F0702030302020204" pitchFamily="66" charset="0"/>
              </a:rPr>
              <a:t> century BCE.  The lunar year probably owed </a:t>
            </a:r>
            <a:br>
              <a:rPr lang="en-US" sz="2200" b="1" dirty="0">
                <a:solidFill>
                  <a:srgbClr val="002060"/>
                </a:solidFill>
                <a:effectLst>
                  <a:glow rad="228600">
                    <a:schemeClr val="accent2">
                      <a:satMod val="175000"/>
                      <a:alpha val="40000"/>
                    </a:schemeClr>
                  </a:glow>
                </a:effectLst>
                <a:latin typeface="Comic Sans MS" panose="030F0702030302020204" pitchFamily="66" charset="0"/>
              </a:rPr>
            </a:br>
            <a:r>
              <a:rPr lang="en-US" sz="2200" b="1" dirty="0">
                <a:solidFill>
                  <a:srgbClr val="002060"/>
                </a:solidFill>
                <a:effectLst>
                  <a:glow rad="228600">
                    <a:schemeClr val="accent2">
                      <a:satMod val="175000"/>
                      <a:alpha val="40000"/>
                    </a:schemeClr>
                  </a:glow>
                </a:effectLst>
                <a:latin typeface="Comic Sans MS" panose="030F0702030302020204" pitchFamily="66" charset="0"/>
              </a:rPr>
              <a:t>its success to economic progress.  </a:t>
            </a:r>
            <a:br>
              <a:rPr lang="en-US" sz="2200" b="1" dirty="0">
                <a:solidFill>
                  <a:srgbClr val="002060"/>
                </a:solidFill>
                <a:effectLst>
                  <a:glow rad="228600">
                    <a:schemeClr val="accent2">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A barley loan could be measured out to the lender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at the next year’s threshing floor.  The wider use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of silver as the standard of value demanded more flexible payment terms.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A man hiring a servant in the lunar month of </a:t>
            </a:r>
            <a:r>
              <a:rPr lang="en-US" sz="2200" b="1" dirty="0" err="1">
                <a:solidFill>
                  <a:srgbClr val="002060"/>
                </a:solidFill>
                <a:effectLst>
                  <a:glow rad="228600">
                    <a:schemeClr val="accent6">
                      <a:satMod val="175000"/>
                      <a:alpha val="40000"/>
                    </a:schemeClr>
                  </a:glow>
                </a:effectLst>
                <a:latin typeface="Comic Sans MS" panose="030F0702030302020204" pitchFamily="66" charset="0"/>
              </a:rPr>
              <a:t>Kislimu</a:t>
            </a:r>
            <a:r>
              <a:rPr lang="en-US" sz="2200" b="1" dirty="0">
                <a:solidFill>
                  <a:srgbClr val="002060"/>
                </a:solidFill>
                <a:effectLst>
                  <a:glow rad="228600">
                    <a:schemeClr val="accent6">
                      <a:satMod val="175000"/>
                      <a:alpha val="40000"/>
                    </a:schemeClr>
                  </a:glow>
                </a:effectLst>
                <a:latin typeface="Comic Sans MS" panose="030F0702030302020204" pitchFamily="66" charset="0"/>
              </a:rPr>
              <a:t> for a year knew that the engagement would end at the return of the same month, without counting days or periods of office between two dates.  </a:t>
            </a:r>
            <a:r>
              <a:rPr lang="en-US" sz="2200" b="1" dirty="0">
                <a:solidFill>
                  <a:srgbClr val="002060"/>
                </a:solidFill>
                <a:effectLst>
                  <a:glow rad="228600">
                    <a:schemeClr val="accent2">
                      <a:satMod val="175000"/>
                      <a:alpha val="40000"/>
                    </a:schemeClr>
                  </a:glow>
                </a:effectLst>
                <a:latin typeface="Comic Sans MS" panose="030F0702030302020204" pitchFamily="66" charset="0"/>
              </a:rPr>
              <a:t>At the city of Mari about 1800 BCE, the allocations were already reckoned on the basis of 29 and 30-day lunar months.  In the 18</a:t>
            </a:r>
            <a:r>
              <a:rPr lang="en-US" sz="2200" b="1" baseline="30000" dirty="0">
                <a:solidFill>
                  <a:srgbClr val="002060"/>
                </a:solidFill>
                <a:effectLst>
                  <a:glow rad="228600">
                    <a:schemeClr val="accent2">
                      <a:satMod val="175000"/>
                      <a:alpha val="40000"/>
                    </a:schemeClr>
                  </a:glow>
                </a:effectLst>
                <a:latin typeface="Comic Sans MS" panose="030F0702030302020204" pitchFamily="66" charset="0"/>
              </a:rPr>
              <a:t>th</a:t>
            </a:r>
            <a:r>
              <a:rPr lang="en-US" sz="2200" b="1" dirty="0">
                <a:solidFill>
                  <a:srgbClr val="002060"/>
                </a:solidFill>
                <a:effectLst>
                  <a:glow rad="228600">
                    <a:schemeClr val="accent2">
                      <a:satMod val="175000"/>
                      <a:alpha val="40000"/>
                    </a:schemeClr>
                  </a:glow>
                </a:effectLst>
                <a:latin typeface="Comic Sans MS" panose="030F0702030302020204" pitchFamily="66" charset="0"/>
              </a:rPr>
              <a:t> century BCE the Babylonian empire standardized the year by adopting the lunar calendar of the Sumerian sacred city of Nippur.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The power and the cultural prestige of Babylon assured the success of the lunar year, which began on </a:t>
            </a:r>
            <a:r>
              <a:rPr lang="en-US" sz="2200" b="1" dirty="0" err="1">
                <a:solidFill>
                  <a:srgbClr val="002060"/>
                </a:solidFill>
                <a:effectLst>
                  <a:glow rad="228600">
                    <a:schemeClr val="accent6">
                      <a:satMod val="175000"/>
                      <a:alpha val="40000"/>
                    </a:schemeClr>
                  </a:glow>
                </a:effectLst>
                <a:latin typeface="Comic Sans MS" panose="030F0702030302020204" pitchFamily="66" charset="0"/>
              </a:rPr>
              <a:t>Nisanu</a:t>
            </a:r>
            <a:r>
              <a:rPr lang="en-US" sz="2200" b="1" dirty="0">
                <a:solidFill>
                  <a:srgbClr val="002060"/>
                </a:solidFill>
                <a:effectLst>
                  <a:glow rad="228600">
                    <a:schemeClr val="accent6">
                      <a:satMod val="175000"/>
                      <a:alpha val="40000"/>
                    </a:schemeClr>
                  </a:glow>
                </a:effectLst>
                <a:latin typeface="Comic Sans MS" panose="030F0702030302020204" pitchFamily="66" charset="0"/>
              </a:rPr>
              <a:t> 1, in the spring.  When in the 17</a:t>
            </a:r>
            <a:r>
              <a:rPr lang="en-US" sz="2200" b="1" baseline="30000" dirty="0">
                <a:solidFill>
                  <a:srgbClr val="002060"/>
                </a:solidFill>
                <a:effectLst>
                  <a:glow rad="228600">
                    <a:schemeClr val="accent6">
                      <a:satMod val="175000"/>
                      <a:alpha val="40000"/>
                    </a:schemeClr>
                  </a:glow>
                </a:effectLst>
                <a:latin typeface="Comic Sans MS" panose="030F0702030302020204" pitchFamily="66" charset="0"/>
              </a:rPr>
              <a:t>th</a:t>
            </a:r>
            <a:r>
              <a:rPr lang="en-US" sz="2200" b="1" dirty="0">
                <a:solidFill>
                  <a:srgbClr val="002060"/>
                </a:solidFill>
                <a:effectLst>
                  <a:glow rad="228600">
                    <a:schemeClr val="accent6">
                      <a:satMod val="175000"/>
                      <a:alpha val="40000"/>
                    </a:schemeClr>
                  </a:glow>
                </a:effectLst>
                <a:latin typeface="Comic Sans MS" panose="030F0702030302020204" pitchFamily="66" charset="0"/>
              </a:rPr>
              <a:t> century BCE the dating by regnal years became usual, the period between the accession day and the next </a:t>
            </a:r>
            <a:r>
              <a:rPr lang="en-US" sz="2200" b="1" dirty="0" err="1">
                <a:solidFill>
                  <a:srgbClr val="002060"/>
                </a:solidFill>
                <a:effectLst>
                  <a:glow rad="228600">
                    <a:schemeClr val="accent6">
                      <a:satMod val="175000"/>
                      <a:alpha val="40000"/>
                    </a:schemeClr>
                  </a:glow>
                </a:effectLst>
                <a:latin typeface="Comic Sans MS" panose="030F0702030302020204" pitchFamily="66" charset="0"/>
              </a:rPr>
              <a:t>Nisanu</a:t>
            </a:r>
            <a:r>
              <a:rPr lang="en-US" sz="2200" b="1" dirty="0">
                <a:solidFill>
                  <a:srgbClr val="002060"/>
                </a:solidFill>
                <a:effectLst>
                  <a:glow rad="228600">
                    <a:schemeClr val="accent6">
                      <a:satMod val="175000"/>
                      <a:alpha val="40000"/>
                    </a:schemeClr>
                  </a:glow>
                </a:effectLst>
                <a:latin typeface="Comic Sans MS" panose="030F0702030302020204" pitchFamily="66" charset="0"/>
              </a:rPr>
              <a:t> 1 was described as “the beginning of the kingship of PN,” and the regnal years were counted from this </a:t>
            </a:r>
            <a:r>
              <a:rPr lang="en-US" sz="2200" b="1" dirty="0" err="1">
                <a:solidFill>
                  <a:srgbClr val="002060"/>
                </a:solidFill>
                <a:effectLst>
                  <a:glow rad="228600">
                    <a:schemeClr val="accent6">
                      <a:satMod val="175000"/>
                      <a:alpha val="40000"/>
                    </a:schemeClr>
                  </a:glow>
                </a:effectLst>
                <a:latin typeface="Comic Sans MS" panose="030F0702030302020204" pitchFamily="66" charset="0"/>
              </a:rPr>
              <a:t>Nisanu</a:t>
            </a:r>
            <a:r>
              <a:rPr lang="en-US" sz="2200" b="1" dirty="0">
                <a:solidFill>
                  <a:srgbClr val="002060"/>
                </a:solidFill>
                <a:effectLst>
                  <a:glow rad="228600">
                    <a:schemeClr val="accent6">
                      <a:satMod val="175000"/>
                      <a:alpha val="40000"/>
                    </a:schemeClr>
                  </a:glow>
                </a:effectLst>
                <a:latin typeface="Comic Sans MS" panose="030F0702030302020204" pitchFamily="66" charset="0"/>
              </a:rPr>
              <a:t> 1.</a:t>
            </a:r>
          </a:p>
          <a:p>
            <a:pPr marL="82296" indent="0">
              <a:lnSpc>
                <a:spcPct val="130000"/>
              </a:lnSpc>
              <a:buNone/>
            </a:pPr>
            <a:endParaRPr lang="en-US" b="1" dirty="0">
              <a:solidFill>
                <a:srgbClr val="7E475E"/>
              </a:solidFill>
              <a:latin typeface="Poor Richard" panose="02080502050505020702" pitchFamily="18" charset="0"/>
            </a:endParaRPr>
          </a:p>
        </p:txBody>
      </p:sp>
      <p:grpSp>
        <p:nvGrpSpPr>
          <p:cNvPr id="12" name="Group 11">
            <a:extLst>
              <a:ext uri="{FF2B5EF4-FFF2-40B4-BE49-F238E27FC236}">
                <a16:creationId xmlns:a16="http://schemas.microsoft.com/office/drawing/2014/main" id="{361FEAB8-2E73-D9EE-BE43-A3667916C433}"/>
              </a:ext>
            </a:extLst>
          </p:cNvPr>
          <p:cNvGrpSpPr/>
          <p:nvPr/>
        </p:nvGrpSpPr>
        <p:grpSpPr>
          <a:xfrm>
            <a:off x="7532910" y="391599"/>
            <a:ext cx="4306684" cy="2119372"/>
            <a:chOff x="7070669" y="391599"/>
            <a:chExt cx="4960579" cy="2294402"/>
          </a:xfrm>
        </p:grpSpPr>
        <p:pic>
          <p:nvPicPr>
            <p:cNvPr id="8" name="Picture 7">
              <a:extLst>
                <a:ext uri="{FF2B5EF4-FFF2-40B4-BE49-F238E27FC236}">
                  <a16:creationId xmlns:a16="http://schemas.microsoft.com/office/drawing/2014/main" id="{45203CB4-2A81-A2DC-4479-72C8DDE2AD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972" t="25859" r="11434" b="13104"/>
            <a:stretch/>
          </p:blipFill>
          <p:spPr>
            <a:xfrm>
              <a:off x="7070669" y="391599"/>
              <a:ext cx="4960579" cy="2294402"/>
            </a:xfrm>
            <a:prstGeom prst="rect">
              <a:avLst/>
            </a:prstGeom>
            <a:ln>
              <a:noFill/>
            </a:ln>
            <a:effectLst>
              <a:softEdge rad="112500"/>
            </a:effectLst>
          </p:spPr>
        </p:pic>
        <p:sp>
          <p:nvSpPr>
            <p:cNvPr id="3" name="Content Placeholder 2">
              <a:extLst>
                <a:ext uri="{FF2B5EF4-FFF2-40B4-BE49-F238E27FC236}">
                  <a16:creationId xmlns:a16="http://schemas.microsoft.com/office/drawing/2014/main" id="{F6894A3C-9D0B-3541-6E4D-7C22210908E1}"/>
                </a:ext>
              </a:extLst>
            </p:cNvPr>
            <p:cNvSpPr txBox="1">
              <a:spLocks/>
            </p:cNvSpPr>
            <p:nvPr/>
          </p:nvSpPr>
          <p:spPr>
            <a:xfrm>
              <a:off x="7560095" y="1538800"/>
              <a:ext cx="3838862" cy="1032330"/>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6500" b="1" dirty="0">
                  <a:solidFill>
                    <a:schemeClr val="bg1"/>
                  </a:solidFill>
                  <a:latin typeface="Poor Richard" panose="02080502050505020702" pitchFamily="18" charset="0"/>
                </a:rPr>
                <a:t>Babylon</a:t>
              </a:r>
              <a:endParaRPr lang="en-US" sz="4400" b="1" dirty="0">
                <a:solidFill>
                  <a:schemeClr val="bg1"/>
                </a:solidFill>
                <a:latin typeface="Poor Richard" panose="02080502050505020702" pitchFamily="18" charset="0"/>
              </a:endParaRPr>
            </a:p>
          </p:txBody>
        </p:sp>
      </p:grpSp>
      <p:pic>
        <p:nvPicPr>
          <p:cNvPr id="2" name="Picture 1" descr="C:\Users\Rae\Desktop\Best CCC Logo Clear with colors in circle SMS.png">
            <a:extLst>
              <a:ext uri="{FF2B5EF4-FFF2-40B4-BE49-F238E27FC236}">
                <a16:creationId xmlns:a16="http://schemas.microsoft.com/office/drawing/2014/main" id="{5BCDA2CC-459F-5854-5031-59B5FEBA24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un 6">
            <a:extLst>
              <a:ext uri="{FF2B5EF4-FFF2-40B4-BE49-F238E27FC236}">
                <a16:creationId xmlns:a16="http://schemas.microsoft.com/office/drawing/2014/main" id="{402D7571-2688-CA0F-9371-BD72DBA53667}"/>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805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55</a:t>
            </a:fld>
            <a:endParaRPr lang="en-US" b="1" dirty="0">
              <a:solidFill>
                <a:schemeClr val="tx1"/>
              </a:solidFill>
            </a:endParaRPr>
          </a:p>
        </p:txBody>
      </p:sp>
      <p:pic>
        <p:nvPicPr>
          <p:cNvPr id="11" name="Picture 10">
            <a:extLst>
              <a:ext uri="{FF2B5EF4-FFF2-40B4-BE49-F238E27FC236}">
                <a16:creationId xmlns:a16="http://schemas.microsoft.com/office/drawing/2014/main" id="{2ED60EA1-9054-6A9C-F09E-922E0F28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9088" y="366199"/>
            <a:ext cx="6481762" cy="1548117"/>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69F3295E-8A18-D925-8DB6-ABE10E5C40B3}"/>
              </a:ext>
            </a:extLst>
          </p:cNvPr>
          <p:cNvSpPr txBox="1">
            <a:spLocks/>
          </p:cNvSpPr>
          <p:nvPr/>
        </p:nvSpPr>
        <p:spPr>
          <a:xfrm>
            <a:off x="550436" y="262023"/>
            <a:ext cx="4858652" cy="6333953"/>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   </a:t>
            </a:r>
            <a:r>
              <a:rPr lang="en-US" sz="4100" b="1" dirty="0">
                <a:solidFill>
                  <a:srgbClr val="7E475E"/>
                </a:solidFill>
                <a:latin typeface="Poor Richard" panose="02080502050505020702" pitchFamily="18" charset="0"/>
              </a:rPr>
              <a:t>Did You Know Some Say?</a:t>
            </a:r>
          </a:p>
          <a:p>
            <a:pPr>
              <a:lnSpc>
                <a:spcPct val="120000"/>
              </a:lnSpc>
            </a:pPr>
            <a:r>
              <a:rPr lang="en-US" b="1" dirty="0">
                <a:solidFill>
                  <a:srgbClr val="7E475E"/>
                </a:solidFill>
                <a:effectLst>
                  <a:glow rad="228600">
                    <a:schemeClr val="accent6">
                      <a:satMod val="175000"/>
                      <a:alpha val="40000"/>
                    </a:schemeClr>
                  </a:glow>
                </a:effectLst>
                <a:latin typeface="Poor Richard" panose="02080502050505020702" pitchFamily="18" charset="0"/>
              </a:rPr>
              <a:t>~440 BC</a:t>
            </a:r>
            <a:r>
              <a:rPr lang="en-US" b="1" dirty="0">
                <a:solidFill>
                  <a:srgbClr val="7E475E"/>
                </a:solidFill>
                <a:latin typeface="Poor Richard" panose="02080502050505020702" pitchFamily="18" charset="0"/>
              </a:rPr>
              <a:t>, Herodotus quotes Solon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of Athens (</a:t>
            </a:r>
            <a:r>
              <a:rPr lang="en-US" b="1" dirty="0">
                <a:solidFill>
                  <a:srgbClr val="7E475E"/>
                </a:solidFill>
                <a:effectLst>
                  <a:glow rad="228600">
                    <a:schemeClr val="accent6">
                      <a:satMod val="175000"/>
                      <a:alpha val="40000"/>
                    </a:schemeClr>
                  </a:glow>
                </a:effectLst>
                <a:latin typeface="Poor Richard" panose="02080502050505020702" pitchFamily="18" charset="0"/>
              </a:rPr>
              <a:t>638-558 BC </a:t>
            </a:r>
            <a:r>
              <a:rPr lang="en-US" sz="2900" b="1" dirty="0">
                <a:effectLst/>
              </a:rPr>
              <a:t>[this is well after 700 BCE]</a:t>
            </a:r>
            <a:r>
              <a:rPr lang="en-US" b="1" dirty="0">
                <a:solidFill>
                  <a:srgbClr val="7E475E"/>
                </a:solidFill>
                <a:latin typeface="Poor Richard" panose="02080502050505020702" pitchFamily="18" charset="0"/>
              </a:rPr>
              <a:t>) saying:  “…you ask me about human affairs. …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I propose 70 years as the average life span for a man.  These 70 years represent, </a:t>
            </a:r>
            <a:r>
              <a:rPr lang="en-US" b="1" dirty="0">
                <a:solidFill>
                  <a:schemeClr val="accent2">
                    <a:lumMod val="75000"/>
                  </a:schemeClr>
                </a:solidFill>
                <a:effectLst>
                  <a:outerShdw blurRad="38100" dist="38100" dir="2700000" algn="tl">
                    <a:srgbClr val="000000">
                      <a:alpha val="43137"/>
                    </a:srgbClr>
                  </a:outerShdw>
                </a:effectLst>
                <a:latin typeface="Poor Richard" panose="02080502050505020702" pitchFamily="18" charset="0"/>
              </a:rPr>
              <a:t>excluding intercalated months,</a:t>
            </a:r>
            <a:r>
              <a:rPr lang="en-US" b="1" dirty="0">
                <a:solidFill>
                  <a:srgbClr val="7E475E"/>
                </a:solidFill>
                <a:latin typeface="Poor Richard" panose="02080502050505020702" pitchFamily="18" charset="0"/>
              </a:rPr>
              <a:t> 25,200 days.”  </a:t>
            </a:r>
          </a:p>
          <a:p>
            <a:pPr>
              <a:lnSpc>
                <a:spcPct val="120000"/>
              </a:lnSpc>
            </a:pPr>
            <a:r>
              <a:rPr lang="en-US" b="1" dirty="0">
                <a:solidFill>
                  <a:srgbClr val="7E475E"/>
                </a:solidFill>
                <a:latin typeface="Poor Richard" panose="02080502050505020702" pitchFamily="18" charset="0"/>
              </a:rPr>
              <a:t>Divide these numbers – it equals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a year of 360 days. </a:t>
            </a:r>
          </a:p>
          <a:p>
            <a:pPr>
              <a:lnSpc>
                <a:spcPct val="120000"/>
              </a:lnSpc>
            </a:pPr>
            <a:r>
              <a:rPr lang="en-US" sz="3200" b="1" dirty="0">
                <a:solidFill>
                  <a:srgbClr val="002060"/>
                </a:solidFill>
                <a:effectLst>
                  <a:glow rad="228600">
                    <a:schemeClr val="accent6">
                      <a:satMod val="175000"/>
                      <a:alpha val="40000"/>
                    </a:schemeClr>
                  </a:glow>
                </a:effectLst>
                <a:latin typeface="Comic Sans MS" panose="030F0702030302020204" pitchFamily="66" charset="0"/>
              </a:rPr>
              <a:t>This famed and learned ancient Greek calculated using a 360-day year.  However, do note this: </a:t>
            </a:r>
          </a:p>
          <a:p>
            <a:pPr>
              <a:lnSpc>
                <a:spcPct val="120000"/>
              </a:lnSpc>
            </a:pPr>
            <a:endParaRPr lang="en-US" b="1" dirty="0">
              <a:solidFill>
                <a:srgbClr val="7E475E"/>
              </a:solidFill>
              <a:latin typeface="Poor Richard" panose="02080502050505020702" pitchFamily="18" charset="0"/>
            </a:endParaRPr>
          </a:p>
        </p:txBody>
      </p:sp>
      <p:pic>
        <p:nvPicPr>
          <p:cNvPr id="2" name="Picture 1" descr="C:\Users\Rae\Desktop\Best CCC Logo Clear with colors in circle SMS.png">
            <a:extLst>
              <a:ext uri="{FF2B5EF4-FFF2-40B4-BE49-F238E27FC236}">
                <a16:creationId xmlns:a16="http://schemas.microsoft.com/office/drawing/2014/main" id="{3D09F1F3-31C5-77B5-D807-4330B45C48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3E8ECEB-B162-B795-03A3-EC46B7C0089F}"/>
              </a:ext>
            </a:extLst>
          </p:cNvPr>
          <p:cNvSpPr txBox="1">
            <a:spLocks/>
          </p:cNvSpPr>
          <p:nvPr/>
        </p:nvSpPr>
        <p:spPr>
          <a:xfrm>
            <a:off x="5296128" y="1934277"/>
            <a:ext cx="6594721" cy="4789231"/>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Regarding the Attica calendar (for ancient Athens), “We read that in the ‘Attic year’ each month was divided in three decades” says Plunket. While she was not arguing for a 360-day year, she found the ancestors of the Aryan race did not count their months with 29½ solar days, but [the months were counted] as a portion of time </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containin</a:t>
            </a:r>
            <a:r>
              <a:rPr lang="en-US" sz="2400" b="1" dirty="0">
                <a:solidFill>
                  <a:srgbClr val="002060"/>
                </a:solidFill>
                <a:effectLst>
                  <a:glow rad="228600">
                    <a:schemeClr val="accent6">
                      <a:satMod val="175000"/>
                      <a:alpha val="40000"/>
                    </a:schemeClr>
                  </a:glow>
                </a:effectLst>
                <a:latin typeface="Comic Sans MS" panose="030F0702030302020204" pitchFamily="66" charset="0"/>
              </a:rPr>
              <a:t>g</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 three </a:t>
            </a:r>
            <a:r>
              <a:rPr lang="en-US" sz="2400" b="1" dirty="0">
                <a:solidFill>
                  <a:srgbClr val="002060"/>
                </a:solidFill>
                <a:effectLst>
                  <a:glow rad="228600">
                    <a:schemeClr val="accent6">
                      <a:satMod val="175000"/>
                      <a:alpha val="40000"/>
                    </a:schemeClr>
                  </a:glow>
                </a:effectLst>
                <a:latin typeface="Comic Sans MS" panose="030F0702030302020204" pitchFamily="66" charset="0"/>
              </a:rPr>
              <a:t>g</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reat e</a:t>
            </a:r>
            <a:r>
              <a:rPr lang="en-US" sz="2400" b="1" dirty="0">
                <a:solidFill>
                  <a:srgbClr val="002060"/>
                </a:solidFill>
                <a:effectLst>
                  <a:glow rad="228600">
                    <a:schemeClr val="accent6">
                      <a:satMod val="175000"/>
                      <a:alpha val="40000"/>
                    </a:schemeClr>
                  </a:glow>
                </a:effectLst>
                <a:latin typeface="Comic Sans MS" panose="030F0702030302020204" pitchFamily="66" charset="0"/>
              </a:rPr>
              <a:t>q</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ual divisions</a:t>
            </a:r>
            <a:r>
              <a:rPr lang="en-US" sz="2400" b="1" dirty="0">
                <a:solidFill>
                  <a:srgbClr val="002060"/>
                </a:solidFill>
                <a:effectLst>
                  <a:glow rad="228600">
                    <a:schemeClr val="accent6">
                      <a:satMod val="175000"/>
                      <a:alpha val="40000"/>
                    </a:schemeClr>
                  </a:glow>
                </a:effectLst>
                <a:latin typeface="Comic Sans MS" panose="030F0702030302020204" pitchFamily="66" charset="0"/>
              </a:rPr>
              <a:t>.” </a:t>
            </a:r>
            <a:r>
              <a:rPr lang="en-US" sz="2400" b="1" dirty="0">
                <a:solidFill>
                  <a:srgbClr val="0000FF"/>
                </a:solidFill>
                <a:effectLst>
                  <a:glow rad="228600">
                    <a:schemeClr val="accent6">
                      <a:satMod val="175000"/>
                      <a:alpha val="40000"/>
                    </a:schemeClr>
                  </a:glow>
                </a:effectLst>
                <a:latin typeface="Comic Sans MS" panose="030F0702030302020204" pitchFamily="66" charset="0"/>
              </a:rPr>
              <a:t>[Would that be 3 divisions of 10 days each?] </a:t>
            </a:r>
            <a:endParaRPr lang="en-US" sz="2400" b="1" dirty="0">
              <a:solidFill>
                <a:srgbClr val="002060"/>
              </a:solidFill>
              <a:effectLst>
                <a:glow rad="228600">
                  <a:schemeClr val="accent6">
                    <a:satMod val="175000"/>
                    <a:alpha val="40000"/>
                  </a:schemeClr>
                </a:glow>
              </a:effectLst>
              <a:latin typeface="Comic Sans MS" panose="030F0702030302020204" pitchFamily="66" charset="0"/>
            </a:endParaRPr>
          </a:p>
        </p:txBody>
      </p:sp>
      <p:sp>
        <p:nvSpPr>
          <p:cNvPr id="6" name="Rectangle 5">
            <a:extLst>
              <a:ext uri="{FF2B5EF4-FFF2-40B4-BE49-F238E27FC236}">
                <a16:creationId xmlns:a16="http://schemas.microsoft.com/office/drawing/2014/main" id="{0601129E-9196-C423-9184-11039B56CD64}"/>
              </a:ext>
            </a:extLst>
          </p:cNvPr>
          <p:cNvSpPr/>
          <p:nvPr/>
        </p:nvSpPr>
        <p:spPr>
          <a:xfrm>
            <a:off x="635434" y="9277517"/>
            <a:ext cx="11511116" cy="7010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t>Still have to figure out what to do with the information in the lower scratch.  And 331 BC?</a:t>
            </a:r>
          </a:p>
          <a:p>
            <a:pPr algn="ctr"/>
            <a:r>
              <a:rPr lang="en-CA" sz="3200" dirty="0">
                <a:solidFill>
                  <a:schemeClr val="tx1"/>
                </a:solidFill>
              </a:rPr>
              <a:t>CF: old note -- </a:t>
            </a:r>
            <a:r>
              <a:rPr lang="en-US" sz="3200" dirty="0">
                <a:solidFill>
                  <a:schemeClr val="tx1"/>
                </a:solidFill>
              </a:rPr>
              <a:t>The green sentences have some information that is interesting, but I don't really agree with the dates, but I know they all guess on their dates too, so being out 100+ years isn't that much ... what do you think Tim?</a:t>
            </a:r>
          </a:p>
          <a:p>
            <a:pPr algn="ctr"/>
            <a:r>
              <a:rPr lang="en-US" sz="3200" dirty="0">
                <a:solidFill>
                  <a:schemeClr val="tx1"/>
                </a:solidFill>
              </a:rPr>
              <a:t>TA old note:  yes it could have been developing and as of 7th century was officially adopted as solid at that time. I have read this somewhere.</a:t>
            </a:r>
          </a:p>
          <a:p>
            <a:pPr algn="ctr"/>
            <a:r>
              <a:rPr lang="en-US" sz="3200" dirty="0">
                <a:solidFill>
                  <a:schemeClr val="tx1"/>
                </a:solidFill>
              </a:rPr>
              <a:t>CF:  June 8</a:t>
            </a:r>
            <a:r>
              <a:rPr lang="en-US" sz="3200" baseline="30000" dirty="0">
                <a:solidFill>
                  <a:schemeClr val="tx1"/>
                </a:solidFill>
              </a:rPr>
              <a:t>th</a:t>
            </a:r>
            <a:r>
              <a:rPr lang="en-US" sz="3200" dirty="0">
                <a:solidFill>
                  <a:schemeClr val="tx1"/>
                </a:solidFill>
              </a:rPr>
              <a:t> 310 pm … I think I’m ready to scrap the scratch.  Adding 3 months every 8 years is such new information, and it’s going to need a lot of explaining – I think we should stay focused on just the intercalation of the 5 days, not 3 months.  Tim if you agree, just delete this blue box and the scratch.</a:t>
            </a:r>
            <a:endParaRPr lang="en-CA" sz="3200" dirty="0">
              <a:solidFill>
                <a:schemeClr val="tx1"/>
              </a:solidFill>
            </a:endParaRPr>
          </a:p>
        </p:txBody>
      </p:sp>
      <p:sp>
        <p:nvSpPr>
          <p:cNvPr id="7" name="Sun 6">
            <a:extLst>
              <a:ext uri="{FF2B5EF4-FFF2-40B4-BE49-F238E27FC236}">
                <a16:creationId xmlns:a16="http://schemas.microsoft.com/office/drawing/2014/main" id="{B40EE913-D9A2-633B-DA7A-DC131BB6B7AC}"/>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56</a:t>
            </a:fld>
            <a:endParaRPr lang="en-US" b="1" dirty="0">
              <a:solidFill>
                <a:schemeClr val="tx1"/>
              </a:solidFill>
            </a:endParaRPr>
          </a:p>
        </p:txBody>
      </p:sp>
      <p:sp>
        <p:nvSpPr>
          <p:cNvPr id="13" name="Content Placeholder 2">
            <a:extLst>
              <a:ext uri="{FF2B5EF4-FFF2-40B4-BE49-F238E27FC236}">
                <a16:creationId xmlns:a16="http://schemas.microsoft.com/office/drawing/2014/main" id="{18A85638-8AAB-C52D-4845-7F8B3E6821A8}"/>
              </a:ext>
            </a:extLst>
          </p:cNvPr>
          <p:cNvSpPr txBox="1">
            <a:spLocks/>
          </p:cNvSpPr>
          <p:nvPr/>
        </p:nvSpPr>
        <p:spPr>
          <a:xfrm>
            <a:off x="380979" y="181816"/>
            <a:ext cx="7427707" cy="4169041"/>
          </a:xfrm>
          <a:prstGeom prst="rect">
            <a:avLst/>
          </a:prstGeom>
          <a:noFill/>
          <a:effectLst>
            <a:glow rad="228600">
              <a:schemeClr val="accent1">
                <a:satMod val="175000"/>
                <a:alpha val="40000"/>
              </a:schemeClr>
            </a:glow>
          </a:effectLst>
        </p:spPr>
        <p:txBody>
          <a:bodyPr>
            <a:normAutofit fontScale="4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b="1" dirty="0">
                <a:solidFill>
                  <a:srgbClr val="7E475E"/>
                </a:solidFill>
                <a:latin typeface="Poor Richard" panose="02080502050505020702" pitchFamily="18" charset="0"/>
              </a:rPr>
              <a:t>        </a:t>
            </a:r>
            <a:r>
              <a:rPr lang="en-US" sz="7600" b="1" dirty="0">
                <a:solidFill>
                  <a:srgbClr val="7E475E"/>
                </a:solidFill>
                <a:latin typeface="Poor Richard" panose="02080502050505020702" pitchFamily="18" charset="0"/>
              </a:rPr>
              <a:t>Did You Know?</a:t>
            </a:r>
          </a:p>
          <a:p>
            <a:pPr>
              <a:lnSpc>
                <a:spcPct val="120000"/>
              </a:lnSpc>
            </a:pPr>
            <a:r>
              <a:rPr lang="en-US" sz="5900" b="1" dirty="0" err="1">
                <a:solidFill>
                  <a:srgbClr val="7E475E"/>
                </a:solidFill>
                <a:latin typeface="Poor Richard" panose="02080502050505020702" pitchFamily="18" charset="0"/>
              </a:rPr>
              <a:t>Meton</a:t>
            </a:r>
            <a:r>
              <a:rPr lang="en-US" sz="5900" b="1" dirty="0">
                <a:solidFill>
                  <a:srgbClr val="7E475E"/>
                </a:solidFill>
                <a:latin typeface="Poor Richard" panose="02080502050505020702" pitchFamily="18" charset="0"/>
              </a:rPr>
              <a:t> of Athens was a Greek mathematician, astronomer, geometer and engineer who lived </a:t>
            </a:r>
            <a:br>
              <a:rPr lang="en-US" sz="5900" b="1" dirty="0">
                <a:solidFill>
                  <a:srgbClr val="7E475E"/>
                </a:solidFill>
                <a:latin typeface="Poor Richard" panose="02080502050505020702" pitchFamily="18" charset="0"/>
              </a:rPr>
            </a:br>
            <a:r>
              <a:rPr lang="en-US" sz="5900" b="1" dirty="0">
                <a:solidFill>
                  <a:srgbClr val="7E475E"/>
                </a:solidFill>
                <a:latin typeface="Poor Richard" panose="02080502050505020702" pitchFamily="18" charset="0"/>
              </a:rPr>
              <a:t>in Athens in the 5th century BC.  He is best </a:t>
            </a:r>
            <a:br>
              <a:rPr lang="en-US" sz="5900" b="1" dirty="0">
                <a:solidFill>
                  <a:srgbClr val="7E475E"/>
                </a:solidFill>
                <a:latin typeface="Poor Richard" panose="02080502050505020702" pitchFamily="18" charset="0"/>
              </a:rPr>
            </a:br>
            <a:r>
              <a:rPr lang="en-US" sz="5900" b="1" dirty="0">
                <a:solidFill>
                  <a:srgbClr val="7E475E"/>
                </a:solidFill>
                <a:latin typeface="Poor Richard" panose="02080502050505020702" pitchFamily="18" charset="0"/>
              </a:rPr>
              <a:t>known for calculations involving the 19-year Metonic cycle, which </a:t>
            </a:r>
            <a:r>
              <a:rPr lang="en-US" sz="5900" b="1" dirty="0">
                <a:solidFill>
                  <a:srgbClr val="0070C0"/>
                </a:solidFill>
                <a:latin typeface="Poor Richard" panose="02080502050505020702" pitchFamily="18" charset="0"/>
              </a:rPr>
              <a:t>he introduced in 432 BC</a:t>
            </a:r>
            <a:r>
              <a:rPr lang="en-US" sz="5900" b="1" dirty="0">
                <a:solidFill>
                  <a:srgbClr val="7E475E"/>
                </a:solidFill>
                <a:latin typeface="Poor Richard" panose="02080502050505020702" pitchFamily="18" charset="0"/>
              </a:rPr>
              <a:t> </a:t>
            </a:r>
            <a:br>
              <a:rPr lang="en-US" sz="5900" b="1" dirty="0">
                <a:solidFill>
                  <a:srgbClr val="7E475E"/>
                </a:solidFill>
                <a:latin typeface="Poor Richard" panose="02080502050505020702" pitchFamily="18" charset="0"/>
              </a:rPr>
            </a:br>
            <a:r>
              <a:rPr lang="en-US" sz="5900" b="1" dirty="0">
                <a:solidFill>
                  <a:srgbClr val="7E475E"/>
                </a:solidFill>
                <a:latin typeface="Poor Richard" panose="02080502050505020702" pitchFamily="18" charset="0"/>
              </a:rPr>
              <a:t>into the lunisolar Attic calendar about 100 </a:t>
            </a:r>
            <a:br>
              <a:rPr lang="en-US" sz="5900" b="1" dirty="0">
                <a:solidFill>
                  <a:srgbClr val="7E475E"/>
                </a:solidFill>
                <a:latin typeface="Poor Richard" panose="02080502050505020702" pitchFamily="18" charset="0"/>
              </a:rPr>
            </a:br>
            <a:r>
              <a:rPr lang="en-US" sz="5900" b="1" dirty="0">
                <a:solidFill>
                  <a:srgbClr val="7E475E"/>
                </a:solidFill>
                <a:latin typeface="Poor Richard" panose="02080502050505020702" pitchFamily="18" charset="0"/>
              </a:rPr>
              <a:t>years before Alexander the Great ruled the world. </a:t>
            </a:r>
          </a:p>
        </p:txBody>
      </p:sp>
      <p:pic>
        <p:nvPicPr>
          <p:cNvPr id="2" name="Picture 1" descr="C:\Users\Rae\Desktop\Best CCC Logo Clear with colors in circle SMS.png">
            <a:extLst>
              <a:ext uri="{FF2B5EF4-FFF2-40B4-BE49-F238E27FC236}">
                <a16:creationId xmlns:a16="http://schemas.microsoft.com/office/drawing/2014/main" id="{3D09F1F3-31C5-77B5-D807-4330B45C48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5D103E8-4F7B-89E3-628A-FDC2879F6A07}"/>
              </a:ext>
            </a:extLst>
          </p:cNvPr>
          <p:cNvGrpSpPr/>
          <p:nvPr/>
        </p:nvGrpSpPr>
        <p:grpSpPr>
          <a:xfrm>
            <a:off x="7007143" y="370895"/>
            <a:ext cx="4780784" cy="3058105"/>
            <a:chOff x="3551957" y="1758569"/>
            <a:chExt cx="5084622" cy="3340861"/>
          </a:xfrm>
        </p:grpSpPr>
        <p:pic>
          <p:nvPicPr>
            <p:cNvPr id="7" name="Picture 6">
              <a:extLst>
                <a:ext uri="{FF2B5EF4-FFF2-40B4-BE49-F238E27FC236}">
                  <a16:creationId xmlns:a16="http://schemas.microsoft.com/office/drawing/2014/main" id="{C6E25233-7836-AC5B-C57F-6572BD8204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5421" y="1758569"/>
              <a:ext cx="5081158" cy="3340861"/>
            </a:xfrm>
            <a:prstGeom prst="rect">
              <a:avLst/>
            </a:prstGeom>
            <a:ln>
              <a:noFill/>
            </a:ln>
            <a:effectLst>
              <a:softEdge rad="112500"/>
            </a:effectLst>
          </p:spPr>
        </p:pic>
        <p:sp>
          <p:nvSpPr>
            <p:cNvPr id="8" name="Content Placeholder 2">
              <a:extLst>
                <a:ext uri="{FF2B5EF4-FFF2-40B4-BE49-F238E27FC236}">
                  <a16:creationId xmlns:a16="http://schemas.microsoft.com/office/drawing/2014/main" id="{75174344-53CC-715F-D6EE-BCA868508D14}"/>
                </a:ext>
              </a:extLst>
            </p:cNvPr>
            <p:cNvSpPr txBox="1">
              <a:spLocks/>
            </p:cNvSpPr>
            <p:nvPr/>
          </p:nvSpPr>
          <p:spPr>
            <a:xfrm>
              <a:off x="3551957" y="4067100"/>
              <a:ext cx="5084622" cy="1032330"/>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6500" b="1" dirty="0">
                  <a:solidFill>
                    <a:srgbClr val="FFFF00"/>
                  </a:solidFill>
                  <a:latin typeface="Poor Richard" panose="02080502050505020702" pitchFamily="18" charset="0"/>
                </a:rPr>
                <a:t>Athens Sundial</a:t>
              </a:r>
              <a:endParaRPr lang="en-US" sz="4400" b="1" dirty="0">
                <a:solidFill>
                  <a:srgbClr val="FFFF00"/>
                </a:solidFill>
                <a:latin typeface="Poor Richard" panose="02080502050505020702" pitchFamily="18" charset="0"/>
              </a:endParaRPr>
            </a:p>
          </p:txBody>
        </p:sp>
      </p:grpSp>
      <p:pic>
        <p:nvPicPr>
          <p:cNvPr id="19" name="Picture 18">
            <a:extLst>
              <a:ext uri="{FF2B5EF4-FFF2-40B4-BE49-F238E27FC236}">
                <a16:creationId xmlns:a16="http://schemas.microsoft.com/office/drawing/2014/main" id="{578B1113-BDD7-938C-506A-9AC7F25B2A2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860" y="3918424"/>
            <a:ext cx="1830593" cy="2523971"/>
          </a:xfrm>
          <a:prstGeom prst="rect">
            <a:avLst/>
          </a:prstGeom>
          <a:ln>
            <a:noFill/>
          </a:ln>
          <a:effectLst>
            <a:softEdge rad="112500"/>
          </a:effectLst>
        </p:spPr>
      </p:pic>
      <p:sp>
        <p:nvSpPr>
          <p:cNvPr id="20" name="Content Placeholder 2">
            <a:extLst>
              <a:ext uri="{FF2B5EF4-FFF2-40B4-BE49-F238E27FC236}">
                <a16:creationId xmlns:a16="http://schemas.microsoft.com/office/drawing/2014/main" id="{D6B743A8-C016-B911-CDC1-76F271E6FACA}"/>
              </a:ext>
            </a:extLst>
          </p:cNvPr>
          <p:cNvSpPr txBox="1">
            <a:spLocks/>
          </p:cNvSpPr>
          <p:nvPr/>
        </p:nvSpPr>
        <p:spPr>
          <a:xfrm>
            <a:off x="2259217" y="3929139"/>
            <a:ext cx="9479233" cy="2733941"/>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20000"/>
              </a:lnSpc>
            </a:pPr>
            <a:r>
              <a:rPr lang="en-US" sz="3500" b="1" dirty="0">
                <a:solidFill>
                  <a:srgbClr val="002060"/>
                </a:solidFill>
                <a:effectLst>
                  <a:glow rad="228600">
                    <a:schemeClr val="accent6">
                      <a:satMod val="175000"/>
                      <a:alpha val="40000"/>
                    </a:schemeClr>
                  </a:glow>
                </a:effectLst>
                <a:latin typeface="Comic Sans MS" panose="030F0702030302020204" pitchFamily="66" charset="0"/>
              </a:rPr>
              <a:t>Metonic Cycle is a period of almost exactly 19 years after which the </a:t>
            </a:r>
            <a:r>
              <a:rPr lang="en-US" sz="3500" b="1" dirty="0">
                <a:solidFill>
                  <a:srgbClr val="002060"/>
                </a:solidFill>
                <a:effectLst>
                  <a:glow rad="228600">
                    <a:schemeClr val="accent6">
                      <a:satMod val="175000"/>
                      <a:alpha val="40000"/>
                    </a:schemeClr>
                  </a:glow>
                </a:effectLst>
                <a:latin typeface="Comic Sans MS" panose="030F0702030302020204" pitchFamily="66" charset="0"/>
                <a:hlinkClick r:id="rId6" tooltip="Lunar phases">
                  <a:extLst>
                    <a:ext uri="{A12FA001-AC4F-418D-AE19-62706E023703}">
                      <ahyp:hlinkClr xmlns:ahyp="http://schemas.microsoft.com/office/drawing/2018/hyperlinkcolor" val="tx"/>
                    </a:ext>
                  </a:extLst>
                </a:hlinkClick>
              </a:rPr>
              <a:t>lunar phases</a:t>
            </a:r>
            <a:r>
              <a:rPr lang="en-US" sz="3500" b="1" dirty="0">
                <a:solidFill>
                  <a:srgbClr val="002060"/>
                </a:solidFill>
                <a:effectLst>
                  <a:glow rad="228600">
                    <a:schemeClr val="accent6">
                      <a:satMod val="175000"/>
                      <a:alpha val="40000"/>
                    </a:schemeClr>
                  </a:glow>
                </a:effectLst>
                <a:latin typeface="Comic Sans MS" panose="030F0702030302020204" pitchFamily="66" charset="0"/>
              </a:rPr>
              <a:t> recur at the same time of the year. </a:t>
            </a:r>
            <a:r>
              <a:rPr lang="en-US" sz="3500" b="1" u="sng" dirty="0">
                <a:solidFill>
                  <a:srgbClr val="002060"/>
                </a:solidFill>
                <a:effectLst>
                  <a:glow rad="228600">
                    <a:srgbClr val="FF0000">
                      <a:alpha val="40000"/>
                    </a:srgbClr>
                  </a:glow>
                  <a:outerShdw blurRad="38100" dist="38100" dir="2700000" algn="tl">
                    <a:srgbClr val="000000">
                      <a:alpha val="43137"/>
                    </a:srgbClr>
                  </a:outerShdw>
                </a:effectLst>
                <a:latin typeface="Comic Sans MS" panose="030F0702030302020204" pitchFamily="66" charset="0"/>
              </a:rPr>
              <a:t>The recurrence is not </a:t>
            </a:r>
            <a:r>
              <a:rPr lang="en-US" sz="3500" b="1" dirty="0">
                <a:solidFill>
                  <a:srgbClr val="002060"/>
                </a:solidFill>
                <a:effectLst>
                  <a:glow rad="228600">
                    <a:srgbClr val="FF0000">
                      <a:alpha val="40000"/>
                    </a:srgbClr>
                  </a:glow>
                  <a:outerShdw blurRad="38100" dist="38100" dir="2700000" algn="tl">
                    <a:srgbClr val="000000">
                      <a:alpha val="43137"/>
                    </a:srgbClr>
                  </a:outerShdw>
                </a:effectLst>
                <a:latin typeface="Comic Sans MS" panose="030F0702030302020204" pitchFamily="66" charset="0"/>
              </a:rPr>
              <a:t>p</a:t>
            </a:r>
            <a:r>
              <a:rPr lang="en-US" sz="3500" b="1" u="sng" dirty="0">
                <a:solidFill>
                  <a:srgbClr val="002060"/>
                </a:solidFill>
                <a:effectLst>
                  <a:glow rad="228600">
                    <a:srgbClr val="FF0000">
                      <a:alpha val="40000"/>
                    </a:srgbClr>
                  </a:glow>
                  <a:outerShdw blurRad="38100" dist="38100" dir="2700000" algn="tl">
                    <a:srgbClr val="000000">
                      <a:alpha val="43137"/>
                    </a:srgbClr>
                  </a:outerShdw>
                </a:effectLst>
                <a:latin typeface="Comic Sans MS" panose="030F0702030302020204" pitchFamily="66" charset="0"/>
              </a:rPr>
              <a:t>erfect</a:t>
            </a:r>
            <a:r>
              <a:rPr lang="en-US" sz="3500" b="1" dirty="0">
                <a:solidFill>
                  <a:srgbClr val="002060"/>
                </a:solidFill>
                <a:effectLst>
                  <a:glow rad="228600">
                    <a:srgbClr val="FF0000">
                      <a:alpha val="40000"/>
                    </a:srgbClr>
                  </a:glow>
                </a:effectLst>
                <a:latin typeface="Comic Sans MS" panose="030F0702030302020204" pitchFamily="66" charset="0"/>
              </a:rPr>
              <a:t>, </a:t>
            </a:r>
            <a:r>
              <a:rPr lang="en-US" sz="3500" b="1" dirty="0">
                <a:solidFill>
                  <a:srgbClr val="002060"/>
                </a:solidFill>
                <a:effectLst>
                  <a:glow rad="228600">
                    <a:schemeClr val="accent6">
                      <a:satMod val="175000"/>
                      <a:alpha val="40000"/>
                    </a:schemeClr>
                  </a:glow>
                </a:effectLst>
                <a:latin typeface="Comic Sans MS" panose="030F0702030302020204" pitchFamily="66" charset="0"/>
              </a:rPr>
              <a:t>and by precise observation the Metonic cycle defined as 235 synodic months is just 2 hours, 4 minutes and 58 seconds longer than 19 tropical years.</a:t>
            </a:r>
          </a:p>
        </p:txBody>
      </p:sp>
      <p:sp>
        <p:nvSpPr>
          <p:cNvPr id="3" name="Sun 2">
            <a:extLst>
              <a:ext uri="{FF2B5EF4-FFF2-40B4-BE49-F238E27FC236}">
                <a16:creationId xmlns:a16="http://schemas.microsoft.com/office/drawing/2014/main" id="{5EACC721-D5FB-BE44-3F74-A9E7CAEF124B}"/>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2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57</a:t>
            </a:fld>
            <a:endParaRPr lang="en-US" b="1" dirty="0">
              <a:solidFill>
                <a:schemeClr val="tx1"/>
              </a:solidFill>
            </a:endParaRPr>
          </a:p>
        </p:txBody>
      </p:sp>
      <p:pic>
        <p:nvPicPr>
          <p:cNvPr id="17" name="Picture 16">
            <a:extLst>
              <a:ext uri="{FF2B5EF4-FFF2-40B4-BE49-F238E27FC236}">
                <a16:creationId xmlns:a16="http://schemas.microsoft.com/office/drawing/2014/main" id="{0B02BB47-74A0-CCE6-71E1-BEB7F5BFAB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4739" y="391599"/>
            <a:ext cx="6369239" cy="1514726"/>
          </a:xfrm>
          <a:prstGeom prst="rect">
            <a:avLst/>
          </a:prstGeom>
          <a:ln>
            <a:noFill/>
          </a:ln>
          <a:effectLst>
            <a:softEdge rad="112500"/>
          </a:effectLst>
        </p:spPr>
      </p:pic>
      <p:sp>
        <p:nvSpPr>
          <p:cNvPr id="18" name="Content Placeholder 2">
            <a:extLst>
              <a:ext uri="{FF2B5EF4-FFF2-40B4-BE49-F238E27FC236}">
                <a16:creationId xmlns:a16="http://schemas.microsoft.com/office/drawing/2014/main" id="{EEA2B8CE-34F3-276A-01A5-AF0217D4C3E8}"/>
              </a:ext>
            </a:extLst>
          </p:cNvPr>
          <p:cNvSpPr txBox="1">
            <a:spLocks/>
          </p:cNvSpPr>
          <p:nvPr/>
        </p:nvSpPr>
        <p:spPr>
          <a:xfrm>
            <a:off x="499643" y="188396"/>
            <a:ext cx="5108630" cy="6511762"/>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     </a:t>
            </a:r>
            <a:r>
              <a:rPr lang="en-US" sz="3600" b="1" dirty="0">
                <a:solidFill>
                  <a:srgbClr val="7E475E"/>
                </a:solidFill>
                <a:latin typeface="Poor Richard" panose="02080502050505020702" pitchFamily="18" charset="0"/>
              </a:rPr>
              <a:t>Did You Know Some Say?</a:t>
            </a:r>
          </a:p>
          <a:p>
            <a:pPr>
              <a:lnSpc>
                <a:spcPct val="120000"/>
              </a:lnSpc>
            </a:pPr>
            <a:r>
              <a:rPr lang="en-US" b="1" dirty="0">
                <a:solidFill>
                  <a:srgbClr val="7E475E"/>
                </a:solidFill>
                <a:latin typeface="Poor Richard" panose="02080502050505020702" pitchFamily="18" charset="0"/>
              </a:rPr>
              <a:t>… at one time Rome’s calendar year had only 10 months but this caused a difficulty when trying to count the lunar cycles of 29 or 30 days.?</a:t>
            </a:r>
          </a:p>
          <a:p>
            <a:pPr>
              <a:lnSpc>
                <a:spcPct val="120000"/>
              </a:lnSpc>
            </a:pPr>
            <a:r>
              <a:rPr lang="en-US" b="1" dirty="0">
                <a:solidFill>
                  <a:srgbClr val="7E475E"/>
                </a:solidFill>
                <a:latin typeface="Poor Richard" panose="02080502050505020702" pitchFamily="18" charset="0"/>
              </a:rPr>
              <a:t>Written around 115 CE, Plutarch’s </a:t>
            </a:r>
            <a:r>
              <a:rPr lang="en-US" b="1" u="sng" dirty="0">
                <a:solidFill>
                  <a:srgbClr val="7E475E"/>
                </a:solidFill>
                <a:latin typeface="Poor Richard" panose="02080502050505020702" pitchFamily="18" charset="0"/>
              </a:rPr>
              <a:t>Life of Numa</a:t>
            </a:r>
            <a:r>
              <a:rPr lang="en-US" b="1" i="1" dirty="0">
                <a:solidFill>
                  <a:srgbClr val="7E475E"/>
                </a:solidFill>
                <a:latin typeface="Poor Richard" panose="02080502050505020702" pitchFamily="18" charset="0"/>
              </a:rPr>
              <a:t> </a:t>
            </a:r>
            <a:r>
              <a:rPr lang="en-US" b="1" dirty="0">
                <a:solidFill>
                  <a:srgbClr val="7E475E"/>
                </a:solidFill>
                <a:latin typeface="Poor Richard" panose="02080502050505020702" pitchFamily="18" charset="0"/>
              </a:rPr>
              <a:t>states: “during the reign of Romulus [about 753-716 BC] </a:t>
            </a:r>
            <a:r>
              <a:rPr lang="en-US" b="1" dirty="0">
                <a:solidFill>
                  <a:srgbClr val="C00000"/>
                </a:solidFill>
                <a:latin typeface="Poor Richard" panose="02080502050505020702" pitchFamily="18" charset="0"/>
              </a:rPr>
              <a:t>they</a:t>
            </a:r>
            <a:r>
              <a:rPr lang="en-US" b="1" dirty="0">
                <a:solidFill>
                  <a:srgbClr val="7E475E"/>
                </a:solidFill>
                <a:latin typeface="Poor Richard" panose="02080502050505020702" pitchFamily="18" charset="0"/>
              </a:rPr>
              <a:t> </a:t>
            </a:r>
            <a:r>
              <a:rPr lang="en-US" sz="2400" b="1" dirty="0">
                <a:solidFill>
                  <a:srgbClr val="7E475E"/>
                </a:solidFill>
                <a:latin typeface="Poor Richard" panose="02080502050505020702" pitchFamily="18" charset="0"/>
              </a:rPr>
              <a:t>[Romans] </a:t>
            </a:r>
            <a:r>
              <a:rPr lang="en-US" b="1" dirty="0">
                <a:solidFill>
                  <a:srgbClr val="C00000"/>
                </a:solidFill>
                <a:latin typeface="Poor Richard" panose="02080502050505020702" pitchFamily="18" charset="0"/>
              </a:rPr>
              <a:t>had been irrational and irregular in their fixing of the months, </a:t>
            </a:r>
            <a:r>
              <a:rPr lang="en-US" b="1" dirty="0">
                <a:solidFill>
                  <a:srgbClr val="7E475E"/>
                </a:solidFill>
                <a:latin typeface="Poor Richard" panose="02080502050505020702" pitchFamily="18" charset="0"/>
              </a:rPr>
              <a:t>reckoning some at less than 20 days, some at 35 and some at more; they had no idea of the inequality of the annual motions of the sun and moon, </a:t>
            </a:r>
            <a:r>
              <a:rPr lang="en-US" b="1" dirty="0">
                <a:solidFill>
                  <a:srgbClr val="C00000"/>
                </a:solidFill>
                <a:latin typeface="Poor Richard" panose="02080502050505020702" pitchFamily="18" charset="0"/>
              </a:rPr>
              <a:t>but held to this principle only, that the year should consist of 365 days.”  </a:t>
            </a:r>
          </a:p>
        </p:txBody>
      </p:sp>
      <p:sp>
        <p:nvSpPr>
          <p:cNvPr id="19" name="Content Placeholder 2">
            <a:extLst>
              <a:ext uri="{FF2B5EF4-FFF2-40B4-BE49-F238E27FC236}">
                <a16:creationId xmlns:a16="http://schemas.microsoft.com/office/drawing/2014/main" id="{46CC4F52-0DDE-01DC-B26B-5B8BB2F02AF4}"/>
              </a:ext>
            </a:extLst>
          </p:cNvPr>
          <p:cNvSpPr txBox="1">
            <a:spLocks/>
          </p:cNvSpPr>
          <p:nvPr/>
        </p:nvSpPr>
        <p:spPr>
          <a:xfrm>
            <a:off x="5904995" y="1918586"/>
            <a:ext cx="5978983" cy="4789231"/>
          </a:xfrm>
          <a:prstGeom prst="rect">
            <a:avLst/>
          </a:prstGeom>
          <a:noFill/>
          <a:effectLst>
            <a:glow rad="228600">
              <a:schemeClr val="accent1">
                <a:satMod val="175000"/>
                <a:alpha val="40000"/>
              </a:schemeClr>
            </a:glow>
          </a:effectLst>
        </p:spPr>
        <p:txBody>
          <a:bodyPr>
            <a:normAutofit fontScale="92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Note </a:t>
            </a:r>
            <a:r>
              <a:rPr lang="en-US" sz="2400" b="1" dirty="0" err="1">
                <a:solidFill>
                  <a:srgbClr val="002060"/>
                </a:solidFill>
                <a:effectLst>
                  <a:glow rad="228600">
                    <a:schemeClr val="accent6">
                      <a:satMod val="175000"/>
                      <a:alpha val="40000"/>
                    </a:schemeClr>
                  </a:glow>
                </a:effectLst>
                <a:latin typeface="Comic Sans MS" panose="030F0702030302020204" pitchFamily="66" charset="0"/>
              </a:rPr>
              <a:t>pg</a:t>
            </a:r>
            <a:r>
              <a:rPr lang="en-US" sz="2400" b="1" dirty="0">
                <a:solidFill>
                  <a:srgbClr val="002060"/>
                </a:solidFill>
                <a:effectLst>
                  <a:glow rad="228600">
                    <a:schemeClr val="accent6">
                      <a:satMod val="175000"/>
                      <a:alpha val="40000"/>
                    </a:schemeClr>
                  </a:glow>
                </a:effectLst>
                <a:latin typeface="Comic Sans MS" panose="030F0702030302020204" pitchFamily="66" charset="0"/>
              </a:rPr>
              <a:t> 229 from the 1859 </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Dictionar</a:t>
            </a:r>
            <a:r>
              <a:rPr lang="en-US" sz="2400" b="1" dirty="0">
                <a:solidFill>
                  <a:srgbClr val="002060"/>
                </a:solidFill>
                <a:effectLst>
                  <a:glow rad="228600">
                    <a:schemeClr val="accent6">
                      <a:satMod val="175000"/>
                      <a:alpha val="40000"/>
                    </a:schemeClr>
                  </a:glow>
                </a:effectLst>
                <a:latin typeface="Comic Sans MS" panose="030F0702030302020204" pitchFamily="66" charset="0"/>
              </a:rPr>
              <a:t>y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u="sng" dirty="0">
                <a:solidFill>
                  <a:srgbClr val="002060"/>
                </a:solidFill>
                <a:effectLst>
                  <a:glow rad="228600">
                    <a:schemeClr val="accent6">
                      <a:satMod val="175000"/>
                      <a:alpha val="40000"/>
                    </a:schemeClr>
                  </a:glow>
                </a:effectLst>
                <a:latin typeface="Comic Sans MS" panose="030F0702030302020204" pitchFamily="66" charset="0"/>
              </a:rPr>
              <a:t>of Greek and Roman Anti</a:t>
            </a:r>
            <a:r>
              <a:rPr lang="en-US" sz="2400" b="1" dirty="0">
                <a:solidFill>
                  <a:srgbClr val="002060"/>
                </a:solidFill>
                <a:effectLst>
                  <a:glow rad="228600">
                    <a:schemeClr val="accent6">
                      <a:satMod val="175000"/>
                      <a:alpha val="40000"/>
                    </a:schemeClr>
                  </a:glow>
                </a:effectLst>
                <a:latin typeface="Comic Sans MS" panose="030F0702030302020204" pitchFamily="66" charset="0"/>
              </a:rPr>
              <a:t>q</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uities</a:t>
            </a:r>
            <a:r>
              <a:rPr lang="en-US" sz="2400" b="1" dirty="0">
                <a:solidFill>
                  <a:srgbClr val="002060"/>
                </a:solidFill>
                <a:effectLst>
                  <a:glow rad="228600">
                    <a:schemeClr val="accent6">
                      <a:satMod val="175000"/>
                      <a:alpha val="40000"/>
                    </a:schemeClr>
                  </a:glow>
                </a:effectLst>
                <a:latin typeface="Comic Sans MS" panose="030F0702030302020204" pitchFamily="66" charset="0"/>
              </a:rPr>
              <a:t>: </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 “The setting aside of the last five days agrees with the practice which Herodotus ascribes to the Egyptians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of considering the five days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over</a:t>
            </a:r>
            <a:r>
              <a:rPr lang="en-US" sz="2400" b="1" dirty="0">
                <a:solidFill>
                  <a:srgbClr val="0000FF"/>
                </a:solidFill>
                <a:effectLst>
                  <a:glow rad="228600">
                    <a:schemeClr val="accent6">
                      <a:satMod val="175000"/>
                      <a:alpha val="40000"/>
                    </a:schemeClr>
                  </a:glow>
                </a:effectLst>
                <a:latin typeface="Comic Sans MS" panose="030F0702030302020204" pitchFamily="66" charset="0"/>
              </a:rPr>
              <a:t> the 360 as scarcely belonging to the year, and not placing them in any month. </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So completely were these five days considered by the Romans to be something extraneous, that </a:t>
            </a:r>
            <a:r>
              <a:rPr lang="en-US" sz="2400" b="1" dirty="0">
                <a:solidFill>
                  <a:srgbClr val="0000FF"/>
                </a:solidFill>
                <a:effectLst>
                  <a:glow rad="228600">
                    <a:schemeClr val="accent6">
                      <a:satMod val="175000"/>
                      <a:alpha val="40000"/>
                    </a:schemeClr>
                  </a:glow>
                </a:effectLst>
                <a:latin typeface="Comic Sans MS" panose="030F0702030302020204" pitchFamily="66" charset="0"/>
              </a:rPr>
              <a:t>the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soldier appears to have received </a:t>
            </a:r>
            <a:br>
              <a:rPr lang="en-US" sz="2400" b="1" dirty="0">
                <a:solidFill>
                  <a:srgbClr val="0000FF"/>
                </a:solidFill>
                <a:effectLst>
                  <a:glow rad="228600">
                    <a:schemeClr val="accent6">
                      <a:satMod val="175000"/>
                      <a:alpha val="40000"/>
                    </a:schemeClr>
                  </a:glow>
                </a:effectLst>
                <a:latin typeface="Comic Sans MS" panose="030F0702030302020204" pitchFamily="66" charset="0"/>
              </a:rPr>
            </a:br>
            <a:r>
              <a:rPr lang="en-US" sz="2400" b="1" dirty="0">
                <a:solidFill>
                  <a:srgbClr val="0000FF"/>
                </a:solidFill>
                <a:effectLst>
                  <a:glow rad="228600">
                    <a:schemeClr val="accent6">
                      <a:satMod val="175000"/>
                      <a:alpha val="40000"/>
                    </a:schemeClr>
                  </a:glow>
                </a:effectLst>
                <a:latin typeface="Comic Sans MS" panose="030F0702030302020204" pitchFamily="66" charset="0"/>
              </a:rPr>
              <a:t>pay only for 360 days.</a:t>
            </a:r>
            <a:r>
              <a:rPr lang="en-US" sz="2400" b="1" dirty="0">
                <a:solidFill>
                  <a:srgbClr val="002060"/>
                </a:solidFill>
                <a:effectLst>
                  <a:glow rad="228600">
                    <a:schemeClr val="accent6">
                      <a:satMod val="175000"/>
                      <a:alpha val="40000"/>
                    </a:schemeClr>
                  </a:glow>
                </a:effectLst>
                <a:latin typeface="Comic Sans MS" panose="030F0702030302020204" pitchFamily="66" charset="0"/>
              </a:rPr>
              <a:t>”</a:t>
            </a:r>
          </a:p>
        </p:txBody>
      </p:sp>
      <p:pic>
        <p:nvPicPr>
          <p:cNvPr id="2" name="Picture 1" descr="C:\Users\Rae\Desktop\Best CCC Logo Clear with colors in circle SMS.png">
            <a:extLst>
              <a:ext uri="{FF2B5EF4-FFF2-40B4-BE49-F238E27FC236}">
                <a16:creationId xmlns:a16="http://schemas.microsoft.com/office/drawing/2014/main" id="{3CAFBA6B-F7BA-5D3E-D6F3-6DD20913E6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58</a:t>
            </a:fld>
            <a:endParaRPr lang="en-US" b="1" dirty="0">
              <a:solidFill>
                <a:schemeClr val="tx1"/>
              </a:solidFill>
            </a:endParaRPr>
          </a:p>
        </p:txBody>
      </p:sp>
      <p:pic>
        <p:nvPicPr>
          <p:cNvPr id="11" name="Picture 10">
            <a:extLst>
              <a:ext uri="{FF2B5EF4-FFF2-40B4-BE49-F238E27FC236}">
                <a16:creationId xmlns:a16="http://schemas.microsoft.com/office/drawing/2014/main" id="{2AAC75C6-D100-581A-C514-16D1EED0E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1887" y="391599"/>
            <a:ext cx="5280833" cy="1338803"/>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AA972ACB-B75B-0CAD-EA1E-D9B3C2DC0C01}"/>
              </a:ext>
            </a:extLst>
          </p:cNvPr>
          <p:cNvSpPr txBox="1">
            <a:spLocks/>
          </p:cNvSpPr>
          <p:nvPr/>
        </p:nvSpPr>
        <p:spPr>
          <a:xfrm>
            <a:off x="289349" y="241516"/>
            <a:ext cx="6152056" cy="6765762"/>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2300" b="1" dirty="0">
                <a:solidFill>
                  <a:srgbClr val="7E475E"/>
                </a:solidFill>
                <a:latin typeface="Poor Richard" panose="02080502050505020702" pitchFamily="18" charset="0"/>
              </a:rPr>
              <a:t>     </a:t>
            </a:r>
            <a:r>
              <a:rPr lang="en-US" sz="2800" b="1" dirty="0">
                <a:solidFill>
                  <a:srgbClr val="7E475E"/>
                </a:solidFill>
                <a:latin typeface="Poor Richard" panose="02080502050505020702" pitchFamily="18" charset="0"/>
              </a:rPr>
              <a:t>Did You Know Some Say?  </a:t>
            </a:r>
            <a:r>
              <a:rPr lang="en-US" sz="2400" b="1" dirty="0">
                <a:solidFill>
                  <a:srgbClr val="FF0000"/>
                </a:solidFill>
                <a:latin typeface="Poor Richard" panose="02080502050505020702" pitchFamily="18" charset="0"/>
              </a:rPr>
              <a:t>[</a:t>
            </a:r>
            <a:r>
              <a:rPr lang="en-US" sz="2400" b="1" u="sng" dirty="0">
                <a:solidFill>
                  <a:srgbClr val="FF0000"/>
                </a:solidFill>
                <a:latin typeface="Poor Richard" panose="02080502050505020702" pitchFamily="18" charset="0"/>
              </a:rPr>
              <a:t>Solar</a:t>
            </a:r>
            <a:r>
              <a:rPr lang="en-US" sz="2400" b="1" dirty="0">
                <a:solidFill>
                  <a:srgbClr val="FF0000"/>
                </a:solidFill>
                <a:latin typeface="Poor Richard" panose="02080502050505020702" pitchFamily="18" charset="0"/>
              </a:rPr>
              <a:t> Calendar]</a:t>
            </a:r>
          </a:p>
          <a:p>
            <a:pPr>
              <a:lnSpc>
                <a:spcPct val="120000"/>
              </a:lnSpc>
            </a:pPr>
            <a:r>
              <a:rPr lang="en-US" sz="2300" b="1" i="0" dirty="0">
                <a:solidFill>
                  <a:srgbClr val="7E475E"/>
                </a:solidFill>
                <a:effectLst/>
                <a:latin typeface="Poor Richard" panose="02080502050505020702" pitchFamily="18" charset="0"/>
              </a:rPr>
              <a:t>The western Zhou dynasty ruled </a:t>
            </a:r>
            <a:r>
              <a:rPr lang="en-US" sz="2300" b="1" i="0" dirty="0">
                <a:solidFill>
                  <a:srgbClr val="FF0000"/>
                </a:solidFill>
                <a:effectLst/>
                <a:latin typeface="Poor Richard" panose="02080502050505020702" pitchFamily="18" charset="0"/>
              </a:rPr>
              <a:t>1046-771 BCE.</a:t>
            </a:r>
          </a:p>
          <a:p>
            <a:pPr>
              <a:lnSpc>
                <a:spcPct val="120000"/>
              </a:lnSpc>
            </a:pPr>
            <a:r>
              <a:rPr lang="en-US" sz="2300" b="1" i="0" dirty="0">
                <a:solidFill>
                  <a:srgbClr val="7E475E"/>
                </a:solidFill>
                <a:effectLst/>
                <a:latin typeface="Poor Richard" panose="02080502050505020702" pitchFamily="18" charset="0"/>
              </a:rPr>
              <a:t>Three traditional </a:t>
            </a:r>
            <a:r>
              <a:rPr lang="en-US" sz="2300" b="1" i="0" u="sng" dirty="0">
                <a:solidFill>
                  <a:srgbClr val="FF0000"/>
                </a:solidFill>
                <a:effectLst/>
                <a:latin typeface="Poor Richard" panose="02080502050505020702" pitchFamily="18" charset="0"/>
              </a:rPr>
              <a:t>solar</a:t>
            </a:r>
            <a:r>
              <a:rPr lang="en-US" sz="2300" b="1" i="0" dirty="0">
                <a:solidFill>
                  <a:srgbClr val="7E475E"/>
                </a:solidFill>
                <a:effectLst/>
                <a:latin typeface="Poor Richard" panose="02080502050505020702" pitchFamily="18" charset="0"/>
              </a:rPr>
              <a:t> Chinese calendars were developed </a:t>
            </a:r>
            <a:r>
              <a:rPr lang="en-US" sz="2300" b="1" i="0" dirty="0">
                <a:solidFill>
                  <a:srgbClr val="FF0000"/>
                </a:solidFill>
                <a:effectLst/>
                <a:latin typeface="Poor Richard" panose="02080502050505020702" pitchFamily="18" charset="0"/>
              </a:rPr>
              <a:t>between 771 and 476 BCE, </a:t>
            </a:r>
            <a:r>
              <a:rPr lang="en-US" sz="2300" b="1" i="0" dirty="0">
                <a:solidFill>
                  <a:srgbClr val="7E475E"/>
                </a:solidFill>
                <a:effectLst/>
                <a:latin typeface="Poor Richard" panose="02080502050505020702" pitchFamily="18" charset="0"/>
              </a:rPr>
              <a:t>during </a:t>
            </a:r>
            <a:br>
              <a:rPr lang="en-US" sz="2300" b="1" i="0" dirty="0">
                <a:solidFill>
                  <a:srgbClr val="7E475E"/>
                </a:solidFill>
                <a:effectLst/>
                <a:latin typeface="Poor Richard" panose="02080502050505020702" pitchFamily="18" charset="0"/>
              </a:rPr>
            </a:br>
            <a:r>
              <a:rPr lang="en-US" sz="2300" b="1" i="0" dirty="0">
                <a:solidFill>
                  <a:srgbClr val="7E475E"/>
                </a:solidFill>
                <a:effectLst/>
                <a:latin typeface="Poor Richard" panose="02080502050505020702" pitchFamily="18" charset="0"/>
              </a:rPr>
              <a:t>the Spring and Autumn period of the Eastern Zhou dynasty </a:t>
            </a:r>
            <a:r>
              <a:rPr lang="en-US" sz="2300" b="1" i="0" dirty="0">
                <a:solidFill>
                  <a:srgbClr val="FF0000"/>
                </a:solidFill>
                <a:effectLst/>
                <a:latin typeface="Poor Richard" panose="02080502050505020702" pitchFamily="18" charset="0"/>
              </a:rPr>
              <a:t>770-481 BCE.   </a:t>
            </a:r>
            <a:r>
              <a:rPr lang="en-US" sz="2300" b="1" i="0" dirty="0">
                <a:solidFill>
                  <a:srgbClr val="7E475E"/>
                </a:solidFill>
                <a:effectLst/>
                <a:latin typeface="Poor Richard" panose="02080502050505020702" pitchFamily="18" charset="0"/>
              </a:rPr>
              <a:t>There are three versions.  </a:t>
            </a:r>
          </a:p>
          <a:p>
            <a:pPr>
              <a:lnSpc>
                <a:spcPct val="120000"/>
              </a:lnSpc>
              <a:buClr>
                <a:srgbClr val="002060"/>
              </a:buClr>
              <a:buFont typeface="Wingdings" panose="05000000000000000000" pitchFamily="2" charset="2"/>
              <a:buChar char="Ø"/>
            </a:pPr>
            <a:r>
              <a:rPr lang="en-US" sz="2300" b="1" dirty="0">
                <a:solidFill>
                  <a:srgbClr val="7E475E"/>
                </a:solidFill>
                <a:latin typeface="Poor Richard" panose="02080502050505020702" pitchFamily="18" charset="0"/>
              </a:rPr>
              <a:t>Solar Calendar uses a 5-elements calendar where </a:t>
            </a:r>
            <a:br>
              <a:rPr lang="en-US" sz="2300" b="1" dirty="0">
                <a:solidFill>
                  <a:srgbClr val="7E475E"/>
                </a:solidFill>
                <a:latin typeface="Poor Richard" panose="02080502050505020702" pitchFamily="18" charset="0"/>
              </a:rPr>
            </a:br>
            <a:r>
              <a:rPr lang="en-US" sz="2300" b="1" dirty="0">
                <a:solidFill>
                  <a:srgbClr val="7E475E"/>
                </a:solidFill>
                <a:latin typeface="Poor Richard" panose="02080502050505020702" pitchFamily="18" charset="0"/>
              </a:rPr>
              <a:t>the 365-day year was divided into 5 phases of </a:t>
            </a:r>
            <a:br>
              <a:rPr lang="en-US" sz="2300" b="1" dirty="0">
                <a:solidFill>
                  <a:srgbClr val="7E475E"/>
                </a:solidFill>
                <a:latin typeface="Poor Richard" panose="02080502050505020702" pitchFamily="18" charset="0"/>
              </a:rPr>
            </a:br>
            <a:r>
              <a:rPr lang="en-US" sz="2300" b="1" dirty="0">
                <a:solidFill>
                  <a:srgbClr val="7E475E"/>
                </a:solidFill>
                <a:latin typeface="Poor Richard" panose="02080502050505020702" pitchFamily="18" charset="0"/>
              </a:rPr>
              <a:t>73 days.  Each phase corresponded to one of the </a:t>
            </a:r>
            <a:br>
              <a:rPr lang="en-US" sz="2300" b="1" dirty="0">
                <a:solidFill>
                  <a:srgbClr val="7E475E"/>
                </a:solidFill>
                <a:latin typeface="Poor Richard" panose="02080502050505020702" pitchFamily="18" charset="0"/>
              </a:rPr>
            </a:br>
            <a:r>
              <a:rPr lang="en-US" sz="2300" b="1" dirty="0">
                <a:solidFill>
                  <a:srgbClr val="7E475E"/>
                </a:solidFill>
                <a:latin typeface="Poor Richard" panose="02080502050505020702" pitchFamily="18" charset="0"/>
              </a:rPr>
              <a:t>“Day 1” elements.  Each phase began with a governing-element day, followed by six 12-day weeks.  Each phase also consisted of two 3-week </a:t>
            </a:r>
            <a:br>
              <a:rPr lang="en-US" sz="2300" b="1" dirty="0">
                <a:solidFill>
                  <a:srgbClr val="7E475E"/>
                </a:solidFill>
                <a:latin typeface="Poor Richard" panose="02080502050505020702" pitchFamily="18" charset="0"/>
              </a:rPr>
            </a:br>
            <a:r>
              <a:rPr lang="en-US" sz="2300" b="1" dirty="0">
                <a:solidFill>
                  <a:srgbClr val="7E475E"/>
                </a:solidFill>
                <a:latin typeface="Poor Richard" panose="02080502050505020702" pitchFamily="18" charset="0"/>
              </a:rPr>
              <a:t>months, making each year 10 months long. </a:t>
            </a:r>
            <a:endParaRPr lang="en-US" sz="2300" b="1" i="0" dirty="0">
              <a:solidFill>
                <a:srgbClr val="7E475E"/>
              </a:solidFill>
              <a:effectLst/>
              <a:latin typeface="Poor Richard" panose="02080502050505020702" pitchFamily="18" charset="0"/>
            </a:endParaRPr>
          </a:p>
          <a:p>
            <a:pPr>
              <a:lnSpc>
                <a:spcPct val="120000"/>
              </a:lnSpc>
            </a:pPr>
            <a:endParaRPr lang="en-US" sz="2300" b="1" i="0" dirty="0">
              <a:solidFill>
                <a:schemeClr val="accent2">
                  <a:lumMod val="50000"/>
                </a:schemeClr>
              </a:solidFill>
              <a:effectLst/>
              <a:latin typeface="Poor Richard" panose="02080502050505020702" pitchFamily="18" charset="0"/>
            </a:endParaRPr>
          </a:p>
        </p:txBody>
      </p:sp>
      <p:sp>
        <p:nvSpPr>
          <p:cNvPr id="13" name="Content Placeholder 2">
            <a:extLst>
              <a:ext uri="{FF2B5EF4-FFF2-40B4-BE49-F238E27FC236}">
                <a16:creationId xmlns:a16="http://schemas.microsoft.com/office/drawing/2014/main" id="{EEFD69D8-BC71-6F43-1660-38EA1203CF15}"/>
              </a:ext>
            </a:extLst>
          </p:cNvPr>
          <p:cNvSpPr txBox="1">
            <a:spLocks/>
          </p:cNvSpPr>
          <p:nvPr/>
        </p:nvSpPr>
        <p:spPr>
          <a:xfrm>
            <a:off x="6517497" y="1744418"/>
            <a:ext cx="5473612" cy="4789231"/>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42900" indent="-342900" eaLnBrk="0" fontAlgn="base" hangingPunct="0">
              <a:spcBef>
                <a:spcPct val="0"/>
              </a:spcBef>
              <a:spcAft>
                <a:spcPct val="0"/>
              </a:spcAft>
              <a:buClrTx/>
              <a:buSzTx/>
              <a:buFont typeface="+mj-lt"/>
              <a:buAutoNum type="arabicPeriod"/>
            </a:pP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Years began on a </a:t>
            </a:r>
            <a:r>
              <a:rPr lang="en-US" altLang="en-US" sz="1800" b="1" dirty="0" err="1">
                <a:solidFill>
                  <a:srgbClr val="002060"/>
                </a:solidFill>
                <a:effectLst>
                  <a:glow rad="228600">
                    <a:schemeClr val="accent6">
                      <a:satMod val="175000"/>
                      <a:alpha val="40000"/>
                    </a:schemeClr>
                  </a:glow>
                </a:effectLst>
                <a:latin typeface="Comic Sans MS" panose="030F0702030302020204" pitchFamily="66" charset="0"/>
              </a:rPr>
              <a:t>jiǎzǐ</a:t>
            </a: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 day and a 72-day wood phase; </a:t>
            </a:r>
            <a:b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br>
            <a:endParaRPr lang="en-US" altLang="en-US" sz="1800" b="1" dirty="0">
              <a:solidFill>
                <a:srgbClr val="002060"/>
              </a:solidFill>
              <a:effectLst>
                <a:glow rad="228600">
                  <a:schemeClr val="accent6">
                    <a:satMod val="175000"/>
                    <a:alpha val="40000"/>
                  </a:schemeClr>
                </a:glow>
              </a:effectLst>
              <a:latin typeface="Comic Sans MS" panose="030F0702030302020204" pitchFamily="66" charset="0"/>
            </a:endParaRPr>
          </a:p>
          <a:p>
            <a:pPr marL="342900" indent="-342900" eaLnBrk="0" fontAlgn="base" hangingPunct="0">
              <a:spcBef>
                <a:spcPct val="0"/>
              </a:spcBef>
              <a:spcAft>
                <a:spcPct val="0"/>
              </a:spcAft>
              <a:buClrTx/>
              <a:buSzTx/>
              <a:buFont typeface="+mj-lt"/>
              <a:buAutoNum type="arabicPeriod"/>
            </a:pP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Followed by a </a:t>
            </a:r>
            <a:r>
              <a:rPr lang="en-US" altLang="en-US" sz="1800" b="1" dirty="0" err="1">
                <a:solidFill>
                  <a:srgbClr val="002060"/>
                </a:solidFill>
                <a:effectLst>
                  <a:glow rad="228600">
                    <a:schemeClr val="accent6">
                      <a:satMod val="175000"/>
                      <a:alpha val="40000"/>
                    </a:schemeClr>
                  </a:glow>
                </a:effectLst>
                <a:latin typeface="Comic Sans MS" panose="030F0702030302020204" pitchFamily="66" charset="0"/>
              </a:rPr>
              <a:t>bǐngzǐ</a:t>
            </a: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 day and a 72-day </a:t>
            </a:r>
            <a:b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b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fire phase; </a:t>
            </a:r>
          </a:p>
        </p:txBody>
      </p:sp>
      <p:pic>
        <p:nvPicPr>
          <p:cNvPr id="2" name="Picture 1" descr="C:\Users\Rae\Desktop\Best CCC Logo Clear with colors in circle SMS.png">
            <a:extLst>
              <a:ext uri="{FF2B5EF4-FFF2-40B4-BE49-F238E27FC236}">
                <a16:creationId xmlns:a16="http://schemas.microsoft.com/office/drawing/2014/main" id="{086C5E94-D502-201B-6E3F-760F0391DD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EA7AF2-9BDB-F5F0-4EF8-68092B80F9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3642" y="3224064"/>
            <a:ext cx="3143374" cy="3143374"/>
          </a:xfrm>
          <a:prstGeom prst="rect">
            <a:avLst/>
          </a:prstGeom>
          <a:ln>
            <a:noFill/>
          </a:ln>
          <a:effectLst>
            <a:softEdge rad="112500"/>
          </a:effectLst>
        </p:spPr>
      </p:pic>
      <p:sp>
        <p:nvSpPr>
          <p:cNvPr id="7" name="Content Placeholder 2">
            <a:extLst>
              <a:ext uri="{FF2B5EF4-FFF2-40B4-BE49-F238E27FC236}">
                <a16:creationId xmlns:a16="http://schemas.microsoft.com/office/drawing/2014/main" id="{4FED318D-361E-A499-33D9-81C47E906F97}"/>
              </a:ext>
            </a:extLst>
          </p:cNvPr>
          <p:cNvSpPr txBox="1">
            <a:spLocks/>
          </p:cNvSpPr>
          <p:nvPr/>
        </p:nvSpPr>
        <p:spPr>
          <a:xfrm>
            <a:off x="9512027" y="3051874"/>
            <a:ext cx="2138106" cy="3214804"/>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42900" indent="-342900" eaLnBrk="0" fontAlgn="base" hangingPunct="0">
              <a:spcBef>
                <a:spcPct val="0"/>
              </a:spcBef>
              <a:spcAft>
                <a:spcPct val="0"/>
              </a:spcAft>
              <a:buClrTx/>
              <a:buSzTx/>
              <a:buFont typeface="+mj-lt"/>
              <a:buAutoNum type="arabicPeriod" startAt="3"/>
            </a:pP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A </a:t>
            </a:r>
            <a:r>
              <a:rPr lang="en-US" altLang="en-US" sz="1800" b="1" dirty="0" err="1">
                <a:solidFill>
                  <a:srgbClr val="002060"/>
                </a:solidFill>
                <a:effectLst>
                  <a:glow rad="228600">
                    <a:schemeClr val="accent6">
                      <a:satMod val="175000"/>
                      <a:alpha val="40000"/>
                    </a:schemeClr>
                  </a:glow>
                </a:effectLst>
                <a:latin typeface="Comic Sans MS" panose="030F0702030302020204" pitchFamily="66" charset="0"/>
              </a:rPr>
              <a:t>wùzǐ</a:t>
            </a: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 day and a 72-day earth phase; </a:t>
            </a:r>
            <a:b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br>
            <a:endParaRPr lang="en-US" sz="1800" b="1" dirty="0">
              <a:solidFill>
                <a:srgbClr val="002060"/>
              </a:solidFill>
              <a:effectLst>
                <a:glow rad="228600">
                  <a:schemeClr val="accent6">
                    <a:satMod val="175000"/>
                    <a:alpha val="40000"/>
                  </a:schemeClr>
                </a:glow>
              </a:effectLst>
              <a:latin typeface="Comic Sans MS" panose="030F0702030302020204" pitchFamily="66" charset="0"/>
            </a:endParaRPr>
          </a:p>
          <a:p>
            <a:pPr marL="342900" indent="-342900" eaLnBrk="0" fontAlgn="base" hangingPunct="0">
              <a:spcBef>
                <a:spcPct val="0"/>
              </a:spcBef>
              <a:spcAft>
                <a:spcPct val="0"/>
              </a:spcAft>
              <a:buClrTx/>
              <a:buSzTx/>
              <a:buFont typeface="+mj-lt"/>
              <a:buAutoNum type="arabicPeriod" startAt="3"/>
            </a:pP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A </a:t>
            </a:r>
            <a:r>
              <a:rPr lang="en-US" altLang="en-US" sz="1800" b="1" dirty="0" err="1">
                <a:solidFill>
                  <a:srgbClr val="002060"/>
                </a:solidFill>
                <a:effectLst>
                  <a:glow rad="228600">
                    <a:schemeClr val="accent6">
                      <a:satMod val="175000"/>
                      <a:alpha val="40000"/>
                    </a:schemeClr>
                  </a:glow>
                </a:effectLst>
                <a:latin typeface="Comic Sans MS" panose="030F0702030302020204" pitchFamily="66" charset="0"/>
              </a:rPr>
              <a:t>gēngzǐ</a:t>
            </a: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 day and a 72-day metal phase; </a:t>
            </a:r>
            <a:b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br>
            <a:endParaRPr lang="en-US" altLang="en-US" sz="1800" b="1" dirty="0">
              <a:solidFill>
                <a:srgbClr val="002060"/>
              </a:solidFill>
              <a:effectLst>
                <a:glow rad="228600">
                  <a:schemeClr val="accent6">
                    <a:satMod val="175000"/>
                    <a:alpha val="40000"/>
                  </a:schemeClr>
                </a:glow>
              </a:effectLst>
              <a:latin typeface="Comic Sans MS" panose="030F0702030302020204" pitchFamily="66" charset="0"/>
            </a:endParaRPr>
          </a:p>
          <a:p>
            <a:pPr marL="342900" indent="-342900" eaLnBrk="0" fontAlgn="base" hangingPunct="0">
              <a:spcBef>
                <a:spcPct val="0"/>
              </a:spcBef>
              <a:spcAft>
                <a:spcPct val="0"/>
              </a:spcAft>
              <a:buClrTx/>
              <a:buSzTx/>
              <a:buFont typeface="+mj-lt"/>
              <a:buAutoNum type="arabicPeriod" startAt="3"/>
            </a:pP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And </a:t>
            </a:r>
            <a:r>
              <a:rPr lang="en-US" altLang="en-US" sz="1800" b="1" dirty="0" err="1">
                <a:solidFill>
                  <a:srgbClr val="002060"/>
                </a:solidFill>
                <a:effectLst>
                  <a:glow rad="228600">
                    <a:schemeClr val="accent6">
                      <a:satMod val="175000"/>
                      <a:alpha val="40000"/>
                    </a:schemeClr>
                  </a:glow>
                </a:effectLst>
                <a:latin typeface="Comic Sans MS" panose="030F0702030302020204" pitchFamily="66" charset="0"/>
              </a:rPr>
              <a:t>rénzǐ</a:t>
            </a:r>
            <a:r>
              <a:rPr lang="en-US" altLang="en-US" sz="1800" b="1" dirty="0">
                <a:solidFill>
                  <a:srgbClr val="002060"/>
                </a:solidFill>
                <a:effectLst>
                  <a:glow rad="228600">
                    <a:schemeClr val="accent6">
                      <a:satMod val="175000"/>
                      <a:alpha val="40000"/>
                    </a:schemeClr>
                  </a:glow>
                </a:effectLst>
                <a:latin typeface="Comic Sans MS" panose="030F0702030302020204" pitchFamily="66" charset="0"/>
              </a:rPr>
              <a:t> day followed by a water phase.</a:t>
            </a:r>
            <a:endParaRPr lang="en-US" sz="1800" b="1" dirty="0">
              <a:solidFill>
                <a:srgbClr val="002060"/>
              </a:solidFill>
              <a:effectLst>
                <a:glow rad="228600">
                  <a:schemeClr val="accent6">
                    <a:satMod val="175000"/>
                    <a:alpha val="40000"/>
                  </a:schemeClr>
                </a:glow>
              </a:effectLst>
              <a:latin typeface="Comic Sans MS" panose="030F0702030302020204" pitchFamily="66" charset="0"/>
            </a:endParaRPr>
          </a:p>
        </p:txBody>
      </p:sp>
      <p:sp>
        <p:nvSpPr>
          <p:cNvPr id="10" name="TextBox 9">
            <a:extLst>
              <a:ext uri="{FF2B5EF4-FFF2-40B4-BE49-F238E27FC236}">
                <a16:creationId xmlns:a16="http://schemas.microsoft.com/office/drawing/2014/main" id="{A53C4DFC-2FFF-CCC7-995E-A8130CCB136E}"/>
              </a:ext>
            </a:extLst>
          </p:cNvPr>
          <p:cNvSpPr txBox="1"/>
          <p:nvPr/>
        </p:nvSpPr>
        <p:spPr>
          <a:xfrm>
            <a:off x="2965262" y="-2195149"/>
            <a:ext cx="8039153" cy="203132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US" b="0" i="0" dirty="0">
                <a:solidFill>
                  <a:srgbClr val="202124"/>
                </a:solidFill>
                <a:effectLst/>
                <a:latin typeface="Google Sans"/>
              </a:rPr>
              <a:t>In the first years of the Zhou dynasty (</a:t>
            </a:r>
            <a:r>
              <a:rPr lang="en-US" b="0" i="0" dirty="0">
                <a:solidFill>
                  <a:srgbClr val="040C28"/>
                </a:solidFill>
                <a:effectLst/>
                <a:latin typeface="Google Sans"/>
              </a:rPr>
              <a:t>1046–256 B.C.</a:t>
            </a:r>
            <a:r>
              <a:rPr lang="en-US" b="0" i="0" dirty="0">
                <a:solidFill>
                  <a:srgbClr val="202124"/>
                </a:solidFill>
                <a:effectLst/>
                <a:latin typeface="Google Sans"/>
              </a:rPr>
              <a:t>), known as the Western Zhou (1046–771 B.C.), the ruling house of Zhou exercised a certain degree of “imperial” power over most of central China.</a:t>
            </a:r>
          </a:p>
          <a:p>
            <a:r>
              <a:rPr lang="en-US" dirty="0">
                <a:solidFill>
                  <a:srgbClr val="202124"/>
                </a:solidFill>
                <a:latin typeface="Google Sans"/>
              </a:rPr>
              <a:t>CF:  Eastern Zhou = Spring &amp; Autumn period:  770-481 BC (was the 1</a:t>
            </a:r>
            <a:r>
              <a:rPr lang="en-US" baseline="30000" dirty="0">
                <a:solidFill>
                  <a:srgbClr val="202124"/>
                </a:solidFill>
                <a:latin typeface="Google Sans"/>
              </a:rPr>
              <a:t>st</a:t>
            </a:r>
            <a:r>
              <a:rPr lang="en-US" dirty="0">
                <a:solidFill>
                  <a:srgbClr val="202124"/>
                </a:solidFill>
                <a:latin typeface="Google Sans"/>
              </a:rPr>
              <a:t> half of the eastern </a:t>
            </a:r>
            <a:r>
              <a:rPr lang="en-US" dirty="0" err="1">
                <a:solidFill>
                  <a:srgbClr val="202124"/>
                </a:solidFill>
                <a:latin typeface="Google Sans"/>
              </a:rPr>
              <a:t>zhau</a:t>
            </a:r>
            <a:r>
              <a:rPr lang="en-US" dirty="0">
                <a:solidFill>
                  <a:srgbClr val="202124"/>
                </a:solidFill>
                <a:latin typeface="Google Sans"/>
              </a:rPr>
              <a:t> period)  The Warring States was up to 260 BCE.  I don’t know what kind of calendar the Warring States had.   Tim – the information is very confusing – I’m not going to do anymore, and mix it up worse.</a:t>
            </a:r>
            <a:endParaRPr lang="en-US" dirty="0"/>
          </a:p>
        </p:txBody>
      </p:sp>
      <p:sp>
        <p:nvSpPr>
          <p:cNvPr id="16" name="TextBox 15">
            <a:extLst>
              <a:ext uri="{FF2B5EF4-FFF2-40B4-BE49-F238E27FC236}">
                <a16:creationId xmlns:a16="http://schemas.microsoft.com/office/drawing/2014/main" id="{8A4D577D-A38B-2D02-FC7F-56390D3E450B}"/>
              </a:ext>
            </a:extLst>
          </p:cNvPr>
          <p:cNvSpPr txBox="1"/>
          <p:nvPr/>
        </p:nvSpPr>
        <p:spPr>
          <a:xfrm>
            <a:off x="12192000" y="241516"/>
            <a:ext cx="6438900" cy="5632311"/>
          </a:xfrm>
          <a:prstGeom prst="rect">
            <a:avLst/>
          </a:prstGeom>
          <a:solidFill>
            <a:schemeClr val="bg1"/>
          </a:solidFill>
        </p:spPr>
        <p:txBody>
          <a:bodyPr wrap="square">
            <a:spAutoFit/>
          </a:bodyPr>
          <a:lstStyle/>
          <a:p>
            <a:pPr algn="l"/>
            <a:r>
              <a:rPr lang="en-US" b="0" i="0" dirty="0">
                <a:solidFill>
                  <a:srgbClr val="202122"/>
                </a:solidFill>
                <a:effectLst/>
                <a:latin typeface="Arial" panose="020B0604020202020204" pitchFamily="34" charset="0"/>
                <a:hlinkClick r:id="rId6"/>
              </a:rPr>
              <a:t>https://en.wikipedia.org/wiki/Chinese_calendar#:~:text=Solar%20calendars%20were%20used%20before,Day%201%20Wu%20Xing%20element</a:t>
            </a:r>
            <a:r>
              <a:rPr lang="en-US" b="0" i="0" dirty="0">
                <a:solidFill>
                  <a:srgbClr val="202122"/>
                </a:solidFill>
                <a:effectLst/>
                <a:latin typeface="Arial" panose="020B0604020202020204" pitchFamily="34" charset="0"/>
              </a:rPr>
              <a:t>. </a:t>
            </a:r>
          </a:p>
          <a:p>
            <a:pPr algn="l"/>
            <a:r>
              <a:rPr lang="en-US" b="0" i="0" dirty="0">
                <a:solidFill>
                  <a:srgbClr val="202122"/>
                </a:solidFill>
                <a:effectLst/>
                <a:latin typeface="Arial" panose="020B0604020202020204" pitchFamily="34" charset="0"/>
              </a:rPr>
              <a:t>The traditional Chinese calendar was developed between 771 and 476 BCE, during the </a:t>
            </a:r>
            <a:r>
              <a:rPr lang="en-US" b="0" i="0" u="none" strike="noStrike" dirty="0">
                <a:solidFill>
                  <a:srgbClr val="3366CC"/>
                </a:solidFill>
                <a:effectLst/>
                <a:latin typeface="Arial" panose="020B0604020202020204" pitchFamily="34" charset="0"/>
                <a:hlinkClick r:id="rId7" tooltip="Spring and Autumn period"/>
              </a:rPr>
              <a:t>Spring and Autumn period</a:t>
            </a:r>
            <a:r>
              <a:rPr lang="en-US" b="0" i="0" dirty="0">
                <a:solidFill>
                  <a:srgbClr val="202122"/>
                </a:solidFill>
                <a:effectLst/>
                <a:latin typeface="Arial" panose="020B0604020202020204" pitchFamily="34" charset="0"/>
              </a:rPr>
              <a:t> of the </a:t>
            </a:r>
            <a:r>
              <a:rPr lang="en-US" b="0" i="0" u="none" strike="noStrike" dirty="0">
                <a:solidFill>
                  <a:srgbClr val="3366CC"/>
                </a:solidFill>
                <a:effectLst/>
                <a:latin typeface="Arial" panose="020B0604020202020204" pitchFamily="34" charset="0"/>
                <a:hlinkClick r:id="rId8" tooltip="Eastern Zhou"/>
              </a:rPr>
              <a:t>Eastern Zhou</a:t>
            </a:r>
            <a:r>
              <a:rPr lang="en-US" b="0" i="0" dirty="0">
                <a:solidFill>
                  <a:srgbClr val="202122"/>
                </a:solidFill>
                <a:effectLst/>
                <a:latin typeface="Arial" panose="020B0604020202020204" pitchFamily="34" charset="0"/>
              </a:rPr>
              <a:t> dynasty. </a:t>
            </a:r>
            <a:r>
              <a:rPr lang="en-US" b="0" i="0" dirty="0">
                <a:solidFill>
                  <a:srgbClr val="CC00FF"/>
                </a:solidFill>
                <a:effectLst/>
                <a:latin typeface="Arial" panose="020B0604020202020204" pitchFamily="34" charset="0"/>
              </a:rPr>
              <a:t>Solar calendars were used before the </a:t>
            </a:r>
            <a:r>
              <a:rPr lang="en-US" b="0" i="0" u="none" strike="noStrike" dirty="0">
                <a:solidFill>
                  <a:srgbClr val="CC00FF"/>
                </a:solidFill>
                <a:effectLst/>
                <a:latin typeface="Arial" panose="020B0604020202020204" pitchFamily="34" charset="0"/>
                <a:hlinkClick r:id="rId9" tooltip="Zhou dynasty">
                  <a:extLst>
                    <a:ext uri="{A12FA001-AC4F-418D-AE19-62706E023703}">
                      <ahyp:hlinkClr xmlns:ahyp="http://schemas.microsoft.com/office/drawing/2018/hyperlinkcolor" val="tx"/>
                    </a:ext>
                  </a:extLst>
                </a:hlinkClick>
              </a:rPr>
              <a:t>Zhou dynasty</a:t>
            </a:r>
            <a:r>
              <a:rPr lang="en-US" b="0" i="0" dirty="0">
                <a:solidFill>
                  <a:srgbClr val="CC00FF"/>
                </a:solidFill>
                <a:effectLst/>
                <a:latin typeface="Arial" panose="020B0604020202020204" pitchFamily="34" charset="0"/>
              </a:rPr>
              <a:t> period.</a:t>
            </a:r>
          </a:p>
          <a:p>
            <a:pPr algn="l"/>
            <a:r>
              <a:rPr lang="en-US" b="0" i="0" dirty="0">
                <a:solidFill>
                  <a:srgbClr val="202122"/>
                </a:solidFill>
                <a:effectLst/>
                <a:latin typeface="Arial" panose="020B0604020202020204" pitchFamily="34" charset="0"/>
              </a:rPr>
              <a:t>One version of the solar calendar is the five-elements calendar (</a:t>
            </a:r>
            <a:r>
              <a:rPr lang="ja-JP" altLang="en-US" b="0" i="0" dirty="0">
                <a:solidFill>
                  <a:srgbClr val="202122"/>
                </a:solidFill>
                <a:effectLst/>
                <a:latin typeface="Arial" panose="020B0604020202020204" pitchFamily="34" charset="0"/>
              </a:rPr>
              <a:t>五行曆</a:t>
            </a:r>
            <a:r>
              <a:rPr lang="en-US" altLang="ja-JP" b="0" i="0" dirty="0">
                <a:solidFill>
                  <a:srgbClr val="202122"/>
                </a:solidFill>
                <a:effectLst/>
                <a:latin typeface="Arial" panose="020B0604020202020204" pitchFamily="34" charset="0"/>
              </a:rPr>
              <a:t>; </a:t>
            </a:r>
            <a:r>
              <a:rPr lang="ja-JP" altLang="en-US" b="0" i="0" dirty="0">
                <a:solidFill>
                  <a:srgbClr val="202122"/>
                </a:solidFill>
                <a:effectLst/>
                <a:latin typeface="Arial" panose="020B0604020202020204" pitchFamily="34" charset="0"/>
              </a:rPr>
              <a:t>五行历</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which derives from the </a:t>
            </a:r>
            <a:r>
              <a:rPr lang="en-US" b="0" i="0" u="none" strike="noStrike" dirty="0">
                <a:solidFill>
                  <a:srgbClr val="3366CC"/>
                </a:solidFill>
                <a:effectLst/>
                <a:latin typeface="Arial" panose="020B0604020202020204" pitchFamily="34" charset="0"/>
                <a:hlinkClick r:id="rId10" tooltip="Wuxing (Chinese philosophy)"/>
              </a:rPr>
              <a:t>Wu Xing</a:t>
            </a:r>
            <a:r>
              <a:rPr lang="en-US" b="0" i="0" dirty="0">
                <a:solidFill>
                  <a:srgbClr val="202122"/>
                </a:solidFill>
                <a:effectLst/>
                <a:latin typeface="Arial" panose="020B0604020202020204" pitchFamily="34" charset="0"/>
              </a:rPr>
              <a:t>. A 365-day year was divided into five phases of 73 days, with each phase corresponding to a Day 1 Wu Xing element. A phase began with a governing-element day (</a:t>
            </a:r>
            <a:r>
              <a:rPr lang="ja-JP" altLang="en-US" b="0" i="0" dirty="0">
                <a:solidFill>
                  <a:srgbClr val="202122"/>
                </a:solidFill>
                <a:effectLst/>
                <a:latin typeface="Arial" panose="020B0604020202020204" pitchFamily="34" charset="0"/>
              </a:rPr>
              <a:t>行御</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followed by six 12-day weeks. Each phase consisted of two three-week months, making each year ten months long. Years began on a </a:t>
            </a:r>
            <a:r>
              <a:rPr lang="en-US" b="0" i="1" dirty="0" err="1">
                <a:solidFill>
                  <a:srgbClr val="202122"/>
                </a:solidFill>
                <a:effectLst/>
                <a:latin typeface="Arial" panose="020B0604020202020204" pitchFamily="34" charset="0"/>
              </a:rPr>
              <a:t>jiǎzǐ</a:t>
            </a:r>
            <a:r>
              <a:rPr lang="en-US" b="0" i="0" dirty="0">
                <a:solidFill>
                  <a:srgbClr val="202122"/>
                </a:solidFill>
                <a:effectLst/>
                <a:latin typeface="Arial" panose="020B0604020202020204" pitchFamily="34" charset="0"/>
              </a:rPr>
              <a:t> (</a:t>
            </a:r>
            <a:r>
              <a:rPr lang="ja-JP" altLang="en-US" b="0" i="0" dirty="0">
                <a:solidFill>
                  <a:srgbClr val="202122"/>
                </a:solidFill>
                <a:effectLst/>
                <a:latin typeface="Arial" panose="020B0604020202020204" pitchFamily="34" charset="0"/>
              </a:rPr>
              <a:t>甲子</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day (and a 72-day wood phase), followed by a </a:t>
            </a:r>
            <a:r>
              <a:rPr lang="en-US" b="0" i="1" dirty="0" err="1">
                <a:solidFill>
                  <a:srgbClr val="202122"/>
                </a:solidFill>
                <a:effectLst/>
                <a:latin typeface="Arial" panose="020B0604020202020204" pitchFamily="34" charset="0"/>
              </a:rPr>
              <a:t>bǐngzǐ</a:t>
            </a:r>
            <a:r>
              <a:rPr lang="en-US" b="0" i="0" dirty="0">
                <a:solidFill>
                  <a:srgbClr val="202122"/>
                </a:solidFill>
                <a:effectLst/>
                <a:latin typeface="Arial" panose="020B0604020202020204" pitchFamily="34" charset="0"/>
              </a:rPr>
              <a:t> day (</a:t>
            </a:r>
            <a:r>
              <a:rPr lang="ja-JP" altLang="en-US" b="0" i="0" dirty="0">
                <a:solidFill>
                  <a:srgbClr val="202122"/>
                </a:solidFill>
                <a:effectLst/>
                <a:latin typeface="Arial" panose="020B0604020202020204" pitchFamily="34" charset="0"/>
              </a:rPr>
              <a:t>丙子</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and a 72-day fire phase; a </a:t>
            </a:r>
            <a:r>
              <a:rPr lang="en-US" b="0" i="1" dirty="0" err="1">
                <a:solidFill>
                  <a:srgbClr val="202122"/>
                </a:solidFill>
                <a:effectLst/>
                <a:latin typeface="Arial" panose="020B0604020202020204" pitchFamily="34" charset="0"/>
              </a:rPr>
              <a:t>wùzǐ</a:t>
            </a:r>
            <a:r>
              <a:rPr lang="en-US" b="0" i="0" dirty="0">
                <a:solidFill>
                  <a:srgbClr val="202122"/>
                </a:solidFill>
                <a:effectLst/>
                <a:latin typeface="Arial" panose="020B0604020202020204" pitchFamily="34" charset="0"/>
              </a:rPr>
              <a:t> (</a:t>
            </a:r>
            <a:r>
              <a:rPr lang="ja-JP" altLang="en-US" b="0" i="0" dirty="0">
                <a:solidFill>
                  <a:srgbClr val="202122"/>
                </a:solidFill>
                <a:effectLst/>
                <a:latin typeface="Arial" panose="020B0604020202020204" pitchFamily="34" charset="0"/>
              </a:rPr>
              <a:t>戊子</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day and a 72-day earth phase; a </a:t>
            </a:r>
            <a:r>
              <a:rPr lang="en-US" b="0" i="1" dirty="0" err="1">
                <a:solidFill>
                  <a:srgbClr val="202122"/>
                </a:solidFill>
                <a:effectLst/>
                <a:latin typeface="Arial" panose="020B0604020202020204" pitchFamily="34" charset="0"/>
              </a:rPr>
              <a:t>gēngzǐ</a:t>
            </a:r>
            <a:r>
              <a:rPr lang="en-US" b="0" i="0" dirty="0">
                <a:solidFill>
                  <a:srgbClr val="202122"/>
                </a:solidFill>
                <a:effectLst/>
                <a:latin typeface="Arial" panose="020B0604020202020204" pitchFamily="34" charset="0"/>
              </a:rPr>
              <a:t> (</a:t>
            </a:r>
            <a:r>
              <a:rPr lang="ja-JP" altLang="en-US" b="0" i="0" dirty="0">
                <a:solidFill>
                  <a:srgbClr val="202122"/>
                </a:solidFill>
                <a:effectLst/>
                <a:latin typeface="Arial" panose="020B0604020202020204" pitchFamily="34" charset="0"/>
              </a:rPr>
              <a:t>庚子</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day and a 72-day metal phase, and a </a:t>
            </a:r>
            <a:r>
              <a:rPr lang="en-US" b="0" i="1" dirty="0" err="1">
                <a:solidFill>
                  <a:srgbClr val="202122"/>
                </a:solidFill>
                <a:effectLst/>
                <a:latin typeface="Arial" panose="020B0604020202020204" pitchFamily="34" charset="0"/>
              </a:rPr>
              <a:t>rénzǐ</a:t>
            </a:r>
            <a:r>
              <a:rPr lang="en-US" b="0" i="0" dirty="0">
                <a:solidFill>
                  <a:srgbClr val="202122"/>
                </a:solidFill>
                <a:effectLst/>
                <a:latin typeface="Arial" panose="020B0604020202020204" pitchFamily="34" charset="0"/>
              </a:rPr>
              <a:t> day (</a:t>
            </a:r>
            <a:r>
              <a:rPr lang="ja-JP" altLang="en-US" b="0" i="0" dirty="0">
                <a:solidFill>
                  <a:srgbClr val="202122"/>
                </a:solidFill>
                <a:effectLst/>
                <a:latin typeface="Arial" panose="020B0604020202020204" pitchFamily="34" charset="0"/>
              </a:rPr>
              <a:t>壬子</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followed by a water phase.</a:t>
            </a:r>
            <a:r>
              <a:rPr lang="en-US" b="0" i="0" u="none" strike="noStrike" baseline="30000" dirty="0">
                <a:solidFill>
                  <a:srgbClr val="3366CC"/>
                </a:solidFill>
                <a:effectLst/>
                <a:latin typeface="Arial" panose="020B0604020202020204" pitchFamily="34" charset="0"/>
                <a:hlinkClick r:id="rId11"/>
              </a:rPr>
              <a:t>[4]</a:t>
            </a:r>
            <a:r>
              <a:rPr lang="en-US" b="0" i="0" dirty="0">
                <a:solidFill>
                  <a:srgbClr val="202122"/>
                </a:solidFill>
                <a:effectLst/>
                <a:latin typeface="Arial" panose="020B0604020202020204" pitchFamily="34" charset="0"/>
              </a:rPr>
              <a:t> Other days were tracked using the </a:t>
            </a:r>
            <a:r>
              <a:rPr lang="en-US" b="0" i="0" u="none" strike="noStrike" dirty="0">
                <a:solidFill>
                  <a:srgbClr val="3366CC"/>
                </a:solidFill>
                <a:effectLst/>
                <a:latin typeface="Arial" panose="020B0604020202020204" pitchFamily="34" charset="0"/>
                <a:hlinkClick r:id="rId12" tooltip="Yellow River Map"/>
              </a:rPr>
              <a:t>Yellow River Map</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He Tu</a:t>
            </a:r>
            <a:r>
              <a:rPr lang="en-US" b="0" i="0" dirty="0">
                <a:solidFill>
                  <a:srgbClr val="202122"/>
                </a:solidFill>
                <a:effectLst/>
                <a:latin typeface="Arial" panose="020B0604020202020204" pitchFamily="34" charset="0"/>
              </a:rPr>
              <a:t>).</a:t>
            </a:r>
          </a:p>
        </p:txBody>
      </p:sp>
    </p:spTree>
    <p:extLst>
      <p:ext uri="{BB962C8B-B14F-4D97-AF65-F5344CB8AC3E}">
        <p14:creationId xmlns:p14="http://schemas.microsoft.com/office/powerpoint/2010/main" val="25823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arn(inVertical)">
                                      <p:cBhvr>
                                        <p:cTn id="7" dur="10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59</a:t>
            </a:fld>
            <a:endParaRPr lang="en-US" b="1" dirty="0">
              <a:solidFill>
                <a:schemeClr val="tx1"/>
              </a:solidFill>
            </a:endParaRPr>
          </a:p>
        </p:txBody>
      </p:sp>
      <p:pic>
        <p:nvPicPr>
          <p:cNvPr id="2" name="Picture 1" descr="C:\Users\Rae\Desktop\Best CCC Logo Clear with colors in circle SMS.png">
            <a:extLst>
              <a:ext uri="{FF2B5EF4-FFF2-40B4-BE49-F238E27FC236}">
                <a16:creationId xmlns:a16="http://schemas.microsoft.com/office/drawing/2014/main" id="{086C5E94-D502-201B-6E3F-760F0391DD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161F6F-1FEF-6BF2-54E1-C26D48EB94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7739" y="1441079"/>
            <a:ext cx="10853057" cy="5027118"/>
          </a:xfrm>
          <a:prstGeom prst="rect">
            <a:avLst/>
          </a:prstGeom>
          <a:ln>
            <a:solidFill>
              <a:schemeClr val="tx1"/>
            </a:solidFill>
          </a:ln>
        </p:spPr>
      </p:pic>
      <p:sp>
        <p:nvSpPr>
          <p:cNvPr id="14" name="TextBox 13">
            <a:extLst>
              <a:ext uri="{FF2B5EF4-FFF2-40B4-BE49-F238E27FC236}">
                <a16:creationId xmlns:a16="http://schemas.microsoft.com/office/drawing/2014/main" id="{CE367057-CA0E-2B2F-5222-386225E6D527}"/>
              </a:ext>
            </a:extLst>
          </p:cNvPr>
          <p:cNvSpPr txBox="1"/>
          <p:nvPr/>
        </p:nvSpPr>
        <p:spPr>
          <a:xfrm>
            <a:off x="1333500" y="161448"/>
            <a:ext cx="6054318" cy="1235338"/>
          </a:xfrm>
          <a:prstGeom prst="rect">
            <a:avLst/>
          </a:prstGeom>
          <a:noFill/>
        </p:spPr>
        <p:txBody>
          <a:bodyPr wrap="square">
            <a:spAutoFit/>
            <a:scene3d>
              <a:camera prst="orthographicFront"/>
              <a:lightRig rig="threePt" dir="t"/>
            </a:scene3d>
            <a:sp3d extrusionH="57150">
              <a:bevelT w="38100" h="38100"/>
            </a:sp3d>
          </a:bodyPr>
          <a:lstStyle/>
          <a:p>
            <a:pPr marL="82296" indent="0">
              <a:lnSpc>
                <a:spcPct val="130000"/>
              </a:lnSpc>
              <a:buNone/>
            </a:pPr>
            <a:r>
              <a:rPr lang="en-US" sz="3200" b="1" dirty="0">
                <a:solidFill>
                  <a:srgbClr val="7E475E"/>
                </a:solidFill>
                <a:latin typeface="Poor Richard" panose="02080502050505020702" pitchFamily="18" charset="0"/>
              </a:rPr>
              <a:t>Five-phase &amp; Four-quarter </a:t>
            </a:r>
            <a:br>
              <a:rPr lang="en-US" sz="3200" b="1" dirty="0">
                <a:solidFill>
                  <a:srgbClr val="7E475E"/>
                </a:solidFill>
                <a:latin typeface="Poor Richard" panose="02080502050505020702" pitchFamily="18" charset="0"/>
              </a:rPr>
            </a:br>
            <a:r>
              <a:rPr lang="en-US" sz="2800" b="1" dirty="0">
                <a:solidFill>
                  <a:srgbClr val="FF0000"/>
                </a:solidFill>
                <a:latin typeface="Poor Richard" panose="02080502050505020702" pitchFamily="18" charset="0"/>
              </a:rPr>
              <a:t>Solar Calendar of China</a:t>
            </a:r>
          </a:p>
        </p:txBody>
      </p:sp>
      <p:pic>
        <p:nvPicPr>
          <p:cNvPr id="15" name="Picture 14">
            <a:extLst>
              <a:ext uri="{FF2B5EF4-FFF2-40B4-BE49-F238E27FC236}">
                <a16:creationId xmlns:a16="http://schemas.microsoft.com/office/drawing/2014/main" id="{98354046-3342-88B4-3E6F-FAFA7C08C5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5400" y="352274"/>
            <a:ext cx="4120020" cy="1044512"/>
          </a:xfrm>
          <a:prstGeom prst="rect">
            <a:avLst/>
          </a:prstGeom>
          <a:ln>
            <a:noFill/>
          </a:ln>
          <a:effectLst>
            <a:softEdge rad="112500"/>
          </a:effectLst>
        </p:spPr>
      </p:pic>
      <p:sp>
        <p:nvSpPr>
          <p:cNvPr id="5" name="Rectangle 4">
            <a:extLst>
              <a:ext uri="{FF2B5EF4-FFF2-40B4-BE49-F238E27FC236}">
                <a16:creationId xmlns:a16="http://schemas.microsoft.com/office/drawing/2014/main" id="{775AA8A3-B43D-213B-A35C-E4DA78CBF86F}"/>
              </a:ext>
            </a:extLst>
          </p:cNvPr>
          <p:cNvSpPr/>
          <p:nvPr/>
        </p:nvSpPr>
        <p:spPr>
          <a:xfrm>
            <a:off x="-80779" y="2608103"/>
            <a:ext cx="12350091" cy="3631763"/>
          </a:xfrm>
          <a:prstGeom prst="rect">
            <a:avLst/>
          </a:prstGeom>
          <a:noFill/>
        </p:spPr>
        <p:txBody>
          <a:bodyPr wrap="square" lIns="91440" tIns="45720" rIns="91440" bIns="45720">
            <a:spAutoFit/>
            <a:scene3d>
              <a:camera prst="isometricOffAxis2Left"/>
              <a:lightRig rig="harsh" dir="t"/>
            </a:scene3d>
            <a:sp3d extrusionH="57150" prstMaterial="matte">
              <a:bevelT w="63500" h="12700"/>
              <a:contourClr>
                <a:schemeClr val="bg1">
                  <a:lumMod val="65000"/>
                </a:schemeClr>
              </a:contourClr>
            </a:sp3d>
          </a:bodyPr>
          <a:lstStyle/>
          <a:p>
            <a:pPr algn="ctr"/>
            <a:r>
              <a:rPr lang="en-US" sz="11500" b="1" cap="none" spc="0" dirty="0">
                <a:ln>
                  <a:solidFill>
                    <a:srgbClr val="002060"/>
                  </a:solidFill>
                </a:ln>
                <a:solidFill>
                  <a:srgbClr val="FF0000"/>
                </a:solidFill>
                <a:effectLst>
                  <a:outerShdw blurRad="60007" dist="310007" dir="7680000" sy="30000" kx="1300200" algn="ctr" rotWithShape="0">
                    <a:prstClr val="black">
                      <a:alpha val="32000"/>
                    </a:prstClr>
                  </a:outerShdw>
                </a:effectLst>
                <a:latin typeface="Chiller" panose="04020404031007020602" pitchFamily="82" charset="0"/>
              </a:rPr>
              <a:t>Choose you this day,</a:t>
            </a:r>
            <a:br>
              <a:rPr lang="en-US" sz="11500" b="1" cap="none" spc="0" dirty="0">
                <a:ln>
                  <a:solidFill>
                    <a:srgbClr val="002060"/>
                  </a:solidFill>
                </a:ln>
                <a:solidFill>
                  <a:srgbClr val="FF0000"/>
                </a:solidFill>
                <a:effectLst>
                  <a:outerShdw blurRad="60007" dist="310007" dir="7680000" sy="30000" kx="1300200" algn="ctr" rotWithShape="0">
                    <a:prstClr val="black">
                      <a:alpha val="32000"/>
                    </a:prstClr>
                  </a:outerShdw>
                </a:effectLst>
                <a:latin typeface="Chiller" panose="04020404031007020602" pitchFamily="82" charset="0"/>
              </a:rPr>
            </a:br>
            <a:r>
              <a:rPr lang="en-US" sz="11500" b="1" cap="none" spc="0" dirty="0">
                <a:ln>
                  <a:solidFill>
                    <a:srgbClr val="002060"/>
                  </a:solidFill>
                </a:ln>
                <a:solidFill>
                  <a:srgbClr val="FF0000"/>
                </a:solidFill>
                <a:effectLst>
                  <a:outerShdw blurRad="60007" dist="310007" dir="7680000" sy="30000" kx="1300200" algn="ctr" rotWithShape="0">
                    <a:prstClr val="black">
                      <a:alpha val="32000"/>
                    </a:prstClr>
                  </a:outerShdw>
                </a:effectLst>
                <a:latin typeface="Chiller" panose="04020404031007020602" pitchFamily="82" charset="0"/>
              </a:rPr>
              <a:t>your calendar!</a:t>
            </a:r>
          </a:p>
        </p:txBody>
      </p:sp>
    </p:spTree>
    <p:extLst>
      <p:ext uri="{BB962C8B-B14F-4D97-AF65-F5344CB8AC3E}">
        <p14:creationId xmlns:p14="http://schemas.microsoft.com/office/powerpoint/2010/main" val="173712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a:t>
            </a:fld>
            <a:endParaRPr lang="en-US" b="1" dirty="0">
              <a:solidFill>
                <a:schemeClr val="tx1"/>
              </a:solidFill>
            </a:endParaRPr>
          </a:p>
        </p:txBody>
      </p:sp>
      <p:sp>
        <p:nvSpPr>
          <p:cNvPr id="7" name="Title 1">
            <a:extLst>
              <a:ext uri="{FF2B5EF4-FFF2-40B4-BE49-F238E27FC236}">
                <a16:creationId xmlns:a16="http://schemas.microsoft.com/office/drawing/2014/main" id="{267F8535-B135-E95B-B166-0D87C4F1A953}"/>
              </a:ext>
            </a:extLst>
          </p:cNvPr>
          <p:cNvSpPr>
            <a:spLocks noGrp="1"/>
          </p:cNvSpPr>
          <p:nvPr>
            <p:ph type="title"/>
          </p:nvPr>
        </p:nvSpPr>
        <p:spPr>
          <a:xfrm>
            <a:off x="286124" y="312230"/>
            <a:ext cx="11616288" cy="689499"/>
          </a:xfrm>
        </p:spPr>
        <p:txBody>
          <a:bodyPr>
            <a:normAutofit fontScale="90000"/>
            <a:scene3d>
              <a:camera prst="orthographicFront"/>
              <a:lightRig rig="threePt" dir="t"/>
            </a:scene3d>
            <a:sp3d extrusionH="57150">
              <a:bevelT w="38100" h="38100"/>
            </a:sp3d>
          </a:bodyPr>
          <a:lstStyle/>
          <a:p>
            <a:pPr algn="ctr"/>
            <a:r>
              <a:rPr lang="en-US" sz="60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Morgenstern</a:t>
            </a: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 </a:t>
            </a:r>
            <a:r>
              <a:rPr lang="en-US" sz="60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Julian</a:t>
            </a: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 (1881-1977)</a:t>
            </a:r>
            <a:endParaRPr lang="en-US" dirty="0">
              <a:ln>
                <a:solidFill>
                  <a:srgbClr val="500050"/>
                </a:solidFill>
              </a:ln>
              <a:solidFill>
                <a:srgbClr val="00FFFF"/>
              </a:solidFill>
              <a:effectLst>
                <a:outerShdw blurRad="60007" dist="310007" dir="7680000" sy="30000" kx="1300200" algn="ctr" rotWithShape="0">
                  <a:prstClr val="black">
                    <a:alpha val="32000"/>
                  </a:prstClr>
                </a:outerShdw>
              </a:effectLst>
              <a:latin typeface="Old English Text MT" panose="03040902040508030806" pitchFamily="66" charset="0"/>
            </a:endParaRPr>
          </a:p>
        </p:txBody>
      </p:sp>
      <p:sp>
        <p:nvSpPr>
          <p:cNvPr id="2" name="TextBox 1">
            <a:extLst>
              <a:ext uri="{FF2B5EF4-FFF2-40B4-BE49-F238E27FC236}">
                <a16:creationId xmlns:a16="http://schemas.microsoft.com/office/drawing/2014/main" id="{300CC281-9ACE-2EAA-D72F-8F08F7B8A07D}"/>
              </a:ext>
            </a:extLst>
          </p:cNvPr>
          <p:cNvSpPr txBox="1"/>
          <p:nvPr/>
        </p:nvSpPr>
        <p:spPr>
          <a:xfrm>
            <a:off x="393700" y="1013017"/>
            <a:ext cx="11508712" cy="5262979"/>
          </a:xfrm>
          <a:prstGeom prst="rect">
            <a:avLst/>
          </a:prstGeom>
          <a:noFill/>
        </p:spPr>
        <p:txBody>
          <a:bodyPr wrap="square">
            <a:spAutoFit/>
            <a:scene3d>
              <a:camera prst="orthographicFront"/>
              <a:lightRig rig="threePt" dir="t"/>
            </a:scene3d>
            <a:sp3d extrusionH="57150">
              <a:bevelT w="38100" h="38100"/>
            </a:sp3d>
          </a:bodyPr>
          <a:lstStyle/>
          <a:p>
            <a:pPr algn="l"/>
            <a:r>
              <a:rPr lang="en-US" sz="2800" b="0" i="0" dirty="0">
                <a:solidFill>
                  <a:srgbClr val="575757"/>
                </a:solidFill>
                <a:effectLst/>
                <a:latin typeface="Arial" panose="020B0604020202020204" pitchFamily="34" charset="0"/>
              </a:rPr>
              <a:t>U.S. Reform rabbi, Bible scholar, and president of the </a:t>
            </a:r>
            <a:r>
              <a:rPr lang="en-US" sz="2800" b="0" i="0" dirty="0">
                <a:solidFill>
                  <a:srgbClr val="00529B"/>
                </a:solidFill>
                <a:effectLst/>
                <a:latin typeface="Arial" panose="020B0604020202020204" pitchFamily="34" charset="0"/>
                <a:hlinkClick r:id="rId2"/>
              </a:rPr>
              <a:t>*Hebrew Union College</a:t>
            </a:r>
            <a:r>
              <a:rPr lang="en-US" sz="2800" b="0" i="0" dirty="0">
                <a:solidFill>
                  <a:srgbClr val="575757"/>
                </a:solidFill>
                <a:effectLst/>
                <a:latin typeface="Arial" panose="020B0604020202020204" pitchFamily="34" charset="0"/>
              </a:rPr>
              <a:t>. Born in St. Francisville, Illinois, Morgenstern graduated from the University of Cincinnati in </a:t>
            </a:r>
            <a:r>
              <a:rPr lang="en-US" sz="2800" b="1" i="0" dirty="0">
                <a:solidFill>
                  <a:srgbClr val="575757"/>
                </a:solidFill>
                <a:effectLst/>
                <a:latin typeface="Arial" panose="020B0604020202020204" pitchFamily="34" charset="0"/>
              </a:rPr>
              <a:t>1901</a:t>
            </a:r>
            <a:r>
              <a:rPr lang="en-US" sz="2800" b="0" i="0" dirty="0">
                <a:solidFill>
                  <a:srgbClr val="575757"/>
                </a:solidFill>
                <a:effectLst/>
                <a:latin typeface="Arial" panose="020B0604020202020204" pitchFamily="34" charset="0"/>
              </a:rPr>
              <a:t> and was ordained at the Hebrew Union College in </a:t>
            </a:r>
            <a:r>
              <a:rPr lang="en-US" sz="2800" b="1" i="0" dirty="0">
                <a:solidFill>
                  <a:srgbClr val="575757"/>
                </a:solidFill>
                <a:effectLst/>
                <a:latin typeface="Arial" panose="020B0604020202020204" pitchFamily="34" charset="0"/>
              </a:rPr>
              <a:t>1902</a:t>
            </a:r>
            <a:r>
              <a:rPr lang="en-US" sz="2800" b="0" i="0" dirty="0">
                <a:solidFill>
                  <a:srgbClr val="575757"/>
                </a:solidFill>
                <a:effectLst/>
                <a:latin typeface="Arial" panose="020B0604020202020204" pitchFamily="34" charset="0"/>
              </a:rPr>
              <a:t>.  He received his doctorate at Heidelberg in </a:t>
            </a:r>
            <a:r>
              <a:rPr lang="en-US" sz="2800" b="1" i="0" dirty="0">
                <a:solidFill>
                  <a:srgbClr val="575757"/>
                </a:solidFill>
                <a:effectLst/>
                <a:latin typeface="Arial" panose="020B0604020202020204" pitchFamily="34" charset="0"/>
              </a:rPr>
              <a:t>1904</a:t>
            </a:r>
            <a:r>
              <a:rPr lang="en-US" sz="2800" b="0" i="0" dirty="0">
                <a:solidFill>
                  <a:srgbClr val="575757"/>
                </a:solidFill>
                <a:effectLst/>
                <a:latin typeface="Arial" panose="020B0604020202020204" pitchFamily="34" charset="0"/>
              </a:rPr>
              <a:t>; his dissertation was published as </a:t>
            </a:r>
            <a:r>
              <a:rPr lang="en-US" sz="2800" b="0" i="1" dirty="0">
                <a:solidFill>
                  <a:srgbClr val="575757"/>
                </a:solidFill>
                <a:effectLst/>
                <a:latin typeface="Arial" panose="020B0604020202020204" pitchFamily="34" charset="0"/>
              </a:rPr>
              <a:t>Doctrine of Sin in the Babylonian Religion</a:t>
            </a:r>
            <a:r>
              <a:rPr lang="en-US" sz="2800" b="0" i="0" dirty="0">
                <a:solidFill>
                  <a:srgbClr val="575757"/>
                </a:solidFill>
                <a:effectLst/>
                <a:latin typeface="Arial" panose="020B0604020202020204" pitchFamily="34" charset="0"/>
              </a:rPr>
              <a:t> (</a:t>
            </a:r>
            <a:r>
              <a:rPr lang="en-US" sz="2800" b="1" i="0" dirty="0">
                <a:solidFill>
                  <a:srgbClr val="575757"/>
                </a:solidFill>
                <a:effectLst/>
                <a:latin typeface="Arial" panose="020B0604020202020204" pitchFamily="34" charset="0"/>
              </a:rPr>
              <a:t>1905</a:t>
            </a:r>
            <a:r>
              <a:rPr lang="en-US" sz="2800" b="0" i="0" dirty="0">
                <a:solidFill>
                  <a:srgbClr val="575757"/>
                </a:solidFill>
                <a:effectLst/>
                <a:latin typeface="Arial" panose="020B0604020202020204" pitchFamily="34" charset="0"/>
              </a:rPr>
              <a:t>).  </a:t>
            </a:r>
            <a:r>
              <a:rPr lang="en-US" sz="2800" b="1" i="0" dirty="0">
                <a:solidFill>
                  <a:srgbClr val="C00000"/>
                </a:solidFill>
                <a:effectLst/>
                <a:latin typeface="Arial" panose="020B0604020202020204" pitchFamily="34" charset="0"/>
              </a:rPr>
              <a:t>After three years as rabbi in Lafayette, Indiana, he turned to academic life, teaching biblical and </a:t>
            </a:r>
            <a:r>
              <a:rPr lang="en-US" sz="2800" b="0" i="0" dirty="0">
                <a:solidFill>
                  <a:srgbClr val="00529B"/>
                </a:solidFill>
                <a:effectLst/>
                <a:latin typeface="Arial" panose="020B0604020202020204" pitchFamily="34" charset="0"/>
                <a:hlinkClick r:id="rId3"/>
              </a:rPr>
              <a:t>Semitic languages</a:t>
            </a:r>
            <a:r>
              <a:rPr lang="en-US" sz="2800" b="0" i="0" dirty="0">
                <a:solidFill>
                  <a:srgbClr val="575757"/>
                </a:solidFill>
                <a:effectLst/>
                <a:latin typeface="Arial" panose="020B0604020202020204" pitchFamily="34" charset="0"/>
              </a:rPr>
              <a:t>, concentrating on biblical studies, at Hebrew Union College.</a:t>
            </a:r>
          </a:p>
          <a:p>
            <a:pPr algn="l"/>
            <a:r>
              <a:rPr lang="en-US" sz="2800" b="0" i="0" dirty="0">
                <a:solidFill>
                  <a:srgbClr val="575757"/>
                </a:solidFill>
                <a:effectLst/>
                <a:latin typeface="Arial" panose="020B0604020202020204" pitchFamily="34" charset="0"/>
              </a:rPr>
              <a:t>In </a:t>
            </a:r>
            <a:r>
              <a:rPr lang="en-US" sz="2800" b="1" i="0" dirty="0">
                <a:solidFill>
                  <a:srgbClr val="575757"/>
                </a:solidFill>
                <a:effectLst/>
                <a:latin typeface="Arial" panose="020B0604020202020204" pitchFamily="34" charset="0"/>
              </a:rPr>
              <a:t>1921</a:t>
            </a:r>
            <a:r>
              <a:rPr lang="en-US" sz="2800" b="0" i="0" dirty="0">
                <a:solidFill>
                  <a:srgbClr val="575757"/>
                </a:solidFill>
                <a:effectLst/>
                <a:latin typeface="Arial" panose="020B0604020202020204" pitchFamily="34" charset="0"/>
              </a:rPr>
              <a:t> </a:t>
            </a:r>
            <a:r>
              <a:rPr lang="en-US" sz="2800" b="1" i="0" dirty="0">
                <a:solidFill>
                  <a:srgbClr val="0070C0"/>
                </a:solidFill>
                <a:effectLst/>
                <a:latin typeface="Arial" panose="020B0604020202020204" pitchFamily="34" charset="0"/>
              </a:rPr>
              <a:t>Morgenstern</a:t>
            </a:r>
            <a:r>
              <a:rPr lang="en-US" sz="2800" b="0" i="0" dirty="0">
                <a:solidFill>
                  <a:srgbClr val="575757"/>
                </a:solidFill>
                <a:effectLst/>
                <a:latin typeface="Arial" panose="020B0604020202020204" pitchFamily="34" charset="0"/>
              </a:rPr>
              <a:t> became acting president of the college and in </a:t>
            </a:r>
            <a:r>
              <a:rPr lang="en-US" sz="2800" b="1" i="0" dirty="0">
                <a:solidFill>
                  <a:srgbClr val="575757"/>
                </a:solidFill>
                <a:effectLst/>
                <a:latin typeface="Arial" panose="020B0604020202020204" pitchFamily="34" charset="0"/>
              </a:rPr>
              <a:t>1922</a:t>
            </a:r>
            <a:r>
              <a:rPr lang="en-US" sz="2800" b="0" i="0" dirty="0">
                <a:solidFill>
                  <a:srgbClr val="575757"/>
                </a:solidFill>
                <a:effectLst/>
                <a:latin typeface="Arial" panose="020B0604020202020204" pitchFamily="34" charset="0"/>
              </a:rPr>
              <a:t> was elected president; he </a:t>
            </a:r>
            <a:r>
              <a:rPr lang="en-US" sz="2800" b="1" i="0" dirty="0">
                <a:solidFill>
                  <a:srgbClr val="0070C0"/>
                </a:solidFill>
                <a:effectLst/>
                <a:latin typeface="Arial" panose="020B0604020202020204" pitchFamily="34" charset="0"/>
              </a:rPr>
              <a:t>was the first alumnus to hold this office. </a:t>
            </a:r>
            <a:r>
              <a:rPr lang="en-US" sz="2800" b="0" i="0" dirty="0">
                <a:solidFill>
                  <a:srgbClr val="575757"/>
                </a:solidFill>
                <a:effectLst/>
                <a:latin typeface="Arial" panose="020B0604020202020204" pitchFamily="34" charset="0"/>
              </a:rPr>
              <a:t>During his presidency the number of students and faculty and the scope of college activity grew markedly. …</a:t>
            </a:r>
            <a:endParaRPr lang="en-US" sz="2800" b="1" i="0" dirty="0">
              <a:solidFill>
                <a:srgbClr val="222222"/>
              </a:solidFill>
              <a:effectLst/>
              <a:latin typeface="Arial" panose="020B0604020202020204" pitchFamily="34" charset="0"/>
            </a:endParaRPr>
          </a:p>
        </p:txBody>
      </p:sp>
      <p:sp>
        <p:nvSpPr>
          <p:cNvPr id="8" name="TextBox 7">
            <a:extLst>
              <a:ext uri="{FF2B5EF4-FFF2-40B4-BE49-F238E27FC236}">
                <a16:creationId xmlns:a16="http://schemas.microsoft.com/office/drawing/2014/main" id="{08CE6D8C-D9B9-627F-B0B2-49C6C70B69DC}"/>
              </a:ext>
            </a:extLst>
          </p:cNvPr>
          <p:cNvSpPr txBox="1"/>
          <p:nvPr/>
        </p:nvSpPr>
        <p:spPr>
          <a:xfrm>
            <a:off x="-6886575" y="-614948"/>
            <a:ext cx="6343650" cy="9510296"/>
          </a:xfrm>
          <a:prstGeom prst="rect">
            <a:avLst/>
          </a:prstGeom>
          <a:solidFill>
            <a:schemeClr val="bg1"/>
          </a:solidFill>
        </p:spPr>
        <p:txBody>
          <a:bodyPr wrap="square">
            <a:spAutoFit/>
          </a:bodyPr>
          <a:lstStyle/>
          <a:p>
            <a:pPr algn="l"/>
            <a:r>
              <a:rPr lang="en-US" b="1" i="0" dirty="0">
                <a:solidFill>
                  <a:srgbClr val="575757"/>
                </a:solidFill>
                <a:effectLst/>
                <a:latin typeface="Arial" panose="020B0604020202020204" pitchFamily="34" charset="0"/>
              </a:rPr>
              <a:t>MORGENSTERN, JULIAN</a:t>
            </a:r>
            <a:r>
              <a:rPr lang="en-US" b="0" i="0" dirty="0">
                <a:solidFill>
                  <a:srgbClr val="575757"/>
                </a:solidFill>
                <a:effectLst/>
                <a:latin typeface="Arial" panose="020B0604020202020204" pitchFamily="34" charset="0"/>
              </a:rPr>
              <a:t> (1881–1977), U.S. Reform rabbi, Bible scholar, and president of the </a:t>
            </a:r>
            <a:r>
              <a:rPr lang="en-US" b="0" i="0" dirty="0">
                <a:solidFill>
                  <a:srgbClr val="00529B"/>
                </a:solidFill>
                <a:effectLst/>
                <a:latin typeface="Arial" panose="020B0604020202020204" pitchFamily="34" charset="0"/>
                <a:hlinkClick r:id="rId2"/>
              </a:rPr>
              <a:t>*Hebrew Union College</a:t>
            </a:r>
            <a:r>
              <a:rPr lang="en-US" b="0" i="0" dirty="0">
                <a:solidFill>
                  <a:srgbClr val="575757"/>
                </a:solidFill>
                <a:effectLst/>
                <a:latin typeface="Arial" panose="020B0604020202020204" pitchFamily="34" charset="0"/>
              </a:rPr>
              <a:t>. Born in St. Francisville, Illinois, Morgenstern graduated from the University of Cincinnati in 1901 and was ordained at the Hebrew Union College in 1902. He received his doctorate at Heidelberg in 1904; his dissertation was published as </a:t>
            </a:r>
            <a:r>
              <a:rPr lang="en-US" b="0" i="1" dirty="0">
                <a:solidFill>
                  <a:srgbClr val="575757"/>
                </a:solidFill>
                <a:effectLst/>
                <a:latin typeface="Arial" panose="020B0604020202020204" pitchFamily="34" charset="0"/>
              </a:rPr>
              <a:t>Doctrine of Sin in the Babylonian Religion</a:t>
            </a:r>
            <a:r>
              <a:rPr lang="en-US" b="0" i="0" dirty="0">
                <a:solidFill>
                  <a:srgbClr val="575757"/>
                </a:solidFill>
                <a:effectLst/>
                <a:latin typeface="Arial" panose="020B0604020202020204" pitchFamily="34" charset="0"/>
              </a:rPr>
              <a:t> (1905). After three years as rabbi in Lafayette, Indiana, he turned to academic life, teaching biblical and </a:t>
            </a:r>
            <a:r>
              <a:rPr lang="en-US" b="0" i="0" dirty="0">
                <a:solidFill>
                  <a:srgbClr val="00529B"/>
                </a:solidFill>
                <a:effectLst/>
                <a:latin typeface="Arial" panose="020B0604020202020204" pitchFamily="34" charset="0"/>
                <a:hlinkClick r:id="rId3"/>
              </a:rPr>
              <a:t>Semitic languages</a:t>
            </a:r>
            <a:r>
              <a:rPr lang="en-US" b="0" i="0" dirty="0">
                <a:solidFill>
                  <a:srgbClr val="575757"/>
                </a:solidFill>
                <a:effectLst/>
                <a:latin typeface="Arial" panose="020B0604020202020204" pitchFamily="34" charset="0"/>
              </a:rPr>
              <a:t>, concentrating on biblical studies, at Hebrew Union College.</a:t>
            </a:r>
          </a:p>
          <a:p>
            <a:pPr algn="l"/>
            <a:r>
              <a:rPr lang="en-US" b="0" i="0" dirty="0">
                <a:solidFill>
                  <a:srgbClr val="575757"/>
                </a:solidFill>
                <a:effectLst/>
                <a:latin typeface="Arial" panose="020B0604020202020204" pitchFamily="34" charset="0"/>
              </a:rPr>
              <a:t>In 1921 Morgenstern became acting president of the college and in 1922 was elected president; he was the first alumnus to hold this office. During his presidency the number of students and faculty and the scope of college activity grew markedly. </a:t>
            </a:r>
            <a:r>
              <a:rPr lang="en-US" b="0" i="0" dirty="0">
                <a:solidFill>
                  <a:schemeClr val="accent2">
                    <a:lumMod val="75000"/>
                  </a:schemeClr>
                </a:solidFill>
                <a:effectLst/>
                <a:latin typeface="Arial" panose="020B0604020202020204" pitchFamily="34" charset="0"/>
              </a:rPr>
              <a:t>Departments of education</a:t>
            </a:r>
            <a:r>
              <a:rPr lang="en-US" b="0" i="0" dirty="0">
                <a:solidFill>
                  <a:srgbClr val="575757"/>
                </a:solidFill>
                <a:effectLst/>
                <a:latin typeface="Arial" panose="020B0604020202020204" pitchFamily="34" charset="0"/>
              </a:rPr>
              <a:t>, social studies, and Jewish music were established; new buildings were erected; an endowment fund was created; the college, previously a department of the Union of American Hebrew Congregations, was independently chartered, and the Hebrew Union School of Religious Education was established in </a:t>
            </a:r>
            <a:r>
              <a:rPr lang="en-US" b="0" i="0" dirty="0">
                <a:solidFill>
                  <a:srgbClr val="00529B"/>
                </a:solidFill>
                <a:effectLst/>
                <a:latin typeface="Arial" panose="020B0604020202020204" pitchFamily="34" charset="0"/>
                <a:hlinkClick r:id="rId4"/>
              </a:rPr>
              <a:t>New York</a:t>
            </a:r>
            <a:r>
              <a:rPr lang="en-US" b="0" i="0" dirty="0">
                <a:solidFill>
                  <a:srgbClr val="575757"/>
                </a:solidFill>
                <a:effectLst/>
                <a:latin typeface="Arial" panose="020B0604020202020204" pitchFamily="34" charset="0"/>
              </a:rPr>
              <a:t> City. </a:t>
            </a:r>
            <a:r>
              <a:rPr lang="en-US" b="0" i="1" dirty="0">
                <a:solidFill>
                  <a:srgbClr val="575757"/>
                </a:solidFill>
                <a:effectLst/>
                <a:latin typeface="Arial" panose="020B0604020202020204" pitchFamily="34" charset="0"/>
              </a:rPr>
              <a:t>Hebrew Union College Annual</a:t>
            </a:r>
            <a:r>
              <a:rPr lang="en-US" b="0" i="0" dirty="0">
                <a:solidFill>
                  <a:srgbClr val="575757"/>
                </a:solidFill>
                <a:effectLst/>
                <a:latin typeface="Arial" panose="020B0604020202020204" pitchFamily="34" charset="0"/>
              </a:rPr>
              <a:t>, founded in 1924, at once became one of the world's outstanding publications in Jewish scholarship. During the Hitler period, a dozen European scholars found a haven at the college, chiefly as the result of Morgenstern's efforts. At first anti-Zionist, Morgenstern later modified his position on the creation of a Jewish state. After retiring as college president in 1947, Morgenstern continued to teach Bible. He served as president of the American Oriental Society and the Society of Biblical Literature; he was for many years recording secretary, and then honorary president, of the Central Conference of American Rabbis and one of the founders of the World Union for Progressive Judaism.</a:t>
            </a:r>
          </a:p>
          <a:p>
            <a:pPr algn="l"/>
            <a:r>
              <a:rPr lang="en-US" b="1" i="0" dirty="0">
                <a:solidFill>
                  <a:srgbClr val="222222"/>
                </a:solidFill>
                <a:effectLst/>
                <a:latin typeface="Arial" panose="020B0604020202020204" pitchFamily="34" charset="0"/>
              </a:rPr>
              <a:t>Biblical Studies</a:t>
            </a:r>
          </a:p>
        </p:txBody>
      </p:sp>
    </p:spTree>
    <p:extLst>
      <p:ext uri="{BB962C8B-B14F-4D97-AF65-F5344CB8AC3E}">
        <p14:creationId xmlns:p14="http://schemas.microsoft.com/office/powerpoint/2010/main" val="3002358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11429999" y="6468197"/>
            <a:ext cx="731405" cy="365125"/>
          </a:xfrm>
        </p:spPr>
        <p:txBody>
          <a:bodyPr/>
          <a:lstStyle/>
          <a:p>
            <a:fld id="{0B555D82-D20F-4DB7-B3E9-7B7EAC2F87A9}" type="slidenum">
              <a:rPr lang="en-US" sz="1400" b="1" smtClean="0">
                <a:solidFill>
                  <a:schemeClr val="tx1"/>
                </a:solidFill>
              </a:rPr>
              <a:t>60</a:t>
            </a:fld>
            <a:endParaRPr lang="en-US" b="1" dirty="0">
              <a:solidFill>
                <a:schemeClr val="tx1"/>
              </a:solidFill>
            </a:endParaRPr>
          </a:p>
        </p:txBody>
      </p:sp>
      <p:pic>
        <p:nvPicPr>
          <p:cNvPr id="11" name="Picture 10">
            <a:extLst>
              <a:ext uri="{FF2B5EF4-FFF2-40B4-BE49-F238E27FC236}">
                <a16:creationId xmlns:a16="http://schemas.microsoft.com/office/drawing/2014/main" id="{2AAC75C6-D100-581A-C514-16D1EED0EF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9036" y="386574"/>
            <a:ext cx="6124046" cy="1552575"/>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AA972ACB-B75B-0CAD-EA1E-D9B3C2DC0C01}"/>
              </a:ext>
            </a:extLst>
          </p:cNvPr>
          <p:cNvSpPr txBox="1">
            <a:spLocks/>
          </p:cNvSpPr>
          <p:nvPr/>
        </p:nvSpPr>
        <p:spPr>
          <a:xfrm>
            <a:off x="365551" y="241516"/>
            <a:ext cx="5609656" cy="6224885"/>
          </a:xfrm>
          <a:prstGeom prst="rect">
            <a:avLst/>
          </a:prstGeom>
          <a:noFill/>
          <a:effectLst>
            <a:glow rad="228600">
              <a:schemeClr val="accent1">
                <a:satMod val="175000"/>
                <a:alpha val="40000"/>
              </a:schemeClr>
            </a:glow>
          </a:effectLst>
        </p:spPr>
        <p:txBody>
          <a:bodyPr>
            <a:normAutofit fontScale="925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2300" b="1" dirty="0">
                <a:solidFill>
                  <a:srgbClr val="7E475E"/>
                </a:solidFill>
                <a:latin typeface="Poor Richard" panose="02080502050505020702" pitchFamily="18" charset="0"/>
              </a:rPr>
              <a:t>     </a:t>
            </a:r>
            <a:r>
              <a:rPr lang="en-US" sz="2800" b="1" dirty="0">
                <a:solidFill>
                  <a:srgbClr val="7E475E"/>
                </a:solidFill>
                <a:latin typeface="Poor Richard" panose="02080502050505020702" pitchFamily="18" charset="0"/>
              </a:rPr>
              <a:t>Did You Know?  </a:t>
            </a:r>
            <a:r>
              <a:rPr lang="en-US" sz="2400" b="1" dirty="0">
                <a:solidFill>
                  <a:srgbClr val="FF0000"/>
                </a:solidFill>
                <a:latin typeface="Poor Richard" panose="02080502050505020702" pitchFamily="18" charset="0"/>
              </a:rPr>
              <a:t>[</a:t>
            </a:r>
            <a:r>
              <a:rPr lang="en-US" sz="2400" b="1" u="sng" dirty="0">
                <a:solidFill>
                  <a:srgbClr val="FF0000"/>
                </a:solidFill>
                <a:latin typeface="Poor Richard" panose="02080502050505020702" pitchFamily="18" charset="0"/>
              </a:rPr>
              <a:t>Solar</a:t>
            </a:r>
            <a:r>
              <a:rPr lang="en-US" sz="2400" b="1" dirty="0">
                <a:solidFill>
                  <a:srgbClr val="FF0000"/>
                </a:solidFill>
                <a:latin typeface="Poor Richard" panose="02080502050505020702" pitchFamily="18" charset="0"/>
              </a:rPr>
              <a:t> Calendar]</a:t>
            </a:r>
          </a:p>
          <a:p>
            <a:pPr marL="539496" indent="-457200">
              <a:lnSpc>
                <a:spcPct val="120000"/>
              </a:lnSpc>
              <a:buClr>
                <a:srgbClr val="002060"/>
              </a:buClr>
              <a:buFont typeface="+mj-lt"/>
              <a:buAutoNum type="arabicPeriod" startAt="2"/>
            </a:pPr>
            <a:r>
              <a:rPr lang="en-US" sz="2300" b="1" i="0" dirty="0">
                <a:solidFill>
                  <a:srgbClr val="7E475E"/>
                </a:solidFill>
                <a:effectLst/>
                <a:latin typeface="Poor Richard" panose="02080502050505020702" pitchFamily="18" charset="0"/>
              </a:rPr>
              <a:t>Another version is a four-quarters calendar </a:t>
            </a:r>
            <a:br>
              <a:rPr lang="en-US" sz="2300" b="1" i="0" dirty="0">
                <a:solidFill>
                  <a:srgbClr val="7E475E"/>
                </a:solidFill>
                <a:effectLst/>
                <a:latin typeface="Poor Richard" panose="02080502050505020702" pitchFamily="18" charset="0"/>
              </a:rPr>
            </a:br>
            <a:r>
              <a:rPr lang="en-US" sz="2300" b="1" i="0" dirty="0">
                <a:solidFill>
                  <a:srgbClr val="7E475E"/>
                </a:solidFill>
                <a:effectLst/>
                <a:latin typeface="Poor Richard" panose="02080502050505020702" pitchFamily="18" charset="0"/>
              </a:rPr>
              <a:t>having ‘four sections, eight seasons.’</a:t>
            </a:r>
          </a:p>
          <a:p>
            <a:pPr>
              <a:lnSpc>
                <a:spcPct val="120000"/>
              </a:lnSpc>
            </a:pPr>
            <a:r>
              <a:rPr lang="en-US" sz="2300" b="1" dirty="0">
                <a:solidFill>
                  <a:srgbClr val="7E475E"/>
                </a:solidFill>
                <a:latin typeface="Poor Richard" panose="02080502050505020702" pitchFamily="18" charset="0"/>
              </a:rPr>
              <a:t>The weeks were 10 days long;</a:t>
            </a:r>
          </a:p>
          <a:p>
            <a:pPr>
              <a:lnSpc>
                <a:spcPct val="120000"/>
              </a:lnSpc>
            </a:pPr>
            <a:r>
              <a:rPr lang="en-US" sz="2300" b="1" i="0" dirty="0">
                <a:solidFill>
                  <a:srgbClr val="7E475E"/>
                </a:solidFill>
                <a:effectLst/>
                <a:latin typeface="Poor Richard" panose="02080502050505020702" pitchFamily="18" charset="0"/>
              </a:rPr>
              <a:t>One month consisted of 3 weeks;</a:t>
            </a:r>
          </a:p>
          <a:p>
            <a:pPr>
              <a:lnSpc>
                <a:spcPct val="120000"/>
              </a:lnSpc>
            </a:pPr>
            <a:r>
              <a:rPr lang="en-US" sz="2300" b="1" dirty="0">
                <a:solidFill>
                  <a:srgbClr val="7E475E"/>
                </a:solidFill>
                <a:latin typeface="Poor Richard" panose="02080502050505020702" pitchFamily="18" charset="0"/>
              </a:rPr>
              <a:t>A year had 12 months with a 10-day week intercalated in summer as needed to keep </a:t>
            </a:r>
            <a:br>
              <a:rPr lang="en-US" sz="2300" b="1" dirty="0">
                <a:solidFill>
                  <a:srgbClr val="7E475E"/>
                </a:solidFill>
                <a:latin typeface="Poor Richard" panose="02080502050505020702" pitchFamily="18" charset="0"/>
              </a:rPr>
            </a:br>
            <a:r>
              <a:rPr lang="en-US" sz="2300" b="1" dirty="0">
                <a:solidFill>
                  <a:srgbClr val="7E475E"/>
                </a:solidFill>
                <a:latin typeface="Poor Richard" panose="02080502050505020702" pitchFamily="18" charset="0"/>
              </a:rPr>
              <a:t>up with the tropical year.</a:t>
            </a:r>
          </a:p>
          <a:p>
            <a:pPr>
              <a:lnSpc>
                <a:spcPct val="120000"/>
              </a:lnSpc>
            </a:pPr>
            <a:r>
              <a:rPr lang="en-US" sz="2300" b="1" i="0" dirty="0">
                <a:solidFill>
                  <a:srgbClr val="7E475E"/>
                </a:solidFill>
                <a:effectLst/>
                <a:latin typeface="Poor Richard" panose="02080502050505020702" pitchFamily="18" charset="0"/>
              </a:rPr>
              <a:t>The 10 Heavenly Stems and 12 Earthly </a:t>
            </a:r>
            <a:br>
              <a:rPr lang="en-US" sz="2300" b="1" i="0" dirty="0">
                <a:solidFill>
                  <a:srgbClr val="7E475E"/>
                </a:solidFill>
                <a:effectLst/>
                <a:latin typeface="Poor Richard" panose="02080502050505020702" pitchFamily="18" charset="0"/>
              </a:rPr>
            </a:br>
            <a:r>
              <a:rPr lang="en-US" sz="2300" b="1" i="0" dirty="0">
                <a:solidFill>
                  <a:srgbClr val="7E475E"/>
                </a:solidFill>
                <a:effectLst/>
                <a:latin typeface="Poor Richard" panose="02080502050505020702" pitchFamily="18" charset="0"/>
              </a:rPr>
              <a:t>Branc</a:t>
            </a:r>
            <a:r>
              <a:rPr lang="en-US" sz="2300" b="1" dirty="0">
                <a:solidFill>
                  <a:srgbClr val="7E475E"/>
                </a:solidFill>
                <a:latin typeface="Poor Richard" panose="02080502050505020702" pitchFamily="18" charset="0"/>
              </a:rPr>
              <a:t>hes were used to mark days.</a:t>
            </a:r>
          </a:p>
          <a:p>
            <a:pPr algn="l"/>
            <a:r>
              <a:rPr lang="en-US" sz="2200" b="1" dirty="0">
                <a:solidFill>
                  <a:srgbClr val="002060"/>
                </a:solidFill>
                <a:effectLst>
                  <a:glow rad="228600">
                    <a:schemeClr val="accent6">
                      <a:satMod val="175000"/>
                      <a:alpha val="40000"/>
                    </a:schemeClr>
                  </a:glow>
                </a:effectLst>
                <a:latin typeface="Comic Sans MS" panose="030F0702030302020204" pitchFamily="66" charset="0"/>
              </a:rPr>
              <a:t>This system was built from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observations of the orbit of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Jupiter that was rounded off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from 11.86 years to 12 years.  </a:t>
            </a:r>
          </a:p>
          <a:p>
            <a:pPr algn="l"/>
            <a:r>
              <a:rPr lang="en-US" sz="2200" b="1" dirty="0">
                <a:solidFill>
                  <a:srgbClr val="002060"/>
                </a:solidFill>
                <a:effectLst>
                  <a:glow rad="228600">
                    <a:schemeClr val="accent6">
                      <a:satMod val="175000"/>
                      <a:alpha val="40000"/>
                    </a:schemeClr>
                  </a:glow>
                </a:effectLst>
                <a:latin typeface="Comic Sans MS" panose="030F0702030302020204" pitchFamily="66" charset="0"/>
              </a:rPr>
              <a:t>The Chinese astronomers divided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the celestial circle into 12 sections  according to the orbit of Jupiter.  </a:t>
            </a:r>
          </a:p>
          <a:p>
            <a:pPr>
              <a:lnSpc>
                <a:spcPct val="120000"/>
              </a:lnSpc>
            </a:pPr>
            <a:endParaRPr lang="en-US" sz="2300" b="1" i="0" dirty="0">
              <a:solidFill>
                <a:srgbClr val="7E475E"/>
              </a:solidFill>
              <a:effectLst/>
              <a:latin typeface="Poor Richard" panose="02080502050505020702" pitchFamily="18" charset="0"/>
            </a:endParaRPr>
          </a:p>
          <a:p>
            <a:pPr>
              <a:lnSpc>
                <a:spcPct val="120000"/>
              </a:lnSpc>
            </a:pPr>
            <a:endParaRPr lang="en-US" sz="2300" b="1" i="0" dirty="0">
              <a:solidFill>
                <a:schemeClr val="accent2">
                  <a:lumMod val="50000"/>
                </a:schemeClr>
              </a:solidFill>
              <a:effectLst/>
              <a:latin typeface="Poor Richard" panose="02080502050505020702" pitchFamily="18" charset="0"/>
            </a:endParaRPr>
          </a:p>
        </p:txBody>
      </p:sp>
      <p:sp>
        <p:nvSpPr>
          <p:cNvPr id="13" name="Content Placeholder 2">
            <a:extLst>
              <a:ext uri="{FF2B5EF4-FFF2-40B4-BE49-F238E27FC236}">
                <a16:creationId xmlns:a16="http://schemas.microsoft.com/office/drawing/2014/main" id="{EEFD69D8-BC71-6F43-1660-38EA1203CF15}"/>
              </a:ext>
            </a:extLst>
          </p:cNvPr>
          <p:cNvSpPr txBox="1">
            <a:spLocks/>
          </p:cNvSpPr>
          <p:nvPr/>
        </p:nvSpPr>
        <p:spPr>
          <a:xfrm>
            <a:off x="5236030" y="1861529"/>
            <a:ext cx="6755080" cy="1552576"/>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l"/>
            <a:r>
              <a:rPr lang="en-US" sz="2000" b="1" dirty="0">
                <a:solidFill>
                  <a:srgbClr val="002060"/>
                </a:solidFill>
                <a:effectLst>
                  <a:glow rad="228600">
                    <a:schemeClr val="accent6">
                      <a:satMod val="175000"/>
                      <a:alpha val="40000"/>
                    </a:schemeClr>
                  </a:glow>
                </a:effectLst>
                <a:latin typeface="Comic Sans MS" panose="030F0702030302020204" pitchFamily="66" charset="0"/>
              </a:rPr>
              <a:t>Jonathan Smith has proposed that the first meanings of the earthly branches, were phases of the moon, with the heavenly stems at that point referring to divisions of the ecliptic. </a:t>
            </a:r>
          </a:p>
        </p:txBody>
      </p:sp>
      <p:pic>
        <p:nvPicPr>
          <p:cNvPr id="2" name="Picture 1" descr="C:\Users\Rae\Desktop\Best CCC Logo Clear with colors in circle SMS.png">
            <a:extLst>
              <a:ext uri="{FF2B5EF4-FFF2-40B4-BE49-F238E27FC236}">
                <a16:creationId xmlns:a16="http://schemas.microsoft.com/office/drawing/2014/main" id="{086C5E94-D502-201B-6E3F-760F0391DD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678033-82DC-F728-D2FC-8A1298AD5D69}"/>
              </a:ext>
            </a:extLst>
          </p:cNvPr>
          <p:cNvSpPr>
            <a:spLocks noChangeArrowheads="1"/>
          </p:cNvSpPr>
          <p:nvPr/>
        </p:nvSpPr>
        <p:spPr bwMode="auto">
          <a:xfrm>
            <a:off x="8691344" y="3353958"/>
            <a:ext cx="3296012" cy="273921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b="1" dirty="0">
                <a:solidFill>
                  <a:srgbClr val="0000FF"/>
                </a:solidFill>
                <a:effectLst>
                  <a:glow rad="228600">
                    <a:schemeClr val="accent6">
                      <a:satMod val="175000"/>
                      <a:alpha val="40000"/>
                    </a:schemeClr>
                  </a:glow>
                </a:effectLst>
                <a:latin typeface="Comic Sans MS" panose="030F0702030302020204" pitchFamily="66" charset="0"/>
              </a:rPr>
              <a:t>After being adopted </a:t>
            </a:r>
            <a:br>
              <a:rPr lang="en-US" sz="2000" b="1" dirty="0">
                <a:solidFill>
                  <a:srgbClr val="0000FF"/>
                </a:solidFill>
                <a:effectLst>
                  <a:glow rad="228600">
                    <a:schemeClr val="accent6">
                      <a:satMod val="175000"/>
                      <a:alpha val="40000"/>
                    </a:schemeClr>
                  </a:glow>
                </a:effectLst>
                <a:latin typeface="Comic Sans MS" panose="030F0702030302020204" pitchFamily="66" charset="0"/>
              </a:rPr>
            </a:br>
            <a:r>
              <a:rPr lang="en-US" sz="2000" b="1" dirty="0">
                <a:solidFill>
                  <a:srgbClr val="0000FF"/>
                </a:solidFill>
                <a:effectLst>
                  <a:glow rad="228600">
                    <a:schemeClr val="accent6">
                      <a:satMod val="175000"/>
                      <a:alpha val="40000"/>
                    </a:schemeClr>
                  </a:glow>
                </a:effectLst>
                <a:latin typeface="Comic Sans MS" panose="030F0702030302020204" pitchFamily="66" charset="0"/>
              </a:rPr>
              <a:t>as a calendar these would have lost their clear lunar reference, permitting their repurposing for </a:t>
            </a:r>
            <a:br>
              <a:rPr lang="en-US" sz="2000" b="1" dirty="0">
                <a:solidFill>
                  <a:srgbClr val="0000FF"/>
                </a:solidFill>
                <a:effectLst>
                  <a:glow rad="228600">
                    <a:schemeClr val="accent6">
                      <a:satMod val="175000"/>
                      <a:alpha val="40000"/>
                    </a:schemeClr>
                  </a:glow>
                </a:effectLst>
                <a:latin typeface="Comic Sans MS" panose="030F0702030302020204" pitchFamily="66" charset="0"/>
              </a:rPr>
            </a:br>
            <a:r>
              <a:rPr lang="en-US" sz="2000" b="1" dirty="0">
                <a:solidFill>
                  <a:srgbClr val="0000FF"/>
                </a:solidFill>
                <a:effectLst>
                  <a:glow rad="228600">
                    <a:schemeClr val="accent6">
                      <a:satMod val="175000"/>
                      <a:alpha val="40000"/>
                    </a:schemeClr>
                  </a:glow>
                </a:effectLst>
                <a:latin typeface="Comic Sans MS" panose="030F0702030302020204" pitchFamily="66" charset="0"/>
              </a:rPr>
              <a:t>Jupiter stations.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0000FF"/>
              </a:solidFill>
              <a:effectLst>
                <a:glow rad="228600">
                  <a:schemeClr val="accent6">
                    <a:satMod val="175000"/>
                    <a:alpha val="40000"/>
                  </a:schemeClr>
                </a:glow>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p:txBody>
      </p:sp>
      <p:pic>
        <p:nvPicPr>
          <p:cNvPr id="6" name="Picture 5">
            <a:extLst>
              <a:ext uri="{FF2B5EF4-FFF2-40B4-BE49-F238E27FC236}">
                <a16:creationId xmlns:a16="http://schemas.microsoft.com/office/drawing/2014/main" id="{50EA7AF2-9BDB-F5F0-4EF8-68092B80F92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5501378" y="3200267"/>
            <a:ext cx="3267766" cy="32677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71944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animEffect transition="in" filter="barn(inVertical)">
                                      <p:cBhvr>
                                        <p:cTn id="7" dur="1000"/>
                                        <p:tgtEl>
                                          <p:spTgt spid="1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7" end="7"/>
                                            </p:txEl>
                                          </p:spTgt>
                                        </p:tgtEl>
                                        <p:attrNameLst>
                                          <p:attrName>style.visibility</p:attrName>
                                        </p:attrNameLst>
                                      </p:cBhvr>
                                      <p:to>
                                        <p:strVal val="visible"/>
                                      </p:to>
                                    </p:set>
                                    <p:animEffect transition="in" filter="barn(inVertical)">
                                      <p:cBhvr>
                                        <p:cTn id="12" dur="1000"/>
                                        <p:tgtEl>
                                          <p:spTgt spid="1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61</a:t>
            </a:fld>
            <a:endParaRPr lang="en-US" b="1" dirty="0">
              <a:solidFill>
                <a:schemeClr val="tx1"/>
              </a:solidFill>
            </a:endParaRPr>
          </a:p>
        </p:txBody>
      </p:sp>
      <p:pic>
        <p:nvPicPr>
          <p:cNvPr id="11" name="Picture 10">
            <a:extLst>
              <a:ext uri="{FF2B5EF4-FFF2-40B4-BE49-F238E27FC236}">
                <a16:creationId xmlns:a16="http://schemas.microsoft.com/office/drawing/2014/main" id="{2AAC75C6-D100-581A-C514-16D1EED0EF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4395" y="391599"/>
            <a:ext cx="6124046" cy="1552575"/>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AA972ACB-B75B-0CAD-EA1E-D9B3C2DC0C01}"/>
              </a:ext>
            </a:extLst>
          </p:cNvPr>
          <p:cNvSpPr txBox="1">
            <a:spLocks/>
          </p:cNvSpPr>
          <p:nvPr/>
        </p:nvSpPr>
        <p:spPr>
          <a:xfrm>
            <a:off x="393560" y="231268"/>
            <a:ext cx="5125120" cy="6765762"/>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2300" b="1" dirty="0">
                <a:solidFill>
                  <a:srgbClr val="7E475E"/>
                </a:solidFill>
                <a:latin typeface="Poor Richard" panose="02080502050505020702" pitchFamily="18" charset="0"/>
              </a:rPr>
              <a:t>     </a:t>
            </a:r>
            <a:r>
              <a:rPr lang="en-US" sz="2800" b="1" dirty="0">
                <a:solidFill>
                  <a:srgbClr val="7E475E"/>
                </a:solidFill>
                <a:latin typeface="Poor Richard" panose="02080502050505020702" pitchFamily="18" charset="0"/>
              </a:rPr>
              <a:t>Did You Know?  </a:t>
            </a:r>
            <a:r>
              <a:rPr lang="en-US" sz="2400" b="1" dirty="0">
                <a:solidFill>
                  <a:srgbClr val="FF0000"/>
                </a:solidFill>
                <a:latin typeface="Poor Richard" panose="02080502050505020702" pitchFamily="18" charset="0"/>
              </a:rPr>
              <a:t>[</a:t>
            </a:r>
            <a:r>
              <a:rPr lang="en-US" sz="2400" b="1" u="sng" dirty="0">
                <a:solidFill>
                  <a:srgbClr val="FF0000"/>
                </a:solidFill>
                <a:latin typeface="Poor Richard" panose="02080502050505020702" pitchFamily="18" charset="0"/>
              </a:rPr>
              <a:t>Solar</a:t>
            </a:r>
            <a:r>
              <a:rPr lang="en-US" sz="2400" b="1" dirty="0">
                <a:solidFill>
                  <a:srgbClr val="FF0000"/>
                </a:solidFill>
                <a:latin typeface="Poor Richard" panose="02080502050505020702" pitchFamily="18" charset="0"/>
              </a:rPr>
              <a:t> Calendar]</a:t>
            </a:r>
          </a:p>
          <a:p>
            <a:pPr marL="457200" indent="-457200" eaLnBrk="0" fontAlgn="base" hangingPunct="0">
              <a:lnSpc>
                <a:spcPct val="150000"/>
              </a:lnSpc>
              <a:spcBef>
                <a:spcPct val="0"/>
              </a:spcBef>
              <a:spcAft>
                <a:spcPct val="0"/>
              </a:spcAft>
              <a:buClrTx/>
              <a:buSzTx/>
              <a:buFont typeface="+mj-lt"/>
              <a:buAutoNum type="arabicPeriod" startAt="3"/>
            </a:pPr>
            <a:r>
              <a:rPr lang="en-US" altLang="en-US" sz="2400" b="1" dirty="0">
                <a:solidFill>
                  <a:srgbClr val="7E475E"/>
                </a:solidFill>
                <a:latin typeface="Poor Richard" panose="02080502050505020702" pitchFamily="18" charset="0"/>
              </a:rPr>
              <a:t>A third version is the balanced calendar.  </a:t>
            </a:r>
            <a:br>
              <a:rPr lang="en-US" altLang="en-US" sz="2400" b="1" dirty="0">
                <a:solidFill>
                  <a:srgbClr val="7E475E"/>
                </a:solidFill>
                <a:latin typeface="Poor Richard" panose="02080502050505020702" pitchFamily="18" charset="0"/>
              </a:rPr>
            </a:br>
            <a:r>
              <a:rPr lang="en-US" altLang="en-US" sz="2400" b="1" dirty="0">
                <a:solidFill>
                  <a:srgbClr val="7E475E"/>
                </a:solidFill>
                <a:latin typeface="Poor Richard" panose="02080502050505020702" pitchFamily="18" charset="0"/>
              </a:rPr>
              <a:t>A year was 365.25 days, and a month was 29.5 days. </a:t>
            </a:r>
          </a:p>
          <a:p>
            <a:pPr marL="342900" indent="-342900" eaLnBrk="0" fontAlgn="base" hangingPunct="0">
              <a:lnSpc>
                <a:spcPct val="150000"/>
              </a:lnSpc>
              <a:spcBef>
                <a:spcPct val="0"/>
              </a:spcBef>
              <a:spcAft>
                <a:spcPct val="0"/>
              </a:spcAft>
              <a:buClrTx/>
              <a:buSzTx/>
            </a:pPr>
            <a:r>
              <a:rPr lang="en-US" altLang="en-US" sz="2400" b="1" dirty="0">
                <a:solidFill>
                  <a:srgbClr val="7E475E"/>
                </a:solidFill>
                <a:latin typeface="Poor Richard" panose="02080502050505020702" pitchFamily="18" charset="0"/>
              </a:rPr>
              <a:t>After every 16th month, a half-month </a:t>
            </a:r>
            <a:br>
              <a:rPr lang="en-US" altLang="en-US" sz="2400" b="1" dirty="0">
                <a:solidFill>
                  <a:srgbClr val="7E475E"/>
                </a:solidFill>
                <a:latin typeface="Poor Richard" panose="02080502050505020702" pitchFamily="18" charset="0"/>
              </a:rPr>
            </a:br>
            <a:r>
              <a:rPr lang="en-US" altLang="en-US" sz="2400" b="1" dirty="0">
                <a:solidFill>
                  <a:srgbClr val="7E475E"/>
                </a:solidFill>
                <a:latin typeface="Poor Richard" panose="02080502050505020702" pitchFamily="18" charset="0"/>
              </a:rPr>
              <a:t>was intercalated.  </a:t>
            </a:r>
          </a:p>
          <a:p>
            <a:pPr marL="342900" indent="-342900" eaLnBrk="0" fontAlgn="base" hangingPunct="0">
              <a:lnSpc>
                <a:spcPct val="150000"/>
              </a:lnSpc>
              <a:spcBef>
                <a:spcPct val="0"/>
              </a:spcBef>
              <a:spcAft>
                <a:spcPct val="0"/>
              </a:spcAft>
              <a:buClrTx/>
              <a:buSzTx/>
            </a:pPr>
            <a:r>
              <a:rPr lang="en-US" altLang="en-US" sz="2400" b="1" dirty="0">
                <a:solidFill>
                  <a:srgbClr val="7E475E"/>
                </a:solidFill>
                <a:latin typeface="Poor Richard" panose="02080502050505020702" pitchFamily="18" charset="0"/>
              </a:rPr>
              <a:t>According to </a:t>
            </a:r>
            <a:r>
              <a:rPr lang="en-US" altLang="en-US" sz="2400" b="1" dirty="0">
                <a:solidFill>
                  <a:srgbClr val="7E475E"/>
                </a:solidFill>
                <a:latin typeface="Poor Richard" panose="02080502050505020702" pitchFamily="18" charset="0"/>
                <a:hlinkClick r:id="rId4" tooltip="Oracle bone">
                  <a:extLst>
                    <a:ext uri="{A12FA001-AC4F-418D-AE19-62706E023703}">
                      <ahyp:hlinkClr xmlns:ahyp="http://schemas.microsoft.com/office/drawing/2018/hyperlinkcolor" val="tx"/>
                    </a:ext>
                  </a:extLst>
                </a:hlinkClick>
              </a:rPr>
              <a:t>oracle bone</a:t>
            </a:r>
            <a:r>
              <a:rPr lang="en-US" altLang="en-US" sz="2400" b="1" dirty="0">
                <a:solidFill>
                  <a:srgbClr val="7E475E"/>
                </a:solidFill>
                <a:latin typeface="Poor Richard" panose="02080502050505020702" pitchFamily="18" charset="0"/>
              </a:rPr>
              <a:t> records, </a:t>
            </a:r>
            <a:br>
              <a:rPr lang="en-US" altLang="en-US" sz="2400" b="1" dirty="0">
                <a:solidFill>
                  <a:srgbClr val="7E475E"/>
                </a:solidFill>
                <a:latin typeface="Poor Richard" panose="02080502050505020702" pitchFamily="18" charset="0"/>
              </a:rPr>
            </a:br>
            <a:r>
              <a:rPr lang="en-US" altLang="en-US" sz="2400" b="1" dirty="0">
                <a:solidFill>
                  <a:srgbClr val="7E475E"/>
                </a:solidFill>
                <a:latin typeface="Poor Richard" panose="02080502050505020702" pitchFamily="18" charset="0"/>
              </a:rPr>
              <a:t>the </a:t>
            </a:r>
            <a:r>
              <a:rPr lang="en-US" altLang="en-US" sz="2400" b="1" dirty="0">
                <a:solidFill>
                  <a:srgbClr val="7E475E"/>
                </a:solidFill>
                <a:latin typeface="Poor Richard" panose="02080502050505020702" pitchFamily="18" charset="0"/>
                <a:hlinkClick r:id="rId5" tooltip="Shang dynasty">
                  <a:extLst>
                    <a:ext uri="{A12FA001-AC4F-418D-AE19-62706E023703}">
                      <ahyp:hlinkClr xmlns:ahyp="http://schemas.microsoft.com/office/drawing/2018/hyperlinkcolor" val="tx"/>
                    </a:ext>
                  </a:extLst>
                </a:hlinkClick>
              </a:rPr>
              <a:t>Shang dynasty</a:t>
            </a:r>
            <a:r>
              <a:rPr lang="en-US" altLang="en-US" sz="2400" b="1" dirty="0">
                <a:solidFill>
                  <a:srgbClr val="7E475E"/>
                </a:solidFill>
                <a:latin typeface="Poor Richard" panose="02080502050505020702" pitchFamily="18" charset="0"/>
              </a:rPr>
              <a:t> calendar </a:t>
            </a:r>
            <a:r>
              <a:rPr lang="en-US" altLang="en-US" sz="2400" b="1" dirty="0">
                <a:solidFill>
                  <a:srgbClr val="FF0000"/>
                </a:solidFill>
                <a:latin typeface="Poor Richard" panose="02080502050505020702" pitchFamily="18" charset="0"/>
              </a:rPr>
              <a:t>(c. 1600 – c. 1046 BCE)</a:t>
            </a:r>
            <a:r>
              <a:rPr lang="en-US" altLang="en-US" sz="2400" b="1" dirty="0">
                <a:solidFill>
                  <a:srgbClr val="7E475E"/>
                </a:solidFill>
                <a:latin typeface="Poor Richard" panose="02080502050505020702" pitchFamily="18" charset="0"/>
              </a:rPr>
              <a:t> was a balanced calendar </a:t>
            </a:r>
            <a:br>
              <a:rPr lang="en-US" altLang="en-US" sz="2400" b="1" dirty="0">
                <a:solidFill>
                  <a:srgbClr val="7E475E"/>
                </a:solidFill>
                <a:latin typeface="Poor Richard" panose="02080502050505020702" pitchFamily="18" charset="0"/>
              </a:rPr>
            </a:br>
            <a:r>
              <a:rPr lang="en-US" altLang="en-US" sz="2400" b="1" dirty="0">
                <a:solidFill>
                  <a:srgbClr val="7E475E"/>
                </a:solidFill>
                <a:latin typeface="Poor Richard" panose="02080502050505020702" pitchFamily="18" charset="0"/>
              </a:rPr>
              <a:t>with 12 to 14 months in a year.</a:t>
            </a:r>
            <a:endParaRPr lang="en-US" sz="2400" b="1" i="0" dirty="0">
              <a:solidFill>
                <a:schemeClr val="accent2">
                  <a:lumMod val="50000"/>
                </a:schemeClr>
              </a:solidFill>
              <a:effectLst/>
              <a:latin typeface="Poor Richard" panose="02080502050505020702" pitchFamily="18" charset="0"/>
            </a:endParaRPr>
          </a:p>
        </p:txBody>
      </p:sp>
      <p:sp>
        <p:nvSpPr>
          <p:cNvPr id="13" name="Content Placeholder 2">
            <a:extLst>
              <a:ext uri="{FF2B5EF4-FFF2-40B4-BE49-F238E27FC236}">
                <a16:creationId xmlns:a16="http://schemas.microsoft.com/office/drawing/2014/main" id="{EEFD69D8-BC71-6F43-1660-38EA1203CF15}"/>
              </a:ext>
            </a:extLst>
          </p:cNvPr>
          <p:cNvSpPr txBox="1">
            <a:spLocks/>
          </p:cNvSpPr>
          <p:nvPr/>
        </p:nvSpPr>
        <p:spPr>
          <a:xfrm>
            <a:off x="5648995" y="1925736"/>
            <a:ext cx="5993730" cy="4789231"/>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000" b="1" dirty="0">
                <a:solidFill>
                  <a:srgbClr val="002060"/>
                </a:solidFill>
                <a:effectLst>
                  <a:glow rad="228600">
                    <a:schemeClr val="accent6">
                      <a:satMod val="175000"/>
                      <a:alpha val="40000"/>
                    </a:schemeClr>
                  </a:glow>
                </a:effectLst>
                <a:latin typeface="Comic Sans MS" panose="030F0702030302020204" pitchFamily="66" charset="0"/>
              </a:rPr>
              <a:t>Oracle bones are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pieces of ox scapula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and turtle plastron,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which were used for</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pyromancy – a form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of divination – in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ancient China, mainly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during the late Shang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dynasty.  Scapulimancy is the specific term if ox scapulae were used for the divination.</a:t>
            </a:r>
          </a:p>
          <a:p>
            <a:pPr marL="82296" indent="0" algn="ctr">
              <a:lnSpc>
                <a:spcPct val="120000"/>
              </a:lnSpc>
              <a:buNone/>
            </a:pPr>
            <a:r>
              <a:rPr lang="en-US" b="1" dirty="0">
                <a:solidFill>
                  <a:srgbClr val="7E475E"/>
                </a:solidFill>
                <a:latin typeface="Poor Richard" panose="02080502050505020702" pitchFamily="18" charset="0"/>
              </a:rPr>
              <a:t>China also had </a:t>
            </a:r>
            <a:r>
              <a:rPr lang="en-US" sz="2800" b="1" dirty="0">
                <a:solidFill>
                  <a:srgbClr val="FF0000"/>
                </a:solidFill>
                <a:latin typeface="Poor Richard" panose="02080502050505020702" pitchFamily="18" charset="0"/>
              </a:rPr>
              <a:t>Lunisolar Calendars!</a:t>
            </a:r>
            <a:endParaRPr lang="en-US" sz="2800" b="1" dirty="0">
              <a:solidFill>
                <a:srgbClr val="002060"/>
              </a:solidFill>
              <a:effectLst>
                <a:glow rad="228600">
                  <a:schemeClr val="accent6">
                    <a:satMod val="175000"/>
                    <a:alpha val="40000"/>
                  </a:schemeClr>
                </a:glow>
              </a:effectLst>
              <a:latin typeface="Comic Sans MS" panose="030F0702030302020204" pitchFamily="66" charset="0"/>
            </a:endParaRPr>
          </a:p>
        </p:txBody>
      </p:sp>
      <p:pic>
        <p:nvPicPr>
          <p:cNvPr id="2" name="Picture 1" descr="C:\Users\Rae\Desktop\Best CCC Logo Clear with colors in circle SMS.png">
            <a:extLst>
              <a:ext uri="{FF2B5EF4-FFF2-40B4-BE49-F238E27FC236}">
                <a16:creationId xmlns:a16="http://schemas.microsoft.com/office/drawing/2014/main" id="{086C5E94-D502-201B-6E3F-760F0391DD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2DD119-EC28-8195-ADF3-9C33845F22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29621" y="1900723"/>
            <a:ext cx="3013104" cy="3013104"/>
          </a:xfrm>
          <a:prstGeom prst="rect">
            <a:avLst/>
          </a:prstGeom>
          <a:ln>
            <a:noFill/>
          </a:ln>
          <a:effectLst>
            <a:softEdge rad="112500"/>
          </a:effectLst>
        </p:spPr>
      </p:pic>
    </p:spTree>
    <p:extLst>
      <p:ext uri="{BB962C8B-B14F-4D97-AF65-F5344CB8AC3E}">
        <p14:creationId xmlns:p14="http://schemas.microsoft.com/office/powerpoint/2010/main" val="16451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62</a:t>
            </a:fld>
            <a:endParaRPr lang="en-US" b="1" dirty="0">
              <a:solidFill>
                <a:schemeClr val="tx1"/>
              </a:solidFill>
            </a:endParaRPr>
          </a:p>
        </p:txBody>
      </p:sp>
      <p:pic>
        <p:nvPicPr>
          <p:cNvPr id="11" name="Picture 10">
            <a:extLst>
              <a:ext uri="{FF2B5EF4-FFF2-40B4-BE49-F238E27FC236}">
                <a16:creationId xmlns:a16="http://schemas.microsoft.com/office/drawing/2014/main" id="{2AAC75C6-D100-581A-C514-16D1EED0EF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4395" y="391599"/>
            <a:ext cx="6124046" cy="1552575"/>
          </a:xfrm>
          <a:prstGeom prst="rect">
            <a:avLst/>
          </a:prstGeom>
          <a:ln>
            <a:noFill/>
          </a:ln>
          <a:effectLst>
            <a:softEdge rad="112500"/>
          </a:effectLst>
        </p:spPr>
      </p:pic>
      <p:sp>
        <p:nvSpPr>
          <p:cNvPr id="12" name="Content Placeholder 2">
            <a:extLst>
              <a:ext uri="{FF2B5EF4-FFF2-40B4-BE49-F238E27FC236}">
                <a16:creationId xmlns:a16="http://schemas.microsoft.com/office/drawing/2014/main" id="{AA972ACB-B75B-0CAD-EA1E-D9B3C2DC0C01}"/>
              </a:ext>
            </a:extLst>
          </p:cNvPr>
          <p:cNvSpPr txBox="1">
            <a:spLocks/>
          </p:cNvSpPr>
          <p:nvPr/>
        </p:nvSpPr>
        <p:spPr>
          <a:xfrm>
            <a:off x="312061" y="303782"/>
            <a:ext cx="5308843" cy="6388665"/>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sz="2300" b="1" dirty="0">
                <a:solidFill>
                  <a:srgbClr val="7E475E"/>
                </a:solidFill>
                <a:latin typeface="Poor Richard" panose="02080502050505020702" pitchFamily="18" charset="0"/>
              </a:rPr>
              <a:t>     </a:t>
            </a:r>
            <a:r>
              <a:rPr lang="en-US" sz="2800" b="1" dirty="0">
                <a:solidFill>
                  <a:srgbClr val="7E475E"/>
                </a:solidFill>
                <a:latin typeface="Poor Richard" panose="02080502050505020702" pitchFamily="18" charset="0"/>
              </a:rPr>
              <a:t>Did You Know?  </a:t>
            </a:r>
            <a:r>
              <a:rPr lang="en-US" sz="2400" b="1" dirty="0">
                <a:solidFill>
                  <a:srgbClr val="FF0000"/>
                </a:solidFill>
                <a:latin typeface="Poor Richard" panose="02080502050505020702" pitchFamily="18" charset="0"/>
              </a:rPr>
              <a:t>[Lunisolar Calendar]</a:t>
            </a:r>
            <a:endParaRPr lang="en-US" sz="2800" b="1" dirty="0">
              <a:solidFill>
                <a:srgbClr val="FF0000"/>
              </a:solidFill>
              <a:latin typeface="Poor Richard" panose="02080502050505020702" pitchFamily="18" charset="0"/>
            </a:endParaRPr>
          </a:p>
          <a:p>
            <a:pPr>
              <a:lnSpc>
                <a:spcPct val="120000"/>
              </a:lnSpc>
            </a:pPr>
            <a:r>
              <a:rPr lang="en-US" sz="2300" b="1" i="0" dirty="0">
                <a:solidFill>
                  <a:srgbClr val="7E475E"/>
                </a:solidFill>
                <a:effectLst/>
                <a:latin typeface="Poor Richard" panose="02080502050505020702" pitchFamily="18" charset="0"/>
              </a:rPr>
              <a:t>The first lunisolar calendar was, also introduced under the Zhou dynasty between </a:t>
            </a:r>
            <a:r>
              <a:rPr lang="en-US" sz="2300" b="1" i="0" dirty="0">
                <a:solidFill>
                  <a:srgbClr val="FF0000"/>
                </a:solidFill>
                <a:effectLst/>
                <a:latin typeface="Poor Richard" panose="02080502050505020702" pitchFamily="18" charset="0"/>
              </a:rPr>
              <a:t>1046-256 BCE.</a:t>
            </a:r>
            <a:endParaRPr lang="en-US" sz="2300" b="1" i="0" dirty="0">
              <a:solidFill>
                <a:srgbClr val="7E475E"/>
              </a:solidFill>
              <a:effectLst/>
              <a:latin typeface="Poor Richard" panose="02080502050505020702" pitchFamily="18" charset="0"/>
            </a:endParaRPr>
          </a:p>
          <a:p>
            <a:pPr>
              <a:lnSpc>
                <a:spcPct val="120000"/>
              </a:lnSpc>
            </a:pPr>
            <a:r>
              <a:rPr lang="en-US" sz="2300" b="1" dirty="0">
                <a:solidFill>
                  <a:srgbClr val="7E475E"/>
                </a:solidFill>
                <a:latin typeface="Poor Richard" panose="02080502050505020702" pitchFamily="18" charset="0"/>
              </a:rPr>
              <a:t>From the ancient Chinese, as commonly around the world, </a:t>
            </a:r>
            <a:r>
              <a:rPr lang="en-US" sz="2300" b="1" u="sng" dirty="0">
                <a:solidFill>
                  <a:srgbClr val="7E475E"/>
                </a:solidFill>
                <a:latin typeface="Poor Richard" panose="02080502050505020702" pitchFamily="18" charset="0"/>
              </a:rPr>
              <a:t>lunar calendars were in use</a:t>
            </a:r>
            <a:r>
              <a:rPr lang="en-US" sz="2300" b="1" dirty="0">
                <a:solidFill>
                  <a:srgbClr val="7E475E"/>
                </a:solidFill>
                <a:latin typeface="Poor Richard" panose="02080502050505020702" pitchFamily="18" charset="0"/>
              </a:rPr>
              <a:t> even though it was exactly the use of </a:t>
            </a:r>
            <a:r>
              <a:rPr lang="en-US" sz="2300" b="1" u="sng" dirty="0">
                <a:solidFill>
                  <a:srgbClr val="FF0000"/>
                </a:solidFill>
                <a:latin typeface="Poor Richard" panose="02080502050505020702" pitchFamily="18" charset="0"/>
              </a:rPr>
              <a:t>lunar</a:t>
            </a:r>
            <a:r>
              <a:rPr lang="en-US" sz="2300" b="1" dirty="0">
                <a:solidFill>
                  <a:srgbClr val="FF0000"/>
                </a:solidFill>
                <a:latin typeface="Poor Richard" panose="02080502050505020702" pitchFamily="18" charset="0"/>
              </a:rPr>
              <a:t>,</a:t>
            </a:r>
            <a:r>
              <a:rPr lang="en-US" sz="2300" b="1" dirty="0">
                <a:solidFill>
                  <a:srgbClr val="7E475E"/>
                </a:solidFill>
                <a:latin typeface="Poor Richard" panose="02080502050505020702" pitchFamily="18" charset="0"/>
              </a:rPr>
              <a:t> rather than solar calendars, </a:t>
            </a:r>
            <a:r>
              <a:rPr lang="en-US" sz="2300" b="1" u="sng" dirty="0">
                <a:solidFill>
                  <a:srgbClr val="7E475E"/>
                </a:solidFill>
                <a:latin typeface="Poor Richard" panose="02080502050505020702" pitchFamily="18" charset="0"/>
              </a:rPr>
              <a:t>which </a:t>
            </a:r>
            <a:r>
              <a:rPr lang="en-US" sz="2800" b="1" u="sng" dirty="0">
                <a:solidFill>
                  <a:srgbClr val="FF0000"/>
                </a:solidFill>
                <a:latin typeface="Poor Richard" panose="02080502050505020702" pitchFamily="18" charset="0"/>
              </a:rPr>
              <a:t>caused</a:t>
            </a:r>
            <a:r>
              <a:rPr lang="en-US" sz="2800" b="1" dirty="0">
                <a:solidFill>
                  <a:srgbClr val="FF0000"/>
                </a:solidFill>
                <a:latin typeface="Poor Richard" panose="02080502050505020702" pitchFamily="18" charset="0"/>
              </a:rPr>
              <a:t> </a:t>
            </a:r>
            <a:r>
              <a:rPr lang="en-US" b="1" u="sng" dirty="0">
                <a:latin typeface="Poor Richard" panose="02080502050505020702" pitchFamily="18" charset="0"/>
              </a:rPr>
              <a:t>enormous</a:t>
            </a:r>
            <a:r>
              <a:rPr lang="en-US" sz="2800" b="1" dirty="0">
                <a:latin typeface="Poor Richard" panose="02080502050505020702" pitchFamily="18" charset="0"/>
              </a:rPr>
              <a:t> </a:t>
            </a:r>
            <a:r>
              <a:rPr lang="en-US" sz="2800" b="1" u="sng" dirty="0">
                <a:solidFill>
                  <a:srgbClr val="FF0000"/>
                </a:solidFill>
                <a:latin typeface="Poor Richard" panose="02080502050505020702" pitchFamily="18" charset="0"/>
              </a:rPr>
              <a:t>difficult</a:t>
            </a:r>
            <a:r>
              <a:rPr lang="en-US" sz="2800" b="1" dirty="0">
                <a:solidFill>
                  <a:srgbClr val="FF0000"/>
                </a:solidFill>
                <a:latin typeface="Poor Richard" panose="02080502050505020702" pitchFamily="18" charset="0"/>
              </a:rPr>
              <a:t>y </a:t>
            </a:r>
            <a:r>
              <a:rPr lang="en-US" sz="2300" b="1" dirty="0">
                <a:solidFill>
                  <a:srgbClr val="7E475E"/>
                </a:solidFill>
                <a:latin typeface="Poor Richard" panose="02080502050505020702" pitchFamily="18" charset="0"/>
              </a:rPr>
              <a:t>with many varieties such as: </a:t>
            </a:r>
          </a:p>
          <a:p>
            <a:pPr marL="539496" indent="-457200">
              <a:lnSpc>
                <a:spcPct val="120000"/>
              </a:lnSpc>
              <a:buClr>
                <a:schemeClr val="accent6">
                  <a:lumMod val="50000"/>
                </a:schemeClr>
              </a:buClr>
              <a:buFont typeface="+mj-lt"/>
              <a:buAutoNum type="arabicPeriod"/>
            </a:pPr>
            <a:r>
              <a:rPr lang="en-US" sz="2200" b="1" dirty="0">
                <a:solidFill>
                  <a:srgbClr val="002060"/>
                </a:solidFill>
                <a:effectLst>
                  <a:glow rad="228600">
                    <a:schemeClr val="accent6">
                      <a:satMod val="175000"/>
                      <a:alpha val="40000"/>
                    </a:schemeClr>
                  </a:glow>
                </a:effectLst>
                <a:latin typeface="Comic Sans MS" panose="030F0702030302020204" pitchFamily="66" charset="0"/>
              </a:rPr>
              <a:t>The Zhou dynasty set the 1</a:t>
            </a:r>
            <a:r>
              <a:rPr lang="en-US" sz="2200" b="1" baseline="30000" dirty="0">
                <a:solidFill>
                  <a:srgbClr val="002060"/>
                </a:solidFill>
                <a:effectLst>
                  <a:glow rad="228600">
                    <a:schemeClr val="accent6">
                      <a:satMod val="175000"/>
                      <a:alpha val="40000"/>
                    </a:schemeClr>
                  </a:glow>
                </a:effectLst>
                <a:latin typeface="Comic Sans MS" panose="030F0702030302020204" pitchFamily="66" charset="0"/>
              </a:rPr>
              <a:t>st</a:t>
            </a:r>
            <a:r>
              <a:rPr lang="en-US" sz="2200" b="1" dirty="0">
                <a:solidFill>
                  <a:srgbClr val="002060"/>
                </a:solidFill>
                <a:effectLst>
                  <a:glow rad="228600">
                    <a:schemeClr val="accent6">
                      <a:satMod val="175000"/>
                      <a:alpha val="40000"/>
                    </a:schemeClr>
                  </a:glow>
                </a:effectLst>
                <a:latin typeface="Comic Sans MS" panose="030F0702030302020204" pitchFamily="66" charset="0"/>
              </a:rPr>
              <a:t> lunar calendar beginning the </a:t>
            </a:r>
            <a:br>
              <a:rPr lang="en-US" sz="2200" b="1" dirty="0">
                <a:solidFill>
                  <a:srgbClr val="002060"/>
                </a:solidFill>
                <a:effectLst>
                  <a:glow rad="228600">
                    <a:schemeClr val="accent6">
                      <a:satMod val="175000"/>
                      <a:alpha val="40000"/>
                    </a:schemeClr>
                  </a:glow>
                </a:effectLst>
                <a:latin typeface="Comic Sans MS" panose="030F0702030302020204" pitchFamily="66" charset="0"/>
              </a:rPr>
            </a:br>
            <a:r>
              <a:rPr lang="en-US" sz="2200" b="1" dirty="0">
                <a:solidFill>
                  <a:srgbClr val="002060"/>
                </a:solidFill>
                <a:effectLst>
                  <a:glow rad="228600">
                    <a:schemeClr val="accent6">
                      <a:satMod val="175000"/>
                      <a:alpha val="40000"/>
                    </a:schemeClr>
                  </a:glow>
                </a:effectLst>
                <a:latin typeface="Comic Sans MS" panose="030F0702030302020204" pitchFamily="66" charset="0"/>
              </a:rPr>
              <a:t>new year with the </a:t>
            </a:r>
            <a:r>
              <a:rPr lang="en-US" sz="2200" b="1" dirty="0">
                <a:solidFill>
                  <a:srgbClr val="002060"/>
                </a:solidFill>
                <a:effectLst>
                  <a:glow rad="228600">
                    <a:schemeClr val="accent2">
                      <a:satMod val="175000"/>
                      <a:alpha val="40000"/>
                    </a:schemeClr>
                  </a:glow>
                </a:effectLst>
                <a:latin typeface="Comic Sans MS" panose="030F0702030302020204" pitchFamily="66" charset="0"/>
              </a:rPr>
              <a:t>new moon </a:t>
            </a:r>
            <a:r>
              <a:rPr lang="en-US" sz="2200" b="1" u="sng" dirty="0">
                <a:solidFill>
                  <a:srgbClr val="0000FF"/>
                </a:solidFill>
                <a:effectLst>
                  <a:glow rad="228600">
                    <a:schemeClr val="accent6">
                      <a:satMod val="175000"/>
                      <a:alpha val="40000"/>
                    </a:schemeClr>
                  </a:glow>
                </a:effectLst>
                <a:latin typeface="Comic Sans MS" panose="030F0702030302020204" pitchFamily="66" charset="0"/>
              </a:rPr>
              <a:t>before</a:t>
            </a:r>
            <a:r>
              <a:rPr lang="en-US" sz="2200" b="1" dirty="0">
                <a:solidFill>
                  <a:srgbClr val="0000FF"/>
                </a:solidFill>
                <a:effectLst>
                  <a:glow rad="228600">
                    <a:schemeClr val="accent6">
                      <a:satMod val="175000"/>
                      <a:alpha val="40000"/>
                    </a:schemeClr>
                  </a:glow>
                </a:effectLst>
                <a:latin typeface="Comic Sans MS" panose="030F0702030302020204" pitchFamily="66" charset="0"/>
              </a:rPr>
              <a:t> </a:t>
            </a:r>
            <a:r>
              <a:rPr lang="en-US" sz="2200" b="1" dirty="0">
                <a:solidFill>
                  <a:srgbClr val="002060"/>
                </a:solidFill>
                <a:effectLst>
                  <a:glow rad="228600">
                    <a:schemeClr val="accent6">
                      <a:satMod val="175000"/>
                      <a:alpha val="40000"/>
                    </a:schemeClr>
                  </a:glow>
                </a:effectLst>
                <a:latin typeface="Comic Sans MS" panose="030F0702030302020204" pitchFamily="66" charset="0"/>
              </a:rPr>
              <a:t>the</a:t>
            </a:r>
            <a:r>
              <a:rPr lang="en-US" sz="2200" b="1" dirty="0">
                <a:solidFill>
                  <a:srgbClr val="0000FF"/>
                </a:solidFill>
                <a:effectLst>
                  <a:glow rad="228600">
                    <a:schemeClr val="accent6">
                      <a:satMod val="175000"/>
                      <a:alpha val="40000"/>
                    </a:schemeClr>
                  </a:glow>
                </a:effectLst>
                <a:latin typeface="Comic Sans MS" panose="030F0702030302020204" pitchFamily="66" charset="0"/>
              </a:rPr>
              <a:t> </a:t>
            </a:r>
            <a:r>
              <a:rPr lang="en-US" sz="2200" b="1" u="sng" dirty="0">
                <a:solidFill>
                  <a:srgbClr val="0000FF"/>
                </a:solidFill>
                <a:effectLst>
                  <a:glow rad="228600">
                    <a:schemeClr val="accent6">
                      <a:satMod val="175000"/>
                      <a:alpha val="40000"/>
                    </a:schemeClr>
                  </a:glow>
                </a:effectLst>
                <a:latin typeface="Comic Sans MS" panose="030F0702030302020204" pitchFamily="66" charset="0"/>
              </a:rPr>
              <a:t>winter solstice</a:t>
            </a:r>
            <a:r>
              <a:rPr lang="en-US" sz="2200" b="1" dirty="0">
                <a:solidFill>
                  <a:srgbClr val="0000FF"/>
                </a:solidFill>
                <a:effectLst>
                  <a:glow rad="228600">
                    <a:schemeClr val="accent6">
                      <a:satMod val="175000"/>
                      <a:alpha val="40000"/>
                    </a:schemeClr>
                  </a:glow>
                </a:effectLst>
                <a:latin typeface="Comic Sans MS" panose="030F0702030302020204" pitchFamily="66" charset="0"/>
              </a:rPr>
              <a:t>.</a:t>
            </a:r>
          </a:p>
        </p:txBody>
      </p:sp>
      <p:sp>
        <p:nvSpPr>
          <p:cNvPr id="13" name="Content Placeholder 2">
            <a:extLst>
              <a:ext uri="{FF2B5EF4-FFF2-40B4-BE49-F238E27FC236}">
                <a16:creationId xmlns:a16="http://schemas.microsoft.com/office/drawing/2014/main" id="{EEFD69D8-BC71-6F43-1660-38EA1203CF15}"/>
              </a:ext>
            </a:extLst>
          </p:cNvPr>
          <p:cNvSpPr txBox="1">
            <a:spLocks/>
          </p:cNvSpPr>
          <p:nvPr/>
        </p:nvSpPr>
        <p:spPr>
          <a:xfrm>
            <a:off x="5791200" y="1833318"/>
            <a:ext cx="6453909" cy="4789231"/>
          </a:xfrm>
          <a:prstGeom prst="rect">
            <a:avLst/>
          </a:prstGeom>
          <a:noFill/>
          <a:effectLst>
            <a:glow rad="228600">
              <a:schemeClr val="accent1">
                <a:satMod val="175000"/>
                <a:alpha val="40000"/>
              </a:schemeClr>
            </a:glow>
          </a:effectLst>
        </p:spPr>
        <p:txBody>
          <a:bodyPr>
            <a:normAutofit fontScale="850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None/>
            </a:pPr>
            <a:r>
              <a:rPr lang="en-US" sz="2400" b="1" dirty="0">
                <a:solidFill>
                  <a:srgbClr val="002060"/>
                </a:solidFill>
                <a:effectLst>
                  <a:glow rad="228600">
                    <a:schemeClr val="accent6">
                      <a:satMod val="175000"/>
                      <a:alpha val="40000"/>
                    </a:schemeClr>
                  </a:glow>
                </a:effectLst>
                <a:latin typeface="Comic Sans MS" panose="030F0702030302020204" pitchFamily="66" charset="0"/>
              </a:rPr>
              <a:t>There were many other competing lunisolar calendars against Zhou such as: </a:t>
            </a:r>
          </a:p>
          <a:p>
            <a:pPr marL="539496" indent="-457200">
              <a:lnSpc>
                <a:spcPct val="120000"/>
              </a:lnSpc>
              <a:buClr>
                <a:schemeClr val="accent6">
                  <a:lumMod val="50000"/>
                </a:schemeClr>
              </a:buClr>
              <a:buFont typeface="+mj-lt"/>
              <a:buAutoNum type="arabicPeriod" startAt="2"/>
            </a:pPr>
            <a:r>
              <a:rPr lang="en-US" sz="2400" b="1" dirty="0">
                <a:solidFill>
                  <a:srgbClr val="002060"/>
                </a:solidFill>
                <a:effectLst>
                  <a:glow rad="228600">
                    <a:schemeClr val="accent6">
                      <a:satMod val="175000"/>
                      <a:alpha val="40000"/>
                    </a:schemeClr>
                  </a:glow>
                </a:effectLst>
                <a:latin typeface="Comic Sans MS" panose="030F0702030302020204" pitchFamily="66" charset="0"/>
              </a:rPr>
              <a:t>JIN: The new year beginning with the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2">
                      <a:satMod val="175000"/>
                      <a:alpha val="40000"/>
                    </a:schemeClr>
                  </a:glow>
                </a:effectLst>
                <a:latin typeface="Comic Sans MS" panose="030F0702030302020204" pitchFamily="66" charset="0"/>
              </a:rPr>
              <a:t>new moon </a:t>
            </a:r>
            <a:r>
              <a:rPr lang="en-US" sz="2400" b="1" u="sng" dirty="0">
                <a:solidFill>
                  <a:srgbClr val="FF0000"/>
                </a:solidFill>
                <a:effectLst>
                  <a:glow rad="228600">
                    <a:schemeClr val="accent6">
                      <a:satMod val="175000"/>
                      <a:alpha val="40000"/>
                    </a:schemeClr>
                  </a:glow>
                </a:effectLst>
                <a:latin typeface="Comic Sans MS" panose="030F0702030302020204" pitchFamily="66" charset="0"/>
              </a:rPr>
              <a:t>nearest</a:t>
            </a:r>
            <a:r>
              <a:rPr lang="en-US" sz="2400" b="1" dirty="0">
                <a:solidFill>
                  <a:srgbClr val="002060"/>
                </a:solidFill>
                <a:effectLst>
                  <a:glow rad="228600">
                    <a:schemeClr val="accent6">
                      <a:satMod val="175000"/>
                      <a:alpha val="40000"/>
                    </a:schemeClr>
                  </a:glow>
                </a:effectLst>
                <a:latin typeface="Comic Sans MS" panose="030F0702030302020204" pitchFamily="66" charset="0"/>
              </a:rPr>
              <a:t> the </a:t>
            </a:r>
            <a:r>
              <a:rPr lang="en-US" sz="2400" b="1" u="sng" dirty="0">
                <a:solidFill>
                  <a:srgbClr val="FF0000"/>
                </a:solidFill>
                <a:effectLst>
                  <a:glow rad="228600">
                    <a:schemeClr val="accent6">
                      <a:satMod val="175000"/>
                      <a:alpha val="40000"/>
                    </a:schemeClr>
                  </a:glow>
                </a:effectLst>
                <a:latin typeface="Comic Sans MS" panose="030F0702030302020204" pitchFamily="66" charset="0"/>
              </a:rPr>
              <a:t>March e</a:t>
            </a:r>
            <a:r>
              <a:rPr lang="en-US" sz="2400" b="1" dirty="0">
                <a:solidFill>
                  <a:srgbClr val="FF0000"/>
                </a:solidFill>
                <a:effectLst>
                  <a:glow rad="228600">
                    <a:schemeClr val="accent6">
                      <a:satMod val="175000"/>
                      <a:alpha val="40000"/>
                    </a:schemeClr>
                  </a:glow>
                </a:effectLst>
                <a:latin typeface="Comic Sans MS" panose="030F0702030302020204" pitchFamily="66" charset="0"/>
              </a:rPr>
              <a:t>q</a:t>
            </a:r>
            <a:r>
              <a:rPr lang="en-US" sz="2400" b="1" u="sng" dirty="0">
                <a:solidFill>
                  <a:srgbClr val="FF0000"/>
                </a:solidFill>
                <a:effectLst>
                  <a:glow rad="228600">
                    <a:schemeClr val="accent6">
                      <a:satMod val="175000"/>
                      <a:alpha val="40000"/>
                    </a:schemeClr>
                  </a:glow>
                </a:effectLst>
                <a:latin typeface="Comic Sans MS" panose="030F0702030302020204" pitchFamily="66" charset="0"/>
              </a:rPr>
              <a:t>uinox</a:t>
            </a:r>
            <a:r>
              <a:rPr lang="en-US" sz="2400" b="1" dirty="0">
                <a:solidFill>
                  <a:srgbClr val="FF0000"/>
                </a:solidFill>
                <a:effectLst>
                  <a:glow rad="228600">
                    <a:schemeClr val="accent6">
                      <a:satMod val="175000"/>
                      <a:alpha val="40000"/>
                    </a:schemeClr>
                  </a:glow>
                </a:effectLst>
                <a:latin typeface="Comic Sans MS" panose="030F0702030302020204" pitchFamily="66" charset="0"/>
              </a:rPr>
              <a:t>; </a:t>
            </a:r>
          </a:p>
          <a:p>
            <a:pPr marL="539496" indent="-457200">
              <a:lnSpc>
                <a:spcPct val="120000"/>
              </a:lnSpc>
              <a:buClr>
                <a:schemeClr val="accent6">
                  <a:lumMod val="50000"/>
                </a:schemeClr>
              </a:buClr>
              <a:buFont typeface="+mj-lt"/>
              <a:buAutoNum type="arabicPeriod" startAt="2"/>
            </a:pPr>
            <a:r>
              <a:rPr lang="en-US" sz="2400" b="1" dirty="0">
                <a:solidFill>
                  <a:srgbClr val="002060"/>
                </a:solidFill>
                <a:effectLst>
                  <a:glow rad="228600">
                    <a:schemeClr val="accent6">
                      <a:satMod val="175000"/>
                      <a:alpha val="40000"/>
                    </a:schemeClr>
                  </a:glow>
                </a:effectLst>
                <a:latin typeface="Comic Sans MS" panose="030F0702030302020204" pitchFamily="66" charset="0"/>
              </a:rPr>
              <a:t>QIN: The new year beginning the day of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the </a:t>
            </a:r>
            <a:r>
              <a:rPr lang="en-US" sz="2400" b="1" dirty="0">
                <a:solidFill>
                  <a:srgbClr val="002060"/>
                </a:solidFill>
                <a:effectLst>
                  <a:glow rad="228600">
                    <a:schemeClr val="accent2">
                      <a:satMod val="175000"/>
                      <a:alpha val="40000"/>
                    </a:schemeClr>
                  </a:glow>
                </a:effectLst>
                <a:latin typeface="Comic Sans MS" panose="030F0702030302020204" pitchFamily="66" charset="0"/>
              </a:rPr>
              <a:t>new moon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nearest</a:t>
            </a:r>
            <a:r>
              <a:rPr lang="en-US" sz="2400" b="1" dirty="0">
                <a:solidFill>
                  <a:srgbClr val="0000FF"/>
                </a:solidFill>
                <a:effectLst>
                  <a:glow rad="228600">
                    <a:schemeClr val="accent6">
                      <a:satMod val="175000"/>
                      <a:alpha val="40000"/>
                    </a:schemeClr>
                  </a:glow>
                </a:effectLst>
                <a:latin typeface="Comic Sans MS" panose="030F0702030302020204" pitchFamily="66" charset="0"/>
              </a:rPr>
              <a:t> </a:t>
            </a:r>
            <a:r>
              <a:rPr lang="en-US" sz="2400" b="1" dirty="0">
                <a:solidFill>
                  <a:srgbClr val="002060"/>
                </a:solidFill>
                <a:effectLst>
                  <a:glow rad="228600">
                    <a:schemeClr val="accent6">
                      <a:satMod val="175000"/>
                      <a:alpha val="40000"/>
                    </a:schemeClr>
                  </a:glow>
                </a:effectLst>
                <a:latin typeface="Comic Sans MS" panose="030F0702030302020204" pitchFamily="66" charset="0"/>
              </a:rPr>
              <a:t>the </a:t>
            </a:r>
            <a:r>
              <a:rPr lang="en-US" sz="2400" b="1" u="sng" dirty="0">
                <a:solidFill>
                  <a:srgbClr val="0000FF"/>
                </a:solidFill>
                <a:effectLst>
                  <a:glow rad="228600">
                    <a:schemeClr val="accent6">
                      <a:satMod val="175000"/>
                      <a:alpha val="40000"/>
                    </a:schemeClr>
                  </a:glow>
                </a:effectLst>
                <a:latin typeface="Comic Sans MS" panose="030F0702030302020204" pitchFamily="66" charset="0"/>
              </a:rPr>
              <a:t>winter solstice</a:t>
            </a:r>
            <a:r>
              <a:rPr lang="en-US" sz="2400" b="1" dirty="0">
                <a:solidFill>
                  <a:srgbClr val="0000FF"/>
                </a:solidFill>
                <a:effectLst>
                  <a:glow rad="228600">
                    <a:schemeClr val="accent6">
                      <a:satMod val="175000"/>
                      <a:alpha val="40000"/>
                    </a:schemeClr>
                  </a:glow>
                </a:effectLst>
                <a:latin typeface="Comic Sans MS" panose="030F0702030302020204" pitchFamily="66" charset="0"/>
              </a:rPr>
              <a:t>. </a:t>
            </a:r>
          </a:p>
          <a:p>
            <a:pPr marL="539496" indent="-457200">
              <a:lnSpc>
                <a:spcPct val="120000"/>
              </a:lnSpc>
              <a:buClr>
                <a:schemeClr val="accent6">
                  <a:lumMod val="50000"/>
                </a:schemeClr>
              </a:buClr>
              <a:buFont typeface="+mj-lt"/>
              <a:buAutoNum type="arabicPeriod" startAt="2"/>
            </a:pPr>
            <a:r>
              <a:rPr lang="en-US" sz="2400" b="1" dirty="0">
                <a:solidFill>
                  <a:srgbClr val="002060"/>
                </a:solidFill>
                <a:effectLst>
                  <a:glow rad="228600">
                    <a:schemeClr val="accent6">
                      <a:satMod val="175000"/>
                      <a:alpha val="40000"/>
                    </a:schemeClr>
                  </a:glow>
                </a:effectLst>
                <a:latin typeface="Comic Sans MS" panose="030F0702030302020204" pitchFamily="66" charset="0"/>
              </a:rPr>
              <a:t>SONG’S YIN: The new year beginning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dirty="0">
                <a:solidFill>
                  <a:srgbClr val="002060"/>
                </a:solidFill>
                <a:effectLst>
                  <a:glow rad="228600">
                    <a:schemeClr val="accent6">
                      <a:satMod val="175000"/>
                      <a:alpha val="40000"/>
                    </a:schemeClr>
                  </a:glow>
                </a:effectLst>
                <a:latin typeface="Comic Sans MS" panose="030F0702030302020204" pitchFamily="66" charset="0"/>
              </a:rPr>
              <a:t>the day of the </a:t>
            </a:r>
            <a:r>
              <a:rPr lang="en-US" sz="2400" b="1" dirty="0">
                <a:solidFill>
                  <a:srgbClr val="002060"/>
                </a:solidFill>
                <a:effectLst>
                  <a:glow rad="228600">
                    <a:schemeClr val="accent2">
                      <a:satMod val="175000"/>
                      <a:alpha val="40000"/>
                    </a:schemeClr>
                  </a:glow>
                </a:effectLst>
                <a:latin typeface="Comic Sans MS" panose="030F0702030302020204" pitchFamily="66" charset="0"/>
              </a:rPr>
              <a:t>new moon </a:t>
            </a:r>
            <a:r>
              <a:rPr lang="en-US" sz="2400" b="1" u="sng" dirty="0">
                <a:solidFill>
                  <a:schemeClr val="accent2">
                    <a:lumMod val="50000"/>
                  </a:schemeClr>
                </a:solidFill>
                <a:effectLst>
                  <a:glow rad="228600">
                    <a:schemeClr val="accent6">
                      <a:satMod val="175000"/>
                      <a:alpha val="40000"/>
                    </a:schemeClr>
                  </a:glow>
                </a:effectLst>
                <a:latin typeface="Comic Sans MS" panose="030F0702030302020204" pitchFamily="66" charset="0"/>
              </a:rPr>
              <a:t>after</a:t>
            </a:r>
            <a:r>
              <a:rPr lang="en-US" sz="2400" b="1" dirty="0">
                <a:solidFill>
                  <a:srgbClr val="002060"/>
                </a:solidFill>
                <a:effectLst>
                  <a:glow rad="228600">
                    <a:schemeClr val="accent6">
                      <a:satMod val="175000"/>
                      <a:alpha val="40000"/>
                    </a:schemeClr>
                  </a:glow>
                </a:effectLst>
                <a:latin typeface="Comic Sans MS" panose="030F0702030302020204" pitchFamily="66" charset="0"/>
              </a:rPr>
              <a:t> the </a:t>
            </a:r>
            <a:r>
              <a:rPr lang="en-US" sz="2400" b="1" u="sng" dirty="0">
                <a:solidFill>
                  <a:schemeClr val="accent2">
                    <a:lumMod val="50000"/>
                  </a:schemeClr>
                </a:solidFill>
                <a:effectLst>
                  <a:glow rad="228600">
                    <a:schemeClr val="accent6">
                      <a:satMod val="175000"/>
                      <a:alpha val="40000"/>
                    </a:schemeClr>
                  </a:glow>
                </a:effectLst>
                <a:latin typeface="Comic Sans MS" panose="030F0702030302020204" pitchFamily="66" charset="0"/>
              </a:rPr>
              <a:t>winter solstice</a:t>
            </a:r>
            <a:r>
              <a:rPr lang="en-US" sz="2400" b="1" dirty="0">
                <a:solidFill>
                  <a:schemeClr val="accent2">
                    <a:lumMod val="50000"/>
                  </a:schemeClr>
                </a:solidFill>
                <a:effectLst>
                  <a:glow rad="228600">
                    <a:schemeClr val="accent6">
                      <a:satMod val="175000"/>
                      <a:alpha val="40000"/>
                    </a:schemeClr>
                  </a:glow>
                </a:effectLst>
                <a:latin typeface="Comic Sans MS" panose="030F0702030302020204" pitchFamily="66" charset="0"/>
              </a:rPr>
              <a:t>.</a:t>
            </a: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Calendar formula for Metonic cycle:  </a:t>
            </a:r>
          </a:p>
          <a:p>
            <a:pPr marL="82296" indent="0">
              <a:lnSpc>
                <a:spcPct val="120000"/>
              </a:lnSpc>
              <a:buNone/>
            </a:pPr>
            <a:endParaRPr lang="en-US" sz="3500" b="1" dirty="0">
              <a:solidFill>
                <a:srgbClr val="002060"/>
              </a:solidFill>
              <a:effectLst>
                <a:glow rad="228600">
                  <a:schemeClr val="accent6">
                    <a:satMod val="175000"/>
                    <a:alpha val="40000"/>
                  </a:schemeClr>
                </a:glow>
              </a:effectLst>
              <a:latin typeface="Comic Sans MS" panose="030F0702030302020204" pitchFamily="66" charset="0"/>
            </a:endParaRPr>
          </a:p>
          <a:p>
            <a:pPr>
              <a:lnSpc>
                <a:spcPct val="120000"/>
              </a:lnSpc>
            </a:pPr>
            <a:r>
              <a:rPr lang="en-US" sz="2400" b="1" dirty="0">
                <a:solidFill>
                  <a:srgbClr val="002060"/>
                </a:solidFill>
                <a:effectLst>
                  <a:glow rad="228600">
                    <a:schemeClr val="accent6">
                      <a:satMod val="175000"/>
                      <a:alpha val="40000"/>
                    </a:schemeClr>
                  </a:glow>
                </a:effectLst>
                <a:latin typeface="Comic Sans MS" panose="030F0702030302020204" pitchFamily="66" charset="0"/>
              </a:rPr>
              <a:t>The intercalary month was placed at </a:t>
            </a:r>
            <a:br>
              <a:rPr lang="en-US" sz="2400" b="1" dirty="0">
                <a:solidFill>
                  <a:srgbClr val="002060"/>
                </a:solidFill>
                <a:effectLst>
                  <a:glow rad="228600">
                    <a:schemeClr val="accent6">
                      <a:satMod val="175000"/>
                      <a:alpha val="40000"/>
                    </a:schemeClr>
                  </a:glow>
                </a:effectLst>
                <a:latin typeface="Comic Sans MS" panose="030F0702030302020204" pitchFamily="66" charset="0"/>
              </a:rPr>
            </a:br>
            <a:r>
              <a:rPr lang="en-US" sz="2400" b="1" u="sng" dirty="0">
                <a:solidFill>
                  <a:srgbClr val="002060"/>
                </a:solidFill>
                <a:effectLst>
                  <a:glow rad="228600">
                    <a:schemeClr val="accent6">
                      <a:satMod val="175000"/>
                      <a:alpha val="40000"/>
                    </a:schemeClr>
                  </a:glow>
                </a:effectLst>
                <a:latin typeface="Comic Sans MS" panose="030F0702030302020204" pitchFamily="66" charset="0"/>
              </a:rPr>
              <a:t>the end of the </a:t>
            </a:r>
            <a:r>
              <a:rPr lang="en-US" sz="2400" b="1" dirty="0">
                <a:solidFill>
                  <a:srgbClr val="002060"/>
                </a:solidFill>
                <a:effectLst>
                  <a:glow rad="228600">
                    <a:schemeClr val="accent6">
                      <a:satMod val="175000"/>
                      <a:alpha val="40000"/>
                    </a:schemeClr>
                  </a:glow>
                </a:effectLst>
                <a:latin typeface="Comic Sans MS" panose="030F0702030302020204" pitchFamily="66" charset="0"/>
              </a:rPr>
              <a:t>y</a:t>
            </a:r>
            <a:r>
              <a:rPr lang="en-US" sz="2400" b="1" u="sng" dirty="0">
                <a:solidFill>
                  <a:srgbClr val="002060"/>
                </a:solidFill>
                <a:effectLst>
                  <a:glow rad="228600">
                    <a:schemeClr val="accent6">
                      <a:satMod val="175000"/>
                      <a:alpha val="40000"/>
                    </a:schemeClr>
                  </a:glow>
                </a:effectLst>
                <a:latin typeface="Comic Sans MS" panose="030F0702030302020204" pitchFamily="66" charset="0"/>
              </a:rPr>
              <a:t>ear</a:t>
            </a:r>
            <a:r>
              <a:rPr lang="en-US" sz="2400" b="1" dirty="0">
                <a:solidFill>
                  <a:srgbClr val="002060"/>
                </a:solidFill>
                <a:effectLst>
                  <a:glow rad="228600">
                    <a:schemeClr val="accent6">
                      <a:satMod val="175000"/>
                      <a:alpha val="40000"/>
                    </a:schemeClr>
                  </a:glow>
                </a:effectLst>
                <a:latin typeface="Comic Sans MS" panose="030F0702030302020204" pitchFamily="66" charset="0"/>
              </a:rPr>
              <a:t>.   </a:t>
            </a:r>
            <a:r>
              <a:rPr lang="en-US" sz="3300" b="1" u="sng" dirty="0">
                <a:solidFill>
                  <a:srgbClr val="FF0000"/>
                </a:solidFill>
                <a:latin typeface="Poor Richard" panose="02080502050505020702" pitchFamily="18" charset="0"/>
              </a:rPr>
              <a:t>Confusion</a:t>
            </a:r>
            <a:r>
              <a:rPr lang="en-US" sz="3300" b="1" dirty="0">
                <a:solidFill>
                  <a:srgbClr val="FF0000"/>
                </a:solidFill>
                <a:latin typeface="Poor Richard" panose="02080502050505020702" pitchFamily="18" charset="0"/>
              </a:rPr>
              <a:t>??</a:t>
            </a:r>
          </a:p>
        </p:txBody>
      </p:sp>
      <p:pic>
        <p:nvPicPr>
          <p:cNvPr id="2" name="Picture 1" descr="C:\Users\Rae\Desktop\Best CCC Logo Clear with colors in circle SMS.png">
            <a:extLst>
              <a:ext uri="{FF2B5EF4-FFF2-40B4-BE49-F238E27FC236}">
                <a16:creationId xmlns:a16="http://schemas.microsoft.com/office/drawing/2014/main" id="{086C5E94-D502-201B-6E3F-760F0391DD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61D0D70-81F6-47E4-767A-207C4F9284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4002" y="5323325"/>
            <a:ext cx="3775275" cy="494980"/>
          </a:xfrm>
          <a:prstGeom prst="rect">
            <a:avLst/>
          </a:prstGeom>
          <a:ln>
            <a:solidFill>
              <a:schemeClr val="tx1">
                <a:lumMod val="75000"/>
                <a:lumOff val="25000"/>
              </a:schemeClr>
            </a:solidFill>
          </a:ln>
        </p:spPr>
      </p:pic>
      <p:sp>
        <p:nvSpPr>
          <p:cNvPr id="5" name="TextBox 4">
            <a:extLst>
              <a:ext uri="{FF2B5EF4-FFF2-40B4-BE49-F238E27FC236}">
                <a16:creationId xmlns:a16="http://schemas.microsoft.com/office/drawing/2014/main" id="{DA07C860-BA11-BF59-5F8B-5B9C6CF547C1}"/>
              </a:ext>
            </a:extLst>
          </p:cNvPr>
          <p:cNvSpPr txBox="1"/>
          <p:nvPr/>
        </p:nvSpPr>
        <p:spPr>
          <a:xfrm>
            <a:off x="12361914" y="-582910"/>
            <a:ext cx="5476968" cy="9787295"/>
          </a:xfrm>
          <a:prstGeom prst="rect">
            <a:avLst/>
          </a:prstGeom>
          <a:solidFill>
            <a:schemeClr val="bg1"/>
          </a:solidFill>
        </p:spPr>
        <p:txBody>
          <a:bodyPr wrap="square">
            <a:spAutoFit/>
          </a:bodyPr>
          <a:lstStyle/>
          <a:p>
            <a:pPr algn="l"/>
            <a:r>
              <a:rPr lang="en-US" b="1" i="0" dirty="0">
                <a:solidFill>
                  <a:srgbClr val="000000"/>
                </a:solidFill>
                <a:effectLst/>
                <a:latin typeface="Arial" panose="020B0604020202020204" pitchFamily="34" charset="0"/>
                <a:hlinkClick r:id="rId6"/>
              </a:rPr>
              <a:t>https://en.wikipedia.org/wiki/Chinese_calendar#:~:text=Solar%20calendars%20were%20used%20before,Day%201%20Wu%20Xing%20element</a:t>
            </a:r>
            <a:r>
              <a:rPr lang="en-US" b="1" i="0" dirty="0">
                <a:solidFill>
                  <a:srgbClr val="000000"/>
                </a:solidFill>
                <a:effectLst/>
                <a:latin typeface="Arial" panose="020B0604020202020204" pitchFamily="34" charset="0"/>
              </a:rPr>
              <a:t>.</a:t>
            </a:r>
          </a:p>
          <a:p>
            <a:pPr algn="l"/>
            <a:endParaRPr lang="en-US" b="1"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Lunisolar calendars</a:t>
            </a:r>
          </a:p>
          <a:p>
            <a:pPr algn="l"/>
            <a:r>
              <a:rPr lang="en-US" b="0" i="0" dirty="0">
                <a:solidFill>
                  <a:srgbClr val="202122"/>
                </a:solidFill>
                <a:effectLst/>
                <a:latin typeface="Arial" panose="020B0604020202020204" pitchFamily="34" charset="0"/>
              </a:rPr>
              <a:t>The first </a:t>
            </a:r>
            <a:r>
              <a:rPr lang="en-US" b="0" i="0" u="none" strike="noStrike" dirty="0">
                <a:solidFill>
                  <a:srgbClr val="3366CC"/>
                </a:solidFill>
                <a:effectLst/>
                <a:latin typeface="Arial" panose="020B0604020202020204" pitchFamily="34" charset="0"/>
                <a:hlinkClick r:id="rId7" tooltip="Lunisolar calendar"/>
              </a:rPr>
              <a:t>lunisolar</a:t>
            </a:r>
            <a:r>
              <a:rPr lang="en-US" b="0" i="0" dirty="0">
                <a:solidFill>
                  <a:srgbClr val="202122"/>
                </a:solidFill>
                <a:effectLst/>
                <a:latin typeface="Arial" panose="020B0604020202020204" pitchFamily="34" charset="0"/>
              </a:rPr>
              <a:t> calendar was the Zhou calendar</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introduced under the Zhou dynasty. This calendar sets the beginning of the year at the day of the new moon </a:t>
            </a:r>
            <a:r>
              <a:rPr lang="en-US" b="1" i="0" u="sng" dirty="0">
                <a:solidFill>
                  <a:srgbClr val="202122"/>
                </a:solidFill>
                <a:effectLst/>
                <a:latin typeface="Arial" panose="020B0604020202020204" pitchFamily="34" charset="0"/>
              </a:rPr>
              <a:t>before</a:t>
            </a:r>
            <a:r>
              <a:rPr lang="en-US" b="0" i="0" dirty="0">
                <a:solidFill>
                  <a:srgbClr val="202122"/>
                </a:solidFill>
                <a:effectLst/>
                <a:latin typeface="Arial" panose="020B0604020202020204" pitchFamily="34" charset="0"/>
              </a:rPr>
              <a:t> the winter solstice.</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Several competing </a:t>
            </a:r>
            <a:r>
              <a:rPr lang="en-US" b="0" i="0" u="none" strike="noStrike" dirty="0">
                <a:solidFill>
                  <a:srgbClr val="3366CC"/>
                </a:solidFill>
                <a:effectLst/>
                <a:latin typeface="Arial" panose="020B0604020202020204" pitchFamily="34" charset="0"/>
                <a:hlinkClick r:id="rId7" tooltip="Lunisolar calendar"/>
              </a:rPr>
              <a:t>lunisolar</a:t>
            </a:r>
            <a:r>
              <a:rPr lang="en-US" b="0" i="0" dirty="0">
                <a:solidFill>
                  <a:srgbClr val="202122"/>
                </a:solidFill>
                <a:effectLst/>
                <a:latin typeface="Arial" panose="020B0604020202020204" pitchFamily="34" charset="0"/>
              </a:rPr>
              <a:t> calendars were also introduced, especially by states fighting Zhou control during the </a:t>
            </a:r>
            <a:r>
              <a:rPr lang="en-US" b="0" i="0" u="none" strike="noStrike" dirty="0">
                <a:solidFill>
                  <a:srgbClr val="3366CC"/>
                </a:solidFill>
                <a:effectLst/>
                <a:latin typeface="Arial" panose="020B0604020202020204" pitchFamily="34" charset="0"/>
                <a:hlinkClick r:id="rId8" tooltip="Warring States period"/>
              </a:rPr>
              <a:t>Warring States period</a:t>
            </a:r>
            <a:r>
              <a:rPr lang="en-US" b="0" i="0" dirty="0">
                <a:solidFill>
                  <a:srgbClr val="202122"/>
                </a:solidFill>
                <a:effectLst/>
                <a:latin typeface="Arial" panose="020B0604020202020204" pitchFamily="34" charset="0"/>
              </a:rPr>
              <a:t>. </a:t>
            </a:r>
          </a:p>
          <a:p>
            <a:pPr algn="l"/>
            <a:r>
              <a:rPr lang="en-US" b="0" i="0" dirty="0">
                <a:solidFill>
                  <a:srgbClr val="202122"/>
                </a:solidFill>
                <a:effectLst/>
                <a:latin typeface="Arial" panose="020B0604020202020204" pitchFamily="34" charset="0"/>
              </a:rPr>
              <a:t>The state of </a:t>
            </a:r>
            <a:r>
              <a:rPr lang="en-US" b="0" i="0" u="none" strike="noStrike" dirty="0">
                <a:solidFill>
                  <a:srgbClr val="3366CC"/>
                </a:solidFill>
                <a:effectLst/>
                <a:latin typeface="Arial" panose="020B0604020202020204" pitchFamily="34" charset="0"/>
                <a:hlinkClick r:id="rId9" tooltip="Lu (state)"/>
              </a:rPr>
              <a:t>Lu</a:t>
            </a:r>
            <a:r>
              <a:rPr lang="en-US" b="0" i="0" dirty="0">
                <a:solidFill>
                  <a:srgbClr val="202122"/>
                </a:solidFill>
                <a:effectLst/>
                <a:latin typeface="Arial" panose="020B0604020202020204" pitchFamily="34" charset="0"/>
              </a:rPr>
              <a:t> issued its own Lu calendar.</a:t>
            </a:r>
            <a:endParaRPr lang="en-US" altLang="ja-JP" b="0" i="0" dirty="0">
              <a:solidFill>
                <a:srgbClr val="202122"/>
              </a:solidFill>
              <a:effectLst/>
              <a:latin typeface="Arial" panose="020B0604020202020204" pitchFamily="34" charset="0"/>
            </a:endParaRPr>
          </a:p>
          <a:p>
            <a:pPr algn="l"/>
            <a:endParaRPr lang="en-US" b="0" i="0" u="none" strike="noStrike" dirty="0">
              <a:solidFill>
                <a:srgbClr val="3366CC"/>
              </a:solidFill>
              <a:effectLst/>
              <a:latin typeface="Arial" panose="020B0604020202020204" pitchFamily="34" charset="0"/>
              <a:hlinkClick r:id="rId10" tooltip="Jin (Chinese state)"/>
            </a:endParaRPr>
          </a:p>
          <a:p>
            <a:pPr algn="l"/>
            <a:r>
              <a:rPr lang="en-US" b="0" i="0" u="none" strike="noStrike" dirty="0" err="1">
                <a:solidFill>
                  <a:srgbClr val="3366CC"/>
                </a:solidFill>
                <a:effectLst/>
                <a:latin typeface="Arial" panose="020B0604020202020204" pitchFamily="34" charset="0"/>
                <a:hlinkClick r:id="rId10" tooltip="Jin (Chinese state)"/>
              </a:rPr>
              <a:t>Jin</a:t>
            </a:r>
            <a:r>
              <a:rPr lang="en-US" b="0" i="0" dirty="0">
                <a:solidFill>
                  <a:srgbClr val="202122"/>
                </a:solidFill>
                <a:effectLst/>
                <a:latin typeface="Arial" panose="020B0604020202020204" pitchFamily="34" charset="0"/>
              </a:rPr>
              <a:t> issued the </a:t>
            </a:r>
            <a:r>
              <a:rPr lang="en-US" b="0" i="0" u="none" strike="noStrike" dirty="0">
                <a:solidFill>
                  <a:srgbClr val="3366CC"/>
                </a:solidFill>
                <a:effectLst/>
                <a:latin typeface="Arial" panose="020B0604020202020204" pitchFamily="34" charset="0"/>
                <a:hlinkClick r:id="rId11" tooltip="Xia dynasty"/>
              </a:rPr>
              <a:t>Xia</a:t>
            </a:r>
            <a:r>
              <a:rPr lang="en-US" b="0" i="0" dirty="0">
                <a:solidFill>
                  <a:srgbClr val="202122"/>
                </a:solidFill>
                <a:effectLst/>
                <a:latin typeface="Arial" panose="020B0604020202020204" pitchFamily="34" charset="0"/>
              </a:rPr>
              <a:t> calendar with a year beginning on the day of the new moon nearest the </a:t>
            </a:r>
            <a:r>
              <a:rPr lang="en-US" b="0" i="0" u="none" strike="noStrike" dirty="0">
                <a:solidFill>
                  <a:srgbClr val="3366CC"/>
                </a:solidFill>
                <a:effectLst/>
                <a:latin typeface="Arial" panose="020B0604020202020204" pitchFamily="34" charset="0"/>
                <a:hlinkClick r:id="rId12" tooltip="March equinox"/>
              </a:rPr>
              <a:t>March equinox</a:t>
            </a:r>
            <a:r>
              <a:rPr lang="en-US" b="0" i="0" dirty="0">
                <a:solidFill>
                  <a:srgbClr val="202122"/>
                </a:solidFill>
                <a:effectLst/>
                <a:latin typeface="Arial" panose="020B0604020202020204" pitchFamily="34" charset="0"/>
              </a:rPr>
              <a:t>. </a:t>
            </a:r>
          </a:p>
          <a:p>
            <a:pPr algn="l"/>
            <a:endParaRPr lang="en-US" u="none" strike="noStrike" dirty="0">
              <a:solidFill>
                <a:srgbClr val="202122"/>
              </a:solidFill>
              <a:latin typeface="Arial" panose="020B0604020202020204" pitchFamily="34" charset="0"/>
              <a:hlinkClick r:id="rId13" tooltip="Qin (state)"/>
            </a:endParaRPr>
          </a:p>
          <a:p>
            <a:pPr algn="l"/>
            <a:r>
              <a:rPr lang="en-US" b="0" i="0" u="none" strike="noStrike" dirty="0">
                <a:solidFill>
                  <a:srgbClr val="3366CC"/>
                </a:solidFill>
                <a:effectLst/>
                <a:latin typeface="Arial" panose="020B0604020202020204" pitchFamily="34" charset="0"/>
                <a:hlinkClick r:id="rId13" tooltip="Qin (state)"/>
              </a:rPr>
              <a:t>Qin</a:t>
            </a:r>
            <a:r>
              <a:rPr lang="en-US" b="0" i="0" dirty="0">
                <a:solidFill>
                  <a:srgbClr val="202122"/>
                </a:solidFill>
                <a:effectLst/>
                <a:latin typeface="Arial" panose="020B0604020202020204" pitchFamily="34" charset="0"/>
              </a:rPr>
              <a:t> issued the </a:t>
            </a:r>
            <a:r>
              <a:rPr lang="en-US" b="0" i="0" u="none" strike="noStrike" dirty="0" err="1">
                <a:solidFill>
                  <a:srgbClr val="3366CC"/>
                </a:solidFill>
                <a:effectLst/>
                <a:latin typeface="Arial" panose="020B0604020202020204" pitchFamily="34" charset="0"/>
                <a:hlinkClick r:id="rId14" tooltip="Zhuanxu"/>
              </a:rPr>
              <a:t>Zhuanxu</a:t>
            </a:r>
            <a:r>
              <a:rPr lang="en-US" b="0" i="0" dirty="0">
                <a:solidFill>
                  <a:srgbClr val="202122"/>
                </a:solidFill>
                <a:effectLst/>
                <a:latin typeface="Arial" panose="020B0604020202020204" pitchFamily="34" charset="0"/>
              </a:rPr>
              <a:t> calendar, with a year beginning on the day of the new moon nearest the </a:t>
            </a:r>
            <a:r>
              <a:rPr lang="en-US" b="0" i="0" u="none" strike="noStrike" dirty="0">
                <a:solidFill>
                  <a:srgbClr val="3366CC"/>
                </a:solidFill>
                <a:effectLst/>
                <a:latin typeface="Arial" panose="020B0604020202020204" pitchFamily="34" charset="0"/>
                <a:hlinkClick r:id="rId15" tooltip="Winter solstice"/>
              </a:rPr>
              <a:t>winter solstice</a:t>
            </a:r>
            <a:r>
              <a:rPr lang="en-US" b="0" i="0" dirty="0">
                <a:solidFill>
                  <a:srgbClr val="202122"/>
                </a:solidFill>
                <a:effectLst/>
                <a:latin typeface="Arial" panose="020B0604020202020204" pitchFamily="34" charset="0"/>
              </a:rPr>
              <a:t>. </a:t>
            </a:r>
          </a:p>
          <a:p>
            <a:pPr algn="l"/>
            <a:endParaRPr lang="en-US" u="none" strike="noStrike" dirty="0">
              <a:solidFill>
                <a:srgbClr val="202122"/>
              </a:solidFill>
              <a:latin typeface="Arial" panose="020B0604020202020204" pitchFamily="34" charset="0"/>
              <a:hlinkClick r:id="rId16" tooltip="Song (state)"/>
            </a:endParaRPr>
          </a:p>
          <a:p>
            <a:pPr algn="l"/>
            <a:r>
              <a:rPr lang="en-US" b="0" i="0" u="none" strike="noStrike" dirty="0">
                <a:solidFill>
                  <a:srgbClr val="3366CC"/>
                </a:solidFill>
                <a:effectLst/>
                <a:latin typeface="Arial" panose="020B0604020202020204" pitchFamily="34" charset="0"/>
                <a:hlinkClick r:id="rId16" tooltip="Song (state)"/>
              </a:rPr>
              <a:t>Song</a:t>
            </a:r>
            <a:r>
              <a:rPr lang="en-US" b="0" i="0" dirty="0">
                <a:solidFill>
                  <a:srgbClr val="202122"/>
                </a:solidFill>
                <a:effectLst/>
                <a:latin typeface="Arial" panose="020B0604020202020204" pitchFamily="34" charset="0"/>
              </a:rPr>
              <a:t>'s </a:t>
            </a:r>
            <a:r>
              <a:rPr lang="en-US" b="0" i="0" u="none" strike="noStrike" dirty="0">
                <a:solidFill>
                  <a:srgbClr val="3366CC"/>
                </a:solidFill>
                <a:effectLst/>
                <a:latin typeface="Arial" panose="020B0604020202020204" pitchFamily="34" charset="0"/>
                <a:hlinkClick r:id="rId17" tooltip="Shang dynasty"/>
              </a:rPr>
              <a:t>Yin</a:t>
            </a:r>
            <a:r>
              <a:rPr lang="en-US" b="0" i="0" dirty="0">
                <a:solidFill>
                  <a:srgbClr val="202122"/>
                </a:solidFill>
                <a:effectLst/>
                <a:latin typeface="Arial" panose="020B0604020202020204" pitchFamily="34" charset="0"/>
              </a:rPr>
              <a:t> calendar began its year on the day of the new moon after the winter solstice.</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These calendars are known as the six ancient calendars</a:t>
            </a:r>
            <a:r>
              <a:rPr lang="en-US" altLang="ja-JP" b="0" i="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or quarter-remainder calendars</a:t>
            </a:r>
            <a:r>
              <a:rPr lang="en-US" altLang="ja-JP"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sìfēnlì</a:t>
            </a:r>
            <a:r>
              <a:rPr lang="en-US" b="0" i="0" dirty="0">
                <a:solidFill>
                  <a:srgbClr val="202122"/>
                </a:solidFill>
                <a:effectLst/>
                <a:latin typeface="Arial" panose="020B0604020202020204" pitchFamily="34" charset="0"/>
              </a:rPr>
              <a:t>), since all calculate a year as 365+</a:t>
            </a:r>
            <a:r>
              <a:rPr lang="en-US" b="0" i="0" baseline="30000" dirty="0">
                <a:solidFill>
                  <a:srgbClr val="202122"/>
                </a:solidFill>
                <a:effectLst/>
                <a:latin typeface="Arial" panose="020B0604020202020204" pitchFamily="34" charset="0"/>
              </a:rPr>
              <a:t>1</a:t>
            </a:r>
            <a:r>
              <a:rPr lang="en-US" b="0" i="0" dirty="0">
                <a:solidFill>
                  <a:srgbClr val="202122"/>
                </a:solidFill>
                <a:effectLst/>
                <a:latin typeface="Arial" panose="020B0604020202020204" pitchFamily="34" charset="0"/>
              </a:rPr>
              <a:t>⁄</a:t>
            </a:r>
            <a:r>
              <a:rPr lang="en-US" b="0" i="0" baseline="-25000" dirty="0">
                <a:solidFill>
                  <a:srgbClr val="202122"/>
                </a:solidFill>
                <a:effectLst/>
                <a:latin typeface="Arial" panose="020B0604020202020204" pitchFamily="34" charset="0"/>
              </a:rPr>
              <a:t>4</a:t>
            </a:r>
            <a:r>
              <a:rPr lang="en-US" b="0" i="0" dirty="0">
                <a:solidFill>
                  <a:srgbClr val="202122"/>
                </a:solidFill>
                <a:effectLst/>
                <a:latin typeface="Arial" panose="020B0604020202020204" pitchFamily="34" charset="0"/>
              </a:rPr>
              <a:t> days long. </a:t>
            </a:r>
          </a:p>
          <a:p>
            <a:pPr algn="l"/>
            <a:r>
              <a:rPr lang="en-US" b="0" i="0" dirty="0">
                <a:solidFill>
                  <a:srgbClr val="202122"/>
                </a:solidFill>
                <a:effectLst/>
                <a:latin typeface="Arial" panose="020B0604020202020204" pitchFamily="34" charset="0"/>
              </a:rPr>
              <a:t>Months begin on the day of the new moon, and a year has 12 or 13 months. Intercalary months (a 13th month) are added to the end of the year. </a:t>
            </a:r>
          </a:p>
          <a:p>
            <a:pPr algn="l"/>
            <a:r>
              <a:rPr lang="en-US" b="0" i="0" dirty="0">
                <a:solidFill>
                  <a:srgbClr val="202122"/>
                </a:solidFill>
                <a:effectLst/>
                <a:latin typeface="Arial" panose="020B0604020202020204" pitchFamily="34" charset="0"/>
              </a:rPr>
              <a:t>The </a:t>
            </a:r>
            <a:r>
              <a:rPr lang="en-US" b="0" i="0" dirty="0" err="1">
                <a:solidFill>
                  <a:srgbClr val="202122"/>
                </a:solidFill>
                <a:effectLst/>
                <a:latin typeface="Arial" panose="020B0604020202020204" pitchFamily="34" charset="0"/>
              </a:rPr>
              <a:t>Qiang</a:t>
            </a:r>
            <a:r>
              <a:rPr lang="en-US" b="0" i="0" dirty="0">
                <a:solidFill>
                  <a:srgbClr val="202122"/>
                </a:solidFill>
                <a:effectLst/>
                <a:latin typeface="Arial" panose="020B0604020202020204" pitchFamily="34" charset="0"/>
              </a:rPr>
              <a:t> and Dai calendars are modern versions of the </a:t>
            </a:r>
            <a:r>
              <a:rPr lang="en-US" b="0" i="0" dirty="0" err="1">
                <a:solidFill>
                  <a:srgbClr val="202122"/>
                </a:solidFill>
                <a:effectLst/>
                <a:latin typeface="Arial" panose="020B0604020202020204" pitchFamily="34" charset="0"/>
              </a:rPr>
              <a:t>Zhuanxu</a:t>
            </a:r>
            <a:r>
              <a:rPr lang="en-US" b="0" i="0" dirty="0">
                <a:solidFill>
                  <a:srgbClr val="202122"/>
                </a:solidFill>
                <a:effectLst/>
                <a:latin typeface="Arial" panose="020B0604020202020204" pitchFamily="34" charset="0"/>
              </a:rPr>
              <a:t> calendar, used by mountain peoples.</a:t>
            </a:r>
          </a:p>
        </p:txBody>
      </p:sp>
    </p:spTree>
    <p:extLst>
      <p:ext uri="{BB962C8B-B14F-4D97-AF65-F5344CB8AC3E}">
        <p14:creationId xmlns:p14="http://schemas.microsoft.com/office/powerpoint/2010/main" val="9548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1000"/>
                                        <p:tgtEl>
                                          <p:spTgt spid="12">
                                            <p:txEl>
                                              <p:pRg st="3" end="3"/>
                                            </p:txEl>
                                          </p:spTgt>
                                        </p:tgtEl>
                                      </p:cBhvr>
                                    </p:animEffect>
                                    <p:anim calcmode="lin" valueType="num">
                                      <p:cBhvr>
                                        <p:cTn id="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10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7" name="Explosion: 14 Points 2">
            <a:extLst>
              <a:ext uri="{FF2B5EF4-FFF2-40B4-BE49-F238E27FC236}">
                <a16:creationId xmlns:a16="http://schemas.microsoft.com/office/drawing/2014/main" id="{67629221-FBB2-F8AA-CD5F-EA59A3BCDADE}"/>
              </a:ext>
            </a:extLst>
          </p:cNvPr>
          <p:cNvSpPr/>
          <p:nvPr/>
        </p:nvSpPr>
        <p:spPr>
          <a:xfrm>
            <a:off x="199159" y="185294"/>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A2086CA-F726-4DC6-3073-CEBC23AB10CC}"/>
              </a:ext>
            </a:extLst>
          </p:cNvPr>
          <p:cNvSpPr>
            <a:spLocks noGrp="1"/>
          </p:cNvSpPr>
          <p:nvPr>
            <p:ph type="sldNum" sz="quarter" idx="12"/>
          </p:nvPr>
        </p:nvSpPr>
        <p:spPr/>
        <p:txBody>
          <a:bodyPr/>
          <a:lstStyle/>
          <a:p>
            <a:fld id="{0B555D82-D20F-4DB7-B3E9-7B7EAC2F87A9}" type="slidenum">
              <a:rPr lang="en-US" smtClean="0"/>
              <a:t>63</a:t>
            </a:fld>
            <a:endParaRPr lang="en-US"/>
          </a:p>
        </p:txBody>
      </p:sp>
      <p:sp>
        <p:nvSpPr>
          <p:cNvPr id="9" name="Content Placeholder 8">
            <a:extLst>
              <a:ext uri="{FF2B5EF4-FFF2-40B4-BE49-F238E27FC236}">
                <a16:creationId xmlns:a16="http://schemas.microsoft.com/office/drawing/2014/main" id="{B0B74932-ECA7-3515-5059-1C62262AC0BB}"/>
              </a:ext>
            </a:extLst>
          </p:cNvPr>
          <p:cNvSpPr>
            <a:spLocks noGrp="1"/>
          </p:cNvSpPr>
          <p:nvPr>
            <p:ph sz="half" idx="1"/>
          </p:nvPr>
        </p:nvSpPr>
        <p:spPr>
          <a:xfrm>
            <a:off x="4643435" y="1147920"/>
            <a:ext cx="7096127" cy="5988277"/>
          </a:xfrm>
        </p:spPr>
        <p:txBody>
          <a:bodyPr>
            <a:normAutofit/>
          </a:bodyPr>
          <a:lstStyle/>
          <a:p>
            <a:r>
              <a:rPr lang="en-US" sz="2400" b="0" i="1" u="sng" dirty="0">
                <a:solidFill>
                  <a:srgbClr val="202124"/>
                </a:solidFill>
                <a:effectLst/>
                <a:latin typeface="Google Sans"/>
              </a:rPr>
              <a:t>Worlds in Collision</a:t>
            </a:r>
            <a:r>
              <a:rPr lang="en-US" sz="2400" b="0" i="1" dirty="0">
                <a:solidFill>
                  <a:srgbClr val="202124"/>
                </a:solidFill>
                <a:effectLst/>
                <a:latin typeface="Google Sans"/>
              </a:rPr>
              <a:t> </a:t>
            </a:r>
            <a:r>
              <a:rPr lang="en-US" sz="2400" b="0" i="0" dirty="0">
                <a:solidFill>
                  <a:srgbClr val="202124"/>
                </a:solidFill>
                <a:effectLst/>
                <a:latin typeface="Google Sans"/>
              </a:rPr>
              <a:t>is </a:t>
            </a:r>
            <a:r>
              <a:rPr lang="en-US" sz="2400" b="0" i="0" dirty="0">
                <a:solidFill>
                  <a:srgbClr val="040C28"/>
                </a:solidFill>
                <a:effectLst/>
                <a:latin typeface="Google Sans"/>
              </a:rPr>
              <a:t>a book by Immanuel </a:t>
            </a:r>
            <a:r>
              <a:rPr lang="en-US" sz="2400" b="0" i="0" dirty="0" err="1">
                <a:solidFill>
                  <a:srgbClr val="040C28"/>
                </a:solidFill>
                <a:effectLst/>
                <a:latin typeface="Google Sans"/>
              </a:rPr>
              <a:t>Velikovsky</a:t>
            </a:r>
            <a:r>
              <a:rPr lang="en-US" sz="2400" b="0" i="0" dirty="0">
                <a:solidFill>
                  <a:srgbClr val="202124"/>
                </a:solidFill>
                <a:effectLst/>
                <a:latin typeface="Google Sans"/>
              </a:rPr>
              <a:t>.  </a:t>
            </a:r>
            <a:r>
              <a:rPr lang="en-US" sz="2400" dirty="0">
                <a:solidFill>
                  <a:srgbClr val="202124"/>
                </a:solidFill>
                <a:latin typeface="Google Sans"/>
              </a:rPr>
              <a:t>Pg 333:  More reference to the Canopus Decree and </a:t>
            </a:r>
            <a:r>
              <a:rPr lang="en-US" sz="2400" dirty="0" err="1">
                <a:solidFill>
                  <a:srgbClr val="202124"/>
                </a:solidFill>
                <a:latin typeface="Google Sans"/>
              </a:rPr>
              <a:t>Ebers</a:t>
            </a:r>
            <a:r>
              <a:rPr lang="en-US" sz="2400" dirty="0">
                <a:solidFill>
                  <a:srgbClr val="202124"/>
                </a:solidFill>
                <a:latin typeface="Google Sans"/>
              </a:rPr>
              <a:t> Papyrus – which has been given previously.  </a:t>
            </a:r>
            <a:br>
              <a:rPr lang="en-US" sz="2400" dirty="0">
                <a:solidFill>
                  <a:srgbClr val="202124"/>
                </a:solidFill>
                <a:latin typeface="Google Sans"/>
              </a:rPr>
            </a:br>
            <a:r>
              <a:rPr lang="en-US" sz="2400" dirty="0">
                <a:solidFill>
                  <a:srgbClr val="202124"/>
                </a:solidFill>
                <a:latin typeface="Google Sans"/>
              </a:rPr>
              <a:t>He also mentions Plutarch.</a:t>
            </a:r>
            <a:endParaRPr lang="en-US" sz="2000" dirty="0">
              <a:solidFill>
                <a:srgbClr val="202124"/>
              </a:solidFill>
              <a:latin typeface="Google Sans"/>
            </a:endParaRPr>
          </a:p>
          <a:p>
            <a:r>
              <a:rPr kumimoji="0" lang="en-US" altLang="en-US" b="1" i="0" u="none" strike="noStrike" cap="none" normalizeH="0" baseline="0" dirty="0">
                <a:ln>
                  <a:solidFill>
                    <a:sysClr val="windowText" lastClr="000000"/>
                  </a:solidFill>
                </a:ln>
                <a:solidFill>
                  <a:schemeClr val="accent6">
                    <a:lumMod val="50000"/>
                  </a:schemeClr>
                </a:solidFill>
                <a:effectLst/>
                <a:latin typeface="Google Sans"/>
                <a:cs typeface="Arial" panose="020B0604020202020204" pitchFamily="34" charset="0"/>
              </a:rPr>
              <a:t>Why is Plutarch so important?  </a:t>
            </a:r>
            <a:br>
              <a:rPr kumimoji="0" lang="en-US" altLang="en-US" b="1" i="0" u="none" strike="noStrike" cap="none" normalizeH="0" baseline="0" dirty="0">
                <a:ln>
                  <a:solidFill>
                    <a:sysClr val="windowText" lastClr="000000"/>
                  </a:solidFill>
                </a:ln>
                <a:solidFill>
                  <a:schemeClr val="accent6">
                    <a:lumMod val="50000"/>
                  </a:schemeClr>
                </a:solidFill>
                <a:effectLst/>
                <a:latin typeface="Google Sans"/>
                <a:cs typeface="Arial" panose="020B0604020202020204" pitchFamily="34" charset="0"/>
              </a:rPr>
            </a:br>
            <a:r>
              <a:rPr lang="en-US" sz="2400" b="0" i="0" dirty="0">
                <a:effectLst/>
                <a:latin typeface="Google Sans"/>
              </a:rPr>
              <a:t>Plutarch was a Greek biographer and </a:t>
            </a:r>
            <a:br>
              <a:rPr lang="en-US" sz="2400" b="0" i="0" dirty="0">
                <a:effectLst/>
                <a:latin typeface="Google Sans"/>
              </a:rPr>
            </a:br>
            <a:r>
              <a:rPr lang="en-US" sz="2400" b="0" i="0" dirty="0">
                <a:effectLst/>
                <a:latin typeface="Google Sans"/>
              </a:rPr>
              <a:t>author born in the 1</a:t>
            </a:r>
            <a:r>
              <a:rPr lang="en-US" sz="2400" b="0" i="0" baseline="30000" dirty="0">
                <a:effectLst/>
                <a:latin typeface="Google Sans"/>
              </a:rPr>
              <a:t>st</a:t>
            </a:r>
            <a:r>
              <a:rPr lang="en-US" sz="2400" b="0" i="0" dirty="0">
                <a:effectLst/>
                <a:latin typeface="Google Sans"/>
              </a:rPr>
              <a:t> century CE whose works strongly influenced the evolution of</a:t>
            </a:r>
            <a:br>
              <a:rPr lang="en-US" sz="2400" b="0" i="0" dirty="0">
                <a:effectLst/>
                <a:latin typeface="Google Sans"/>
              </a:rPr>
            </a:br>
            <a:r>
              <a:rPr lang="en-US" sz="2400" b="0" i="0" dirty="0">
                <a:effectLst/>
                <a:latin typeface="Google Sans"/>
              </a:rPr>
              <a:t> the essay, the biography, and historical writing </a:t>
            </a:r>
            <a:br>
              <a:rPr lang="en-US" sz="2400" b="0" i="0" dirty="0">
                <a:effectLst/>
                <a:latin typeface="Google Sans"/>
              </a:rPr>
            </a:br>
            <a:r>
              <a:rPr lang="en-US" sz="2400" b="0" i="0" dirty="0">
                <a:effectLst/>
                <a:latin typeface="Google Sans"/>
              </a:rPr>
              <a:t>in Europe from the 16</a:t>
            </a:r>
            <a:r>
              <a:rPr lang="en-US" sz="2400" b="0" i="0" baseline="30000" dirty="0">
                <a:effectLst/>
                <a:latin typeface="Google Sans"/>
              </a:rPr>
              <a:t>th</a:t>
            </a:r>
            <a:r>
              <a:rPr lang="en-US" sz="2400" b="0" i="0" dirty="0">
                <a:effectLst/>
                <a:latin typeface="Google Sans"/>
              </a:rPr>
              <a:t> to the 19</a:t>
            </a:r>
            <a:r>
              <a:rPr lang="en-US" sz="2400" b="0" i="0" baseline="30000" dirty="0">
                <a:effectLst/>
                <a:latin typeface="Google Sans"/>
              </a:rPr>
              <a:t>th</a:t>
            </a:r>
            <a:r>
              <a:rPr lang="en-US" sz="2400" b="0" i="0" dirty="0">
                <a:effectLst/>
                <a:latin typeface="Google Sans"/>
              </a:rPr>
              <a:t> century.</a:t>
            </a:r>
            <a:endParaRPr lang="en-US" sz="3600" b="0" i="0" dirty="0">
              <a:effectLst/>
              <a:latin typeface="Google Sans"/>
            </a:endParaRPr>
          </a:p>
          <a:p>
            <a:pPr algn="l"/>
            <a:r>
              <a:rPr lang="en-US" b="1" i="0" dirty="0">
                <a:ln>
                  <a:solidFill>
                    <a:sysClr val="windowText" lastClr="000000"/>
                  </a:solidFill>
                </a:ln>
                <a:solidFill>
                  <a:schemeClr val="accent6">
                    <a:lumMod val="50000"/>
                  </a:schemeClr>
                </a:solidFill>
                <a:effectLst/>
                <a:latin typeface="Google Sans"/>
              </a:rPr>
              <a:t>Is Plutarch a reliable source?  </a:t>
            </a:r>
            <a:r>
              <a:rPr lang="en-US" sz="2400" b="0" i="0" dirty="0">
                <a:effectLst/>
                <a:latin typeface="Google Sans"/>
              </a:rPr>
              <a:t>Leaning toward the sensational, Plutarch nevertheless relied on available sources for every thing he wrote. </a:t>
            </a:r>
            <a:br>
              <a:rPr lang="en-US" sz="2400" b="0" i="0" dirty="0">
                <a:effectLst/>
                <a:latin typeface="Google Sans"/>
              </a:rPr>
            </a:br>
            <a:r>
              <a:rPr lang="en-US" sz="2400" b="0" i="0" dirty="0">
                <a:effectLst/>
                <a:latin typeface="Google Sans"/>
              </a:rPr>
              <a:t>He made nothing up himself and can be </a:t>
            </a:r>
            <a:br>
              <a:rPr lang="en-US" sz="2400" b="0" i="0" dirty="0">
                <a:effectLst/>
                <a:latin typeface="Google Sans"/>
              </a:rPr>
            </a:br>
            <a:r>
              <a:rPr lang="en-US" sz="2400" b="0" i="0" dirty="0">
                <a:effectLst/>
                <a:latin typeface="Google Sans"/>
              </a:rPr>
              <a:t>considered as reliable as his source material.</a:t>
            </a:r>
            <a:endParaRPr lang="en-US" sz="2400" b="0" i="0" dirty="0">
              <a:effectLst/>
              <a:latin typeface="arial" panose="020B0604020202020204" pitchFamily="34" charset="0"/>
            </a:endParaRPr>
          </a:p>
          <a:p>
            <a:endParaRPr lang="en-US" sz="3200" dirty="0"/>
          </a:p>
        </p:txBody>
      </p:sp>
      <p:sp>
        <p:nvSpPr>
          <p:cNvPr id="3" name="Content Placeholder 2">
            <a:extLst>
              <a:ext uri="{FF2B5EF4-FFF2-40B4-BE49-F238E27FC236}">
                <a16:creationId xmlns:a16="http://schemas.microsoft.com/office/drawing/2014/main" id="{FF4B496E-BF3F-A672-E981-1F4B3DA0B183}"/>
              </a:ext>
            </a:extLst>
          </p:cNvPr>
          <p:cNvSpPr txBox="1">
            <a:spLocks/>
          </p:cNvSpPr>
          <p:nvPr/>
        </p:nvSpPr>
        <p:spPr>
          <a:xfrm>
            <a:off x="4476750" y="256031"/>
            <a:ext cx="7429499" cy="992520"/>
          </a:xfrm>
          <a:prstGeom prst="rect">
            <a:avLst/>
          </a:prstGeom>
          <a:noFill/>
          <a:effectLst>
            <a:glow rad="317500">
              <a:srgbClr val="CC00FF">
                <a:alpha val="24000"/>
              </a:srgbClr>
            </a:glow>
          </a:effectLst>
        </p:spPr>
        <p:txBody>
          <a:bodyPr>
            <a:normAutofit fontScale="925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2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Immanuel </a:t>
            </a:r>
            <a:r>
              <a:rPr lang="en-US" sz="5200" b="1" dirty="0" err="1">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Velikovsky</a:t>
            </a:r>
            <a:r>
              <a:rPr lang="en-US" sz="52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 </a:t>
            </a:r>
            <a:r>
              <a:rPr lang="en-US" sz="42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(1950)</a:t>
            </a:r>
            <a:endParaRPr lang="en-US" sz="72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endParaRPr>
          </a:p>
        </p:txBody>
      </p:sp>
      <p:sp>
        <p:nvSpPr>
          <p:cNvPr id="10" name="Slide Number Placeholder 3">
            <a:extLst>
              <a:ext uri="{FF2B5EF4-FFF2-40B4-BE49-F238E27FC236}">
                <a16:creationId xmlns:a16="http://schemas.microsoft.com/office/drawing/2014/main" id="{54710E07-80DC-8EBD-54E2-936F71E35282}"/>
              </a:ext>
            </a:extLst>
          </p:cNvPr>
          <p:cNvSpPr txBox="1">
            <a:spLocks/>
          </p:cNvSpPr>
          <p:nvPr/>
        </p:nvSpPr>
        <p:spPr>
          <a:xfrm>
            <a:off x="9418205" y="6468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55D82-D20F-4DB7-B3E9-7B7EAC2F87A9}" type="slidenum">
              <a:rPr lang="en-US" sz="1400" b="1" smtClean="0">
                <a:solidFill>
                  <a:schemeClr val="tx1"/>
                </a:solidFill>
              </a:rPr>
              <a:pPr/>
              <a:t>63</a:t>
            </a:fld>
            <a:endParaRPr lang="en-US" b="1" dirty="0">
              <a:solidFill>
                <a:schemeClr val="tx1"/>
              </a:solidFill>
            </a:endParaRPr>
          </a:p>
        </p:txBody>
      </p:sp>
      <p:grpSp>
        <p:nvGrpSpPr>
          <p:cNvPr id="11" name="Group 10">
            <a:extLst>
              <a:ext uri="{FF2B5EF4-FFF2-40B4-BE49-F238E27FC236}">
                <a16:creationId xmlns:a16="http://schemas.microsoft.com/office/drawing/2014/main" id="{8DA3BCC6-C837-9141-2139-CF86A0FF34BE}"/>
              </a:ext>
            </a:extLst>
          </p:cNvPr>
          <p:cNvGrpSpPr/>
          <p:nvPr/>
        </p:nvGrpSpPr>
        <p:grpSpPr>
          <a:xfrm>
            <a:off x="348672" y="590701"/>
            <a:ext cx="4294764" cy="5923580"/>
            <a:chOff x="739197" y="590701"/>
            <a:chExt cx="4294764" cy="5923580"/>
          </a:xfrm>
        </p:grpSpPr>
        <p:pic>
          <p:nvPicPr>
            <p:cNvPr id="6" name="Picture 5">
              <a:extLst>
                <a:ext uri="{FF2B5EF4-FFF2-40B4-BE49-F238E27FC236}">
                  <a16:creationId xmlns:a16="http://schemas.microsoft.com/office/drawing/2014/main" id="{3CB1B8D7-607F-9624-4B7A-3022F92711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3961" y="637991"/>
              <a:ext cx="4285236" cy="5876290"/>
            </a:xfrm>
            <a:prstGeom prst="rect">
              <a:avLst/>
            </a:prstGeom>
          </p:spPr>
        </p:pic>
        <p:sp>
          <p:nvSpPr>
            <p:cNvPr id="4" name="TextBox 3">
              <a:extLst>
                <a:ext uri="{FF2B5EF4-FFF2-40B4-BE49-F238E27FC236}">
                  <a16:creationId xmlns:a16="http://schemas.microsoft.com/office/drawing/2014/main" id="{1DDBBEC8-251F-979D-1DAE-81A3D899C940}"/>
                </a:ext>
              </a:extLst>
            </p:cNvPr>
            <p:cNvSpPr txBox="1"/>
            <p:nvPr/>
          </p:nvSpPr>
          <p:spPr>
            <a:xfrm>
              <a:off x="739197" y="590701"/>
              <a:ext cx="4294764" cy="338554"/>
            </a:xfrm>
            <a:prstGeom prst="rect">
              <a:avLst/>
            </a:prstGeom>
            <a:solidFill>
              <a:schemeClr val="bg1"/>
            </a:solidFill>
          </p:spPr>
          <p:txBody>
            <a:bodyPr wrap="square" rtlCol="0">
              <a:spAutoFit/>
            </a:bodyPr>
            <a:lstStyle/>
            <a:p>
              <a:r>
                <a:rPr lang="en-US" sz="1600" dirty="0"/>
                <a:t> Worlds in Collision, Immanuel </a:t>
              </a:r>
              <a:r>
                <a:rPr lang="en-US" sz="1600" dirty="0" err="1"/>
                <a:t>Velikovsky</a:t>
              </a:r>
              <a:r>
                <a:rPr lang="en-US" sz="1600" dirty="0"/>
                <a:t> (1950)</a:t>
              </a:r>
            </a:p>
          </p:txBody>
        </p:sp>
      </p:grpSp>
      <p:pic>
        <p:nvPicPr>
          <p:cNvPr id="1026" name="Picture 2" descr="Plutarch | Biography, Works, &amp; Facts | Britannica">
            <a:extLst>
              <a:ext uri="{FF2B5EF4-FFF2-40B4-BE49-F238E27FC236}">
                <a16:creationId xmlns:a16="http://schemas.microsoft.com/office/drawing/2014/main" id="{61AB4DF1-5E7D-C1AD-8D0A-B927DE2BCF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342829" y="2100526"/>
            <a:ext cx="1565048" cy="20715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C:\Users\Rae\Desktop\Best CCC Logo Clear with colors in circle SMS.png">
            <a:extLst>
              <a:ext uri="{FF2B5EF4-FFF2-40B4-BE49-F238E27FC236}">
                <a16:creationId xmlns:a16="http://schemas.microsoft.com/office/drawing/2014/main" id="{3B9BDD0E-D275-3D6C-A825-7B8294671C2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Left Bracket 15">
            <a:extLst>
              <a:ext uri="{FF2B5EF4-FFF2-40B4-BE49-F238E27FC236}">
                <a16:creationId xmlns:a16="http://schemas.microsoft.com/office/drawing/2014/main" id="{0461D2BA-94BC-7EF3-33B3-337B72D37C37}"/>
              </a:ext>
            </a:extLst>
          </p:cNvPr>
          <p:cNvSpPr/>
          <p:nvPr/>
        </p:nvSpPr>
        <p:spPr>
          <a:xfrm>
            <a:off x="608540" y="1134251"/>
            <a:ext cx="98004" cy="603109"/>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ket 19">
            <a:extLst>
              <a:ext uri="{FF2B5EF4-FFF2-40B4-BE49-F238E27FC236}">
                <a16:creationId xmlns:a16="http://schemas.microsoft.com/office/drawing/2014/main" id="{B32E8FEF-F810-D442-3C7E-D72ECAE506D6}"/>
              </a:ext>
            </a:extLst>
          </p:cNvPr>
          <p:cNvSpPr/>
          <p:nvPr/>
        </p:nvSpPr>
        <p:spPr>
          <a:xfrm>
            <a:off x="600920" y="1842911"/>
            <a:ext cx="98004" cy="603109"/>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ket 20">
            <a:extLst>
              <a:ext uri="{FF2B5EF4-FFF2-40B4-BE49-F238E27FC236}">
                <a16:creationId xmlns:a16="http://schemas.microsoft.com/office/drawing/2014/main" id="{D6A2F5D3-F0D7-7904-DD9C-03CC69318E01}"/>
              </a:ext>
            </a:extLst>
          </p:cNvPr>
          <p:cNvSpPr/>
          <p:nvPr/>
        </p:nvSpPr>
        <p:spPr>
          <a:xfrm>
            <a:off x="604095" y="2979561"/>
            <a:ext cx="98004" cy="1068564"/>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ket 21">
            <a:extLst>
              <a:ext uri="{FF2B5EF4-FFF2-40B4-BE49-F238E27FC236}">
                <a16:creationId xmlns:a16="http://schemas.microsoft.com/office/drawing/2014/main" id="{12C66DBA-C329-C756-1EF3-2F327B1BB029}"/>
              </a:ext>
            </a:extLst>
          </p:cNvPr>
          <p:cNvSpPr/>
          <p:nvPr/>
        </p:nvSpPr>
        <p:spPr>
          <a:xfrm flipH="1">
            <a:off x="4181899" y="4107656"/>
            <a:ext cx="115314" cy="676276"/>
          </a:xfrm>
          <a:prstGeom prst="leftBracket">
            <a:avLst>
              <a:gd name="adj" fmla="val 95804"/>
            </a:avLst>
          </a:prstGeom>
          <a:ln w="38100">
            <a:solidFill>
              <a:schemeClr val="accent6">
                <a:lumMod val="75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a:extLst>
              <a:ext uri="{FF2B5EF4-FFF2-40B4-BE49-F238E27FC236}">
                <a16:creationId xmlns:a16="http://schemas.microsoft.com/office/drawing/2014/main" id="{D08153EF-B057-8602-ECA8-645DF073DABA}"/>
              </a:ext>
            </a:extLst>
          </p:cNvPr>
          <p:cNvSpPr/>
          <p:nvPr/>
        </p:nvSpPr>
        <p:spPr>
          <a:xfrm>
            <a:off x="604095" y="4840111"/>
            <a:ext cx="98004" cy="1068564"/>
          </a:xfrm>
          <a:prstGeom prst="leftBracket">
            <a:avLst>
              <a:gd name="adj" fmla="val 95804"/>
            </a:avLst>
          </a:prstGeom>
          <a:ln w="38100">
            <a:solidFill>
              <a:srgbClr val="0070C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un 1">
            <a:extLst>
              <a:ext uri="{FF2B5EF4-FFF2-40B4-BE49-F238E27FC236}">
                <a16:creationId xmlns:a16="http://schemas.microsoft.com/office/drawing/2014/main" id="{939AB22D-389F-035A-668B-78C89A4BC4AA}"/>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7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2000"/>
                                        <p:tgtEl>
                                          <p:spTgt spid="11"/>
                                        </p:tgtEl>
                                      </p:cBhvr>
                                    </p:animEffect>
                                  </p:childTnLst>
                                </p:cTn>
                              </p:par>
                            </p:childTnLst>
                          </p:cTn>
                        </p:par>
                        <p:par>
                          <p:cTn id="22" fill="hold">
                            <p:stCondLst>
                              <p:cond delay="2000"/>
                            </p:stCondLst>
                            <p:childTnLst>
                              <p:par>
                                <p:cTn id="23" presetID="3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fltVal val="0"/>
                                          </p:val>
                                        </p:tav>
                                        <p:tav tm="100000">
                                          <p:val>
                                            <p:strVal val="#ppt_w"/>
                                          </p:val>
                                        </p:tav>
                                      </p:tavLst>
                                    </p:anim>
                                    <p:anim calcmode="lin" valueType="num">
                                      <p:cBhvr>
                                        <p:cTn id="42" dur="1000" fill="hold"/>
                                        <p:tgtEl>
                                          <p:spTgt spid="21"/>
                                        </p:tgtEl>
                                        <p:attrNameLst>
                                          <p:attrName>ppt_h</p:attrName>
                                        </p:attrNameLst>
                                      </p:cBhvr>
                                      <p:tavLst>
                                        <p:tav tm="0">
                                          <p:val>
                                            <p:fltVal val="0"/>
                                          </p:val>
                                        </p:tav>
                                        <p:tav tm="100000">
                                          <p:val>
                                            <p:strVal val="#ppt_h"/>
                                          </p:val>
                                        </p:tav>
                                      </p:tavLst>
                                    </p:anim>
                                    <p:anim calcmode="lin" valueType="num">
                                      <p:cBhvr>
                                        <p:cTn id="43" dur="1000" fill="hold"/>
                                        <p:tgtEl>
                                          <p:spTgt spid="21"/>
                                        </p:tgtEl>
                                        <p:attrNameLst>
                                          <p:attrName>style.rotation</p:attrName>
                                        </p:attrNameLst>
                                      </p:cBhvr>
                                      <p:tavLst>
                                        <p:tav tm="0">
                                          <p:val>
                                            <p:fltVal val="90"/>
                                          </p:val>
                                        </p:tav>
                                        <p:tav tm="100000">
                                          <p:val>
                                            <p:fltVal val="0"/>
                                          </p:val>
                                        </p:tav>
                                      </p:tavLst>
                                    </p:anim>
                                    <p:animEffect transition="in" filter="fade">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Explosion: 14 Points 2">
            <a:extLst>
              <a:ext uri="{FF2B5EF4-FFF2-40B4-BE49-F238E27FC236}">
                <a16:creationId xmlns:a16="http://schemas.microsoft.com/office/drawing/2014/main" id="{F1F5DBEF-A5BF-B637-DE27-842A34E13DB3}"/>
              </a:ext>
            </a:extLst>
          </p:cNvPr>
          <p:cNvSpPr/>
          <p:nvPr/>
        </p:nvSpPr>
        <p:spPr>
          <a:xfrm>
            <a:off x="199159" y="185294"/>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635415-EDDE-63FD-783B-6BBF0D3DA6D1}"/>
              </a:ext>
            </a:extLst>
          </p:cNvPr>
          <p:cNvSpPr>
            <a:spLocks noGrp="1"/>
          </p:cNvSpPr>
          <p:nvPr>
            <p:ph type="sldNum" sz="quarter" idx="12"/>
          </p:nvPr>
        </p:nvSpPr>
        <p:spPr>
          <a:xfrm>
            <a:off x="8610600" y="6356350"/>
            <a:ext cx="2743200" cy="365125"/>
          </a:xfrm>
        </p:spPr>
        <p:txBody>
          <a:bodyPr/>
          <a:lstStyle/>
          <a:p>
            <a:fld id="{0B555D82-D20F-4DB7-B3E9-7B7EAC2F87A9}" type="slidenum">
              <a:rPr lang="en-US" smtClean="0"/>
              <a:t>64</a:t>
            </a:fld>
            <a:endParaRPr lang="en-US"/>
          </a:p>
        </p:txBody>
      </p:sp>
      <p:sp>
        <p:nvSpPr>
          <p:cNvPr id="6" name="Content Placeholder 8">
            <a:extLst>
              <a:ext uri="{FF2B5EF4-FFF2-40B4-BE49-F238E27FC236}">
                <a16:creationId xmlns:a16="http://schemas.microsoft.com/office/drawing/2014/main" id="{EAD1BE11-2204-64B8-5AA6-8EFC8AADAA4F}"/>
              </a:ext>
            </a:extLst>
          </p:cNvPr>
          <p:cNvSpPr>
            <a:spLocks noGrp="1"/>
          </p:cNvSpPr>
          <p:nvPr>
            <p:ph sz="half" idx="1"/>
          </p:nvPr>
        </p:nvSpPr>
        <p:spPr>
          <a:xfrm>
            <a:off x="298592" y="1073009"/>
            <a:ext cx="5605929" cy="5988277"/>
          </a:xfrm>
        </p:spPr>
        <p:txBody>
          <a:bodyPr>
            <a:normAutofit fontScale="85000" lnSpcReduction="10000"/>
          </a:bodyPr>
          <a:lstStyle/>
          <a:p>
            <a:r>
              <a:rPr lang="en-US" sz="2000" b="0" dirty="0">
                <a:solidFill>
                  <a:srgbClr val="202124"/>
                </a:solidFill>
                <a:effectLst/>
              </a:rPr>
              <a:t>According to </a:t>
            </a:r>
            <a:r>
              <a:rPr lang="en-US" sz="2000" b="0" i="1" u="sng" dirty="0">
                <a:solidFill>
                  <a:srgbClr val="202124"/>
                </a:solidFill>
                <a:effectLst/>
              </a:rPr>
              <a:t>Worlds in Collision</a:t>
            </a:r>
            <a:r>
              <a:rPr lang="en-US" sz="2000" b="0" i="0" dirty="0">
                <a:solidFill>
                  <a:srgbClr val="202124"/>
                </a:solidFill>
                <a:effectLst/>
              </a:rPr>
              <a:t>, many of the ancient cultures recorded a 360-day solar year, with a 30-day lunar cycle (a synchronized solar-lunar calendar that accounts for equinoxes marking the end of the year).  Notice this quote: </a:t>
            </a:r>
          </a:p>
          <a:p>
            <a:r>
              <a:rPr lang="en-US" sz="2000" b="1" dirty="0">
                <a:solidFill>
                  <a:srgbClr val="202124"/>
                </a:solidFill>
              </a:rPr>
              <a:t>“The ancient Vedas of India showed a 360 day year in </a:t>
            </a:r>
            <a:br>
              <a:rPr lang="en-US" sz="2000" b="1" dirty="0">
                <a:solidFill>
                  <a:srgbClr val="202124"/>
                </a:solidFill>
              </a:rPr>
            </a:br>
            <a:r>
              <a:rPr lang="en-US" sz="2000" b="1" dirty="0">
                <a:solidFill>
                  <a:srgbClr val="202124"/>
                </a:solidFill>
              </a:rPr>
              <a:t>the Brahmanas and they record that the moon waxed </a:t>
            </a:r>
            <a:br>
              <a:rPr lang="en-US" sz="2000" b="1" dirty="0">
                <a:solidFill>
                  <a:srgbClr val="202124"/>
                </a:solidFill>
              </a:rPr>
            </a:br>
            <a:r>
              <a:rPr lang="en-US" sz="2000" b="1" dirty="0">
                <a:solidFill>
                  <a:srgbClr val="202124"/>
                </a:solidFill>
              </a:rPr>
              <a:t>for 15 days and waned for 15 days in a month.  </a:t>
            </a:r>
            <a:r>
              <a:rPr lang="en-US" sz="2000" dirty="0">
                <a:solidFill>
                  <a:srgbClr val="202124"/>
                </a:solidFill>
              </a:rPr>
              <a:t>The Brahmanas also state that the sun moved north 180 days and moved south 180 days in a year.</a:t>
            </a:r>
            <a:r>
              <a:rPr lang="en-US" sz="2000" b="1" dirty="0">
                <a:solidFill>
                  <a:srgbClr val="C00000"/>
                </a:solidFill>
              </a:rPr>
              <a:t>  In a later period, the Vedas record that the year was reformed to 365¼ days. </a:t>
            </a:r>
            <a:br>
              <a:rPr lang="en-US" sz="2000" dirty="0">
                <a:solidFill>
                  <a:srgbClr val="202124"/>
                </a:solidFill>
              </a:rPr>
            </a:br>
            <a:r>
              <a:rPr lang="en-US" sz="2000" dirty="0">
                <a:solidFill>
                  <a:srgbClr val="202124"/>
                </a:solidFill>
              </a:rPr>
              <a:t>In ancient Persia, the calendar had 360 days; later, it was reformed to add 5 Gatha days to the year length.  </a:t>
            </a:r>
            <a:r>
              <a:rPr lang="en-US" sz="2000" b="1" dirty="0">
                <a:solidFill>
                  <a:srgbClr val="0070C0"/>
                </a:solidFill>
              </a:rPr>
              <a:t>The Sumerians had a 360-day year with months of 30 days, </a:t>
            </a:r>
            <a:br>
              <a:rPr lang="en-US" sz="2000" b="1" dirty="0">
                <a:solidFill>
                  <a:srgbClr val="0070C0"/>
                </a:solidFill>
              </a:rPr>
            </a:br>
            <a:r>
              <a:rPr lang="en-US" sz="2000" b="1" dirty="0">
                <a:solidFill>
                  <a:srgbClr val="0070C0"/>
                </a:solidFill>
              </a:rPr>
              <a:t>and the Babylonians adopted that Sumerian calendar.  </a:t>
            </a:r>
            <a:br>
              <a:rPr lang="en-US" sz="2000" b="1" dirty="0">
                <a:solidFill>
                  <a:srgbClr val="0070C0"/>
                </a:solidFill>
              </a:rPr>
            </a:br>
            <a:r>
              <a:rPr lang="en-US" sz="2000" dirty="0">
                <a:solidFill>
                  <a:srgbClr val="202124"/>
                </a:solidFill>
              </a:rPr>
              <a:t>At the beginning of the 7</a:t>
            </a:r>
            <a:r>
              <a:rPr lang="en-US" sz="2000" baseline="30000" dirty="0">
                <a:solidFill>
                  <a:srgbClr val="202124"/>
                </a:solidFill>
              </a:rPr>
              <a:t>th</a:t>
            </a:r>
            <a:r>
              <a:rPr lang="en-US" sz="2000" dirty="0">
                <a:solidFill>
                  <a:srgbClr val="202124"/>
                </a:solidFill>
              </a:rPr>
              <a:t> century BC, Babylon added </a:t>
            </a:r>
            <a:br>
              <a:rPr lang="en-US" sz="2000" dirty="0">
                <a:solidFill>
                  <a:srgbClr val="202124"/>
                </a:solidFill>
              </a:rPr>
            </a:br>
            <a:r>
              <a:rPr lang="en-US" sz="2000" dirty="0">
                <a:solidFill>
                  <a:srgbClr val="202124"/>
                </a:solidFill>
              </a:rPr>
              <a:t>5 days to the year length.  </a:t>
            </a:r>
            <a:r>
              <a:rPr lang="en-US" sz="2000" b="1" dirty="0">
                <a:solidFill>
                  <a:srgbClr val="7030A0"/>
                </a:solidFill>
              </a:rPr>
              <a:t>In ancient Assyria, the clay tablets from the royal library in Nineveh showed a 360</a:t>
            </a:r>
            <a:br>
              <a:rPr lang="en-US" sz="2000" b="1" dirty="0">
                <a:solidFill>
                  <a:srgbClr val="7030A0"/>
                </a:solidFill>
              </a:rPr>
            </a:br>
            <a:r>
              <a:rPr lang="en-US" sz="2000" b="1" dirty="0">
                <a:solidFill>
                  <a:srgbClr val="7030A0"/>
                </a:solidFill>
              </a:rPr>
              <a:t>day year occurred in the 8</a:t>
            </a:r>
            <a:r>
              <a:rPr lang="en-US" sz="2000" b="1" baseline="30000" dirty="0">
                <a:solidFill>
                  <a:srgbClr val="7030A0"/>
                </a:solidFill>
              </a:rPr>
              <a:t>th</a:t>
            </a:r>
            <a:r>
              <a:rPr lang="en-US" sz="2000" b="1" dirty="0">
                <a:solidFill>
                  <a:srgbClr val="7030A0"/>
                </a:solidFill>
              </a:rPr>
              <a:t> or 7</a:t>
            </a:r>
            <a:r>
              <a:rPr lang="en-US" sz="2000" b="1" baseline="30000" dirty="0">
                <a:solidFill>
                  <a:srgbClr val="7030A0"/>
                </a:solidFill>
              </a:rPr>
              <a:t>th</a:t>
            </a:r>
            <a:r>
              <a:rPr lang="en-US" sz="2000" b="1" dirty="0">
                <a:solidFill>
                  <a:srgbClr val="7030A0"/>
                </a:solidFill>
              </a:rPr>
              <a:t> century BC according </a:t>
            </a:r>
            <a:br>
              <a:rPr lang="en-US" sz="2000" b="1" dirty="0">
                <a:solidFill>
                  <a:srgbClr val="7030A0"/>
                </a:solidFill>
              </a:rPr>
            </a:br>
            <a:r>
              <a:rPr lang="en-US" sz="2000" b="1" dirty="0">
                <a:solidFill>
                  <a:srgbClr val="7030A0"/>
                </a:solidFill>
              </a:rPr>
              <a:t>to Plutarch and the </a:t>
            </a:r>
            <a:r>
              <a:rPr lang="en-US" sz="2000" b="1" i="1" u="sng" dirty="0">
                <a:solidFill>
                  <a:srgbClr val="7030A0"/>
                </a:solidFill>
              </a:rPr>
              <a:t>Book of </a:t>
            </a:r>
            <a:r>
              <a:rPr lang="en-US" sz="2000" b="1" i="1" u="sng" dirty="0" err="1">
                <a:solidFill>
                  <a:srgbClr val="7030A0"/>
                </a:solidFill>
              </a:rPr>
              <a:t>Sotis</a:t>
            </a:r>
            <a:r>
              <a:rPr lang="en-US" sz="2000" b="1" i="1" dirty="0">
                <a:solidFill>
                  <a:srgbClr val="7030A0"/>
                </a:solidFill>
              </a:rPr>
              <a:t>,</a:t>
            </a:r>
            <a:r>
              <a:rPr lang="en-US" sz="2000" b="1" dirty="0">
                <a:solidFill>
                  <a:srgbClr val="7030A0"/>
                </a:solidFill>
              </a:rPr>
              <a:t> with 5 epagomenal </a:t>
            </a:r>
            <a:br>
              <a:rPr lang="en-US" sz="2000" b="1" dirty="0">
                <a:solidFill>
                  <a:srgbClr val="7030A0"/>
                </a:solidFill>
              </a:rPr>
            </a:br>
            <a:r>
              <a:rPr lang="en-US" sz="2000" b="1" dirty="0">
                <a:solidFill>
                  <a:srgbClr val="7030A0"/>
                </a:solidFill>
              </a:rPr>
              <a:t>days added to the year length.  </a:t>
            </a:r>
            <a:r>
              <a:rPr lang="en-US" sz="2000" dirty="0">
                <a:solidFill>
                  <a:srgbClr val="202124"/>
                </a:solidFill>
              </a:rPr>
              <a:t>The Mayans of Mexico </a:t>
            </a:r>
            <a:br>
              <a:rPr lang="en-US" sz="2000" dirty="0">
                <a:solidFill>
                  <a:srgbClr val="202124"/>
                </a:solidFill>
              </a:rPr>
            </a:br>
            <a:r>
              <a:rPr lang="en-US" sz="2000" dirty="0">
                <a:solidFill>
                  <a:srgbClr val="202124"/>
                </a:solidFill>
              </a:rPr>
              <a:t>and Incas of Peru in Central and South America had a </a:t>
            </a:r>
            <a:br>
              <a:rPr lang="en-US" sz="2000" dirty="0">
                <a:solidFill>
                  <a:srgbClr val="202124"/>
                </a:solidFill>
              </a:rPr>
            </a:br>
            <a:r>
              <a:rPr lang="en-US" sz="2000" dirty="0">
                <a:solidFill>
                  <a:srgbClr val="202124"/>
                </a:solidFill>
              </a:rPr>
              <a:t>360-day year calendar, later they added 5¼ days to the calendar.  </a:t>
            </a:r>
            <a:r>
              <a:rPr lang="en-US" sz="2000" dirty="0">
                <a:solidFill>
                  <a:srgbClr val="C00000"/>
                </a:solidFill>
              </a:rPr>
              <a:t>Other countries like China and Polynesia had 360-day calendars that they amended by adding 5 days to the year-China called their added 5¼ days, </a:t>
            </a:r>
            <a:r>
              <a:rPr lang="en-US" sz="2000" dirty="0" err="1">
                <a:solidFill>
                  <a:srgbClr val="C00000"/>
                </a:solidFill>
              </a:rPr>
              <a:t>Khe-ying</a:t>
            </a:r>
            <a:r>
              <a:rPr lang="en-US" sz="2000" dirty="0">
                <a:solidFill>
                  <a:srgbClr val="C00000"/>
                </a:solidFill>
              </a:rPr>
              <a:t> days.”</a:t>
            </a:r>
            <a:endParaRPr lang="en-US" sz="3200" dirty="0">
              <a:solidFill>
                <a:srgbClr val="C00000"/>
              </a:solidFill>
            </a:endParaRPr>
          </a:p>
        </p:txBody>
      </p:sp>
      <p:sp>
        <p:nvSpPr>
          <p:cNvPr id="8" name="Content Placeholder 2">
            <a:extLst>
              <a:ext uri="{FF2B5EF4-FFF2-40B4-BE49-F238E27FC236}">
                <a16:creationId xmlns:a16="http://schemas.microsoft.com/office/drawing/2014/main" id="{5955C804-4626-4020-868D-BC1A271EFECE}"/>
              </a:ext>
            </a:extLst>
          </p:cNvPr>
          <p:cNvSpPr txBox="1">
            <a:spLocks/>
          </p:cNvSpPr>
          <p:nvPr/>
        </p:nvSpPr>
        <p:spPr>
          <a:xfrm>
            <a:off x="835515" y="210496"/>
            <a:ext cx="10647214" cy="992520"/>
          </a:xfrm>
          <a:prstGeom prst="rect">
            <a:avLst/>
          </a:prstGeom>
          <a:noFill/>
          <a:effectLst>
            <a:glow rad="317500">
              <a:srgbClr val="CC00FF">
                <a:alpha val="24000"/>
              </a:srgbClr>
            </a:glow>
          </a:effectLst>
        </p:spPr>
        <p:txBody>
          <a:bodyPr>
            <a:normAutofit fontScale="85000"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54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Immanuel </a:t>
            </a:r>
            <a:r>
              <a:rPr lang="en-US" sz="5400" b="1" dirty="0" err="1">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Velikovsky’s</a:t>
            </a:r>
            <a:r>
              <a:rPr lang="en-US" sz="54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rPr>
              <a:t> Summary  (1950)</a:t>
            </a:r>
            <a:endParaRPr lang="en-US" sz="7200" b="1" dirty="0">
              <a:solidFill>
                <a:srgbClr val="574635"/>
              </a:solidFill>
              <a:effectLst>
                <a:glow rad="228600">
                  <a:schemeClr val="accent6">
                    <a:satMod val="175000"/>
                    <a:alpha val="40000"/>
                  </a:schemeClr>
                </a:glow>
                <a:outerShdw blurRad="60007" dist="310007" dir="7680000" sy="30000" kx="1300200" algn="ctr" rotWithShape="0">
                  <a:prstClr val="black">
                    <a:alpha val="32000"/>
                  </a:prstClr>
                </a:outerShdw>
              </a:effectLst>
              <a:latin typeface="Papyrus" panose="03070502060502030205" pitchFamily="66" charset="0"/>
            </a:endParaRPr>
          </a:p>
        </p:txBody>
      </p:sp>
      <p:sp>
        <p:nvSpPr>
          <p:cNvPr id="10" name="Slide Number Placeholder 3">
            <a:extLst>
              <a:ext uri="{FF2B5EF4-FFF2-40B4-BE49-F238E27FC236}">
                <a16:creationId xmlns:a16="http://schemas.microsoft.com/office/drawing/2014/main" id="{926EC9AC-A00E-1734-EA16-79B2F9FFAB33}"/>
              </a:ext>
            </a:extLst>
          </p:cNvPr>
          <p:cNvSpPr txBox="1">
            <a:spLocks/>
          </p:cNvSpPr>
          <p:nvPr/>
        </p:nvSpPr>
        <p:spPr>
          <a:xfrm>
            <a:off x="9418205" y="6468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55D82-D20F-4DB7-B3E9-7B7EAC2F87A9}" type="slidenum">
              <a:rPr lang="en-US" sz="1400" b="1" smtClean="0">
                <a:solidFill>
                  <a:schemeClr val="tx1"/>
                </a:solidFill>
              </a:rPr>
              <a:pPr/>
              <a:t>64</a:t>
            </a:fld>
            <a:endParaRPr lang="en-US" b="1" dirty="0">
              <a:solidFill>
                <a:schemeClr val="tx1"/>
              </a:solidFill>
            </a:endParaRPr>
          </a:p>
        </p:txBody>
      </p:sp>
      <p:grpSp>
        <p:nvGrpSpPr>
          <p:cNvPr id="14" name="Group 13">
            <a:extLst>
              <a:ext uri="{FF2B5EF4-FFF2-40B4-BE49-F238E27FC236}">
                <a16:creationId xmlns:a16="http://schemas.microsoft.com/office/drawing/2014/main" id="{9D640895-EEC6-17B7-5A9F-98169422FDB7}"/>
              </a:ext>
            </a:extLst>
          </p:cNvPr>
          <p:cNvGrpSpPr/>
          <p:nvPr/>
        </p:nvGrpSpPr>
        <p:grpSpPr>
          <a:xfrm>
            <a:off x="5971487" y="2366738"/>
            <a:ext cx="5730666" cy="1281337"/>
            <a:chOff x="6073085" y="2461988"/>
            <a:chExt cx="5730666" cy="1281337"/>
          </a:xfrm>
        </p:grpSpPr>
        <p:pic>
          <p:nvPicPr>
            <p:cNvPr id="15" name="Picture 14">
              <a:extLst>
                <a:ext uri="{FF2B5EF4-FFF2-40B4-BE49-F238E27FC236}">
                  <a16:creationId xmlns:a16="http://schemas.microsoft.com/office/drawing/2014/main" id="{DAD0567A-C379-25D5-B751-4627228DA2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73085" y="2461988"/>
              <a:ext cx="5730666" cy="1281337"/>
            </a:xfrm>
            <a:prstGeom prst="rect">
              <a:avLst/>
            </a:prstGeom>
            <a:ln>
              <a:solidFill>
                <a:schemeClr val="tx1"/>
              </a:solidFill>
            </a:ln>
          </p:spPr>
        </p:pic>
        <p:sp>
          <p:nvSpPr>
            <p:cNvPr id="16" name="TextBox 15">
              <a:extLst>
                <a:ext uri="{FF2B5EF4-FFF2-40B4-BE49-F238E27FC236}">
                  <a16:creationId xmlns:a16="http://schemas.microsoft.com/office/drawing/2014/main" id="{584561D3-5278-B834-E846-687AAFC9401F}"/>
                </a:ext>
              </a:extLst>
            </p:cNvPr>
            <p:cNvSpPr txBox="1"/>
            <p:nvPr/>
          </p:nvSpPr>
          <p:spPr>
            <a:xfrm>
              <a:off x="6876150" y="2461988"/>
              <a:ext cx="4927600" cy="369332"/>
            </a:xfrm>
            <a:prstGeom prst="rect">
              <a:avLst/>
            </a:prstGeom>
            <a:solidFill>
              <a:schemeClr val="bg1"/>
            </a:solidFill>
            <a:ln>
              <a:noFill/>
            </a:ln>
          </p:spPr>
          <p:txBody>
            <a:bodyPr wrap="square" rtlCol="0">
              <a:spAutoFit/>
            </a:bodyPr>
            <a:lstStyle/>
            <a:p>
              <a:r>
                <a:rPr lang="en-US" dirty="0"/>
                <a:t> Worlds in Collision, Immanuel </a:t>
              </a:r>
              <a:r>
                <a:rPr lang="en-US" dirty="0" err="1"/>
                <a:t>Velikovsky</a:t>
              </a:r>
              <a:r>
                <a:rPr lang="en-US" dirty="0"/>
                <a:t> (1950)</a:t>
              </a:r>
            </a:p>
          </p:txBody>
        </p:sp>
      </p:grpSp>
      <p:grpSp>
        <p:nvGrpSpPr>
          <p:cNvPr id="17" name="Group 16">
            <a:extLst>
              <a:ext uri="{FF2B5EF4-FFF2-40B4-BE49-F238E27FC236}">
                <a16:creationId xmlns:a16="http://schemas.microsoft.com/office/drawing/2014/main" id="{A8C1407E-779E-1DD7-EF81-B5FFAFD1A1B4}"/>
              </a:ext>
            </a:extLst>
          </p:cNvPr>
          <p:cNvGrpSpPr/>
          <p:nvPr/>
        </p:nvGrpSpPr>
        <p:grpSpPr>
          <a:xfrm>
            <a:off x="5985992" y="1073009"/>
            <a:ext cx="5701657" cy="1192769"/>
            <a:chOff x="5288065" y="3943100"/>
            <a:chExt cx="5701657" cy="1192769"/>
          </a:xfrm>
        </p:grpSpPr>
        <p:pic>
          <p:nvPicPr>
            <p:cNvPr id="18" name="Picture 17">
              <a:extLst>
                <a:ext uri="{FF2B5EF4-FFF2-40B4-BE49-F238E27FC236}">
                  <a16:creationId xmlns:a16="http://schemas.microsoft.com/office/drawing/2014/main" id="{6B55F254-66A2-764D-224C-03FD86DA92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8065" y="3943100"/>
              <a:ext cx="5701657" cy="1192769"/>
            </a:xfrm>
            <a:prstGeom prst="rect">
              <a:avLst/>
            </a:prstGeom>
            <a:ln>
              <a:solidFill>
                <a:schemeClr val="tx1"/>
              </a:solidFill>
            </a:ln>
          </p:spPr>
        </p:pic>
        <p:sp>
          <p:nvSpPr>
            <p:cNvPr id="19" name="TextBox 18">
              <a:extLst>
                <a:ext uri="{FF2B5EF4-FFF2-40B4-BE49-F238E27FC236}">
                  <a16:creationId xmlns:a16="http://schemas.microsoft.com/office/drawing/2014/main" id="{9ABC5D2E-3025-F803-A060-5E00ADAE97EB}"/>
                </a:ext>
              </a:extLst>
            </p:cNvPr>
            <p:cNvSpPr txBox="1"/>
            <p:nvPr/>
          </p:nvSpPr>
          <p:spPr>
            <a:xfrm>
              <a:off x="6062122" y="3985487"/>
              <a:ext cx="4927600" cy="369332"/>
            </a:xfrm>
            <a:prstGeom prst="rect">
              <a:avLst/>
            </a:prstGeom>
            <a:solidFill>
              <a:schemeClr val="bg1"/>
            </a:solidFill>
            <a:ln>
              <a:noFill/>
            </a:ln>
          </p:spPr>
          <p:txBody>
            <a:bodyPr wrap="square" rtlCol="0">
              <a:spAutoFit/>
            </a:bodyPr>
            <a:lstStyle/>
            <a:p>
              <a:r>
                <a:rPr lang="en-US" dirty="0"/>
                <a:t> Worlds in Collision, Immanuel </a:t>
              </a:r>
              <a:r>
                <a:rPr lang="en-US" dirty="0" err="1"/>
                <a:t>Velikovsky</a:t>
              </a:r>
              <a:r>
                <a:rPr lang="en-US" dirty="0"/>
                <a:t> (1950)</a:t>
              </a:r>
            </a:p>
          </p:txBody>
        </p:sp>
      </p:grpSp>
      <p:pic>
        <p:nvPicPr>
          <p:cNvPr id="20" name="Picture 19" descr="C:\Users\Rae\Desktop\Best CCC Logo Clear with colors in circle SMS.png">
            <a:extLst>
              <a:ext uri="{FF2B5EF4-FFF2-40B4-BE49-F238E27FC236}">
                <a16:creationId xmlns:a16="http://schemas.microsoft.com/office/drawing/2014/main" id="{BE8DD8DB-BE82-803E-8B49-DE2A5580B8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1" name="Left Bracket 20">
            <a:extLst>
              <a:ext uri="{FF2B5EF4-FFF2-40B4-BE49-F238E27FC236}">
                <a16:creationId xmlns:a16="http://schemas.microsoft.com/office/drawing/2014/main" id="{FFEA755C-384A-30CF-4081-BADAA4F056A5}"/>
              </a:ext>
            </a:extLst>
          </p:cNvPr>
          <p:cNvSpPr/>
          <p:nvPr/>
        </p:nvSpPr>
        <p:spPr>
          <a:xfrm>
            <a:off x="-333190" y="1263650"/>
            <a:ext cx="98004" cy="603109"/>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ket 21">
            <a:extLst>
              <a:ext uri="{FF2B5EF4-FFF2-40B4-BE49-F238E27FC236}">
                <a16:creationId xmlns:a16="http://schemas.microsoft.com/office/drawing/2014/main" id="{C7BE8B8C-FDC6-01F3-0B92-3738C7A42690}"/>
              </a:ext>
            </a:extLst>
          </p:cNvPr>
          <p:cNvSpPr/>
          <p:nvPr/>
        </p:nvSpPr>
        <p:spPr>
          <a:xfrm>
            <a:off x="-340810" y="1972310"/>
            <a:ext cx="98004" cy="603109"/>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a:extLst>
              <a:ext uri="{FF2B5EF4-FFF2-40B4-BE49-F238E27FC236}">
                <a16:creationId xmlns:a16="http://schemas.microsoft.com/office/drawing/2014/main" id="{08AF2140-FDB4-EA2B-2196-B53A7FEBF32A}"/>
              </a:ext>
            </a:extLst>
          </p:cNvPr>
          <p:cNvSpPr/>
          <p:nvPr/>
        </p:nvSpPr>
        <p:spPr>
          <a:xfrm>
            <a:off x="-337635" y="3108960"/>
            <a:ext cx="98004" cy="1068564"/>
          </a:xfrm>
          <a:prstGeom prst="leftBracket">
            <a:avLst>
              <a:gd name="adj" fmla="val 95804"/>
            </a:avLst>
          </a:prstGeom>
          <a:ln w="38100">
            <a:solidFill>
              <a:srgbClr val="C0000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a:extLst>
              <a:ext uri="{FF2B5EF4-FFF2-40B4-BE49-F238E27FC236}">
                <a16:creationId xmlns:a16="http://schemas.microsoft.com/office/drawing/2014/main" id="{63801891-ED5F-9EF8-0470-E4F8DD817649}"/>
              </a:ext>
            </a:extLst>
          </p:cNvPr>
          <p:cNvSpPr/>
          <p:nvPr/>
        </p:nvSpPr>
        <p:spPr>
          <a:xfrm flipH="1">
            <a:off x="-244686" y="3970600"/>
            <a:ext cx="115314" cy="676276"/>
          </a:xfrm>
          <a:prstGeom prst="leftBracket">
            <a:avLst>
              <a:gd name="adj" fmla="val 95804"/>
            </a:avLst>
          </a:prstGeom>
          <a:ln w="38100">
            <a:solidFill>
              <a:schemeClr val="accent6">
                <a:lumMod val="75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a:extLst>
              <a:ext uri="{FF2B5EF4-FFF2-40B4-BE49-F238E27FC236}">
                <a16:creationId xmlns:a16="http://schemas.microsoft.com/office/drawing/2014/main" id="{15FB79F3-F0F4-DD21-3F2D-9CE2D6E9F756}"/>
              </a:ext>
            </a:extLst>
          </p:cNvPr>
          <p:cNvSpPr/>
          <p:nvPr/>
        </p:nvSpPr>
        <p:spPr>
          <a:xfrm>
            <a:off x="-337635" y="4969510"/>
            <a:ext cx="98004" cy="1068564"/>
          </a:xfrm>
          <a:prstGeom prst="leftBracket">
            <a:avLst>
              <a:gd name="adj" fmla="val 95804"/>
            </a:avLst>
          </a:prstGeom>
          <a:ln w="38100">
            <a:solidFill>
              <a:srgbClr val="0070C0"/>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Content Placeholder 8">
            <a:extLst>
              <a:ext uri="{FF2B5EF4-FFF2-40B4-BE49-F238E27FC236}">
                <a16:creationId xmlns:a16="http://schemas.microsoft.com/office/drawing/2014/main" id="{64D6086C-1281-0004-E350-A8459AB1D608}"/>
              </a:ext>
            </a:extLst>
          </p:cNvPr>
          <p:cNvSpPr txBox="1">
            <a:spLocks/>
          </p:cNvSpPr>
          <p:nvPr/>
        </p:nvSpPr>
        <p:spPr>
          <a:xfrm>
            <a:off x="5676901" y="3672987"/>
            <a:ext cx="6216508" cy="3471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6">
                    <a:lumMod val="50000"/>
                  </a:schemeClr>
                </a:solidFill>
              </a:rPr>
              <a:t>Definition of Gatha Days: </a:t>
            </a:r>
            <a:r>
              <a:rPr lang="en-US" sz="1600" b="0" i="0" dirty="0">
                <a:solidFill>
                  <a:schemeClr val="accent6">
                    <a:lumMod val="50000"/>
                  </a:schemeClr>
                </a:solidFill>
                <a:effectLst/>
              </a:rPr>
              <a:t>The calendar reforms also introduced five intercalary days ("Gatha" days) following the twelfth month, and so, because the "all souls" festival was conventionally observed on the last day of the year, the festival was then also observed during the newly introduced last days of the year, i.e. the five intercalary days.</a:t>
            </a:r>
            <a:endParaRPr lang="en-US" sz="1600" dirty="0">
              <a:solidFill>
                <a:schemeClr val="accent6">
                  <a:lumMod val="50000"/>
                </a:schemeClr>
              </a:solidFill>
            </a:endParaRPr>
          </a:p>
          <a:p>
            <a:r>
              <a:rPr lang="en-US" sz="1600" b="1" dirty="0">
                <a:solidFill>
                  <a:srgbClr val="C00000"/>
                </a:solidFill>
              </a:rPr>
              <a:t>Definition of Epagomenal Days: </a:t>
            </a:r>
            <a:r>
              <a:rPr lang="en-US" sz="1600" b="0" i="0" dirty="0">
                <a:solidFill>
                  <a:srgbClr val="C00000"/>
                </a:solidFill>
                <a:effectLst/>
              </a:rPr>
              <a:t>Epagomenal days are days within </a:t>
            </a:r>
            <a:br>
              <a:rPr lang="en-US" sz="1600" b="0" i="0" dirty="0">
                <a:solidFill>
                  <a:srgbClr val="C00000"/>
                </a:solidFill>
                <a:effectLst/>
              </a:rPr>
            </a:br>
            <a:r>
              <a:rPr lang="en-US" sz="1600" b="0" i="0" dirty="0">
                <a:solidFill>
                  <a:srgbClr val="C00000"/>
                </a:solidFill>
                <a:effectLst/>
              </a:rPr>
              <a:t>a solar calendar that are outside any regular month.  And: The intercalary month or epagomenal days of the ancient Egyptian, </a:t>
            </a:r>
            <a:br>
              <a:rPr lang="en-US" sz="1600" b="0" i="0" dirty="0">
                <a:solidFill>
                  <a:srgbClr val="C00000"/>
                </a:solidFill>
                <a:effectLst/>
              </a:rPr>
            </a:br>
            <a:r>
              <a:rPr lang="en-US" sz="1600" b="0" i="0" dirty="0">
                <a:solidFill>
                  <a:srgbClr val="C00000"/>
                </a:solidFill>
                <a:effectLst/>
              </a:rPr>
              <a:t>Coptic, and Ethiopian calendars are a period of five days in common years and six days in leap years in addition to those calendars' 12 standard months, sometimes reckoned as their thirteenth month.</a:t>
            </a:r>
            <a:r>
              <a:rPr lang="en-US" sz="1600" dirty="0">
                <a:solidFill>
                  <a:srgbClr val="C00000"/>
                </a:solidFill>
              </a:rPr>
              <a:t> </a:t>
            </a:r>
          </a:p>
        </p:txBody>
      </p:sp>
      <p:sp>
        <p:nvSpPr>
          <p:cNvPr id="2" name="Sun 1">
            <a:extLst>
              <a:ext uri="{FF2B5EF4-FFF2-40B4-BE49-F238E27FC236}">
                <a16:creationId xmlns:a16="http://schemas.microsoft.com/office/drawing/2014/main" id="{8A71A1EB-0101-4B57-B8A7-B1BB37FD6C15}"/>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5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Effect transition="in" filter="fade">
                                      <p:cBhvr>
                                        <p:cTn id="28" dur="1000"/>
                                        <p:tgtEl>
                                          <p:spTgt spid="26">
                                            <p:txEl>
                                              <p:pRg st="1" end="1"/>
                                            </p:txEl>
                                          </p:spTgt>
                                        </p:tgtEl>
                                      </p:cBhvr>
                                    </p:animEffect>
                                    <p:anim calcmode="lin" valueType="num">
                                      <p:cBhvr>
                                        <p:cTn id="29"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65</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F135967-00E9-2204-065C-3E0A3100A3B1}"/>
              </a:ext>
            </a:extLst>
          </p:cNvPr>
          <p:cNvSpPr>
            <a:spLocks noGrp="1"/>
          </p:cNvSpPr>
          <p:nvPr>
            <p:ph type="title"/>
          </p:nvPr>
        </p:nvSpPr>
        <p:spPr>
          <a:xfrm>
            <a:off x="938917" y="172857"/>
            <a:ext cx="10770755" cy="915988"/>
          </a:xfrm>
        </p:spPr>
        <p:txBody>
          <a:bodyPr>
            <a:noAutofit/>
            <a:scene3d>
              <a:camera prst="orthographicFront"/>
              <a:lightRig rig="threePt" dir="t"/>
            </a:scene3d>
            <a:sp3d extrusionH="57150">
              <a:bevelT w="38100" h="38100"/>
            </a:sp3d>
          </a:bodyPr>
          <a:lstStyle/>
          <a:p>
            <a:r>
              <a:rPr lang="en-US" sz="2800" dirty="0">
                <a:ln>
                  <a:solidFill>
                    <a:srgbClr val="500050"/>
                  </a:solidFill>
                </a:ln>
                <a:solidFill>
                  <a:srgbClr val="AB5959"/>
                </a:solidFill>
                <a:effectLst>
                  <a:glow rad="342900">
                    <a:schemeClr val="accent4">
                      <a:lumMod val="60000"/>
                      <a:lumOff val="40000"/>
                    </a:schemeClr>
                  </a:glow>
                </a:effectLst>
                <a:latin typeface="Ravie" panose="04040805050809020602" pitchFamily="82" charset="0"/>
              </a:rPr>
              <a:t>Wikipedia Snooping for  Internet Questions</a:t>
            </a:r>
          </a:p>
        </p:txBody>
      </p:sp>
      <p:sp>
        <p:nvSpPr>
          <p:cNvPr id="12" name="Title 1">
            <a:extLst>
              <a:ext uri="{FF2B5EF4-FFF2-40B4-BE49-F238E27FC236}">
                <a16:creationId xmlns:a16="http://schemas.microsoft.com/office/drawing/2014/main" id="{D102EA78-8989-D632-4925-9FBBD3693B68}"/>
              </a:ext>
            </a:extLst>
          </p:cNvPr>
          <p:cNvSpPr txBox="1">
            <a:spLocks/>
          </p:cNvSpPr>
          <p:nvPr/>
        </p:nvSpPr>
        <p:spPr>
          <a:xfrm>
            <a:off x="6557234" y="2647754"/>
            <a:ext cx="2999556" cy="827403"/>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Flood: </a:t>
            </a:r>
            <a:br>
              <a:rPr lang="en-US" sz="24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br>
            <a:r>
              <a:rPr lang="en-US" sz="2400" dirty="0">
                <a:ln>
                  <a:solidFill>
                    <a:srgbClr val="500050"/>
                  </a:solidFill>
                </a:ln>
                <a:solidFill>
                  <a:srgbClr val="AB5959"/>
                </a:solidFill>
                <a:effectLst>
                  <a:outerShdw blurRad="60007" dist="310007" dir="7680000" sy="30000" kx="1300200" algn="ctr" rotWithShape="0">
                    <a:prstClr val="black">
                      <a:alpha val="32000"/>
                    </a:prstClr>
                  </a:outerShdw>
                </a:effectLst>
                <a:latin typeface="Segoe UI Black" panose="020B0A02040204020203" pitchFamily="34" charset="0"/>
                <a:ea typeface="Segoe UI Black" panose="020B0A02040204020203" pitchFamily="34" charset="0"/>
              </a:rPr>
              <a:t>~</a:t>
            </a:r>
            <a:r>
              <a:rPr lang="en-US" sz="2400" dirty="0">
                <a:ln>
                  <a:solidFill>
                    <a:srgbClr val="500050"/>
                  </a:solidFill>
                </a:ln>
                <a:solidFill>
                  <a:srgbClr val="AB5959"/>
                </a:solidFill>
                <a:latin typeface="Segoe UI Black" panose="020B0A02040204020203" pitchFamily="34" charset="0"/>
                <a:ea typeface="Segoe UI Black" panose="020B0A02040204020203" pitchFamily="34" charset="0"/>
              </a:rPr>
              <a:t>2350 BC.</a:t>
            </a:r>
          </a:p>
        </p:txBody>
      </p:sp>
      <p:sp>
        <p:nvSpPr>
          <p:cNvPr id="6" name="TextBox 5">
            <a:extLst>
              <a:ext uri="{FF2B5EF4-FFF2-40B4-BE49-F238E27FC236}">
                <a16:creationId xmlns:a16="http://schemas.microsoft.com/office/drawing/2014/main" id="{DF778BE0-A0D4-DDA6-14AA-1FA9EFB8E043}"/>
              </a:ext>
            </a:extLst>
          </p:cNvPr>
          <p:cNvSpPr txBox="1"/>
          <p:nvPr/>
        </p:nvSpPr>
        <p:spPr>
          <a:xfrm>
            <a:off x="362167" y="759905"/>
            <a:ext cx="9422966" cy="707886"/>
          </a:xfrm>
          <a:prstGeom prst="rect">
            <a:avLst/>
          </a:prstGeom>
          <a:noFill/>
        </p:spPr>
        <p:txBody>
          <a:bodyPr wrap="square">
            <a:spAutoFit/>
            <a:scene3d>
              <a:camera prst="orthographicFront"/>
              <a:lightRig rig="threePt" dir="t"/>
            </a:scene3d>
            <a:sp3d extrusionH="57150">
              <a:bevelT w="38100" h="38100"/>
            </a:sp3d>
          </a:bodyPr>
          <a:lstStyle/>
          <a:p>
            <a:pPr algn="l"/>
            <a:r>
              <a:rPr lang="en-US" sz="4000" b="1" dirty="0">
                <a:ln>
                  <a:solidFill>
                    <a:srgbClr val="002060"/>
                  </a:solidFill>
                </a:ln>
                <a:solidFill>
                  <a:srgbClr val="7E475E"/>
                </a:solidFill>
                <a:effectLst>
                  <a:glow rad="127000">
                    <a:schemeClr val="bg1"/>
                  </a:glow>
                </a:effectLst>
                <a:latin typeface="Poor Richard" panose="02080502050505020702" pitchFamily="18" charset="0"/>
              </a:rPr>
              <a:t>Question</a:t>
            </a:r>
            <a:r>
              <a:rPr lang="en-US" sz="3200" b="1" dirty="0">
                <a:ln>
                  <a:solidFill>
                    <a:srgbClr val="002060"/>
                  </a:solidFill>
                </a:ln>
                <a:solidFill>
                  <a:srgbClr val="7E475E"/>
                </a:solidFill>
                <a:effectLst>
                  <a:glow rad="127000">
                    <a:schemeClr val="bg1"/>
                  </a:glow>
                </a:effectLst>
                <a:latin typeface="Poor Richard" panose="02080502050505020702" pitchFamily="18" charset="0"/>
              </a:rPr>
              <a:t>:  </a:t>
            </a:r>
            <a:r>
              <a:rPr lang="en-US" sz="3200" b="1" dirty="0">
                <a:ln>
                  <a:solidFill>
                    <a:srgbClr val="002060"/>
                  </a:solidFill>
                </a:ln>
                <a:solidFill>
                  <a:srgbClr val="0070C0"/>
                </a:solidFill>
                <a:effectLst>
                  <a:glow rad="127000">
                    <a:schemeClr val="bg1"/>
                  </a:glow>
                </a:effectLst>
                <a:latin typeface="Poor Richard" panose="02080502050505020702" pitchFamily="18" charset="0"/>
              </a:rPr>
              <a:t>How long was a year in Biblical times?</a:t>
            </a:r>
            <a:endParaRPr lang="en-US" sz="3200" b="1" dirty="0">
              <a:solidFill>
                <a:srgbClr val="7E475E"/>
              </a:solidFill>
              <a:latin typeface="Poor Richard" panose="02080502050505020702" pitchFamily="18" charset="0"/>
            </a:endParaRPr>
          </a:p>
        </p:txBody>
      </p:sp>
      <p:pic>
        <p:nvPicPr>
          <p:cNvPr id="16" name="Picture 15">
            <a:extLst>
              <a:ext uri="{FF2B5EF4-FFF2-40B4-BE49-F238E27FC236}">
                <a16:creationId xmlns:a16="http://schemas.microsoft.com/office/drawing/2014/main" id="{B97D4A27-4DA5-FD7C-C813-AE0A55D8D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1275" y="947770"/>
            <a:ext cx="2999556" cy="1999704"/>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9" name="TextBox 18">
            <a:extLst>
              <a:ext uri="{FF2B5EF4-FFF2-40B4-BE49-F238E27FC236}">
                <a16:creationId xmlns:a16="http://schemas.microsoft.com/office/drawing/2014/main" id="{B51F737D-6671-31A6-FCD3-F01A3CC21C36}"/>
              </a:ext>
            </a:extLst>
          </p:cNvPr>
          <p:cNvSpPr txBox="1"/>
          <p:nvPr/>
        </p:nvSpPr>
        <p:spPr>
          <a:xfrm>
            <a:off x="587814" y="1354182"/>
            <a:ext cx="7198432" cy="5262979"/>
          </a:xfrm>
          <a:prstGeom prst="rect">
            <a:avLst/>
          </a:prstGeom>
          <a:noFill/>
        </p:spPr>
        <p:txBody>
          <a:bodyPr wrap="square">
            <a:spAutoFit/>
            <a:scene3d>
              <a:camera prst="orthographicFront"/>
              <a:lightRig rig="threePt" dir="t"/>
            </a:scene3d>
            <a:sp3d extrusionH="57150">
              <a:bevelT w="38100" h="38100"/>
            </a:sp3d>
          </a:bodyPr>
          <a:lstStyle/>
          <a:p>
            <a:r>
              <a:rPr lang="en-US" sz="4000" b="1" dirty="0">
                <a:ln>
                  <a:solidFill>
                    <a:srgbClr val="002060"/>
                  </a:solidFill>
                </a:ln>
                <a:solidFill>
                  <a:srgbClr val="7E475E"/>
                </a:solidFill>
                <a:effectLst>
                  <a:glow rad="127000">
                    <a:schemeClr val="bg1"/>
                  </a:glow>
                </a:effectLst>
                <a:latin typeface="Poor Richard" panose="02080502050505020702" pitchFamily="18" charset="0"/>
              </a:rPr>
              <a:t>Answer: </a:t>
            </a:r>
            <a:r>
              <a:rPr lang="en-US" sz="3200" b="0" i="0" dirty="0">
                <a:solidFill>
                  <a:srgbClr val="4D5156"/>
                </a:solidFill>
                <a:effectLst/>
                <a:latin typeface="Poor Richard" panose="02080502050505020702" pitchFamily="18" charset="0"/>
              </a:rPr>
              <a:t> </a:t>
            </a:r>
            <a:r>
              <a:rPr lang="en-US" sz="3200" b="1" i="0" dirty="0">
                <a:solidFill>
                  <a:srgbClr val="002060"/>
                </a:solidFill>
                <a:effectLst/>
                <a:latin typeface="Poor Richard" panose="02080502050505020702" pitchFamily="18" charset="0"/>
              </a:rPr>
              <a:t>In ancient times, twelve thirty-day months were used making a total of 360 days for the year.  Abraham, used the </a:t>
            </a:r>
            <a:br>
              <a:rPr lang="en-US" sz="3200" b="1" i="0" dirty="0">
                <a:solidFill>
                  <a:srgbClr val="002060"/>
                </a:solidFill>
                <a:effectLst/>
                <a:latin typeface="Poor Richard" panose="02080502050505020702" pitchFamily="18" charset="0"/>
              </a:rPr>
            </a:br>
            <a:r>
              <a:rPr lang="en-US" sz="3200" b="1" i="0" dirty="0">
                <a:solidFill>
                  <a:srgbClr val="002060"/>
                </a:solidFill>
                <a:effectLst/>
                <a:latin typeface="Poor Richard" panose="02080502050505020702" pitchFamily="18" charset="0"/>
              </a:rPr>
              <a:t>360-day year, which was known in Ur. </a:t>
            </a:r>
            <a:br>
              <a:rPr lang="en-US" sz="3200" b="1" i="0" dirty="0">
                <a:solidFill>
                  <a:srgbClr val="002060"/>
                </a:solidFill>
                <a:effectLst/>
                <a:latin typeface="Poor Richard" panose="02080502050505020702" pitchFamily="18" charset="0"/>
              </a:rPr>
            </a:br>
            <a:r>
              <a:rPr lang="en-US" sz="3200" b="1" i="0" dirty="0">
                <a:solidFill>
                  <a:srgbClr val="002060"/>
                </a:solidFill>
                <a:effectLst/>
                <a:latin typeface="Poor Richard" panose="02080502050505020702" pitchFamily="18" charset="0"/>
              </a:rPr>
              <a:t>The Genesis account of the flood in the </a:t>
            </a:r>
            <a:br>
              <a:rPr lang="en-US" sz="3200" b="1" i="0" dirty="0">
                <a:solidFill>
                  <a:srgbClr val="002060"/>
                </a:solidFill>
                <a:effectLst/>
                <a:latin typeface="Poor Richard" panose="02080502050505020702" pitchFamily="18" charset="0"/>
              </a:rPr>
            </a:br>
            <a:r>
              <a:rPr lang="en-US" sz="3200" b="1" i="0" dirty="0">
                <a:solidFill>
                  <a:srgbClr val="002060"/>
                </a:solidFill>
                <a:effectLst/>
                <a:latin typeface="Poor Richard" panose="02080502050505020702" pitchFamily="18" charset="0"/>
              </a:rPr>
              <a:t>days of Noah illustrated this 360-day </a:t>
            </a:r>
            <a:br>
              <a:rPr lang="en-US" sz="3200" b="1" i="0" dirty="0">
                <a:solidFill>
                  <a:srgbClr val="002060"/>
                </a:solidFill>
                <a:effectLst/>
                <a:latin typeface="Poor Richard" panose="02080502050505020702" pitchFamily="18" charset="0"/>
              </a:rPr>
            </a:br>
            <a:r>
              <a:rPr lang="en-US" sz="3200" b="1" i="0" dirty="0">
                <a:solidFill>
                  <a:srgbClr val="002060"/>
                </a:solidFill>
                <a:effectLst/>
                <a:latin typeface="Poor Richard" panose="02080502050505020702" pitchFamily="18" charset="0"/>
              </a:rPr>
              <a:t>year by recording the 150-day interval </a:t>
            </a:r>
            <a:br>
              <a:rPr lang="en-US" sz="3200" b="1" i="0" dirty="0">
                <a:solidFill>
                  <a:srgbClr val="002060"/>
                </a:solidFill>
                <a:effectLst/>
                <a:latin typeface="Poor Richard" panose="02080502050505020702" pitchFamily="18" charset="0"/>
              </a:rPr>
            </a:br>
            <a:r>
              <a:rPr lang="en-US" sz="3200" b="1" i="0" dirty="0">
                <a:solidFill>
                  <a:srgbClr val="002060"/>
                </a:solidFill>
                <a:effectLst/>
                <a:latin typeface="Poor Richard" panose="02080502050505020702" pitchFamily="18" charset="0"/>
              </a:rPr>
              <a:t>till the waters abated from the earth.</a:t>
            </a:r>
          </a:p>
          <a:p>
            <a:endParaRPr lang="en-US" sz="1200" b="1" dirty="0">
              <a:solidFill>
                <a:srgbClr val="002060"/>
              </a:solidFill>
              <a:latin typeface="Poor Richard" panose="02080502050505020702" pitchFamily="18" charset="0"/>
            </a:endParaRPr>
          </a:p>
          <a:p>
            <a:r>
              <a:rPr lang="en-US" sz="2000" b="1" i="0" dirty="0">
                <a:solidFill>
                  <a:srgbClr val="002060"/>
                </a:solidFill>
                <a:effectLst/>
              </a:rPr>
              <a:t>https://en.wikipedia.org/wiki/Prophetic_Year#:~:text=In%20ancient%20times%2C%20twelve%20thirty,waters%20abated%20from%20the%20earth.</a:t>
            </a:r>
            <a:endParaRPr lang="en-US" sz="3200" b="1" dirty="0">
              <a:solidFill>
                <a:srgbClr val="7E475E"/>
              </a:solidFill>
              <a:latin typeface="Poor Richard" panose="02080502050505020702" pitchFamily="18" charset="0"/>
            </a:endParaRPr>
          </a:p>
        </p:txBody>
      </p:sp>
      <p:pic>
        <p:nvPicPr>
          <p:cNvPr id="21" name="Picture 20">
            <a:extLst>
              <a:ext uri="{FF2B5EF4-FFF2-40B4-BE49-F238E27FC236}">
                <a16:creationId xmlns:a16="http://schemas.microsoft.com/office/drawing/2014/main" id="{314D7A33-445A-A29E-39F3-8523815676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537223" y="2105031"/>
            <a:ext cx="2376272" cy="2198298"/>
          </a:xfrm>
          <a:prstGeom prst="ellipse">
            <a:avLst/>
          </a:prstGeom>
          <a:ln>
            <a:noFill/>
          </a:ln>
          <a:effectLst>
            <a:softEdge rad="112500"/>
          </a:effectLst>
        </p:spPr>
      </p:pic>
      <p:pic>
        <p:nvPicPr>
          <p:cNvPr id="17" name="Picture 16">
            <a:extLst>
              <a:ext uri="{FF2B5EF4-FFF2-40B4-BE49-F238E27FC236}">
                <a16:creationId xmlns:a16="http://schemas.microsoft.com/office/drawing/2014/main" id="{2ED843E1-3D0E-8BEC-D180-DAA22791B3E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8039" l="0" r="100000"/>
                    </a14:imgEffect>
                  </a14:imgLayer>
                </a14:imgProps>
              </a:ext>
              <a:ext uri="{28A0092B-C50C-407E-A947-70E740481C1C}">
                <a14:useLocalDpi xmlns:a14="http://schemas.microsoft.com/office/drawing/2010/main"/>
              </a:ext>
            </a:extLst>
          </a:blip>
          <a:srcRect/>
          <a:stretch/>
        </p:blipFill>
        <p:spPr>
          <a:xfrm flipH="1">
            <a:off x="9235377" y="3917213"/>
            <a:ext cx="2766077" cy="2887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TextBox 17">
            <a:extLst>
              <a:ext uri="{FF2B5EF4-FFF2-40B4-BE49-F238E27FC236}">
                <a16:creationId xmlns:a16="http://schemas.microsoft.com/office/drawing/2014/main" id="{74883888-88F6-FEA5-DFA9-FC62B4BF048C}"/>
              </a:ext>
            </a:extLst>
          </p:cNvPr>
          <p:cNvSpPr txBox="1"/>
          <p:nvPr/>
        </p:nvSpPr>
        <p:spPr>
          <a:xfrm>
            <a:off x="7161956" y="3761613"/>
            <a:ext cx="2999557" cy="1200329"/>
          </a:xfrm>
          <a:prstGeom prst="rect">
            <a:avLst/>
          </a:prstGeom>
          <a:solidFill>
            <a:schemeClr val="accent2">
              <a:lumMod val="40000"/>
              <a:lumOff val="60000"/>
            </a:schemeClr>
          </a:solidFill>
          <a:effectLst>
            <a:softEdge rad="203200"/>
          </a:effectLst>
        </p:spPr>
        <p:txBody>
          <a:bodyPr wrap="square" rtlCol="0">
            <a:spAutoFit/>
            <a:scene3d>
              <a:camera prst="orthographicFront"/>
              <a:lightRig rig="threePt" dir="t"/>
            </a:scene3d>
            <a:sp3d extrusionH="57150">
              <a:bevelT w="38100" h="38100"/>
            </a:sp3d>
          </a:bodyPr>
          <a:lstStyle/>
          <a:p>
            <a:pPr algn="ctr"/>
            <a:r>
              <a:rPr lang="en-US" sz="2400" b="1" dirty="0">
                <a:solidFill>
                  <a:srgbClr val="002060"/>
                </a:solidFill>
                <a:latin typeface="Comic Sans MS" panose="030F0702030302020204" pitchFamily="66" charset="0"/>
              </a:rPr>
              <a:t>What part of this answer will Torah </a:t>
            </a:r>
            <a:br>
              <a:rPr lang="en-US" sz="2400" b="1" dirty="0">
                <a:solidFill>
                  <a:srgbClr val="002060"/>
                </a:solidFill>
                <a:latin typeface="Comic Sans MS" panose="030F0702030302020204" pitchFamily="66" charset="0"/>
              </a:rPr>
            </a:br>
            <a:r>
              <a:rPr lang="en-US" sz="2400" b="1" dirty="0">
                <a:solidFill>
                  <a:srgbClr val="002060"/>
                </a:solidFill>
                <a:latin typeface="Comic Sans MS" panose="030F0702030302020204" pitchFamily="66" charset="0"/>
              </a:rPr>
              <a:t>agree with?</a:t>
            </a:r>
          </a:p>
        </p:txBody>
      </p:sp>
    </p:spTree>
    <p:extLst>
      <p:ext uri="{BB962C8B-B14F-4D97-AF65-F5344CB8AC3E}">
        <p14:creationId xmlns:p14="http://schemas.microsoft.com/office/powerpoint/2010/main" val="335063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p:cTn id="12"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66</a:t>
            </a:fld>
            <a:endParaRPr lang="en-US" b="1" dirty="0">
              <a:solidFill>
                <a:schemeClr val="tx1"/>
              </a:solidFill>
            </a:endParaRPr>
          </a:p>
        </p:txBody>
      </p:sp>
      <p:sp>
        <p:nvSpPr>
          <p:cNvPr id="10" name="Content Placeholder 2">
            <a:extLst>
              <a:ext uri="{FF2B5EF4-FFF2-40B4-BE49-F238E27FC236}">
                <a16:creationId xmlns:a16="http://schemas.microsoft.com/office/drawing/2014/main" id="{5D6C0927-F6B2-2499-2670-2DF440789BC0}"/>
              </a:ext>
            </a:extLst>
          </p:cNvPr>
          <p:cNvSpPr txBox="1">
            <a:spLocks/>
          </p:cNvSpPr>
          <p:nvPr/>
        </p:nvSpPr>
        <p:spPr>
          <a:xfrm>
            <a:off x="356343" y="299699"/>
            <a:ext cx="5108630" cy="6392747"/>
          </a:xfrm>
          <a:prstGeom prst="rect">
            <a:avLst/>
          </a:prstGeom>
          <a:noFill/>
          <a:effectLst>
            <a:glow rad="228600">
              <a:schemeClr val="accent1">
                <a:satMod val="175000"/>
                <a:alpha val="40000"/>
              </a:schemeClr>
            </a:glow>
          </a:effectLst>
        </p:spPr>
        <p:txBody>
          <a:bodyPr>
            <a:normAutofit fontScale="700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30000"/>
              </a:lnSpc>
              <a:buNone/>
            </a:pPr>
            <a:r>
              <a:rPr lang="en-US" b="1" dirty="0">
                <a:solidFill>
                  <a:srgbClr val="7E475E"/>
                </a:solidFill>
                <a:latin typeface="Poor Richard" panose="02080502050505020702" pitchFamily="18" charset="0"/>
              </a:rPr>
              <a:t>    </a:t>
            </a:r>
            <a:r>
              <a:rPr lang="en-US" sz="4000" b="1" dirty="0">
                <a:solidFill>
                  <a:srgbClr val="7E475E"/>
                </a:solidFill>
                <a:latin typeface="Poor Richard" panose="02080502050505020702" pitchFamily="18" charset="0"/>
              </a:rPr>
              <a:t>We should all know by now:</a:t>
            </a:r>
          </a:p>
          <a:p>
            <a:pPr>
              <a:lnSpc>
                <a:spcPct val="120000"/>
              </a:lnSpc>
            </a:pPr>
            <a:r>
              <a:rPr lang="en-US" b="1" dirty="0">
                <a:solidFill>
                  <a:srgbClr val="C00000"/>
                </a:solidFill>
                <a:latin typeface="Poor Richard" panose="02080502050505020702" pitchFamily="18" charset="0"/>
              </a:rPr>
              <a:t>The Biblical Hebrew calendar of Israel today is no longer the pure calendar </a:t>
            </a:r>
            <a:br>
              <a:rPr lang="en-US" b="1" dirty="0">
                <a:solidFill>
                  <a:srgbClr val="C00000"/>
                </a:solidFill>
                <a:latin typeface="Poor Richard" panose="02080502050505020702" pitchFamily="18" charset="0"/>
              </a:rPr>
            </a:br>
            <a:r>
              <a:rPr lang="en-US" b="1" dirty="0">
                <a:solidFill>
                  <a:srgbClr val="C00000"/>
                </a:solidFill>
                <a:latin typeface="Poor Richard" panose="02080502050505020702" pitchFamily="18" charset="0"/>
              </a:rPr>
              <a:t>count found in the Torah as most follow </a:t>
            </a:r>
            <a:br>
              <a:rPr lang="en-US" b="1" dirty="0">
                <a:solidFill>
                  <a:srgbClr val="C00000"/>
                </a:solidFill>
                <a:latin typeface="Poor Richard" panose="02080502050505020702" pitchFamily="18" charset="0"/>
              </a:rPr>
            </a:br>
            <a:r>
              <a:rPr lang="en-US" b="1" dirty="0">
                <a:solidFill>
                  <a:srgbClr val="C00000"/>
                </a:solidFill>
                <a:latin typeface="Poor Richard" panose="02080502050505020702" pitchFamily="18" charset="0"/>
              </a:rPr>
              <a:t>the crescent moon &amp; barley crops.</a:t>
            </a:r>
          </a:p>
          <a:p>
            <a:pPr>
              <a:lnSpc>
                <a:spcPct val="120000"/>
              </a:lnSpc>
            </a:pPr>
            <a:r>
              <a:rPr lang="en-US" b="1" dirty="0">
                <a:solidFill>
                  <a:srgbClr val="7E475E"/>
                </a:solidFill>
                <a:latin typeface="Poor Richard" panose="02080502050505020702" pitchFamily="18" charset="0"/>
              </a:rPr>
              <a:t>However, through all the generations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from Adam to Joshua, Yahuah’s people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did honor His Covenant Calendar.</a:t>
            </a:r>
          </a:p>
          <a:p>
            <a:pPr>
              <a:lnSpc>
                <a:spcPct val="120000"/>
              </a:lnSpc>
            </a:pPr>
            <a:r>
              <a:rPr lang="en-US" b="1" dirty="0">
                <a:solidFill>
                  <a:srgbClr val="C00000"/>
                </a:solidFill>
                <a:latin typeface="Poor Richard" panose="02080502050505020702" pitchFamily="18" charset="0"/>
              </a:rPr>
              <a:t>From ~1425 </a:t>
            </a:r>
            <a:r>
              <a:rPr lang="en-US" sz="2600" b="1" dirty="0">
                <a:solidFill>
                  <a:srgbClr val="C00000"/>
                </a:solidFill>
                <a:latin typeface="Poor Richard" panose="02080502050505020702" pitchFamily="18" charset="0"/>
              </a:rPr>
              <a:t>BCE</a:t>
            </a:r>
            <a:r>
              <a:rPr lang="en-US" b="1" dirty="0">
                <a:solidFill>
                  <a:srgbClr val="C00000"/>
                </a:solidFill>
                <a:latin typeface="Poor Richard" panose="02080502050505020702" pitchFamily="18" charset="0"/>
              </a:rPr>
              <a:t>  many of Israel’s leaders  began following the pagan ways and worship festivals, continually changing their calendars.  Only a remnant did not!</a:t>
            </a:r>
          </a:p>
          <a:p>
            <a:pPr>
              <a:lnSpc>
                <a:spcPct val="120000"/>
              </a:lnSpc>
            </a:pPr>
            <a:r>
              <a:rPr lang="en-US" b="1" dirty="0">
                <a:solidFill>
                  <a:srgbClr val="7E475E"/>
                </a:solidFill>
                <a:latin typeface="Poor Richard" panose="02080502050505020702" pitchFamily="18" charset="0"/>
              </a:rPr>
              <a:t>By the time of the Gospels, nothing much had changed; only a few (remnant) set their lives to be obedient to all the statutes, including Yahuah’s Covenant Calendar.</a:t>
            </a:r>
          </a:p>
          <a:p>
            <a:pPr>
              <a:lnSpc>
                <a:spcPct val="120000"/>
              </a:lnSpc>
            </a:pPr>
            <a:r>
              <a:rPr lang="en-US" b="1" dirty="0">
                <a:solidFill>
                  <a:srgbClr val="C00000"/>
                </a:solidFill>
                <a:latin typeface="Poor Richard" panose="02080502050505020702" pitchFamily="18" charset="0"/>
              </a:rPr>
              <a:t>It is a very sad history, indeed!</a:t>
            </a:r>
          </a:p>
          <a:p>
            <a:pPr>
              <a:lnSpc>
                <a:spcPct val="120000"/>
              </a:lnSpc>
            </a:pPr>
            <a:endParaRPr lang="en-US" b="1" dirty="0">
              <a:solidFill>
                <a:srgbClr val="7E475E"/>
              </a:solidFill>
              <a:latin typeface="Poor Richard" panose="02080502050505020702" pitchFamily="18" charset="0"/>
            </a:endParaRPr>
          </a:p>
        </p:txBody>
      </p:sp>
      <p:pic>
        <p:nvPicPr>
          <p:cNvPr id="2" name="Picture 1" descr="C:\Users\Rae\Desktop\Best CCC Logo Clear with colors in circle SMS.png">
            <a:extLst>
              <a:ext uri="{FF2B5EF4-FFF2-40B4-BE49-F238E27FC236}">
                <a16:creationId xmlns:a16="http://schemas.microsoft.com/office/drawing/2014/main" id="{1FA18822-AB7E-F622-8A32-67570DB0C1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5022E72-C74F-226B-AD62-5AED102B4845}"/>
              </a:ext>
            </a:extLst>
          </p:cNvPr>
          <p:cNvSpPr txBox="1">
            <a:spLocks/>
          </p:cNvSpPr>
          <p:nvPr/>
        </p:nvSpPr>
        <p:spPr>
          <a:xfrm>
            <a:off x="5286187" y="317162"/>
            <a:ext cx="6704922" cy="6392747"/>
          </a:xfrm>
          <a:prstGeom prst="rect">
            <a:avLst/>
          </a:prstGeom>
          <a:noFill/>
          <a:effectLst>
            <a:glow rad="228600">
              <a:schemeClr val="accent1">
                <a:satMod val="175000"/>
                <a:alpha val="40000"/>
              </a:schemeClr>
            </a:glow>
          </a:effectLst>
        </p:spPr>
        <p:txBody>
          <a:bodyPr>
            <a:normAutofit fontScale="85000" lnSpcReduction="1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30000"/>
              </a:lnSpc>
              <a:buNone/>
            </a:pPr>
            <a:r>
              <a:rPr lang="en-US" sz="4000" b="1" dirty="0">
                <a:solidFill>
                  <a:srgbClr val="FF0000"/>
                </a:solidFill>
                <a:latin typeface="Poor Richard" panose="02080502050505020702" pitchFamily="18" charset="0"/>
              </a:rPr>
              <a:t>Do the Scriptures speak of anything important happening on the </a:t>
            </a:r>
            <a:br>
              <a:rPr lang="en-US" sz="4000" b="1" dirty="0">
                <a:solidFill>
                  <a:srgbClr val="FF0000"/>
                </a:solidFill>
                <a:latin typeface="Poor Richard" panose="02080502050505020702" pitchFamily="18" charset="0"/>
              </a:rPr>
            </a:br>
            <a:r>
              <a:rPr lang="en-US" sz="4000" b="1" dirty="0">
                <a:solidFill>
                  <a:srgbClr val="FF0000"/>
                </a:solidFill>
                <a:latin typeface="Poor Richard" panose="02080502050505020702" pitchFamily="18" charset="0"/>
              </a:rPr>
              <a:t>“new </a:t>
            </a:r>
            <a:r>
              <a:rPr lang="en-US" sz="4000" b="1" dirty="0" err="1">
                <a:solidFill>
                  <a:srgbClr val="FF0000"/>
                </a:solidFill>
                <a:latin typeface="Poor Richard" panose="02080502050505020702" pitchFamily="18" charset="0"/>
              </a:rPr>
              <a:t>m</a:t>
            </a:r>
            <a:r>
              <a:rPr lang="en-US" sz="4000" b="1" u="sng" dirty="0" err="1">
                <a:latin typeface="Poor Richard" panose="02080502050505020702" pitchFamily="18" charset="0"/>
              </a:rPr>
              <a:t>oo</a:t>
            </a:r>
            <a:r>
              <a:rPr lang="en-US" sz="4000" b="1" dirty="0" err="1">
                <a:solidFill>
                  <a:srgbClr val="FF0000"/>
                </a:solidFill>
                <a:latin typeface="Poor Richard" panose="02080502050505020702" pitchFamily="18" charset="0"/>
              </a:rPr>
              <a:t>nth</a:t>
            </a:r>
            <a:r>
              <a:rPr lang="en-US" sz="4000" b="1" dirty="0">
                <a:solidFill>
                  <a:srgbClr val="FF0000"/>
                </a:solidFill>
                <a:latin typeface="Poor Richard" panose="02080502050505020702" pitchFamily="18" charset="0"/>
              </a:rPr>
              <a:t>” day?   </a:t>
            </a:r>
            <a:r>
              <a:rPr lang="en-US" sz="4000" b="1" dirty="0">
                <a:solidFill>
                  <a:srgbClr val="002060"/>
                </a:solidFill>
                <a:latin typeface="Poor Richard" panose="02080502050505020702" pitchFamily="18" charset="0"/>
              </a:rPr>
              <a:t>Yes!</a:t>
            </a:r>
            <a:r>
              <a:rPr lang="en-US" sz="4000" b="1" dirty="0">
                <a:solidFill>
                  <a:srgbClr val="FF0000"/>
                </a:solidFill>
                <a:latin typeface="Poor Richard" panose="02080502050505020702" pitchFamily="18" charset="0"/>
              </a:rPr>
              <a:t> … and </a:t>
            </a:r>
            <a:r>
              <a:rPr lang="en-US" sz="4000" b="1" dirty="0">
                <a:solidFill>
                  <a:srgbClr val="002060"/>
                </a:solidFill>
                <a:latin typeface="Poor Richard" panose="02080502050505020702" pitchFamily="18" charset="0"/>
              </a:rPr>
              <a:t>No!</a:t>
            </a:r>
          </a:p>
          <a:p>
            <a:pPr>
              <a:lnSpc>
                <a:spcPct val="120000"/>
              </a:lnSpc>
            </a:pPr>
            <a:r>
              <a:rPr lang="en-US" b="1" u="sng" dirty="0">
                <a:solidFill>
                  <a:srgbClr val="FF0000"/>
                </a:solidFill>
                <a:effectLst>
                  <a:outerShdw blurRad="38100" dist="38100" dir="2700000" algn="tl">
                    <a:srgbClr val="000000">
                      <a:alpha val="43137"/>
                    </a:srgbClr>
                  </a:outerShdw>
                </a:effectLst>
                <a:latin typeface="Poor Richard" panose="02080502050505020702" pitchFamily="18" charset="0"/>
              </a:rPr>
              <a:t>Yes</a:t>
            </a:r>
            <a:r>
              <a:rPr lang="en-US" b="1" dirty="0">
                <a:solidFill>
                  <a:srgbClr val="FF0000"/>
                </a:solidFill>
                <a:effectLst>
                  <a:outerShdw blurRad="38100" dist="38100" dir="2700000" algn="tl">
                    <a:srgbClr val="000000">
                      <a:alpha val="43137"/>
                    </a:srgbClr>
                  </a:outerShdw>
                </a:effectLst>
                <a:latin typeface="Poor Richard" panose="02080502050505020702" pitchFamily="18" charset="0"/>
              </a:rPr>
              <a:t>, </a:t>
            </a:r>
            <a:r>
              <a:rPr lang="en-US" b="1" dirty="0">
                <a:solidFill>
                  <a:srgbClr val="7E475E"/>
                </a:solidFill>
                <a:latin typeface="Poor Richard" panose="02080502050505020702" pitchFamily="18" charset="0"/>
              </a:rPr>
              <a:t>there are 10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matches  </a:t>
            </a:r>
            <a:r>
              <a:rPr lang="en-US" sz="2600" b="1" dirty="0">
                <a:latin typeface="Poor Richard" panose="02080502050505020702" pitchFamily="18" charset="0"/>
              </a:rPr>
              <a:t>[9: OT &amp; 1: NT] </a:t>
            </a:r>
            <a:br>
              <a:rPr lang="en-US" sz="2600" b="1" dirty="0">
                <a:latin typeface="Poor Richard" panose="02080502050505020702" pitchFamily="18" charset="0"/>
              </a:rPr>
            </a:br>
            <a:r>
              <a:rPr lang="en-US" b="1" dirty="0">
                <a:solidFill>
                  <a:srgbClr val="7E475E"/>
                </a:solidFill>
                <a:latin typeface="Poor Richard" panose="02080502050505020702" pitchFamily="18" charset="0"/>
              </a:rPr>
              <a:t>that have the words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“new moon” referring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to the “day” of the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new moon.</a:t>
            </a:r>
          </a:p>
          <a:p>
            <a:pPr>
              <a:lnSpc>
                <a:spcPct val="120000"/>
              </a:lnSpc>
            </a:pPr>
            <a:r>
              <a:rPr lang="en-US" b="1" u="sng" dirty="0">
                <a:solidFill>
                  <a:srgbClr val="FF0000"/>
                </a:solidFill>
                <a:effectLst>
                  <a:outerShdw blurRad="38100" dist="38100" dir="2700000" algn="tl">
                    <a:srgbClr val="000000">
                      <a:alpha val="43137"/>
                    </a:srgbClr>
                  </a:outerShdw>
                </a:effectLst>
                <a:latin typeface="Poor Richard" panose="02080502050505020702" pitchFamily="18" charset="0"/>
              </a:rPr>
              <a:t>NO</a:t>
            </a:r>
            <a:r>
              <a:rPr lang="en-US" b="1" dirty="0">
                <a:solidFill>
                  <a:srgbClr val="FF0000"/>
                </a:solidFill>
                <a:effectLst>
                  <a:outerShdw blurRad="38100" dist="38100" dir="2700000" algn="tl">
                    <a:srgbClr val="000000">
                      <a:alpha val="43137"/>
                    </a:srgbClr>
                  </a:outerShdw>
                </a:effectLst>
                <a:latin typeface="Poor Richard" panose="02080502050505020702" pitchFamily="18" charset="0"/>
              </a:rPr>
              <a:t>!    </a:t>
            </a:r>
            <a:r>
              <a:rPr lang="en-US" b="1" dirty="0">
                <a:solidFill>
                  <a:srgbClr val="7E475E"/>
                </a:solidFill>
                <a:latin typeface="Poor Richard" panose="02080502050505020702" pitchFamily="18" charset="0"/>
              </a:rPr>
              <a:t>Not one “new moon” phrase refers to </a:t>
            </a:r>
            <a:r>
              <a:rPr lang="en-US" b="1" dirty="0">
                <a:solidFill>
                  <a:srgbClr val="FF0000"/>
                </a:solidFill>
                <a:latin typeface="Poor Richard" panose="02080502050505020702" pitchFamily="18" charset="0"/>
              </a:rPr>
              <a:t>“moon/H3394/</a:t>
            </a:r>
            <a:r>
              <a:rPr lang="en-US" b="1" dirty="0" err="1">
                <a:solidFill>
                  <a:srgbClr val="FF0000"/>
                </a:solidFill>
                <a:latin typeface="Poor Richard" panose="02080502050505020702" pitchFamily="18" charset="0"/>
              </a:rPr>
              <a:t>yareach</a:t>
            </a:r>
            <a:r>
              <a:rPr lang="en-US" b="1" dirty="0">
                <a:solidFill>
                  <a:srgbClr val="FF0000"/>
                </a:solidFill>
                <a:latin typeface="Poor Richard" panose="02080502050505020702" pitchFamily="18" charset="0"/>
              </a:rPr>
              <a:t>.”   </a:t>
            </a:r>
            <a:r>
              <a:rPr lang="en-US" b="1" dirty="0">
                <a:solidFill>
                  <a:srgbClr val="7E475E"/>
                </a:solidFill>
                <a:latin typeface="Poor Richard" panose="02080502050505020702" pitchFamily="18" charset="0"/>
              </a:rPr>
              <a:t>Every phrase refers </a:t>
            </a:r>
            <a:br>
              <a:rPr lang="en-US" b="1" dirty="0">
                <a:solidFill>
                  <a:srgbClr val="7E475E"/>
                </a:solidFill>
                <a:latin typeface="Poor Richard" panose="02080502050505020702" pitchFamily="18" charset="0"/>
              </a:rPr>
            </a:br>
            <a:r>
              <a:rPr lang="en-US" b="1" dirty="0">
                <a:solidFill>
                  <a:srgbClr val="7E475E"/>
                </a:solidFill>
                <a:latin typeface="Poor Richard" panose="02080502050505020702" pitchFamily="18" charset="0"/>
              </a:rPr>
              <a:t>to the words </a:t>
            </a:r>
            <a:r>
              <a:rPr lang="en-US" b="1" dirty="0">
                <a:solidFill>
                  <a:srgbClr val="0070C0"/>
                </a:solidFill>
                <a:latin typeface="Poor Richard" panose="02080502050505020702" pitchFamily="18" charset="0"/>
              </a:rPr>
              <a:t>“new month/H2320/</a:t>
            </a:r>
            <a:r>
              <a:rPr lang="en-US" b="1" dirty="0" err="1">
                <a:solidFill>
                  <a:srgbClr val="0070C0"/>
                </a:solidFill>
                <a:latin typeface="Poor Richard" panose="02080502050505020702" pitchFamily="18" charset="0"/>
              </a:rPr>
              <a:t>chodesh</a:t>
            </a:r>
            <a:r>
              <a:rPr lang="en-US" b="1" dirty="0">
                <a:solidFill>
                  <a:srgbClr val="0070C0"/>
                </a:solidFill>
                <a:latin typeface="Poor Richard" panose="02080502050505020702" pitchFamily="18" charset="0"/>
              </a:rPr>
              <a:t>.”</a:t>
            </a:r>
          </a:p>
          <a:p>
            <a:pPr>
              <a:lnSpc>
                <a:spcPct val="120000"/>
              </a:lnSpc>
            </a:pPr>
            <a:endParaRPr lang="en-US" b="1" dirty="0">
              <a:solidFill>
                <a:srgbClr val="7E475E"/>
              </a:solidFill>
              <a:latin typeface="Poor Richard" panose="02080502050505020702" pitchFamily="18" charset="0"/>
            </a:endParaRPr>
          </a:p>
        </p:txBody>
      </p:sp>
      <p:grpSp>
        <p:nvGrpSpPr>
          <p:cNvPr id="7" name="Group 6">
            <a:extLst>
              <a:ext uri="{FF2B5EF4-FFF2-40B4-BE49-F238E27FC236}">
                <a16:creationId xmlns:a16="http://schemas.microsoft.com/office/drawing/2014/main" id="{55369BBB-6EB6-6EE5-94AD-3BA1D2A976A6}"/>
              </a:ext>
            </a:extLst>
          </p:cNvPr>
          <p:cNvGrpSpPr/>
          <p:nvPr/>
        </p:nvGrpSpPr>
        <p:grpSpPr>
          <a:xfrm>
            <a:off x="8487806" y="2452714"/>
            <a:ext cx="3369623" cy="2549978"/>
            <a:chOff x="8487806" y="2452714"/>
            <a:chExt cx="3369623" cy="2549978"/>
          </a:xfrm>
        </p:grpSpPr>
        <p:pic>
          <p:nvPicPr>
            <p:cNvPr id="8" name="Picture 7">
              <a:extLst>
                <a:ext uri="{FF2B5EF4-FFF2-40B4-BE49-F238E27FC236}">
                  <a16:creationId xmlns:a16="http://schemas.microsoft.com/office/drawing/2014/main" id="{4A04220D-1CA9-6D6A-B2B8-4F84BC9631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87806" y="2452714"/>
              <a:ext cx="3344289" cy="2549978"/>
            </a:xfrm>
            <a:prstGeom prst="rect">
              <a:avLst/>
            </a:prstGeom>
            <a:ln>
              <a:noFill/>
            </a:ln>
            <a:effectLst>
              <a:softEdge rad="63500"/>
            </a:effectLst>
          </p:spPr>
        </p:pic>
        <p:sp>
          <p:nvSpPr>
            <p:cNvPr id="6" name="Content Placeholder 2">
              <a:extLst>
                <a:ext uri="{FF2B5EF4-FFF2-40B4-BE49-F238E27FC236}">
                  <a16:creationId xmlns:a16="http://schemas.microsoft.com/office/drawing/2014/main" id="{764A03E5-3DF4-4498-B39C-B3B06D9DF9F8}"/>
                </a:ext>
              </a:extLst>
            </p:cNvPr>
            <p:cNvSpPr txBox="1">
              <a:spLocks/>
            </p:cNvSpPr>
            <p:nvPr/>
          </p:nvSpPr>
          <p:spPr>
            <a:xfrm>
              <a:off x="8487806" y="3994096"/>
              <a:ext cx="3369623" cy="893436"/>
            </a:xfrm>
            <a:prstGeom prst="rect">
              <a:avLst/>
            </a:prstGeom>
            <a:noFill/>
            <a:effectLst>
              <a:glow rad="228600">
                <a:schemeClr val="accent1">
                  <a:satMod val="175000"/>
                  <a:alpha val="40000"/>
                </a:schemeClr>
              </a:glow>
            </a:effectLst>
          </p:spPr>
          <p:txBody>
            <a:bodyPr>
              <a:normAutofit fontScale="77500" lnSpcReduction="2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6500" b="1" dirty="0">
                  <a:solidFill>
                    <a:schemeClr val="bg1"/>
                  </a:solidFill>
                  <a:latin typeface="Poor Richard" panose="02080502050505020702" pitchFamily="18" charset="0"/>
                </a:rPr>
                <a:t>Israel</a:t>
              </a:r>
              <a:endParaRPr lang="en-US" sz="4400" b="1" dirty="0">
                <a:solidFill>
                  <a:schemeClr val="bg1"/>
                </a:solidFill>
                <a:latin typeface="Poor Richard" panose="02080502050505020702" pitchFamily="18" charset="0"/>
              </a:endParaRPr>
            </a:p>
          </p:txBody>
        </p:sp>
      </p:grpSp>
    </p:spTree>
    <p:extLst>
      <p:ext uri="{BB962C8B-B14F-4D97-AF65-F5344CB8AC3E}">
        <p14:creationId xmlns:p14="http://schemas.microsoft.com/office/powerpoint/2010/main" val="22516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barn(inVertical)">
                                      <p:cBhvr>
                                        <p:cTn id="7" dur="10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barn(inVertical)">
                                      <p:cBhvr>
                                        <p:cTn id="12" dur="1000"/>
                                        <p:tgtEl>
                                          <p:spTgt spid="10">
                                            <p:txEl>
                                              <p:pRg st="4" end="4"/>
                                            </p:txEl>
                                          </p:spTgt>
                                        </p:tgtEl>
                                      </p:cBhvr>
                                    </p:animEffect>
                                  </p:childTnLst>
                                </p:cTn>
                              </p:par>
                            </p:childTnLst>
                          </p:cTn>
                        </p:par>
                        <p:par>
                          <p:cTn id="13" fill="hold">
                            <p:stCondLst>
                              <p:cond delay="1000"/>
                            </p:stCondLst>
                            <p:childTnLst>
                              <p:par>
                                <p:cTn id="14" presetID="16" presetClass="entr" presetSubtype="21" fill="hold" nodeType="afterEffect">
                                  <p:stCondLst>
                                    <p:cond delay="425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barn(inVertical)">
                                      <p:cBhvr>
                                        <p:cTn id="16" dur="1000"/>
                                        <p:tgtEl>
                                          <p:spTgt spid="10">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65553"/>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67</a:t>
            </a:fld>
            <a:endParaRPr lang="en-US" b="1" dirty="0">
              <a:solidFill>
                <a:schemeClr val="tx1"/>
              </a:solidFill>
            </a:endParaRPr>
          </a:p>
        </p:txBody>
      </p:sp>
      <p:sp>
        <p:nvSpPr>
          <p:cNvPr id="10" name="Content Placeholder 2">
            <a:extLst>
              <a:ext uri="{FF2B5EF4-FFF2-40B4-BE49-F238E27FC236}">
                <a16:creationId xmlns:a16="http://schemas.microsoft.com/office/drawing/2014/main" id="{5D6C0927-F6B2-2499-2670-2DF440789BC0}"/>
              </a:ext>
            </a:extLst>
          </p:cNvPr>
          <p:cNvSpPr txBox="1">
            <a:spLocks/>
          </p:cNvSpPr>
          <p:nvPr/>
        </p:nvSpPr>
        <p:spPr>
          <a:xfrm>
            <a:off x="334852" y="448867"/>
            <a:ext cx="5334944" cy="3424974"/>
          </a:xfrm>
          <a:prstGeom prst="rect">
            <a:avLst/>
          </a:prstGeom>
          <a:noFill/>
          <a:effectLst>
            <a:glow rad="228600">
              <a:schemeClr val="accent1">
                <a:satMod val="175000"/>
                <a:alpha val="40000"/>
              </a:schemeClr>
            </a:glow>
          </a:effectLst>
        </p:spPr>
        <p:txBody>
          <a:bodyPr>
            <a:normAutofit fontScale="925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30000"/>
              </a:lnSpc>
              <a:buNone/>
            </a:pPr>
            <a:r>
              <a:rPr lang="en-US" sz="4000" b="1" dirty="0">
                <a:solidFill>
                  <a:srgbClr val="0070C0"/>
                </a:solidFill>
                <a:latin typeface="Poor Richard" panose="02080502050505020702" pitchFamily="18" charset="0"/>
              </a:rPr>
              <a:t>Do the Scriptures speak </a:t>
            </a:r>
            <a:br>
              <a:rPr lang="en-US" sz="4000" b="1" dirty="0">
                <a:solidFill>
                  <a:srgbClr val="0070C0"/>
                </a:solidFill>
                <a:latin typeface="Poor Richard" panose="02080502050505020702" pitchFamily="18" charset="0"/>
              </a:rPr>
            </a:br>
            <a:r>
              <a:rPr lang="en-US" sz="4000" b="1" dirty="0">
                <a:solidFill>
                  <a:srgbClr val="0070C0"/>
                </a:solidFill>
                <a:latin typeface="Poor Richard" panose="02080502050505020702" pitchFamily="18" charset="0"/>
              </a:rPr>
              <a:t>of anything important happening on the </a:t>
            </a:r>
            <a:r>
              <a:rPr lang="en-US" sz="4000" b="1" u="sng" dirty="0">
                <a:solidFill>
                  <a:srgbClr val="0070C0"/>
                </a:solidFill>
                <a:latin typeface="Poor Richard" panose="02080502050505020702" pitchFamily="18" charset="0"/>
              </a:rPr>
              <a:t>Covenant</a:t>
            </a:r>
            <a:r>
              <a:rPr lang="en-US" sz="4000" b="1" dirty="0">
                <a:solidFill>
                  <a:srgbClr val="0070C0"/>
                </a:solidFill>
                <a:latin typeface="Poor Richard" panose="02080502050505020702" pitchFamily="18" charset="0"/>
              </a:rPr>
              <a:t> </a:t>
            </a:r>
            <a:br>
              <a:rPr lang="en-US" sz="4000" b="1" dirty="0">
                <a:solidFill>
                  <a:srgbClr val="0070C0"/>
                </a:solidFill>
                <a:latin typeface="Poor Richard" panose="02080502050505020702" pitchFamily="18" charset="0"/>
              </a:rPr>
            </a:br>
            <a:r>
              <a:rPr lang="en-US" sz="4000" b="1" dirty="0">
                <a:solidFill>
                  <a:srgbClr val="0070C0"/>
                </a:solidFill>
                <a:latin typeface="Poor Richard" panose="02080502050505020702" pitchFamily="18" charset="0"/>
              </a:rPr>
              <a:t>“new month” day?  </a:t>
            </a:r>
            <a:r>
              <a:rPr lang="en-US" sz="4000" b="1" u="sng" dirty="0">
                <a:solidFill>
                  <a:srgbClr val="7030A0"/>
                </a:solidFill>
                <a:latin typeface="Poor Richard" panose="02080502050505020702" pitchFamily="18" charset="0"/>
              </a:rPr>
              <a:t>Yes</a:t>
            </a:r>
            <a:r>
              <a:rPr lang="en-US" sz="4000" b="1" dirty="0">
                <a:solidFill>
                  <a:srgbClr val="7030A0"/>
                </a:solidFill>
                <a:latin typeface="Poor Richard" panose="02080502050505020702" pitchFamily="18" charset="0"/>
              </a:rPr>
              <a:t>! </a:t>
            </a:r>
          </a:p>
        </p:txBody>
      </p:sp>
      <p:sp>
        <p:nvSpPr>
          <p:cNvPr id="11" name="Content Placeholder 2">
            <a:extLst>
              <a:ext uri="{FF2B5EF4-FFF2-40B4-BE49-F238E27FC236}">
                <a16:creationId xmlns:a16="http://schemas.microsoft.com/office/drawing/2014/main" id="{01AE291A-0DC0-946A-00DE-6FB00CB802B4}"/>
              </a:ext>
            </a:extLst>
          </p:cNvPr>
          <p:cNvSpPr txBox="1">
            <a:spLocks/>
          </p:cNvSpPr>
          <p:nvPr/>
        </p:nvSpPr>
        <p:spPr>
          <a:xfrm>
            <a:off x="5669796" y="448867"/>
            <a:ext cx="6187352" cy="6166702"/>
          </a:xfrm>
          <a:prstGeom prst="rect">
            <a:avLst/>
          </a:prstGeom>
          <a:noFill/>
          <a:effectLst>
            <a:glow rad="228600">
              <a:schemeClr val="accent1">
                <a:satMod val="175000"/>
                <a:alpha val="40000"/>
              </a:schemeClr>
            </a:glow>
          </a:effectLst>
        </p:spPr>
        <p:txBody>
          <a:bodyPr>
            <a:normAutofit lnSpcReduction="10000"/>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nSpc>
                <a:spcPct val="120000"/>
              </a:lnSpc>
              <a:buClr>
                <a:srgbClr val="002060"/>
              </a:buClr>
              <a:buNone/>
            </a:pPr>
            <a:r>
              <a:rPr lang="en-US" sz="2000" b="1" dirty="0">
                <a:solidFill>
                  <a:srgbClr val="002060"/>
                </a:solidFill>
                <a:effectLst>
                  <a:glow rad="228600">
                    <a:schemeClr val="accent6">
                      <a:satMod val="175000"/>
                      <a:alpha val="40000"/>
                    </a:schemeClr>
                  </a:glow>
                </a:effectLst>
                <a:latin typeface="Comic Sans MS" panose="030F0702030302020204" pitchFamily="66" charset="0"/>
              </a:rPr>
              <a:t>The phrases “first day” and “first month” appear together 6 times in the Tanach with very interesting context.</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Gen 8:13 Noah removes the covering from the ark to see the ground is dry.</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Exo 40:2, 17  Moses raises up the sanctuary on this “day” in the 2</a:t>
            </a:r>
            <a:r>
              <a:rPr lang="en-US" sz="2000" b="1" baseline="30000" dirty="0">
                <a:solidFill>
                  <a:srgbClr val="002060"/>
                </a:solidFill>
                <a:effectLst>
                  <a:glow rad="228600">
                    <a:schemeClr val="accent6">
                      <a:satMod val="175000"/>
                      <a:alpha val="40000"/>
                    </a:schemeClr>
                  </a:glow>
                </a:effectLst>
                <a:latin typeface="Comic Sans MS" panose="030F0702030302020204" pitchFamily="66" charset="0"/>
              </a:rPr>
              <a:t>nd</a:t>
            </a:r>
            <a:r>
              <a:rPr lang="en-US" sz="2000" b="1" dirty="0">
                <a:solidFill>
                  <a:srgbClr val="002060"/>
                </a:solidFill>
                <a:effectLst>
                  <a:glow rad="228600">
                    <a:schemeClr val="accent6">
                      <a:satMod val="175000"/>
                      <a:alpha val="40000"/>
                    </a:schemeClr>
                  </a:glow>
                </a:effectLst>
                <a:latin typeface="Comic Sans MS" panose="030F0702030302020204" pitchFamily="66" charset="0"/>
              </a:rPr>
              <a:t> year.</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2 Chr 29:17  Solomon begins to sanctify and dedicate Jerusalem’s temple.</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Ezra 7:9  Ezra leaves Babylon on his trip back to Jerusalem after the 70 years end.</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Eze 29:17  Ezekiel speaks the word that Babylon will plunder Egypt (~588 BCE).</a:t>
            </a:r>
          </a:p>
          <a:p>
            <a:pPr marL="539496" indent="-457200">
              <a:lnSpc>
                <a:spcPct val="120000"/>
              </a:lnSpc>
              <a:buClr>
                <a:srgbClr val="002060"/>
              </a:buClr>
              <a:buFont typeface="+mj-lt"/>
              <a:buAutoNum type="arabicPeriod"/>
            </a:pPr>
            <a:r>
              <a:rPr lang="en-US" sz="2000" b="1" dirty="0">
                <a:solidFill>
                  <a:srgbClr val="002060"/>
                </a:solidFill>
                <a:effectLst>
                  <a:glow rad="228600">
                    <a:schemeClr val="accent6">
                      <a:satMod val="175000"/>
                      <a:alpha val="40000"/>
                    </a:schemeClr>
                  </a:glow>
                </a:effectLst>
                <a:latin typeface="Comic Sans MS" panose="030F0702030302020204" pitchFamily="66" charset="0"/>
              </a:rPr>
              <a:t>Eze 45:18  Ezekiel (~574 BCE) is given future instructions for purification &amp; consecration of the sanctuary.</a:t>
            </a:r>
          </a:p>
          <a:p>
            <a:pPr>
              <a:lnSpc>
                <a:spcPct val="120000"/>
              </a:lnSpc>
              <a:buClr>
                <a:srgbClr val="002060"/>
              </a:buClr>
            </a:pPr>
            <a:endParaRPr lang="en-US" sz="2000" b="1" dirty="0">
              <a:solidFill>
                <a:srgbClr val="002060"/>
              </a:solidFill>
              <a:effectLst>
                <a:glow rad="228600">
                  <a:schemeClr val="accent6">
                    <a:satMod val="175000"/>
                    <a:alpha val="40000"/>
                  </a:schemeClr>
                </a:glow>
              </a:effectLst>
              <a:latin typeface="Comic Sans MS" panose="030F0702030302020204" pitchFamily="66" charset="0"/>
            </a:endParaRPr>
          </a:p>
        </p:txBody>
      </p:sp>
      <p:pic>
        <p:nvPicPr>
          <p:cNvPr id="2" name="Picture 1" descr="C:\Users\Rae\Desktop\Best CCC Logo Clear with colors in circle SMS.png">
            <a:extLst>
              <a:ext uri="{FF2B5EF4-FFF2-40B4-BE49-F238E27FC236}">
                <a16:creationId xmlns:a16="http://schemas.microsoft.com/office/drawing/2014/main" id="{1FA18822-AB7E-F622-8A32-67570DB0C1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08844"/>
            <a:ext cx="546534" cy="565511"/>
          </a:xfrm>
          <a:prstGeom prst="rect">
            <a:avLst/>
          </a:prstGeom>
          <a:noFill/>
          <a:ln>
            <a:noFill/>
          </a:ln>
          <a:effectLst>
            <a:glow rad="457200">
              <a:schemeClr val="accent1">
                <a:satMod val="175000"/>
                <a:alpha val="19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702A28-1EEB-6079-54E9-6FE8556ED8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2748" y="3429000"/>
            <a:ext cx="3779520" cy="3005328"/>
          </a:xfrm>
          <a:prstGeom prst="rect">
            <a:avLst/>
          </a:prstGeom>
          <a:ln>
            <a:noFill/>
          </a:ln>
          <a:effectLst>
            <a:softEdge rad="112500"/>
          </a:effectLst>
        </p:spPr>
      </p:pic>
      <p:sp>
        <p:nvSpPr>
          <p:cNvPr id="14" name="Content Placeholder 2">
            <a:extLst>
              <a:ext uri="{FF2B5EF4-FFF2-40B4-BE49-F238E27FC236}">
                <a16:creationId xmlns:a16="http://schemas.microsoft.com/office/drawing/2014/main" id="{DC4B9B33-B6F1-05A4-DAEC-3D3973811BC6}"/>
              </a:ext>
            </a:extLst>
          </p:cNvPr>
          <p:cNvSpPr txBox="1">
            <a:spLocks/>
          </p:cNvSpPr>
          <p:nvPr/>
        </p:nvSpPr>
        <p:spPr>
          <a:xfrm>
            <a:off x="-836305" y="6969264"/>
            <a:ext cx="12827413" cy="6392747"/>
          </a:xfrm>
          <a:prstGeom prst="rect">
            <a:avLst/>
          </a:prstGeom>
          <a:noFill/>
          <a:effectLst>
            <a:glow rad="228600">
              <a:schemeClr val="accent1">
                <a:satMod val="175000"/>
                <a:alpha val="40000"/>
              </a:schemeClr>
            </a:glow>
          </a:effectLst>
        </p:spPr>
        <p:txBody>
          <a:bodyPr>
            <a:normAutofit fontScale="47500" lnSpcReduction="20000"/>
            <a:scene3d>
              <a:camera prst="orthographicFront"/>
              <a:lightRig rig="threePt" dir="t"/>
            </a:scene3d>
            <a:sp3d extrusionH="57150">
              <a:bevelT w="38100" h="38100"/>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30000"/>
              </a:lnSpc>
              <a:buNone/>
            </a:pPr>
            <a:r>
              <a:rPr lang="en-US" sz="4000" dirty="0" err="1"/>
              <a:t>Ezek</a:t>
            </a:r>
            <a:r>
              <a:rPr lang="en-US" sz="4000" dirty="0"/>
              <a:t> 45:18</a:t>
            </a:r>
          </a:p>
          <a:p>
            <a:pPr marL="82296" indent="0" algn="ctr">
              <a:lnSpc>
                <a:spcPct val="130000"/>
              </a:lnSpc>
              <a:buNone/>
            </a:pPr>
            <a:r>
              <a:rPr lang="en-US" sz="4000" dirty="0"/>
              <a:t>(1.) On the first day of the first month (upon new-year's day) they were to offer a sacrifice for the cleansing of the sanctuary (v. 18), that is, </a:t>
            </a:r>
            <a:r>
              <a:rPr lang="en-US" sz="5100" b="1" dirty="0">
                <a:solidFill>
                  <a:srgbClr val="FF0000"/>
                </a:solidFill>
              </a:rPr>
              <a:t>to make atonement for the iniquity of the holy things the year past, that they might bring none of the guilt of them into the services of the new year, and to implore grace for the preventing of that iniquity, and for the better performance of the service of the sanctuary the ensuing year</a:t>
            </a:r>
            <a:r>
              <a:rPr lang="en-US" sz="4000" dirty="0"/>
              <a:t>. </a:t>
            </a:r>
          </a:p>
          <a:p>
            <a:pPr marL="82296" indent="0" algn="ctr">
              <a:lnSpc>
                <a:spcPct val="130000"/>
              </a:lnSpc>
              <a:buNone/>
            </a:pPr>
            <a:r>
              <a:rPr lang="en-US" sz="4000" dirty="0"/>
              <a:t>And, in token of this, the blood of this sin-offering was to be put upon the posts of the gate of the inner court (v. 19), to signify that by it atonement was intended to be made for the sins of all the servants that attended that house, priests, Levites, and people, even the sins that were found in all their services. Note, Even sanctuaries on earth need cleansing, frequent cleansing; that above needs none. Those what worship God together should often join in renewing their repentance for their manifold defects, and applying the blood of Christ for the pardon of them, and in renewing their covenants to be more careful for the future; and it is very seasonable to begin the year with this work, as Hezekiah did when it had been long neglected, 2 Chron 29:17. They were here appointed to cleanse the sanctuary upon the first day of the month, because on the fourteenth day of the month they were to eat the </a:t>
            </a:r>
            <a:r>
              <a:rPr lang="en-US" sz="4000" dirty="0" err="1"/>
              <a:t>passover</a:t>
            </a:r>
            <a:r>
              <a:rPr lang="en-US" sz="4000" dirty="0"/>
              <a:t>, an ordinance which, of all Old-Testament institutions, had most in it of Christ and gospel grace, and therefore it was very fit that they should begin to prepare for it a fortnight before by cleansing the sanctuary.</a:t>
            </a:r>
          </a:p>
          <a:p>
            <a:pPr marL="82296" indent="0" algn="ctr">
              <a:lnSpc>
                <a:spcPct val="130000"/>
              </a:lnSpc>
              <a:buNone/>
            </a:pPr>
            <a:r>
              <a:rPr lang="en-US" sz="4000" dirty="0"/>
              <a:t>(from </a:t>
            </a:r>
            <a:r>
              <a:rPr lang="en-US" sz="5100" b="1" dirty="0">
                <a:solidFill>
                  <a:srgbClr val="FF0000"/>
                </a:solidFill>
              </a:rPr>
              <a:t>Matthew Henry's </a:t>
            </a:r>
            <a:r>
              <a:rPr lang="en-US" sz="4000" dirty="0"/>
              <a:t>Commentary)</a:t>
            </a:r>
            <a:endParaRPr lang="en-US" b="1" dirty="0">
              <a:solidFill>
                <a:srgbClr val="7E475E"/>
              </a:solidFill>
              <a:latin typeface="Poor Richard" panose="02080502050505020702" pitchFamily="18" charset="0"/>
            </a:endParaRPr>
          </a:p>
        </p:txBody>
      </p:sp>
    </p:spTree>
    <p:extLst>
      <p:ext uri="{BB962C8B-B14F-4D97-AF65-F5344CB8AC3E}">
        <p14:creationId xmlns:p14="http://schemas.microsoft.com/office/powerpoint/2010/main" val="18730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400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1000"/>
                                        <p:tgtEl>
                                          <p:spTgt spid="11">
                                            <p:txEl>
                                              <p:pRg st="1" end="1"/>
                                            </p:txEl>
                                          </p:spTgt>
                                        </p:tgtEl>
                                      </p:cBhvr>
                                    </p:animEffect>
                                    <p:anim calcmode="lin" valueType="num">
                                      <p:cBhvr>
                                        <p:cTn id="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1000"/>
                                        <p:tgtEl>
                                          <p:spTgt spid="11">
                                            <p:txEl>
                                              <p:pRg st="2" end="2"/>
                                            </p:txEl>
                                          </p:spTgt>
                                        </p:tgtEl>
                                      </p:cBhvr>
                                    </p:animEffect>
                                    <p:anim calcmode="lin" valueType="num">
                                      <p:cBhvr>
                                        <p:cTn id="2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200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1000"/>
                                        <p:tgtEl>
                                          <p:spTgt spid="11">
                                            <p:txEl>
                                              <p:pRg st="3" end="3"/>
                                            </p:txEl>
                                          </p:spTgt>
                                        </p:tgtEl>
                                      </p:cBhvr>
                                    </p:animEffect>
                                    <p:anim calcmode="lin" valueType="num">
                                      <p:cBhvr>
                                        <p:cTn id="2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200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1000"/>
                                        <p:tgtEl>
                                          <p:spTgt spid="11">
                                            <p:txEl>
                                              <p:pRg st="4" end="4"/>
                                            </p:txEl>
                                          </p:spTgt>
                                        </p:tgtEl>
                                      </p:cBhvr>
                                    </p:animEffect>
                                    <p:anim calcmode="lin" valueType="num">
                                      <p:cBhvr>
                                        <p:cTn id="3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7000"/>
                            </p:stCondLst>
                            <p:childTnLst>
                              <p:par>
                                <p:cTn id="36" presetID="42" presetClass="entr" presetSubtype="0" fill="hold" nodeType="afterEffect">
                                  <p:stCondLst>
                                    <p:cond delay="200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fade">
                                      <p:cBhvr>
                                        <p:cTn id="38" dur="1000"/>
                                        <p:tgtEl>
                                          <p:spTgt spid="11">
                                            <p:txEl>
                                              <p:pRg st="5" end="5"/>
                                            </p:txEl>
                                          </p:spTgt>
                                        </p:tgtEl>
                                      </p:cBhvr>
                                    </p:animEffect>
                                    <p:anim calcmode="lin" valueType="num">
                                      <p:cBhvr>
                                        <p:cTn id="39"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0"/>
                            </p:stCondLst>
                            <p:childTnLst>
                              <p:par>
                                <p:cTn id="42" presetID="42" presetClass="entr" presetSubtype="0" fill="hold" nodeType="afterEffect">
                                  <p:stCondLst>
                                    <p:cond delay="200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43781"/>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0AC1EE3-3ECC-EC74-81F5-939D564D8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000">
            <a:off x="-247212" y="577353"/>
            <a:ext cx="5538960" cy="1343879"/>
          </a:xfrm>
          <a:prstGeom prst="rect">
            <a:avLst/>
          </a:prstGeom>
          <a:ln>
            <a:noFill/>
          </a:ln>
          <a:effectLst>
            <a:outerShdw blurRad="76200" dir="13500000" sy="23000" kx="1200000" algn="br" rotWithShape="0">
              <a:prstClr val="black">
                <a:alpha val="20000"/>
              </a:prstClr>
            </a:outerShdw>
            <a:softEdge rad="112500"/>
          </a:effectLst>
          <a:scene3d>
            <a:camera prst="perspectiveContrastingRightFacing"/>
            <a:lightRig rig="threePt" dir="t"/>
          </a:scene3d>
        </p:spPr>
      </p:pic>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06440" y="6469062"/>
            <a:ext cx="2743200" cy="365125"/>
          </a:xfrm>
        </p:spPr>
        <p:txBody>
          <a:bodyPr/>
          <a:lstStyle/>
          <a:p>
            <a:fld id="{0B555D82-D20F-4DB7-B3E9-7B7EAC2F87A9}" type="slidenum">
              <a:rPr lang="en-US" sz="1400" b="1" smtClean="0">
                <a:solidFill>
                  <a:schemeClr val="tx1"/>
                </a:solidFill>
              </a:rPr>
              <a:t>68</a:t>
            </a:fld>
            <a:endParaRPr lang="en-US" b="1" dirty="0">
              <a:solidFill>
                <a:schemeClr val="tx1"/>
              </a:solidFill>
            </a:endParaRPr>
          </a:p>
        </p:txBody>
      </p:sp>
      <p:pic>
        <p:nvPicPr>
          <p:cNvPr id="5" name="Picture 4" descr="C:\Users\Rae\Desktop\Best CCC Logo Clear with colors in circle SMS.png">
            <a:extLst>
              <a:ext uri="{FF2B5EF4-FFF2-40B4-BE49-F238E27FC236}">
                <a16:creationId xmlns:a16="http://schemas.microsoft.com/office/drawing/2014/main" id="{0EDE440E-9B6E-A2C4-79ED-8D6AF5C4F5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152388"/>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DC6B6FD-AFE5-B8FB-E9C5-3DE01F6748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4131" y="1229940"/>
            <a:ext cx="11520778" cy="5976404"/>
          </a:xfrm>
          <a:prstGeom prst="rect">
            <a:avLst/>
          </a:prstGeom>
        </p:spPr>
      </p:pic>
      <p:pic>
        <p:nvPicPr>
          <p:cNvPr id="27" name="Picture 26">
            <a:extLst>
              <a:ext uri="{FF2B5EF4-FFF2-40B4-BE49-F238E27FC236}">
                <a16:creationId xmlns:a16="http://schemas.microsoft.com/office/drawing/2014/main" id="{06D09ED7-4FC2-C856-F5D1-F39B3AABCA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18784" y="3546504"/>
            <a:ext cx="2567085" cy="1080878"/>
          </a:xfrm>
          <a:prstGeom prst="rect">
            <a:avLst/>
          </a:prstGeom>
          <a:ln>
            <a:noFill/>
          </a:ln>
          <a:effectLst>
            <a:softEdge rad="112500"/>
          </a:effectLst>
        </p:spPr>
      </p:pic>
      <p:sp>
        <p:nvSpPr>
          <p:cNvPr id="24" name="Flowchart: Connector 23">
            <a:extLst>
              <a:ext uri="{FF2B5EF4-FFF2-40B4-BE49-F238E27FC236}">
                <a16:creationId xmlns:a16="http://schemas.microsoft.com/office/drawing/2014/main" id="{70EE8274-C0A9-27A1-4A12-56F8B93B29CB}"/>
              </a:ext>
            </a:extLst>
          </p:cNvPr>
          <p:cNvSpPr/>
          <p:nvPr/>
        </p:nvSpPr>
        <p:spPr>
          <a:xfrm>
            <a:off x="2810264" y="4013254"/>
            <a:ext cx="107953" cy="110647"/>
          </a:xfrm>
          <a:prstGeom prst="flowChartConnector">
            <a:avLst/>
          </a:prstGeom>
          <a:solidFill>
            <a:srgbClr val="E89A9C"/>
          </a:solidFill>
          <a:ln w="3175">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98EC6A1-DA10-AEA0-DC9E-788EE8E95812}"/>
              </a:ext>
            </a:extLst>
          </p:cNvPr>
          <p:cNvSpPr/>
          <p:nvPr/>
        </p:nvSpPr>
        <p:spPr>
          <a:xfrm>
            <a:off x="3066669" y="3976296"/>
            <a:ext cx="107953" cy="110647"/>
          </a:xfrm>
          <a:prstGeom prst="flowChartConnector">
            <a:avLst/>
          </a:prstGeom>
          <a:solidFill>
            <a:srgbClr val="C8B872"/>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5E2DE56E-A639-98A2-F28F-D28800570D49}"/>
              </a:ext>
            </a:extLst>
          </p:cNvPr>
          <p:cNvSpPr/>
          <p:nvPr/>
        </p:nvSpPr>
        <p:spPr>
          <a:xfrm>
            <a:off x="6102346" y="3244776"/>
            <a:ext cx="107953" cy="110647"/>
          </a:xfrm>
          <a:prstGeom prst="flowChartConnector">
            <a:avLst/>
          </a:prstGeom>
          <a:solidFill>
            <a:srgbClr val="FF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41A3011A-B550-C9E0-9AC5-CEA0FCF9E6EC}"/>
              </a:ext>
            </a:extLst>
          </p:cNvPr>
          <p:cNvSpPr/>
          <p:nvPr/>
        </p:nvSpPr>
        <p:spPr>
          <a:xfrm>
            <a:off x="6540434" y="3666697"/>
            <a:ext cx="107953" cy="110647"/>
          </a:xfrm>
          <a:prstGeom prst="flowChartConnector">
            <a:avLst/>
          </a:prstGeom>
          <a:solidFill>
            <a:srgbClr val="7030A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31" name="Flowchart: Connector 30">
            <a:extLst>
              <a:ext uri="{FF2B5EF4-FFF2-40B4-BE49-F238E27FC236}">
                <a16:creationId xmlns:a16="http://schemas.microsoft.com/office/drawing/2014/main" id="{C611285A-2F44-64EA-9AD8-1041C8AC0E93}"/>
              </a:ext>
            </a:extLst>
          </p:cNvPr>
          <p:cNvSpPr/>
          <p:nvPr/>
        </p:nvSpPr>
        <p:spPr>
          <a:xfrm>
            <a:off x="8046412" y="4031925"/>
            <a:ext cx="107953" cy="110647"/>
          </a:xfrm>
          <a:prstGeom prst="flowChartConnector">
            <a:avLst/>
          </a:prstGeom>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040F19B-05C3-E809-120D-88B047D27419}"/>
              </a:ext>
            </a:extLst>
          </p:cNvPr>
          <p:cNvSpPr/>
          <p:nvPr/>
        </p:nvSpPr>
        <p:spPr>
          <a:xfrm>
            <a:off x="9173694" y="3666696"/>
            <a:ext cx="107953" cy="110647"/>
          </a:xfrm>
          <a:prstGeom prst="flowChartConnector">
            <a:avLst/>
          </a:prstGeom>
          <a:solidFill>
            <a:srgbClr val="C0000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26ACB28-EBE4-CDBE-7381-70EDD50903CE}"/>
              </a:ext>
            </a:extLst>
          </p:cNvPr>
          <p:cNvSpPr/>
          <p:nvPr/>
        </p:nvSpPr>
        <p:spPr>
          <a:xfrm>
            <a:off x="6385524" y="3416226"/>
            <a:ext cx="107953" cy="110647"/>
          </a:xfrm>
          <a:prstGeom prst="flowChartConnector">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B5DFD396-D3E6-BA54-6395-82FA1673537E}"/>
              </a:ext>
            </a:extLst>
          </p:cNvPr>
          <p:cNvSpPr/>
          <p:nvPr/>
        </p:nvSpPr>
        <p:spPr>
          <a:xfrm>
            <a:off x="6749855" y="3209057"/>
            <a:ext cx="107953" cy="110647"/>
          </a:xfrm>
          <a:prstGeom prst="flowChartConnector">
            <a:avLst/>
          </a:prstGeom>
          <a:solidFill>
            <a:schemeClr val="accent6"/>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4F5081F7-EFBB-BCA3-72B3-9ADEA7F2B115}"/>
              </a:ext>
            </a:extLst>
          </p:cNvPr>
          <p:cNvSpPr/>
          <p:nvPr/>
        </p:nvSpPr>
        <p:spPr>
          <a:xfrm>
            <a:off x="7040367" y="3578151"/>
            <a:ext cx="107953" cy="110647"/>
          </a:xfrm>
          <a:prstGeom prst="flowChartConnector">
            <a:avLst/>
          </a:prstGeom>
          <a:ln>
            <a:solidFill>
              <a:schemeClr val="tx1">
                <a:lumMod val="75000"/>
                <a:lumOff val="25000"/>
              </a:schemeClr>
            </a:solid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818F23A4-F55D-D92F-2A11-4D01A93482FC}"/>
              </a:ext>
            </a:extLst>
          </p:cNvPr>
          <p:cNvSpPr/>
          <p:nvPr/>
        </p:nvSpPr>
        <p:spPr>
          <a:xfrm>
            <a:off x="7192767" y="3730551"/>
            <a:ext cx="107953" cy="110647"/>
          </a:xfrm>
          <a:prstGeom prst="flowChartConnector">
            <a:avLst/>
          </a:prstGeom>
          <a:solidFill>
            <a:srgbClr val="00FF00"/>
          </a:solidFill>
          <a:ln>
            <a:solidFill>
              <a:schemeClr val="bg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017971D-939C-F040-542C-1476D13D9053}"/>
              </a:ext>
            </a:extLst>
          </p:cNvPr>
          <p:cNvSpPr txBox="1"/>
          <p:nvPr/>
        </p:nvSpPr>
        <p:spPr>
          <a:xfrm>
            <a:off x="5968758" y="2099770"/>
            <a:ext cx="352425" cy="1200329"/>
          </a:xfrm>
          <a:prstGeom prst="rect">
            <a:avLst/>
          </a:prstGeom>
          <a:noFill/>
        </p:spPr>
        <p:txBody>
          <a:bodyPr wrap="square" rtlCol="0">
            <a:spAutoFit/>
          </a:bodyPr>
          <a:lstStyle/>
          <a:p>
            <a:pPr algn="ctr"/>
            <a:r>
              <a:rPr lang="en-US" b="1" dirty="0">
                <a:solidFill>
                  <a:srgbClr val="FF0000"/>
                </a:solidFill>
                <a:effectLst>
                  <a:glow rad="152400">
                    <a:schemeClr val="bg1"/>
                  </a:glow>
                </a:effectLst>
              </a:rPr>
              <a:t>ROME</a:t>
            </a:r>
            <a:endParaRPr lang="en-US" b="1" dirty="0">
              <a:solidFill>
                <a:srgbClr val="FF0000"/>
              </a:solidFill>
            </a:endParaRPr>
          </a:p>
        </p:txBody>
      </p:sp>
      <p:sp>
        <p:nvSpPr>
          <p:cNvPr id="39" name="TextBox 38">
            <a:extLst>
              <a:ext uri="{FF2B5EF4-FFF2-40B4-BE49-F238E27FC236}">
                <a16:creationId xmlns:a16="http://schemas.microsoft.com/office/drawing/2014/main" id="{C36053E0-1660-CB38-415F-F3C26F2635D1}"/>
              </a:ext>
            </a:extLst>
          </p:cNvPr>
          <p:cNvSpPr txBox="1"/>
          <p:nvPr/>
        </p:nvSpPr>
        <p:spPr>
          <a:xfrm>
            <a:off x="6278558" y="1662732"/>
            <a:ext cx="352425" cy="1754326"/>
          </a:xfrm>
          <a:prstGeom prst="rect">
            <a:avLst/>
          </a:prstGeom>
          <a:noFill/>
        </p:spPr>
        <p:txBody>
          <a:bodyPr wrap="square" rtlCol="0">
            <a:spAutoFit/>
          </a:bodyPr>
          <a:lstStyle/>
          <a:p>
            <a:pPr algn="ctr"/>
            <a:r>
              <a:rPr lang="en-US" b="1" dirty="0">
                <a:solidFill>
                  <a:schemeClr val="bg1"/>
                </a:solidFill>
                <a:effectLst>
                  <a:glow rad="127000">
                    <a:srgbClr val="FF0000"/>
                  </a:glow>
                </a:effectLst>
              </a:rPr>
              <a:t>GREECE</a:t>
            </a:r>
          </a:p>
        </p:txBody>
      </p:sp>
      <p:sp>
        <p:nvSpPr>
          <p:cNvPr id="40" name="TextBox 39">
            <a:extLst>
              <a:ext uri="{FF2B5EF4-FFF2-40B4-BE49-F238E27FC236}">
                <a16:creationId xmlns:a16="http://schemas.microsoft.com/office/drawing/2014/main" id="{8CBB2C06-F4A1-3F1E-7F51-AFD963B869DA}"/>
              </a:ext>
            </a:extLst>
          </p:cNvPr>
          <p:cNvSpPr txBox="1"/>
          <p:nvPr/>
        </p:nvSpPr>
        <p:spPr>
          <a:xfrm>
            <a:off x="6648387" y="1205821"/>
            <a:ext cx="352425" cy="2031325"/>
          </a:xfrm>
          <a:prstGeom prst="rect">
            <a:avLst/>
          </a:prstGeom>
          <a:noFill/>
        </p:spPr>
        <p:txBody>
          <a:bodyPr wrap="square" rtlCol="0">
            <a:spAutoFit/>
          </a:bodyPr>
          <a:lstStyle/>
          <a:p>
            <a:pPr algn="ctr"/>
            <a:r>
              <a:rPr lang="en-US" b="1" dirty="0">
                <a:ln w="3175">
                  <a:noFill/>
                </a:ln>
                <a:solidFill>
                  <a:schemeClr val="accent6">
                    <a:lumMod val="50000"/>
                  </a:schemeClr>
                </a:solidFill>
                <a:effectLst>
                  <a:glow rad="152400">
                    <a:schemeClr val="bg1"/>
                  </a:glow>
                </a:effectLst>
              </a:rPr>
              <a:t>ARMENIA</a:t>
            </a:r>
            <a:endParaRPr lang="en-US" b="1" dirty="0">
              <a:ln w="3175">
                <a:noFill/>
              </a:ln>
              <a:solidFill>
                <a:schemeClr val="accent6">
                  <a:lumMod val="50000"/>
                </a:schemeClr>
              </a:solidFill>
            </a:endParaRPr>
          </a:p>
        </p:txBody>
      </p:sp>
      <p:sp>
        <p:nvSpPr>
          <p:cNvPr id="41" name="TextBox 40">
            <a:extLst>
              <a:ext uri="{FF2B5EF4-FFF2-40B4-BE49-F238E27FC236}">
                <a16:creationId xmlns:a16="http://schemas.microsoft.com/office/drawing/2014/main" id="{864E1E23-370A-354C-5947-D6DFA5A54403}"/>
              </a:ext>
            </a:extLst>
          </p:cNvPr>
          <p:cNvSpPr txBox="1"/>
          <p:nvPr/>
        </p:nvSpPr>
        <p:spPr>
          <a:xfrm>
            <a:off x="7937284" y="2561435"/>
            <a:ext cx="352425" cy="1477328"/>
          </a:xfrm>
          <a:prstGeom prst="rect">
            <a:avLst/>
          </a:prstGeom>
          <a:noFill/>
        </p:spPr>
        <p:txBody>
          <a:bodyPr wrap="square" rtlCol="0">
            <a:spAutoFit/>
          </a:bodyPr>
          <a:lstStyle/>
          <a:p>
            <a:pPr algn="ctr"/>
            <a:r>
              <a:rPr lang="en-US" b="1" dirty="0">
                <a:solidFill>
                  <a:srgbClr val="FF7000"/>
                </a:solidFill>
                <a:effectLst>
                  <a:glow rad="152400">
                    <a:schemeClr val="bg1"/>
                  </a:glow>
                </a:effectLst>
              </a:rPr>
              <a:t>INDIA</a:t>
            </a:r>
            <a:endParaRPr lang="en-US" b="1" dirty="0">
              <a:solidFill>
                <a:srgbClr val="FF7000"/>
              </a:solidFill>
            </a:endParaRPr>
          </a:p>
        </p:txBody>
      </p:sp>
      <p:sp>
        <p:nvSpPr>
          <p:cNvPr id="42" name="TextBox 41">
            <a:extLst>
              <a:ext uri="{FF2B5EF4-FFF2-40B4-BE49-F238E27FC236}">
                <a16:creationId xmlns:a16="http://schemas.microsoft.com/office/drawing/2014/main" id="{F4FE798C-0663-6127-047A-59F0B02A1045}"/>
              </a:ext>
            </a:extLst>
          </p:cNvPr>
          <p:cNvSpPr txBox="1"/>
          <p:nvPr/>
        </p:nvSpPr>
        <p:spPr>
          <a:xfrm>
            <a:off x="9075681" y="2211470"/>
            <a:ext cx="352425" cy="1477328"/>
          </a:xfrm>
          <a:prstGeom prst="rect">
            <a:avLst/>
          </a:prstGeom>
          <a:noFill/>
          <a:effectLst>
            <a:glow rad="127000">
              <a:schemeClr val="accent4"/>
            </a:glow>
          </a:effectLst>
        </p:spPr>
        <p:txBody>
          <a:bodyPr wrap="square" rtlCol="0">
            <a:spAutoFit/>
          </a:bodyPr>
          <a:lstStyle/>
          <a:p>
            <a:pPr algn="ctr"/>
            <a:r>
              <a:rPr lang="en-US" b="1" dirty="0">
                <a:solidFill>
                  <a:srgbClr val="C00000"/>
                </a:solidFill>
                <a:effectLst>
                  <a:glow rad="127000">
                    <a:schemeClr val="accent4"/>
                  </a:glow>
                </a:effectLst>
              </a:rPr>
              <a:t>CHINA</a:t>
            </a:r>
          </a:p>
        </p:txBody>
      </p:sp>
      <p:sp>
        <p:nvSpPr>
          <p:cNvPr id="43" name="TextBox 42">
            <a:extLst>
              <a:ext uri="{FF2B5EF4-FFF2-40B4-BE49-F238E27FC236}">
                <a16:creationId xmlns:a16="http://schemas.microsoft.com/office/drawing/2014/main" id="{313DF098-FB59-9A42-0F68-9AF356FC89CE}"/>
              </a:ext>
            </a:extLst>
          </p:cNvPr>
          <p:cNvSpPr txBox="1"/>
          <p:nvPr/>
        </p:nvSpPr>
        <p:spPr>
          <a:xfrm>
            <a:off x="6918710" y="1603976"/>
            <a:ext cx="352425" cy="2031325"/>
          </a:xfrm>
          <a:prstGeom prst="rect">
            <a:avLst/>
          </a:prstGeom>
          <a:noFill/>
          <a:effectLst>
            <a:glow rad="127000">
              <a:schemeClr val="tx1"/>
            </a:glow>
          </a:effectLst>
        </p:spPr>
        <p:txBody>
          <a:bodyPr wrap="square" rtlCol="0">
            <a:spAutoFit/>
          </a:bodyPr>
          <a:lstStyle/>
          <a:p>
            <a:pPr algn="ctr"/>
            <a:r>
              <a:rPr lang="en-US" b="1" dirty="0">
                <a:solidFill>
                  <a:schemeClr val="accent4"/>
                </a:solidFill>
                <a:effectLst>
                  <a:glow rad="127000">
                    <a:schemeClr val="tx1"/>
                  </a:glow>
                </a:effectLst>
              </a:rPr>
              <a:t>BABYLON</a:t>
            </a:r>
          </a:p>
        </p:txBody>
      </p:sp>
      <p:sp>
        <p:nvSpPr>
          <p:cNvPr id="44" name="TextBox 43">
            <a:extLst>
              <a:ext uri="{FF2B5EF4-FFF2-40B4-BE49-F238E27FC236}">
                <a16:creationId xmlns:a16="http://schemas.microsoft.com/office/drawing/2014/main" id="{B0209F1E-F3FA-A688-43C0-61DA80BF9536}"/>
              </a:ext>
            </a:extLst>
          </p:cNvPr>
          <p:cNvSpPr txBox="1"/>
          <p:nvPr/>
        </p:nvSpPr>
        <p:spPr>
          <a:xfrm>
            <a:off x="7090480" y="3815443"/>
            <a:ext cx="352425" cy="2031325"/>
          </a:xfrm>
          <a:prstGeom prst="rect">
            <a:avLst/>
          </a:prstGeom>
          <a:noFill/>
        </p:spPr>
        <p:txBody>
          <a:bodyPr wrap="square" rtlCol="0">
            <a:spAutoFit/>
          </a:bodyPr>
          <a:lstStyle/>
          <a:p>
            <a:pPr algn="ctr"/>
            <a:r>
              <a:rPr lang="en-US" b="1" dirty="0">
                <a:solidFill>
                  <a:srgbClr val="00FF00"/>
                </a:solidFill>
                <a:effectLst>
                  <a:glow rad="127000">
                    <a:srgbClr val="403023"/>
                  </a:glow>
                </a:effectLst>
              </a:rPr>
              <a:t>SUMERIA</a:t>
            </a:r>
          </a:p>
        </p:txBody>
      </p:sp>
      <p:sp>
        <p:nvSpPr>
          <p:cNvPr id="45" name="TextBox 44">
            <a:extLst>
              <a:ext uri="{FF2B5EF4-FFF2-40B4-BE49-F238E27FC236}">
                <a16:creationId xmlns:a16="http://schemas.microsoft.com/office/drawing/2014/main" id="{C09F0414-A6FE-DFFD-511F-4B8C08AB2365}"/>
              </a:ext>
            </a:extLst>
          </p:cNvPr>
          <p:cNvSpPr txBox="1"/>
          <p:nvPr/>
        </p:nvSpPr>
        <p:spPr>
          <a:xfrm>
            <a:off x="6425391" y="3770636"/>
            <a:ext cx="352425" cy="1477328"/>
          </a:xfrm>
          <a:prstGeom prst="rect">
            <a:avLst/>
          </a:prstGeom>
          <a:noFill/>
        </p:spPr>
        <p:txBody>
          <a:bodyPr wrap="square" rtlCol="0">
            <a:spAutoFit/>
          </a:bodyPr>
          <a:lstStyle/>
          <a:p>
            <a:pPr algn="ctr"/>
            <a:r>
              <a:rPr lang="en-US" b="1" dirty="0">
                <a:solidFill>
                  <a:srgbClr val="7030A0"/>
                </a:solidFill>
                <a:effectLst>
                  <a:glow rad="152400">
                    <a:schemeClr val="bg1"/>
                  </a:glow>
                </a:effectLst>
              </a:rPr>
              <a:t>EGYPT</a:t>
            </a:r>
            <a:endParaRPr lang="en-US" b="1" dirty="0">
              <a:solidFill>
                <a:srgbClr val="7030A0"/>
              </a:solidFill>
            </a:endParaRPr>
          </a:p>
        </p:txBody>
      </p:sp>
      <p:sp>
        <p:nvSpPr>
          <p:cNvPr id="3" name="Title 1">
            <a:extLst>
              <a:ext uri="{FF2B5EF4-FFF2-40B4-BE49-F238E27FC236}">
                <a16:creationId xmlns:a16="http://schemas.microsoft.com/office/drawing/2014/main" id="{6C7B6B29-41D8-3EBC-2FC2-CE6ACDD99B0F}"/>
              </a:ext>
            </a:extLst>
          </p:cNvPr>
          <p:cNvSpPr>
            <a:spLocks noGrp="1"/>
          </p:cNvSpPr>
          <p:nvPr>
            <p:ph type="title"/>
          </p:nvPr>
        </p:nvSpPr>
        <p:spPr>
          <a:xfrm>
            <a:off x="4048606" y="277774"/>
            <a:ext cx="7960602" cy="915988"/>
          </a:xfrm>
        </p:spPr>
        <p:txBody>
          <a:bodyPr>
            <a:noAutofit/>
            <a:scene3d>
              <a:camera prst="orthographicFront"/>
              <a:lightRig rig="threePt" dir="t"/>
            </a:scene3d>
            <a:sp3d extrusionH="57150">
              <a:bevelT w="38100" h="38100"/>
            </a:sp3d>
          </a:bodyPr>
          <a:lstStyle/>
          <a:p>
            <a:r>
              <a:rPr lang="en-US" sz="3200" dirty="0">
                <a:ln>
                  <a:solidFill>
                    <a:srgbClr val="500050"/>
                  </a:solidFill>
                </a:ln>
                <a:solidFill>
                  <a:srgbClr val="AB5959"/>
                </a:solidFill>
                <a:latin typeface="Segoe UI Black" panose="020B0A02040204020203" pitchFamily="34" charset="0"/>
                <a:ea typeface="Segoe UI Black" panose="020B0A02040204020203" pitchFamily="34" charset="0"/>
              </a:rPr>
              <a:t>Intercalation Placement of Extra </a:t>
            </a:r>
            <a:r>
              <a:rPr lang="en-US" sz="3200" u="sng" dirty="0">
                <a:ln>
                  <a:solidFill>
                    <a:srgbClr val="500050"/>
                  </a:solidFill>
                </a:ln>
                <a:solidFill>
                  <a:srgbClr val="AB5959"/>
                </a:solidFill>
                <a:latin typeface="Segoe UI Black" panose="020B0A02040204020203" pitchFamily="34" charset="0"/>
                <a:ea typeface="Segoe UI Black" panose="020B0A02040204020203" pitchFamily="34" charset="0"/>
              </a:rPr>
              <a:t>Da</a:t>
            </a:r>
            <a:r>
              <a:rPr lang="en-US" sz="3200" dirty="0">
                <a:ln>
                  <a:solidFill>
                    <a:srgbClr val="500050"/>
                  </a:solidFill>
                </a:ln>
                <a:solidFill>
                  <a:srgbClr val="AB5959"/>
                </a:solidFill>
                <a:latin typeface="Segoe UI Black" panose="020B0A02040204020203" pitchFamily="34" charset="0"/>
                <a:ea typeface="Segoe UI Black" panose="020B0A02040204020203" pitchFamily="34" charset="0"/>
              </a:rPr>
              <a:t>y</a:t>
            </a:r>
            <a:r>
              <a:rPr lang="en-US" sz="3200" u="sng" dirty="0">
                <a:ln>
                  <a:solidFill>
                    <a:srgbClr val="500050"/>
                  </a:solidFill>
                </a:ln>
                <a:solidFill>
                  <a:srgbClr val="AB5959"/>
                </a:solidFill>
                <a:latin typeface="Segoe UI Black" panose="020B0A02040204020203" pitchFamily="34" charset="0"/>
                <a:ea typeface="Segoe UI Black" panose="020B0A02040204020203" pitchFamily="34" charset="0"/>
              </a:rPr>
              <a:t>s</a:t>
            </a:r>
            <a:r>
              <a:rPr lang="en-US" sz="3200" dirty="0">
                <a:ln>
                  <a:solidFill>
                    <a:srgbClr val="500050"/>
                  </a:solidFill>
                </a:ln>
                <a:solidFill>
                  <a:srgbClr val="AB5959"/>
                </a:solidFill>
                <a:latin typeface="Segoe UI Black" panose="020B0A02040204020203" pitchFamily="34" charset="0"/>
                <a:ea typeface="Segoe UI Black" panose="020B0A02040204020203" pitchFamily="34" charset="0"/>
              </a:rPr>
              <a:t>?</a:t>
            </a:r>
          </a:p>
        </p:txBody>
      </p:sp>
      <p:sp>
        <p:nvSpPr>
          <p:cNvPr id="6" name="Flowchart: Connector 5">
            <a:extLst>
              <a:ext uri="{FF2B5EF4-FFF2-40B4-BE49-F238E27FC236}">
                <a16:creationId xmlns:a16="http://schemas.microsoft.com/office/drawing/2014/main" id="{C9447DFB-CCB6-37E4-ADC4-F33B64356DC8}"/>
              </a:ext>
            </a:extLst>
          </p:cNvPr>
          <p:cNvSpPr/>
          <p:nvPr/>
        </p:nvSpPr>
        <p:spPr>
          <a:xfrm>
            <a:off x="6815167" y="3557402"/>
            <a:ext cx="107953" cy="110647"/>
          </a:xfrm>
          <a:prstGeom prst="flowChartConnector">
            <a:avLst/>
          </a:prstGeom>
          <a:solidFill>
            <a:srgbClr val="0070C0"/>
          </a:solidFill>
          <a:ln>
            <a:solidFill>
              <a:schemeClr val="bg1"/>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F6CF9F-DD7F-A056-3B51-4044A431068B}"/>
              </a:ext>
            </a:extLst>
          </p:cNvPr>
          <p:cNvSpPr txBox="1"/>
          <p:nvPr/>
        </p:nvSpPr>
        <p:spPr>
          <a:xfrm>
            <a:off x="6746357" y="3687760"/>
            <a:ext cx="352425" cy="1754326"/>
          </a:xfrm>
          <a:prstGeom prst="rect">
            <a:avLst/>
          </a:prstGeom>
          <a:noFill/>
        </p:spPr>
        <p:txBody>
          <a:bodyPr wrap="square" rtlCol="0">
            <a:spAutoFit/>
          </a:bodyPr>
          <a:lstStyle/>
          <a:p>
            <a:pPr algn="ctr"/>
            <a:r>
              <a:rPr lang="en-US" b="1" dirty="0">
                <a:solidFill>
                  <a:srgbClr val="0070C0"/>
                </a:solidFill>
                <a:effectLst>
                  <a:glow rad="152400">
                    <a:schemeClr val="bg1"/>
                  </a:glow>
                </a:effectLst>
              </a:rPr>
              <a:t>I</a:t>
            </a:r>
            <a:br>
              <a:rPr lang="en-US" b="1" dirty="0">
                <a:solidFill>
                  <a:srgbClr val="0070C0"/>
                </a:solidFill>
                <a:effectLst>
                  <a:glow rad="152400">
                    <a:schemeClr val="bg1"/>
                  </a:glow>
                </a:effectLst>
              </a:rPr>
            </a:br>
            <a:r>
              <a:rPr lang="en-US" b="1" dirty="0">
                <a:solidFill>
                  <a:srgbClr val="0070C0"/>
                </a:solidFill>
                <a:effectLst>
                  <a:glow rad="152400">
                    <a:schemeClr val="bg1"/>
                  </a:glow>
                </a:effectLst>
              </a:rPr>
              <a:t>SRAEL</a:t>
            </a:r>
            <a:endParaRPr lang="en-US" b="1" dirty="0">
              <a:solidFill>
                <a:srgbClr val="0070C0"/>
              </a:solidFill>
            </a:endParaRPr>
          </a:p>
        </p:txBody>
      </p:sp>
      <p:sp>
        <p:nvSpPr>
          <p:cNvPr id="8" name="&quot;Not Allowed&quot; Symbol 7">
            <a:extLst>
              <a:ext uri="{FF2B5EF4-FFF2-40B4-BE49-F238E27FC236}">
                <a16:creationId xmlns:a16="http://schemas.microsoft.com/office/drawing/2014/main" id="{1DA0C4FB-654C-E5CD-A794-576F3970085A}"/>
              </a:ext>
            </a:extLst>
          </p:cNvPr>
          <p:cNvSpPr/>
          <p:nvPr/>
        </p:nvSpPr>
        <p:spPr>
          <a:xfrm>
            <a:off x="6776532" y="7004234"/>
            <a:ext cx="352425" cy="365126"/>
          </a:xfrm>
          <a:prstGeom prst="noSmoking">
            <a:avLst/>
          </a:prstGeom>
          <a:solidFill>
            <a:srgbClr val="00FFF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t Allowed&quot; Symbol 10">
            <a:extLst>
              <a:ext uri="{FF2B5EF4-FFF2-40B4-BE49-F238E27FC236}">
                <a16:creationId xmlns:a16="http://schemas.microsoft.com/office/drawing/2014/main" id="{3C1A7E6F-6A4A-1432-E3ED-EEDE3823FEEF}"/>
              </a:ext>
            </a:extLst>
          </p:cNvPr>
          <p:cNvSpPr/>
          <p:nvPr/>
        </p:nvSpPr>
        <p:spPr>
          <a:xfrm>
            <a:off x="6956231" y="6993618"/>
            <a:ext cx="352425" cy="365126"/>
          </a:xfrm>
          <a:prstGeom prst="noSmoking">
            <a:avLst/>
          </a:prstGeom>
          <a:solidFill>
            <a:srgbClr val="00FFF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itle 1">
            <a:extLst>
              <a:ext uri="{FF2B5EF4-FFF2-40B4-BE49-F238E27FC236}">
                <a16:creationId xmlns:a16="http://schemas.microsoft.com/office/drawing/2014/main" id="{7F9F063A-0EEF-5E00-F33B-791571D5F6BD}"/>
              </a:ext>
            </a:extLst>
          </p:cNvPr>
          <p:cNvSpPr txBox="1">
            <a:spLocks/>
          </p:cNvSpPr>
          <p:nvPr/>
        </p:nvSpPr>
        <p:spPr>
          <a:xfrm>
            <a:off x="705777" y="5618398"/>
            <a:ext cx="6671812" cy="915988"/>
          </a:xfrm>
          <a:prstGeom prst="rect">
            <a:avLst/>
          </a:prstGeom>
        </p:spPr>
        <p:txBody>
          <a:bodyPr vert="horz" lIns="91440" tIns="45720" rIns="91440" bIns="45720" rtlCol="0" anchor="ctr">
            <a:normAutofit fontScale="9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n>
                  <a:solidFill>
                    <a:srgbClr val="500050"/>
                  </a:solidFill>
                </a:ln>
                <a:solidFill>
                  <a:srgbClr val="AB5959"/>
                </a:solidFill>
                <a:latin typeface="Segoe UI Black" panose="020B0A02040204020203" pitchFamily="34" charset="0"/>
                <a:ea typeface="Segoe UI Black" panose="020B0A02040204020203" pitchFamily="34" charset="0"/>
              </a:rPr>
              <a:t>= </a:t>
            </a:r>
            <a:r>
              <a:rPr lang="en-US" sz="3100" dirty="0">
                <a:ln>
                  <a:solidFill>
                    <a:srgbClr val="0EAB0F"/>
                  </a:solidFill>
                </a:ln>
                <a:solidFill>
                  <a:srgbClr val="0EAB0F"/>
                </a:solidFill>
                <a:latin typeface="Segoe UI Black" panose="020B0A02040204020203" pitchFamily="34" charset="0"/>
                <a:ea typeface="Segoe UI Black" panose="020B0A02040204020203" pitchFamily="34" charset="0"/>
              </a:rPr>
              <a:t>NO</a:t>
            </a:r>
            <a:r>
              <a:rPr lang="en-US" sz="3100" dirty="0">
                <a:ln>
                  <a:solidFill>
                    <a:srgbClr val="500050"/>
                  </a:solidFill>
                </a:ln>
                <a:solidFill>
                  <a:srgbClr val="AB5959"/>
                </a:solidFill>
                <a:latin typeface="Segoe UI Black" panose="020B0A02040204020203" pitchFamily="34" charset="0"/>
                <a:ea typeface="Segoe UI Black" panose="020B0A02040204020203" pitchFamily="34" charset="0"/>
              </a:rPr>
              <a:t> Intercalation of extra days</a:t>
            </a:r>
          </a:p>
          <a:p>
            <a:r>
              <a:rPr lang="en-US" sz="3100" dirty="0">
                <a:ln>
                  <a:solidFill>
                    <a:srgbClr val="500050"/>
                  </a:solidFill>
                </a:ln>
                <a:solidFill>
                  <a:srgbClr val="AB5959"/>
                </a:solidFill>
                <a:latin typeface="Segoe UI Black" panose="020B0A02040204020203" pitchFamily="34" charset="0"/>
                <a:ea typeface="Segoe UI Black" panose="020B0A02040204020203" pitchFamily="34" charset="0"/>
              </a:rPr>
              <a:t>= </a:t>
            </a:r>
            <a:r>
              <a:rPr lang="en-US" sz="3100" dirty="0">
                <a:ln>
                  <a:solidFill>
                    <a:srgbClr val="C00000"/>
                  </a:solidFill>
                </a:ln>
                <a:solidFill>
                  <a:srgbClr val="C00000"/>
                </a:solidFill>
                <a:latin typeface="Segoe UI Black" panose="020B0A02040204020203" pitchFamily="34" charset="0"/>
                <a:ea typeface="Segoe UI Black" panose="020B0A02040204020203" pitchFamily="34" charset="0"/>
              </a:rPr>
              <a:t>YES</a:t>
            </a:r>
            <a:r>
              <a:rPr lang="en-US" sz="3100" dirty="0">
                <a:ln>
                  <a:solidFill>
                    <a:srgbClr val="500050"/>
                  </a:solidFill>
                </a:ln>
                <a:solidFill>
                  <a:srgbClr val="AB5959"/>
                </a:solidFill>
                <a:latin typeface="Segoe UI Black" panose="020B0A02040204020203" pitchFamily="34" charset="0"/>
                <a:ea typeface="Segoe UI Black" panose="020B0A02040204020203" pitchFamily="34" charset="0"/>
              </a:rPr>
              <a:t> for Intercalation of extra days</a:t>
            </a:r>
            <a:endParaRPr lang="en-US" dirty="0">
              <a:ln>
                <a:solidFill>
                  <a:srgbClr val="500050"/>
                </a:solidFill>
              </a:ln>
              <a:solidFill>
                <a:srgbClr val="AB5959"/>
              </a:solidFill>
              <a:latin typeface="Segoe UI Black" panose="020B0A02040204020203" pitchFamily="34" charset="0"/>
              <a:ea typeface="Segoe UI Black" panose="020B0A02040204020203" pitchFamily="34" charset="0"/>
            </a:endParaRPr>
          </a:p>
        </p:txBody>
      </p:sp>
      <p:grpSp>
        <p:nvGrpSpPr>
          <p:cNvPr id="26" name="Group 25">
            <a:extLst>
              <a:ext uri="{FF2B5EF4-FFF2-40B4-BE49-F238E27FC236}">
                <a16:creationId xmlns:a16="http://schemas.microsoft.com/office/drawing/2014/main" id="{CF29539E-9501-EE8C-98C5-87D2382166C8}"/>
              </a:ext>
            </a:extLst>
          </p:cNvPr>
          <p:cNvGrpSpPr/>
          <p:nvPr/>
        </p:nvGrpSpPr>
        <p:grpSpPr>
          <a:xfrm>
            <a:off x="10544659" y="1007221"/>
            <a:ext cx="1186350" cy="1334143"/>
            <a:chOff x="-2707707" y="1377003"/>
            <a:chExt cx="2707707" cy="2890197"/>
          </a:xfrm>
          <a:scene3d>
            <a:camera prst="orthographicFront">
              <a:rot lat="0" lon="0" rev="0"/>
            </a:camera>
            <a:lightRig rig="glow" dir="t">
              <a:rot lat="0" lon="0" rev="4800000"/>
            </a:lightRig>
          </a:scene3d>
        </p:grpSpPr>
        <p:pic>
          <p:nvPicPr>
            <p:cNvPr id="29" name="Picture 7" descr="C:\Users\Rae\Desktop\Art on Desktop\white man clip art\3d white people\ques mark gold.jpg">
              <a:extLst>
                <a:ext uri="{FF2B5EF4-FFF2-40B4-BE49-F238E27FC236}">
                  <a16:creationId xmlns:a16="http://schemas.microsoft.com/office/drawing/2014/main" id="{DC425CB5-8575-1AA7-9320-14E0297A7AC7}"/>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9493"/>
              <a:ext cx="2707707" cy="270770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pic>
          <p:nvPicPr>
            <p:cNvPr id="38" name="Picture 2" descr="C:\Users\Rae\Desktop\black hat clear.jpg">
              <a:extLst>
                <a:ext uri="{FF2B5EF4-FFF2-40B4-BE49-F238E27FC236}">
                  <a16:creationId xmlns:a16="http://schemas.microsoft.com/office/drawing/2014/main" id="{3CEC24BB-58AB-0189-F3F1-58CB3DAD9D5C}"/>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4A42BD79-E22E-2292-5F77-8E9C6D9331CC}"/>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43541" y="5519217"/>
            <a:ext cx="519244" cy="51924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8" name="Picture 47">
            <a:extLst>
              <a:ext uri="{FF2B5EF4-FFF2-40B4-BE49-F238E27FC236}">
                <a16:creationId xmlns:a16="http://schemas.microsoft.com/office/drawing/2014/main" id="{FEAEBCA5-0477-062A-9CCF-BE00FF0EE613}"/>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599958" y="4126998"/>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9" name="Picture 48">
            <a:extLst>
              <a:ext uri="{FF2B5EF4-FFF2-40B4-BE49-F238E27FC236}">
                <a16:creationId xmlns:a16="http://schemas.microsoft.com/office/drawing/2014/main" id="{4DC350CF-7D81-3353-9FA5-2AF3024E8157}"/>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051058" y="3669798"/>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0" name="Picture 49">
            <a:extLst>
              <a:ext uri="{FF2B5EF4-FFF2-40B4-BE49-F238E27FC236}">
                <a16:creationId xmlns:a16="http://schemas.microsoft.com/office/drawing/2014/main" id="{B0CB80EC-0311-8CF1-2366-97748DB3EB98}"/>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454770" y="5086810"/>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1" name="Picture 50">
            <a:extLst>
              <a:ext uri="{FF2B5EF4-FFF2-40B4-BE49-F238E27FC236}">
                <a16:creationId xmlns:a16="http://schemas.microsoft.com/office/drawing/2014/main" id="{D5BC43FF-F97A-F8FA-0B9D-5C859307AE11}"/>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129149" y="5695319"/>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2" name="Picture 51">
            <a:extLst>
              <a:ext uri="{FF2B5EF4-FFF2-40B4-BE49-F238E27FC236}">
                <a16:creationId xmlns:a16="http://schemas.microsoft.com/office/drawing/2014/main" id="{0BEBCB99-2AD5-0B94-7F98-EA528FA3D3FB}"/>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943674" y="2276924"/>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Picture 52">
            <a:extLst>
              <a:ext uri="{FF2B5EF4-FFF2-40B4-BE49-F238E27FC236}">
                <a16:creationId xmlns:a16="http://schemas.microsoft.com/office/drawing/2014/main" id="{51D83B84-99C0-4B6F-50C7-40B437EDBA31}"/>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78827" y="1842300"/>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4" name="Picture 53">
            <a:extLst>
              <a:ext uri="{FF2B5EF4-FFF2-40B4-BE49-F238E27FC236}">
                <a16:creationId xmlns:a16="http://schemas.microsoft.com/office/drawing/2014/main" id="{67BEA8E2-E617-B48C-F41A-317F1CD3C4C8}"/>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305245" y="1386617"/>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5" name="Picture 54">
            <a:extLst>
              <a:ext uri="{FF2B5EF4-FFF2-40B4-BE49-F238E27FC236}">
                <a16:creationId xmlns:a16="http://schemas.microsoft.com/office/drawing/2014/main" id="{BD230FAC-5643-5C63-CD3F-88F30CB3F19A}"/>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665549" y="954346"/>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6" name="Picture 55">
            <a:extLst>
              <a:ext uri="{FF2B5EF4-FFF2-40B4-BE49-F238E27FC236}">
                <a16:creationId xmlns:a16="http://schemas.microsoft.com/office/drawing/2014/main" id="{B4DEDB11-0E14-0240-E062-50CD27AD31A5}"/>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917717" y="1331151"/>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7" name="Picture 11" descr="C:\Users\Rae\Desktop\Art on Desktop\white man clip art\makr x png.png">
            <a:extLst>
              <a:ext uri="{FF2B5EF4-FFF2-40B4-BE49-F238E27FC236}">
                <a16:creationId xmlns:a16="http://schemas.microsoft.com/office/drawing/2014/main" id="{88358A0A-0FAC-AA3F-900F-1F6B266AF2B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31794" y="6131352"/>
            <a:ext cx="325243" cy="3717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8" name="Picture 11" descr="C:\Users\Rae\Desktop\Art on Desktop\white man clip art\makr x png.png">
            <a:extLst>
              <a:ext uri="{FF2B5EF4-FFF2-40B4-BE49-F238E27FC236}">
                <a16:creationId xmlns:a16="http://schemas.microsoft.com/office/drawing/2014/main" id="{D3406438-BCB8-079E-9668-6D811177C7C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14257" y="6925632"/>
            <a:ext cx="325243" cy="3717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B0A229C-713E-5C01-0054-E7C39231FA24}"/>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749776" y="5367800"/>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a:extLst>
              <a:ext uri="{FF2B5EF4-FFF2-40B4-BE49-F238E27FC236}">
                <a16:creationId xmlns:a16="http://schemas.microsoft.com/office/drawing/2014/main" id="{5A519EE2-F665-68E0-F00A-1AD5E9EA32CB}"/>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9077871" y="1895209"/>
            <a:ext cx="343142" cy="343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1019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000" fill="hold"/>
                                        <p:tgtEl>
                                          <p:spTgt spid="47"/>
                                        </p:tgtEl>
                                        <p:attrNameLst>
                                          <p:attrName>ppt_x</p:attrName>
                                        </p:attrNameLst>
                                      </p:cBhvr>
                                      <p:tavLst>
                                        <p:tav tm="0">
                                          <p:val>
                                            <p:strVal val="#ppt_x"/>
                                          </p:val>
                                        </p:tav>
                                        <p:tav tm="100000">
                                          <p:val>
                                            <p:strVal val="#ppt_x"/>
                                          </p:val>
                                        </p:tav>
                                      </p:tavLst>
                                    </p:anim>
                                    <p:anim calcmode="lin" valueType="num">
                                      <p:cBhvr additive="base">
                                        <p:cTn id="18" dur="1000" fill="hold"/>
                                        <p:tgtEl>
                                          <p:spTgt spid="47"/>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10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1000" fill="hold"/>
                                        <p:tgtEl>
                                          <p:spTgt spid="48"/>
                                        </p:tgtEl>
                                        <p:attrNameLst>
                                          <p:attrName>ppt_x</p:attrName>
                                        </p:attrNameLst>
                                      </p:cBhvr>
                                      <p:tavLst>
                                        <p:tav tm="0">
                                          <p:val>
                                            <p:strVal val="#ppt_x"/>
                                          </p:val>
                                        </p:tav>
                                        <p:tav tm="100000">
                                          <p:val>
                                            <p:strVal val="#ppt_x"/>
                                          </p:val>
                                        </p:tav>
                                      </p:tavLst>
                                    </p:anim>
                                    <p:anim calcmode="lin" valueType="num">
                                      <p:cBhvr additive="base">
                                        <p:cTn id="28" dur="1000" fill="hold"/>
                                        <p:tgtEl>
                                          <p:spTgt spid="48"/>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2" presetClass="entr" presetSubtype="1"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additive="base">
                                        <p:cTn id="32" dur="1000" fill="hold"/>
                                        <p:tgtEl>
                                          <p:spTgt spid="49"/>
                                        </p:tgtEl>
                                        <p:attrNameLst>
                                          <p:attrName>ppt_x</p:attrName>
                                        </p:attrNameLst>
                                      </p:cBhvr>
                                      <p:tavLst>
                                        <p:tav tm="0">
                                          <p:val>
                                            <p:strVal val="#ppt_x"/>
                                          </p:val>
                                        </p:tav>
                                        <p:tav tm="100000">
                                          <p:val>
                                            <p:strVal val="#ppt_x"/>
                                          </p:val>
                                        </p:tav>
                                      </p:tavLst>
                                    </p:anim>
                                    <p:anim calcmode="lin" valueType="num">
                                      <p:cBhvr additive="base">
                                        <p:cTn id="33"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down)">
                                      <p:cBhvr>
                                        <p:cTn id="38" dur="580">
                                          <p:stCondLst>
                                            <p:cond delay="0"/>
                                          </p:stCondLst>
                                        </p:cTn>
                                        <p:tgtEl>
                                          <p:spTgt spid="55"/>
                                        </p:tgtEl>
                                      </p:cBhvr>
                                    </p:animEffect>
                                    <p:anim calcmode="lin" valueType="num">
                                      <p:cBhvr>
                                        <p:cTn id="39"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4" dur="26">
                                          <p:stCondLst>
                                            <p:cond delay="650"/>
                                          </p:stCondLst>
                                        </p:cTn>
                                        <p:tgtEl>
                                          <p:spTgt spid="55"/>
                                        </p:tgtEl>
                                      </p:cBhvr>
                                      <p:to x="100000" y="60000"/>
                                    </p:animScale>
                                    <p:animScale>
                                      <p:cBhvr>
                                        <p:cTn id="45" dur="166" decel="50000">
                                          <p:stCondLst>
                                            <p:cond delay="676"/>
                                          </p:stCondLst>
                                        </p:cTn>
                                        <p:tgtEl>
                                          <p:spTgt spid="55"/>
                                        </p:tgtEl>
                                      </p:cBhvr>
                                      <p:to x="100000" y="100000"/>
                                    </p:animScale>
                                    <p:animScale>
                                      <p:cBhvr>
                                        <p:cTn id="46" dur="26">
                                          <p:stCondLst>
                                            <p:cond delay="1312"/>
                                          </p:stCondLst>
                                        </p:cTn>
                                        <p:tgtEl>
                                          <p:spTgt spid="55"/>
                                        </p:tgtEl>
                                      </p:cBhvr>
                                      <p:to x="100000" y="80000"/>
                                    </p:animScale>
                                    <p:animScale>
                                      <p:cBhvr>
                                        <p:cTn id="47" dur="166" decel="50000">
                                          <p:stCondLst>
                                            <p:cond delay="1338"/>
                                          </p:stCondLst>
                                        </p:cTn>
                                        <p:tgtEl>
                                          <p:spTgt spid="55"/>
                                        </p:tgtEl>
                                      </p:cBhvr>
                                      <p:to x="100000" y="100000"/>
                                    </p:animScale>
                                    <p:animScale>
                                      <p:cBhvr>
                                        <p:cTn id="48" dur="26">
                                          <p:stCondLst>
                                            <p:cond delay="1642"/>
                                          </p:stCondLst>
                                        </p:cTn>
                                        <p:tgtEl>
                                          <p:spTgt spid="55"/>
                                        </p:tgtEl>
                                      </p:cBhvr>
                                      <p:to x="100000" y="90000"/>
                                    </p:animScale>
                                    <p:animScale>
                                      <p:cBhvr>
                                        <p:cTn id="49" dur="166" decel="50000">
                                          <p:stCondLst>
                                            <p:cond delay="1668"/>
                                          </p:stCondLst>
                                        </p:cTn>
                                        <p:tgtEl>
                                          <p:spTgt spid="55"/>
                                        </p:tgtEl>
                                      </p:cBhvr>
                                      <p:to x="100000" y="100000"/>
                                    </p:animScale>
                                    <p:animScale>
                                      <p:cBhvr>
                                        <p:cTn id="50" dur="26">
                                          <p:stCondLst>
                                            <p:cond delay="1808"/>
                                          </p:stCondLst>
                                        </p:cTn>
                                        <p:tgtEl>
                                          <p:spTgt spid="55"/>
                                        </p:tgtEl>
                                      </p:cBhvr>
                                      <p:to x="100000" y="95000"/>
                                    </p:animScale>
                                    <p:animScale>
                                      <p:cBhvr>
                                        <p:cTn id="51" dur="166" decel="50000">
                                          <p:stCondLst>
                                            <p:cond delay="1834"/>
                                          </p:stCondLst>
                                        </p:cTn>
                                        <p:tgtEl>
                                          <p:spTgt spid="55"/>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down)">
                                      <p:cBhvr>
                                        <p:cTn id="56" dur="580">
                                          <p:stCondLst>
                                            <p:cond delay="0"/>
                                          </p:stCondLst>
                                        </p:cTn>
                                        <p:tgtEl>
                                          <p:spTgt spid="50"/>
                                        </p:tgtEl>
                                      </p:cBhvr>
                                    </p:animEffect>
                                    <p:anim calcmode="lin" valueType="num">
                                      <p:cBhvr>
                                        <p:cTn id="57"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2" dur="26">
                                          <p:stCondLst>
                                            <p:cond delay="650"/>
                                          </p:stCondLst>
                                        </p:cTn>
                                        <p:tgtEl>
                                          <p:spTgt spid="50"/>
                                        </p:tgtEl>
                                      </p:cBhvr>
                                      <p:to x="100000" y="60000"/>
                                    </p:animScale>
                                    <p:animScale>
                                      <p:cBhvr>
                                        <p:cTn id="63" dur="166" decel="50000">
                                          <p:stCondLst>
                                            <p:cond delay="676"/>
                                          </p:stCondLst>
                                        </p:cTn>
                                        <p:tgtEl>
                                          <p:spTgt spid="50"/>
                                        </p:tgtEl>
                                      </p:cBhvr>
                                      <p:to x="100000" y="100000"/>
                                    </p:animScale>
                                    <p:animScale>
                                      <p:cBhvr>
                                        <p:cTn id="64" dur="26">
                                          <p:stCondLst>
                                            <p:cond delay="1312"/>
                                          </p:stCondLst>
                                        </p:cTn>
                                        <p:tgtEl>
                                          <p:spTgt spid="50"/>
                                        </p:tgtEl>
                                      </p:cBhvr>
                                      <p:to x="100000" y="80000"/>
                                    </p:animScale>
                                    <p:animScale>
                                      <p:cBhvr>
                                        <p:cTn id="65" dur="166" decel="50000">
                                          <p:stCondLst>
                                            <p:cond delay="1338"/>
                                          </p:stCondLst>
                                        </p:cTn>
                                        <p:tgtEl>
                                          <p:spTgt spid="50"/>
                                        </p:tgtEl>
                                      </p:cBhvr>
                                      <p:to x="100000" y="100000"/>
                                    </p:animScale>
                                    <p:animScale>
                                      <p:cBhvr>
                                        <p:cTn id="66" dur="26">
                                          <p:stCondLst>
                                            <p:cond delay="1642"/>
                                          </p:stCondLst>
                                        </p:cTn>
                                        <p:tgtEl>
                                          <p:spTgt spid="50"/>
                                        </p:tgtEl>
                                      </p:cBhvr>
                                      <p:to x="100000" y="90000"/>
                                    </p:animScale>
                                    <p:animScale>
                                      <p:cBhvr>
                                        <p:cTn id="67" dur="166" decel="50000">
                                          <p:stCondLst>
                                            <p:cond delay="1668"/>
                                          </p:stCondLst>
                                        </p:cTn>
                                        <p:tgtEl>
                                          <p:spTgt spid="50"/>
                                        </p:tgtEl>
                                      </p:cBhvr>
                                      <p:to x="100000" y="100000"/>
                                    </p:animScale>
                                    <p:animScale>
                                      <p:cBhvr>
                                        <p:cTn id="68" dur="26">
                                          <p:stCondLst>
                                            <p:cond delay="1808"/>
                                          </p:stCondLst>
                                        </p:cTn>
                                        <p:tgtEl>
                                          <p:spTgt spid="50"/>
                                        </p:tgtEl>
                                      </p:cBhvr>
                                      <p:to x="100000" y="95000"/>
                                    </p:animScale>
                                    <p:animScale>
                                      <p:cBhvr>
                                        <p:cTn id="69" dur="166" decel="50000">
                                          <p:stCondLst>
                                            <p:cond delay="1834"/>
                                          </p:stCondLst>
                                        </p:cTn>
                                        <p:tgtEl>
                                          <p:spTgt spid="50"/>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down)">
                                      <p:cBhvr>
                                        <p:cTn id="74" dur="580">
                                          <p:stCondLst>
                                            <p:cond delay="0"/>
                                          </p:stCondLst>
                                        </p:cTn>
                                        <p:tgtEl>
                                          <p:spTgt spid="52"/>
                                        </p:tgtEl>
                                      </p:cBhvr>
                                    </p:animEffect>
                                    <p:anim calcmode="lin" valueType="num">
                                      <p:cBhvr>
                                        <p:cTn id="75"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80" dur="26">
                                          <p:stCondLst>
                                            <p:cond delay="650"/>
                                          </p:stCondLst>
                                        </p:cTn>
                                        <p:tgtEl>
                                          <p:spTgt spid="52"/>
                                        </p:tgtEl>
                                      </p:cBhvr>
                                      <p:to x="100000" y="60000"/>
                                    </p:animScale>
                                    <p:animScale>
                                      <p:cBhvr>
                                        <p:cTn id="81" dur="166" decel="50000">
                                          <p:stCondLst>
                                            <p:cond delay="676"/>
                                          </p:stCondLst>
                                        </p:cTn>
                                        <p:tgtEl>
                                          <p:spTgt spid="52"/>
                                        </p:tgtEl>
                                      </p:cBhvr>
                                      <p:to x="100000" y="100000"/>
                                    </p:animScale>
                                    <p:animScale>
                                      <p:cBhvr>
                                        <p:cTn id="82" dur="26">
                                          <p:stCondLst>
                                            <p:cond delay="1312"/>
                                          </p:stCondLst>
                                        </p:cTn>
                                        <p:tgtEl>
                                          <p:spTgt spid="52"/>
                                        </p:tgtEl>
                                      </p:cBhvr>
                                      <p:to x="100000" y="80000"/>
                                    </p:animScale>
                                    <p:animScale>
                                      <p:cBhvr>
                                        <p:cTn id="83" dur="166" decel="50000">
                                          <p:stCondLst>
                                            <p:cond delay="1338"/>
                                          </p:stCondLst>
                                        </p:cTn>
                                        <p:tgtEl>
                                          <p:spTgt spid="52"/>
                                        </p:tgtEl>
                                      </p:cBhvr>
                                      <p:to x="100000" y="100000"/>
                                    </p:animScale>
                                    <p:animScale>
                                      <p:cBhvr>
                                        <p:cTn id="84" dur="26">
                                          <p:stCondLst>
                                            <p:cond delay="1642"/>
                                          </p:stCondLst>
                                        </p:cTn>
                                        <p:tgtEl>
                                          <p:spTgt spid="52"/>
                                        </p:tgtEl>
                                      </p:cBhvr>
                                      <p:to x="100000" y="90000"/>
                                    </p:animScale>
                                    <p:animScale>
                                      <p:cBhvr>
                                        <p:cTn id="85" dur="166" decel="50000">
                                          <p:stCondLst>
                                            <p:cond delay="1668"/>
                                          </p:stCondLst>
                                        </p:cTn>
                                        <p:tgtEl>
                                          <p:spTgt spid="52"/>
                                        </p:tgtEl>
                                      </p:cBhvr>
                                      <p:to x="100000" y="100000"/>
                                    </p:animScale>
                                    <p:animScale>
                                      <p:cBhvr>
                                        <p:cTn id="86" dur="26">
                                          <p:stCondLst>
                                            <p:cond delay="1808"/>
                                          </p:stCondLst>
                                        </p:cTn>
                                        <p:tgtEl>
                                          <p:spTgt spid="52"/>
                                        </p:tgtEl>
                                      </p:cBhvr>
                                      <p:to x="100000" y="95000"/>
                                    </p:animScale>
                                    <p:animScale>
                                      <p:cBhvr>
                                        <p:cTn id="87" dur="166" decel="50000">
                                          <p:stCondLst>
                                            <p:cond delay="1834"/>
                                          </p:stCondLst>
                                        </p:cTn>
                                        <p:tgtEl>
                                          <p:spTgt spid="5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down)">
                                      <p:cBhvr>
                                        <p:cTn id="92" dur="580">
                                          <p:stCondLst>
                                            <p:cond delay="0"/>
                                          </p:stCondLst>
                                        </p:cTn>
                                        <p:tgtEl>
                                          <p:spTgt spid="51"/>
                                        </p:tgtEl>
                                      </p:cBhvr>
                                    </p:animEffect>
                                    <p:anim calcmode="lin" valueType="num">
                                      <p:cBhvr>
                                        <p:cTn id="9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98" dur="26">
                                          <p:stCondLst>
                                            <p:cond delay="650"/>
                                          </p:stCondLst>
                                        </p:cTn>
                                        <p:tgtEl>
                                          <p:spTgt spid="51"/>
                                        </p:tgtEl>
                                      </p:cBhvr>
                                      <p:to x="100000" y="60000"/>
                                    </p:animScale>
                                    <p:animScale>
                                      <p:cBhvr>
                                        <p:cTn id="99" dur="166" decel="50000">
                                          <p:stCondLst>
                                            <p:cond delay="676"/>
                                          </p:stCondLst>
                                        </p:cTn>
                                        <p:tgtEl>
                                          <p:spTgt spid="51"/>
                                        </p:tgtEl>
                                      </p:cBhvr>
                                      <p:to x="100000" y="100000"/>
                                    </p:animScale>
                                    <p:animScale>
                                      <p:cBhvr>
                                        <p:cTn id="100" dur="26">
                                          <p:stCondLst>
                                            <p:cond delay="1312"/>
                                          </p:stCondLst>
                                        </p:cTn>
                                        <p:tgtEl>
                                          <p:spTgt spid="51"/>
                                        </p:tgtEl>
                                      </p:cBhvr>
                                      <p:to x="100000" y="80000"/>
                                    </p:animScale>
                                    <p:animScale>
                                      <p:cBhvr>
                                        <p:cTn id="101" dur="166" decel="50000">
                                          <p:stCondLst>
                                            <p:cond delay="1338"/>
                                          </p:stCondLst>
                                        </p:cTn>
                                        <p:tgtEl>
                                          <p:spTgt spid="51"/>
                                        </p:tgtEl>
                                      </p:cBhvr>
                                      <p:to x="100000" y="100000"/>
                                    </p:animScale>
                                    <p:animScale>
                                      <p:cBhvr>
                                        <p:cTn id="102" dur="26">
                                          <p:stCondLst>
                                            <p:cond delay="1642"/>
                                          </p:stCondLst>
                                        </p:cTn>
                                        <p:tgtEl>
                                          <p:spTgt spid="51"/>
                                        </p:tgtEl>
                                      </p:cBhvr>
                                      <p:to x="100000" y="90000"/>
                                    </p:animScale>
                                    <p:animScale>
                                      <p:cBhvr>
                                        <p:cTn id="103" dur="166" decel="50000">
                                          <p:stCondLst>
                                            <p:cond delay="1668"/>
                                          </p:stCondLst>
                                        </p:cTn>
                                        <p:tgtEl>
                                          <p:spTgt spid="51"/>
                                        </p:tgtEl>
                                      </p:cBhvr>
                                      <p:to x="100000" y="100000"/>
                                    </p:animScale>
                                    <p:animScale>
                                      <p:cBhvr>
                                        <p:cTn id="104" dur="26">
                                          <p:stCondLst>
                                            <p:cond delay="1808"/>
                                          </p:stCondLst>
                                        </p:cTn>
                                        <p:tgtEl>
                                          <p:spTgt spid="51"/>
                                        </p:tgtEl>
                                      </p:cBhvr>
                                      <p:to x="100000" y="95000"/>
                                    </p:animScale>
                                    <p:animScale>
                                      <p:cBhvr>
                                        <p:cTn id="105" dur="166" decel="50000">
                                          <p:stCondLst>
                                            <p:cond delay="1834"/>
                                          </p:stCondLst>
                                        </p:cTn>
                                        <p:tgtEl>
                                          <p:spTgt spid="51"/>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down)">
                                      <p:cBhvr>
                                        <p:cTn id="110" dur="580">
                                          <p:stCondLst>
                                            <p:cond delay="0"/>
                                          </p:stCondLst>
                                        </p:cTn>
                                        <p:tgtEl>
                                          <p:spTgt spid="56"/>
                                        </p:tgtEl>
                                      </p:cBhvr>
                                    </p:animEffect>
                                    <p:anim calcmode="lin" valueType="num">
                                      <p:cBhvr>
                                        <p:cTn id="111"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16" dur="26">
                                          <p:stCondLst>
                                            <p:cond delay="650"/>
                                          </p:stCondLst>
                                        </p:cTn>
                                        <p:tgtEl>
                                          <p:spTgt spid="56"/>
                                        </p:tgtEl>
                                      </p:cBhvr>
                                      <p:to x="100000" y="60000"/>
                                    </p:animScale>
                                    <p:animScale>
                                      <p:cBhvr>
                                        <p:cTn id="117" dur="166" decel="50000">
                                          <p:stCondLst>
                                            <p:cond delay="676"/>
                                          </p:stCondLst>
                                        </p:cTn>
                                        <p:tgtEl>
                                          <p:spTgt spid="56"/>
                                        </p:tgtEl>
                                      </p:cBhvr>
                                      <p:to x="100000" y="100000"/>
                                    </p:animScale>
                                    <p:animScale>
                                      <p:cBhvr>
                                        <p:cTn id="118" dur="26">
                                          <p:stCondLst>
                                            <p:cond delay="1312"/>
                                          </p:stCondLst>
                                        </p:cTn>
                                        <p:tgtEl>
                                          <p:spTgt spid="56"/>
                                        </p:tgtEl>
                                      </p:cBhvr>
                                      <p:to x="100000" y="80000"/>
                                    </p:animScale>
                                    <p:animScale>
                                      <p:cBhvr>
                                        <p:cTn id="119" dur="166" decel="50000">
                                          <p:stCondLst>
                                            <p:cond delay="1338"/>
                                          </p:stCondLst>
                                        </p:cTn>
                                        <p:tgtEl>
                                          <p:spTgt spid="56"/>
                                        </p:tgtEl>
                                      </p:cBhvr>
                                      <p:to x="100000" y="100000"/>
                                    </p:animScale>
                                    <p:animScale>
                                      <p:cBhvr>
                                        <p:cTn id="120" dur="26">
                                          <p:stCondLst>
                                            <p:cond delay="1642"/>
                                          </p:stCondLst>
                                        </p:cTn>
                                        <p:tgtEl>
                                          <p:spTgt spid="56"/>
                                        </p:tgtEl>
                                      </p:cBhvr>
                                      <p:to x="100000" y="90000"/>
                                    </p:animScale>
                                    <p:animScale>
                                      <p:cBhvr>
                                        <p:cTn id="121" dur="166" decel="50000">
                                          <p:stCondLst>
                                            <p:cond delay="1668"/>
                                          </p:stCondLst>
                                        </p:cTn>
                                        <p:tgtEl>
                                          <p:spTgt spid="56"/>
                                        </p:tgtEl>
                                      </p:cBhvr>
                                      <p:to x="100000" y="100000"/>
                                    </p:animScale>
                                    <p:animScale>
                                      <p:cBhvr>
                                        <p:cTn id="122" dur="26">
                                          <p:stCondLst>
                                            <p:cond delay="1808"/>
                                          </p:stCondLst>
                                        </p:cTn>
                                        <p:tgtEl>
                                          <p:spTgt spid="56"/>
                                        </p:tgtEl>
                                      </p:cBhvr>
                                      <p:to x="100000" y="95000"/>
                                    </p:animScale>
                                    <p:animScale>
                                      <p:cBhvr>
                                        <p:cTn id="123" dur="166" decel="50000">
                                          <p:stCondLst>
                                            <p:cond delay="1834"/>
                                          </p:stCondLst>
                                        </p:cTn>
                                        <p:tgtEl>
                                          <p:spTgt spid="56"/>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wipe(down)">
                                      <p:cBhvr>
                                        <p:cTn id="128" dur="580">
                                          <p:stCondLst>
                                            <p:cond delay="0"/>
                                          </p:stCondLst>
                                        </p:cTn>
                                        <p:tgtEl>
                                          <p:spTgt spid="54"/>
                                        </p:tgtEl>
                                      </p:cBhvr>
                                    </p:animEffect>
                                    <p:anim calcmode="lin" valueType="num">
                                      <p:cBhvr>
                                        <p:cTn id="129"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4" dur="26">
                                          <p:stCondLst>
                                            <p:cond delay="650"/>
                                          </p:stCondLst>
                                        </p:cTn>
                                        <p:tgtEl>
                                          <p:spTgt spid="54"/>
                                        </p:tgtEl>
                                      </p:cBhvr>
                                      <p:to x="100000" y="60000"/>
                                    </p:animScale>
                                    <p:animScale>
                                      <p:cBhvr>
                                        <p:cTn id="135" dur="166" decel="50000">
                                          <p:stCondLst>
                                            <p:cond delay="676"/>
                                          </p:stCondLst>
                                        </p:cTn>
                                        <p:tgtEl>
                                          <p:spTgt spid="54"/>
                                        </p:tgtEl>
                                      </p:cBhvr>
                                      <p:to x="100000" y="100000"/>
                                    </p:animScale>
                                    <p:animScale>
                                      <p:cBhvr>
                                        <p:cTn id="136" dur="26">
                                          <p:stCondLst>
                                            <p:cond delay="1312"/>
                                          </p:stCondLst>
                                        </p:cTn>
                                        <p:tgtEl>
                                          <p:spTgt spid="54"/>
                                        </p:tgtEl>
                                      </p:cBhvr>
                                      <p:to x="100000" y="80000"/>
                                    </p:animScale>
                                    <p:animScale>
                                      <p:cBhvr>
                                        <p:cTn id="137" dur="166" decel="50000">
                                          <p:stCondLst>
                                            <p:cond delay="1338"/>
                                          </p:stCondLst>
                                        </p:cTn>
                                        <p:tgtEl>
                                          <p:spTgt spid="54"/>
                                        </p:tgtEl>
                                      </p:cBhvr>
                                      <p:to x="100000" y="100000"/>
                                    </p:animScale>
                                    <p:animScale>
                                      <p:cBhvr>
                                        <p:cTn id="138" dur="26">
                                          <p:stCondLst>
                                            <p:cond delay="1642"/>
                                          </p:stCondLst>
                                        </p:cTn>
                                        <p:tgtEl>
                                          <p:spTgt spid="54"/>
                                        </p:tgtEl>
                                      </p:cBhvr>
                                      <p:to x="100000" y="90000"/>
                                    </p:animScale>
                                    <p:animScale>
                                      <p:cBhvr>
                                        <p:cTn id="139" dur="166" decel="50000">
                                          <p:stCondLst>
                                            <p:cond delay="1668"/>
                                          </p:stCondLst>
                                        </p:cTn>
                                        <p:tgtEl>
                                          <p:spTgt spid="54"/>
                                        </p:tgtEl>
                                      </p:cBhvr>
                                      <p:to x="100000" y="100000"/>
                                    </p:animScale>
                                    <p:animScale>
                                      <p:cBhvr>
                                        <p:cTn id="140" dur="26">
                                          <p:stCondLst>
                                            <p:cond delay="1808"/>
                                          </p:stCondLst>
                                        </p:cTn>
                                        <p:tgtEl>
                                          <p:spTgt spid="54"/>
                                        </p:tgtEl>
                                      </p:cBhvr>
                                      <p:to x="100000" y="95000"/>
                                    </p:animScale>
                                    <p:animScale>
                                      <p:cBhvr>
                                        <p:cTn id="141" dur="166" decel="50000">
                                          <p:stCondLst>
                                            <p:cond delay="1834"/>
                                          </p:stCondLst>
                                        </p:cTn>
                                        <p:tgtEl>
                                          <p:spTgt spid="54"/>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nodeType="click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wipe(down)">
                                      <p:cBhvr>
                                        <p:cTn id="146" dur="580">
                                          <p:stCondLst>
                                            <p:cond delay="0"/>
                                          </p:stCondLst>
                                        </p:cTn>
                                        <p:tgtEl>
                                          <p:spTgt spid="53"/>
                                        </p:tgtEl>
                                      </p:cBhvr>
                                    </p:animEffect>
                                    <p:anim calcmode="lin" valueType="num">
                                      <p:cBhvr>
                                        <p:cTn id="14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52" dur="26">
                                          <p:stCondLst>
                                            <p:cond delay="650"/>
                                          </p:stCondLst>
                                        </p:cTn>
                                        <p:tgtEl>
                                          <p:spTgt spid="53"/>
                                        </p:tgtEl>
                                      </p:cBhvr>
                                      <p:to x="100000" y="60000"/>
                                    </p:animScale>
                                    <p:animScale>
                                      <p:cBhvr>
                                        <p:cTn id="153" dur="166" decel="50000">
                                          <p:stCondLst>
                                            <p:cond delay="676"/>
                                          </p:stCondLst>
                                        </p:cTn>
                                        <p:tgtEl>
                                          <p:spTgt spid="53"/>
                                        </p:tgtEl>
                                      </p:cBhvr>
                                      <p:to x="100000" y="100000"/>
                                    </p:animScale>
                                    <p:animScale>
                                      <p:cBhvr>
                                        <p:cTn id="154" dur="26">
                                          <p:stCondLst>
                                            <p:cond delay="1312"/>
                                          </p:stCondLst>
                                        </p:cTn>
                                        <p:tgtEl>
                                          <p:spTgt spid="53"/>
                                        </p:tgtEl>
                                      </p:cBhvr>
                                      <p:to x="100000" y="80000"/>
                                    </p:animScale>
                                    <p:animScale>
                                      <p:cBhvr>
                                        <p:cTn id="155" dur="166" decel="50000">
                                          <p:stCondLst>
                                            <p:cond delay="1338"/>
                                          </p:stCondLst>
                                        </p:cTn>
                                        <p:tgtEl>
                                          <p:spTgt spid="53"/>
                                        </p:tgtEl>
                                      </p:cBhvr>
                                      <p:to x="100000" y="100000"/>
                                    </p:animScale>
                                    <p:animScale>
                                      <p:cBhvr>
                                        <p:cTn id="156" dur="26">
                                          <p:stCondLst>
                                            <p:cond delay="1642"/>
                                          </p:stCondLst>
                                        </p:cTn>
                                        <p:tgtEl>
                                          <p:spTgt spid="53"/>
                                        </p:tgtEl>
                                      </p:cBhvr>
                                      <p:to x="100000" y="90000"/>
                                    </p:animScale>
                                    <p:animScale>
                                      <p:cBhvr>
                                        <p:cTn id="157" dur="166" decel="50000">
                                          <p:stCondLst>
                                            <p:cond delay="1668"/>
                                          </p:stCondLst>
                                        </p:cTn>
                                        <p:tgtEl>
                                          <p:spTgt spid="53"/>
                                        </p:tgtEl>
                                      </p:cBhvr>
                                      <p:to x="100000" y="100000"/>
                                    </p:animScale>
                                    <p:animScale>
                                      <p:cBhvr>
                                        <p:cTn id="158" dur="26">
                                          <p:stCondLst>
                                            <p:cond delay="1808"/>
                                          </p:stCondLst>
                                        </p:cTn>
                                        <p:tgtEl>
                                          <p:spTgt spid="53"/>
                                        </p:tgtEl>
                                      </p:cBhvr>
                                      <p:to x="100000" y="95000"/>
                                    </p:animScale>
                                    <p:animScale>
                                      <p:cBhvr>
                                        <p:cTn id="159" dur="166" decel="50000">
                                          <p:stCondLst>
                                            <p:cond delay="1834"/>
                                          </p:stCondLst>
                                        </p:cTn>
                                        <p:tgtEl>
                                          <p:spTgt spid="53"/>
                                        </p:tgtEl>
                                      </p:cBhvr>
                                      <p:to x="100000" y="100000"/>
                                    </p:animScale>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nodeType="clickEffect">
                                  <p:stCondLst>
                                    <p:cond delay="0"/>
                                  </p:stCondLst>
                                  <p:childTnLst>
                                    <p:set>
                                      <p:cBhvr>
                                        <p:cTn id="163" dur="1" fill="hold">
                                          <p:stCondLst>
                                            <p:cond delay="0"/>
                                          </p:stCondLst>
                                        </p:cTn>
                                        <p:tgtEl>
                                          <p:spTgt spid="13"/>
                                        </p:tgtEl>
                                        <p:attrNameLst>
                                          <p:attrName>style.visibility</p:attrName>
                                        </p:attrNameLst>
                                      </p:cBhvr>
                                      <p:to>
                                        <p:strVal val="visible"/>
                                      </p:to>
                                    </p:set>
                                    <p:animEffect transition="in" filter="wipe(down)">
                                      <p:cBhvr>
                                        <p:cTn id="164" dur="580">
                                          <p:stCondLst>
                                            <p:cond delay="0"/>
                                          </p:stCondLst>
                                        </p:cTn>
                                        <p:tgtEl>
                                          <p:spTgt spid="13"/>
                                        </p:tgtEl>
                                      </p:cBhvr>
                                    </p:animEffect>
                                    <p:anim calcmode="lin" valueType="num">
                                      <p:cBhvr>
                                        <p:cTn id="16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0" dur="26">
                                          <p:stCondLst>
                                            <p:cond delay="650"/>
                                          </p:stCondLst>
                                        </p:cTn>
                                        <p:tgtEl>
                                          <p:spTgt spid="13"/>
                                        </p:tgtEl>
                                      </p:cBhvr>
                                      <p:to x="100000" y="60000"/>
                                    </p:animScale>
                                    <p:animScale>
                                      <p:cBhvr>
                                        <p:cTn id="171" dur="166" decel="50000">
                                          <p:stCondLst>
                                            <p:cond delay="676"/>
                                          </p:stCondLst>
                                        </p:cTn>
                                        <p:tgtEl>
                                          <p:spTgt spid="13"/>
                                        </p:tgtEl>
                                      </p:cBhvr>
                                      <p:to x="100000" y="100000"/>
                                    </p:animScale>
                                    <p:animScale>
                                      <p:cBhvr>
                                        <p:cTn id="172" dur="26">
                                          <p:stCondLst>
                                            <p:cond delay="1312"/>
                                          </p:stCondLst>
                                        </p:cTn>
                                        <p:tgtEl>
                                          <p:spTgt spid="13"/>
                                        </p:tgtEl>
                                      </p:cBhvr>
                                      <p:to x="100000" y="80000"/>
                                    </p:animScale>
                                    <p:animScale>
                                      <p:cBhvr>
                                        <p:cTn id="173" dur="166" decel="50000">
                                          <p:stCondLst>
                                            <p:cond delay="1338"/>
                                          </p:stCondLst>
                                        </p:cTn>
                                        <p:tgtEl>
                                          <p:spTgt spid="13"/>
                                        </p:tgtEl>
                                      </p:cBhvr>
                                      <p:to x="100000" y="100000"/>
                                    </p:animScale>
                                    <p:animScale>
                                      <p:cBhvr>
                                        <p:cTn id="174" dur="26">
                                          <p:stCondLst>
                                            <p:cond delay="1642"/>
                                          </p:stCondLst>
                                        </p:cTn>
                                        <p:tgtEl>
                                          <p:spTgt spid="13"/>
                                        </p:tgtEl>
                                      </p:cBhvr>
                                      <p:to x="100000" y="90000"/>
                                    </p:animScale>
                                    <p:animScale>
                                      <p:cBhvr>
                                        <p:cTn id="175" dur="166" decel="50000">
                                          <p:stCondLst>
                                            <p:cond delay="1668"/>
                                          </p:stCondLst>
                                        </p:cTn>
                                        <p:tgtEl>
                                          <p:spTgt spid="13"/>
                                        </p:tgtEl>
                                      </p:cBhvr>
                                      <p:to x="100000" y="100000"/>
                                    </p:animScale>
                                    <p:animScale>
                                      <p:cBhvr>
                                        <p:cTn id="176" dur="26">
                                          <p:stCondLst>
                                            <p:cond delay="1808"/>
                                          </p:stCondLst>
                                        </p:cTn>
                                        <p:tgtEl>
                                          <p:spTgt spid="13"/>
                                        </p:tgtEl>
                                      </p:cBhvr>
                                      <p:to x="100000" y="95000"/>
                                    </p:animScale>
                                    <p:animScale>
                                      <p:cBhvr>
                                        <p:cTn id="177" dur="166" decel="50000">
                                          <p:stCondLst>
                                            <p:cond delay="1834"/>
                                          </p:stCondLst>
                                        </p:cTn>
                                        <p:tgtEl>
                                          <p:spTgt spid="13"/>
                                        </p:tgtEl>
                                      </p:cBhvr>
                                      <p:to x="100000" y="100000"/>
                                    </p:animScale>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nodeType="clickEffect">
                                  <p:stCondLst>
                                    <p:cond delay="0"/>
                                  </p:stCondLst>
                                  <p:childTnLst>
                                    <p:set>
                                      <p:cBhvr>
                                        <p:cTn id="181" dur="1" fill="hold">
                                          <p:stCondLst>
                                            <p:cond delay="0"/>
                                          </p:stCondLst>
                                        </p:cTn>
                                        <p:tgtEl>
                                          <p:spTgt spid="12"/>
                                        </p:tgtEl>
                                        <p:attrNameLst>
                                          <p:attrName>style.visibility</p:attrName>
                                        </p:attrNameLst>
                                      </p:cBhvr>
                                      <p:to>
                                        <p:strVal val="visible"/>
                                      </p:to>
                                    </p:set>
                                    <p:animEffect transition="in" filter="wipe(down)">
                                      <p:cBhvr>
                                        <p:cTn id="182" dur="580">
                                          <p:stCondLst>
                                            <p:cond delay="0"/>
                                          </p:stCondLst>
                                        </p:cTn>
                                        <p:tgtEl>
                                          <p:spTgt spid="12"/>
                                        </p:tgtEl>
                                      </p:cBhvr>
                                    </p:animEffect>
                                    <p:anim calcmode="lin" valueType="num">
                                      <p:cBhvr>
                                        <p:cTn id="18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8" dur="26">
                                          <p:stCondLst>
                                            <p:cond delay="650"/>
                                          </p:stCondLst>
                                        </p:cTn>
                                        <p:tgtEl>
                                          <p:spTgt spid="12"/>
                                        </p:tgtEl>
                                      </p:cBhvr>
                                      <p:to x="100000" y="60000"/>
                                    </p:animScale>
                                    <p:animScale>
                                      <p:cBhvr>
                                        <p:cTn id="189" dur="166" decel="50000">
                                          <p:stCondLst>
                                            <p:cond delay="676"/>
                                          </p:stCondLst>
                                        </p:cTn>
                                        <p:tgtEl>
                                          <p:spTgt spid="12"/>
                                        </p:tgtEl>
                                      </p:cBhvr>
                                      <p:to x="100000" y="100000"/>
                                    </p:animScale>
                                    <p:animScale>
                                      <p:cBhvr>
                                        <p:cTn id="190" dur="26">
                                          <p:stCondLst>
                                            <p:cond delay="1312"/>
                                          </p:stCondLst>
                                        </p:cTn>
                                        <p:tgtEl>
                                          <p:spTgt spid="12"/>
                                        </p:tgtEl>
                                      </p:cBhvr>
                                      <p:to x="100000" y="80000"/>
                                    </p:animScale>
                                    <p:animScale>
                                      <p:cBhvr>
                                        <p:cTn id="191" dur="166" decel="50000">
                                          <p:stCondLst>
                                            <p:cond delay="1338"/>
                                          </p:stCondLst>
                                        </p:cTn>
                                        <p:tgtEl>
                                          <p:spTgt spid="12"/>
                                        </p:tgtEl>
                                      </p:cBhvr>
                                      <p:to x="100000" y="100000"/>
                                    </p:animScale>
                                    <p:animScale>
                                      <p:cBhvr>
                                        <p:cTn id="192" dur="26">
                                          <p:stCondLst>
                                            <p:cond delay="1642"/>
                                          </p:stCondLst>
                                        </p:cTn>
                                        <p:tgtEl>
                                          <p:spTgt spid="12"/>
                                        </p:tgtEl>
                                      </p:cBhvr>
                                      <p:to x="100000" y="90000"/>
                                    </p:animScale>
                                    <p:animScale>
                                      <p:cBhvr>
                                        <p:cTn id="193" dur="166" decel="50000">
                                          <p:stCondLst>
                                            <p:cond delay="1668"/>
                                          </p:stCondLst>
                                        </p:cTn>
                                        <p:tgtEl>
                                          <p:spTgt spid="12"/>
                                        </p:tgtEl>
                                      </p:cBhvr>
                                      <p:to x="100000" y="100000"/>
                                    </p:animScale>
                                    <p:animScale>
                                      <p:cBhvr>
                                        <p:cTn id="194" dur="26">
                                          <p:stCondLst>
                                            <p:cond delay="1808"/>
                                          </p:stCondLst>
                                        </p:cTn>
                                        <p:tgtEl>
                                          <p:spTgt spid="12"/>
                                        </p:tgtEl>
                                      </p:cBhvr>
                                      <p:to x="100000" y="95000"/>
                                    </p:animScale>
                                    <p:animScale>
                                      <p:cBhvr>
                                        <p:cTn id="19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69</a:t>
            </a:fld>
            <a:endParaRPr lang="en-US" b="1" dirty="0">
              <a:solidFill>
                <a:schemeClr val="tx1"/>
              </a:solidFill>
            </a:endParaRPr>
          </a:p>
        </p:txBody>
      </p:sp>
      <p:pic>
        <p:nvPicPr>
          <p:cNvPr id="6" name="Picture 5">
            <a:extLst>
              <a:ext uri="{FF2B5EF4-FFF2-40B4-BE49-F238E27FC236}">
                <a16:creationId xmlns:a16="http://schemas.microsoft.com/office/drawing/2014/main" id="{A20F67E4-1F82-3D23-B8C1-BE8478DC04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2064" y="631659"/>
            <a:ext cx="5715000" cy="3219450"/>
          </a:xfrm>
          <a:prstGeom prst="rect">
            <a:avLst/>
          </a:prstGeom>
          <a:scene3d>
            <a:camera prst="perspectiveLeft"/>
            <a:lightRig rig="threePt" dir="t"/>
          </a:scene3d>
        </p:spPr>
      </p:pic>
      <p:sp>
        <p:nvSpPr>
          <p:cNvPr id="7" name="TextBox 6">
            <a:extLst>
              <a:ext uri="{FF2B5EF4-FFF2-40B4-BE49-F238E27FC236}">
                <a16:creationId xmlns:a16="http://schemas.microsoft.com/office/drawing/2014/main" id="{02B4F510-6635-ECCD-C8C8-9143F6F01EDE}"/>
              </a:ext>
            </a:extLst>
          </p:cNvPr>
          <p:cNvSpPr txBox="1"/>
          <p:nvPr/>
        </p:nvSpPr>
        <p:spPr>
          <a:xfrm>
            <a:off x="525270" y="1040441"/>
            <a:ext cx="10783963" cy="5693866"/>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a:spAutoFit/>
            <a:scene3d>
              <a:camera prst="orthographicFront"/>
              <a:lightRig rig="threePt" dir="t"/>
            </a:scene3d>
            <a:sp3d extrusionH="57150">
              <a:bevelT w="82550" h="38100" prst="coolSlant"/>
            </a:sp3d>
          </a:bodyPr>
          <a:lstStyle/>
          <a:p>
            <a:r>
              <a:rPr lang="en-US" sz="2400" b="1" dirty="0">
                <a:solidFill>
                  <a:srgbClr val="C00000"/>
                </a:solidFill>
                <a:latin typeface="Google Sans"/>
              </a:rPr>
              <a:t>NOT ONE </a:t>
            </a:r>
            <a:r>
              <a:rPr lang="en-US" sz="2400" b="1" dirty="0">
                <a:solidFill>
                  <a:schemeClr val="accent6">
                    <a:lumMod val="50000"/>
                  </a:schemeClr>
                </a:solidFill>
                <a:latin typeface="Google Sans"/>
              </a:rPr>
              <a:t>of these ancient civilizations had a </a:t>
            </a:r>
            <a:br>
              <a:rPr lang="en-US" sz="2400" b="1" dirty="0">
                <a:solidFill>
                  <a:schemeClr val="accent6">
                    <a:lumMod val="50000"/>
                  </a:schemeClr>
                </a:solidFill>
                <a:latin typeface="Google Sans"/>
              </a:rPr>
            </a:br>
            <a:r>
              <a:rPr lang="en-US" sz="2400" b="1" dirty="0">
                <a:solidFill>
                  <a:schemeClr val="accent6">
                    <a:lumMod val="50000"/>
                  </a:schemeClr>
                </a:solidFill>
                <a:latin typeface="Google Sans"/>
              </a:rPr>
              <a:t>calendar that intercalated individual “days” </a:t>
            </a:r>
            <a:br>
              <a:rPr lang="en-US" sz="2400" b="1" dirty="0">
                <a:solidFill>
                  <a:schemeClr val="accent6">
                    <a:lumMod val="50000"/>
                  </a:schemeClr>
                </a:solidFill>
                <a:latin typeface="Google Sans"/>
              </a:rPr>
            </a:br>
            <a:r>
              <a:rPr lang="en-US" sz="2400" b="1" dirty="0">
                <a:solidFill>
                  <a:schemeClr val="accent6">
                    <a:lumMod val="50000"/>
                  </a:schemeClr>
                </a:solidFill>
                <a:latin typeface="Google Sans"/>
              </a:rPr>
              <a:t>at the end of any months </a:t>
            </a:r>
            <a:r>
              <a:rPr lang="en-US" sz="2400" b="1" u="sng" dirty="0">
                <a:solidFill>
                  <a:schemeClr val="accent6">
                    <a:lumMod val="50000"/>
                  </a:schemeClr>
                </a:solidFill>
                <a:latin typeface="Google Sans"/>
              </a:rPr>
              <a:t>within</a:t>
            </a:r>
            <a:r>
              <a:rPr lang="en-US" sz="2400" b="1" dirty="0">
                <a:solidFill>
                  <a:schemeClr val="accent6">
                    <a:lumMod val="50000"/>
                  </a:schemeClr>
                </a:solidFill>
                <a:latin typeface="Google Sans"/>
              </a:rPr>
              <a:t> the year.  </a:t>
            </a:r>
            <a:br>
              <a:rPr lang="en-US" sz="2400" b="1" dirty="0">
                <a:solidFill>
                  <a:srgbClr val="202124"/>
                </a:solidFill>
                <a:latin typeface="Google Sans"/>
              </a:rPr>
            </a:br>
            <a:r>
              <a:rPr lang="en-US" sz="2400" b="1" dirty="0">
                <a:solidFill>
                  <a:srgbClr val="0070C0"/>
                </a:solidFill>
                <a:latin typeface="Google Sans"/>
              </a:rPr>
              <a:t>All of the 5 (or 6) days were bundled and </a:t>
            </a:r>
            <a:br>
              <a:rPr lang="en-US" sz="2400" b="1" dirty="0">
                <a:solidFill>
                  <a:srgbClr val="0070C0"/>
                </a:solidFill>
                <a:latin typeface="Google Sans"/>
              </a:rPr>
            </a:br>
            <a:r>
              <a:rPr lang="en-US" sz="2400" b="1" dirty="0">
                <a:solidFill>
                  <a:srgbClr val="0070C0"/>
                </a:solidFill>
                <a:latin typeface="Google Sans"/>
              </a:rPr>
              <a:t>added at the END of the year.  </a:t>
            </a:r>
            <a:br>
              <a:rPr lang="en-US" sz="2400" b="1" dirty="0">
                <a:solidFill>
                  <a:srgbClr val="202124"/>
                </a:solidFill>
                <a:latin typeface="Google Sans"/>
              </a:rPr>
            </a:br>
            <a:r>
              <a:rPr lang="en-US" sz="2400" dirty="0">
                <a:ln>
                  <a:solidFill>
                    <a:srgbClr val="500050"/>
                  </a:solidFill>
                </a:ln>
                <a:solidFill>
                  <a:srgbClr val="AB5959"/>
                </a:solidFill>
                <a:effectLst>
                  <a:glow rad="228600">
                    <a:schemeClr val="bg1"/>
                  </a:glow>
                </a:effectLst>
                <a:latin typeface="Ravie" panose="04040805050809020602" pitchFamily="82" charset="0"/>
                <a:ea typeface="+mj-ea"/>
                <a:cs typeface="+mj-cs"/>
              </a:rPr>
              <a:t>Have you noticed:</a:t>
            </a:r>
          </a:p>
          <a:p>
            <a:pPr marL="457200" indent="-457200">
              <a:buFont typeface="+mj-lt"/>
              <a:buAutoNum type="arabicPeriod"/>
            </a:pPr>
            <a:r>
              <a:rPr lang="en-US" sz="2400" b="1" dirty="0">
                <a:ln>
                  <a:solidFill>
                    <a:srgbClr val="002060"/>
                  </a:solidFill>
                </a:ln>
                <a:solidFill>
                  <a:schemeClr val="accent2">
                    <a:lumMod val="50000"/>
                  </a:schemeClr>
                </a:solidFill>
                <a:latin typeface="Google Sans"/>
              </a:rPr>
              <a:t>The Zadok, Enoch and Essene calendars </a:t>
            </a:r>
            <a:br>
              <a:rPr lang="en-US" sz="2400" b="1" dirty="0">
                <a:ln>
                  <a:solidFill>
                    <a:srgbClr val="002060"/>
                  </a:solidFill>
                </a:ln>
                <a:solidFill>
                  <a:schemeClr val="accent2">
                    <a:lumMod val="50000"/>
                  </a:schemeClr>
                </a:solidFill>
                <a:latin typeface="Google Sans"/>
              </a:rPr>
            </a:br>
            <a:r>
              <a:rPr lang="en-US" sz="2400" b="1" dirty="0">
                <a:ln>
                  <a:solidFill>
                    <a:srgbClr val="002060"/>
                  </a:solidFill>
                </a:ln>
                <a:solidFill>
                  <a:schemeClr val="accent2">
                    <a:lumMod val="50000"/>
                  </a:schemeClr>
                </a:solidFill>
                <a:latin typeface="Google Sans"/>
              </a:rPr>
              <a:t>are missing from this list?  </a:t>
            </a:r>
          </a:p>
          <a:p>
            <a:pPr marL="457200" indent="-457200">
              <a:buFont typeface="+mj-lt"/>
              <a:buAutoNum type="arabicPeriod"/>
            </a:pPr>
            <a:r>
              <a:rPr lang="en-US" sz="2400" b="1" dirty="0">
                <a:solidFill>
                  <a:srgbClr val="C00000"/>
                </a:solidFill>
                <a:latin typeface="Google Sans"/>
              </a:rPr>
              <a:t>Had you noticed (Part 5), only the Dead Sea Scroll calendars intercalated </a:t>
            </a:r>
            <a:br>
              <a:rPr lang="en-US" sz="2400" b="1" dirty="0">
                <a:solidFill>
                  <a:srgbClr val="C00000"/>
                </a:solidFill>
                <a:latin typeface="Google Sans"/>
              </a:rPr>
            </a:br>
            <a:r>
              <a:rPr lang="en-US" sz="2400" b="1" dirty="0">
                <a:solidFill>
                  <a:srgbClr val="C00000"/>
                </a:solidFill>
                <a:latin typeface="Google Sans"/>
              </a:rPr>
              <a:t>“an individual day” at the end of every 3</a:t>
            </a:r>
            <a:r>
              <a:rPr lang="en-US" sz="2400" b="1" baseline="30000" dirty="0">
                <a:solidFill>
                  <a:srgbClr val="C00000"/>
                </a:solidFill>
                <a:latin typeface="Google Sans"/>
              </a:rPr>
              <a:t>rd</a:t>
            </a:r>
            <a:r>
              <a:rPr lang="en-US" sz="2400" b="1" dirty="0">
                <a:solidFill>
                  <a:srgbClr val="C00000"/>
                </a:solidFill>
                <a:latin typeface="Google Sans"/>
              </a:rPr>
              <a:t> month throughout the year.  </a:t>
            </a:r>
          </a:p>
          <a:p>
            <a:pPr marL="457200" indent="-457200">
              <a:buFont typeface="+mj-lt"/>
              <a:buAutoNum type="arabicPeriod"/>
            </a:pPr>
            <a:r>
              <a:rPr lang="en-US" sz="2400" b="1" dirty="0">
                <a:ln>
                  <a:solidFill>
                    <a:schemeClr val="accent6">
                      <a:lumMod val="50000"/>
                    </a:schemeClr>
                  </a:solidFill>
                </a:ln>
                <a:solidFill>
                  <a:srgbClr val="0EAB0F"/>
                </a:solidFill>
                <a:latin typeface="Google Sans"/>
              </a:rPr>
              <a:t>Do you remember:  </a:t>
            </a:r>
            <a:r>
              <a:rPr lang="en-US" sz="2400" b="1" dirty="0">
                <a:ln>
                  <a:solidFill>
                    <a:schemeClr val="accent6">
                      <a:lumMod val="50000"/>
                    </a:schemeClr>
                  </a:solidFill>
                </a:ln>
                <a:solidFill>
                  <a:srgbClr val="0070C0"/>
                </a:solidFill>
                <a:latin typeface="Google Sans"/>
              </a:rPr>
              <a:t>John 7 </a:t>
            </a:r>
            <a:r>
              <a:rPr lang="en-US" sz="2400" b="1" dirty="0">
                <a:ln>
                  <a:solidFill>
                    <a:schemeClr val="accent6">
                      <a:lumMod val="50000"/>
                    </a:schemeClr>
                  </a:solidFill>
                </a:ln>
                <a:solidFill>
                  <a:srgbClr val="0EAB0F"/>
                </a:solidFill>
                <a:latin typeface="Google Sans"/>
              </a:rPr>
              <a:t>exposed that </a:t>
            </a:r>
            <a:r>
              <a:rPr lang="en-US" sz="2400" b="1" dirty="0">
                <a:ln>
                  <a:solidFill>
                    <a:schemeClr val="accent6">
                      <a:lumMod val="50000"/>
                    </a:schemeClr>
                  </a:solidFill>
                </a:ln>
                <a:solidFill>
                  <a:srgbClr val="0070C0"/>
                </a:solidFill>
                <a:latin typeface="Google Sans"/>
              </a:rPr>
              <a:t>Yahusha</a:t>
            </a:r>
            <a:r>
              <a:rPr lang="en-US" sz="2400" b="1" dirty="0">
                <a:ln>
                  <a:solidFill>
                    <a:schemeClr val="accent6">
                      <a:lumMod val="50000"/>
                    </a:schemeClr>
                  </a:solidFill>
                </a:ln>
                <a:solidFill>
                  <a:srgbClr val="0EAB0F"/>
                </a:solidFill>
                <a:latin typeface="Google Sans"/>
              </a:rPr>
              <a:t> did not attend the Jew’s lunar Sukkot, debunking all lunar calendars?</a:t>
            </a:r>
          </a:p>
          <a:p>
            <a:pPr marL="457200" indent="-457200">
              <a:buFont typeface="+mj-lt"/>
              <a:buAutoNum type="arabicPeriod"/>
            </a:pPr>
            <a:r>
              <a:rPr lang="en-US" sz="2400" b="1" dirty="0">
                <a:ln>
                  <a:solidFill>
                    <a:srgbClr val="002060"/>
                  </a:solidFill>
                </a:ln>
                <a:solidFill>
                  <a:srgbClr val="FF0000"/>
                </a:solidFill>
                <a:latin typeface="Google Sans"/>
              </a:rPr>
              <a:t>Did you take note (in Part 5), that when “intercalation days” were added at the end of month 6, [following a pattern of the Qumran calendars], the “adjusted” sukkot feasts were almost in the same alignment as the lunar sukkot feast days?</a:t>
            </a:r>
          </a:p>
        </p:txBody>
      </p:sp>
      <p:sp>
        <p:nvSpPr>
          <p:cNvPr id="10" name="Title 1">
            <a:extLst>
              <a:ext uri="{FF2B5EF4-FFF2-40B4-BE49-F238E27FC236}">
                <a16:creationId xmlns:a16="http://schemas.microsoft.com/office/drawing/2014/main" id="{BF1D33AD-BCCE-1F42-B019-F02CE89FE8F6}"/>
              </a:ext>
            </a:extLst>
          </p:cNvPr>
          <p:cNvSpPr>
            <a:spLocks noGrp="1"/>
          </p:cNvSpPr>
          <p:nvPr>
            <p:ph type="title"/>
          </p:nvPr>
        </p:nvSpPr>
        <p:spPr>
          <a:xfrm>
            <a:off x="484922" y="309117"/>
            <a:ext cx="7222166" cy="915988"/>
          </a:xfrm>
        </p:spPr>
        <p:txBody>
          <a:bodyPr>
            <a:normAutofit/>
            <a:scene3d>
              <a:camera prst="orthographicFront"/>
              <a:lightRig rig="threePt" dir="t"/>
            </a:scene3d>
            <a:sp3d extrusionH="57150">
              <a:bevelT w="38100" h="38100"/>
            </a:sp3d>
          </a:bodyPr>
          <a:lstStyle/>
          <a:p>
            <a:pPr algn="ctr"/>
            <a:r>
              <a:rPr lang="en-US" dirty="0">
                <a:ln>
                  <a:solidFill>
                    <a:srgbClr val="500050"/>
                  </a:solidFill>
                </a:ln>
                <a:solidFill>
                  <a:srgbClr val="AB5959"/>
                </a:solidFill>
                <a:effectLst>
                  <a:glow rad="228600">
                    <a:schemeClr val="bg1"/>
                  </a:glow>
                </a:effectLst>
                <a:latin typeface="Ravie" panose="04040805050809020602" pitchFamily="82" charset="0"/>
              </a:rPr>
              <a:t>Have You Noticed?</a:t>
            </a:r>
          </a:p>
        </p:txBody>
      </p:sp>
      <p:pic>
        <p:nvPicPr>
          <p:cNvPr id="14" name="Picture 13" descr="C:\Users\Rae\Desktop\Best CCC Logo Clear with colors in circle SMS.png">
            <a:extLst>
              <a:ext uri="{FF2B5EF4-FFF2-40B4-BE49-F238E27FC236}">
                <a16:creationId xmlns:a16="http://schemas.microsoft.com/office/drawing/2014/main" id="{82326D22-7806-204C-4BDF-548201609E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52388"/>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6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40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65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13500"/>
                            </p:stCondLst>
                            <p:childTnLst>
                              <p:par>
                                <p:cTn id="23" presetID="42" presetClass="entr" presetSubtype="0" fill="hold" nodeType="afterEffect">
                                  <p:stCondLst>
                                    <p:cond delay="550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000"/>
                                        <p:tgtEl>
                                          <p:spTgt spid="7">
                                            <p:txEl>
                                              <p:pRg st="4" end="4"/>
                                            </p:txEl>
                                          </p:spTgt>
                                        </p:tgtEl>
                                      </p:cBhvr>
                                    </p:animEffect>
                                    <p:anim calcmode="lin" valueType="num">
                                      <p:cBhvr>
                                        <p:cTn id="2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30975"/>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a:t>
            </a:fld>
            <a:endParaRPr lang="en-US" b="1" dirty="0">
              <a:solidFill>
                <a:schemeClr val="tx1"/>
              </a:solidFill>
            </a:endParaRPr>
          </a:p>
        </p:txBody>
      </p:sp>
      <p:sp>
        <p:nvSpPr>
          <p:cNvPr id="7" name="Title 1">
            <a:extLst>
              <a:ext uri="{FF2B5EF4-FFF2-40B4-BE49-F238E27FC236}">
                <a16:creationId xmlns:a16="http://schemas.microsoft.com/office/drawing/2014/main" id="{267F8535-B135-E95B-B166-0D87C4F1A953}"/>
              </a:ext>
            </a:extLst>
          </p:cNvPr>
          <p:cNvSpPr>
            <a:spLocks noGrp="1"/>
          </p:cNvSpPr>
          <p:nvPr>
            <p:ph type="title"/>
          </p:nvPr>
        </p:nvSpPr>
        <p:spPr>
          <a:xfrm>
            <a:off x="339912" y="285418"/>
            <a:ext cx="6378388" cy="689499"/>
          </a:xfrm>
        </p:spPr>
        <p:txBody>
          <a:bodyPr>
            <a:normAutofit fontScale="90000"/>
            <a:scene3d>
              <a:camera prst="orthographicFront"/>
              <a:lightRig rig="threePt" dir="t"/>
            </a:scene3d>
            <a:sp3d extrusionH="57150">
              <a:bevelT w="38100" h="38100"/>
            </a:sp3d>
          </a:bodyPr>
          <a:lstStyle/>
          <a:p>
            <a:pPr algn="ctr"/>
            <a:r>
              <a:rPr lang="en-US"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Morgenstern, Julian </a:t>
            </a:r>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a:t>
            </a:r>
            <a:r>
              <a:rPr lang="en-US" sz="3200" dirty="0" err="1">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con’t</a:t>
            </a:r>
            <a:r>
              <a:rPr lang="en-US" sz="3200" dirty="0">
                <a:ln>
                  <a:solidFill>
                    <a:srgbClr val="500050"/>
                  </a:solidFill>
                </a:ln>
                <a:solidFill>
                  <a:srgbClr val="AB5959"/>
                </a:solidFill>
                <a:effectLst>
                  <a:outerShdw blurRad="60007" dist="310007" dir="7680000" sy="30000" kx="1300200" algn="ctr" rotWithShape="0">
                    <a:prstClr val="black">
                      <a:alpha val="32000"/>
                    </a:prstClr>
                  </a:outerShdw>
                </a:effectLst>
                <a:latin typeface="Old English Text MT" panose="03040902040508030806" pitchFamily="66" charset="0"/>
              </a:rPr>
              <a:t>)</a:t>
            </a:r>
            <a:endParaRPr lang="en-US" dirty="0">
              <a:ln>
                <a:solidFill>
                  <a:srgbClr val="500050"/>
                </a:solidFill>
              </a:ln>
              <a:solidFill>
                <a:srgbClr val="00FFFF"/>
              </a:solidFill>
              <a:effectLst>
                <a:outerShdw blurRad="60007" dist="310007" dir="7680000" sy="30000" kx="1300200" algn="ctr" rotWithShape="0">
                  <a:prstClr val="black">
                    <a:alpha val="32000"/>
                  </a:prstClr>
                </a:outerShdw>
              </a:effectLst>
              <a:latin typeface="Old English Text MT" panose="03040902040508030806" pitchFamily="66" charset="0"/>
            </a:endParaRPr>
          </a:p>
        </p:txBody>
      </p:sp>
      <p:sp>
        <p:nvSpPr>
          <p:cNvPr id="2" name="TextBox 1">
            <a:extLst>
              <a:ext uri="{FF2B5EF4-FFF2-40B4-BE49-F238E27FC236}">
                <a16:creationId xmlns:a16="http://schemas.microsoft.com/office/drawing/2014/main" id="{300CC281-9ACE-2EAA-D72F-8F08F7B8A07D}"/>
              </a:ext>
            </a:extLst>
          </p:cNvPr>
          <p:cNvSpPr txBox="1"/>
          <p:nvPr/>
        </p:nvSpPr>
        <p:spPr>
          <a:xfrm>
            <a:off x="400101" y="489637"/>
            <a:ext cx="11508712" cy="5978560"/>
          </a:xfrm>
          <a:prstGeom prst="rect">
            <a:avLst/>
          </a:prstGeom>
          <a:noFill/>
        </p:spPr>
        <p:txBody>
          <a:bodyPr wrap="square">
            <a:spAutoFit/>
            <a:scene3d>
              <a:camera prst="orthographicFront"/>
              <a:lightRig rig="threePt" dir="t"/>
            </a:scene3d>
            <a:sp3d extrusionH="57150">
              <a:bevelT w="38100" h="38100"/>
            </a:sp3d>
          </a:bodyPr>
          <a:lstStyle/>
          <a:p>
            <a:pPr algn="l"/>
            <a:r>
              <a:rPr lang="en-US" sz="2550" b="0" i="0" dirty="0">
                <a:solidFill>
                  <a:srgbClr val="575757"/>
                </a:solidFill>
                <a:effectLst/>
                <a:latin typeface="Arial" panose="020B0604020202020204" pitchFamily="34" charset="0"/>
              </a:rPr>
              <a:t>                                                                  Departments of education, social studies, and Jewish music were established; new buildings were erected; an endowment fund was created; the college, previously a department of the Union of American Hebrew Congregations, was independently chartered, and the Hebrew Union School of Religious Education was established in </a:t>
            </a:r>
            <a:r>
              <a:rPr lang="en-US" sz="2550" b="0" i="0" dirty="0">
                <a:solidFill>
                  <a:srgbClr val="00529B"/>
                </a:solidFill>
                <a:effectLst/>
                <a:latin typeface="Arial" panose="020B0604020202020204" pitchFamily="34" charset="0"/>
                <a:hlinkClick r:id="rId2"/>
              </a:rPr>
              <a:t>New York</a:t>
            </a:r>
            <a:r>
              <a:rPr lang="en-US" sz="2550" b="0" i="0" dirty="0">
                <a:solidFill>
                  <a:srgbClr val="575757"/>
                </a:solidFill>
                <a:effectLst/>
                <a:latin typeface="Arial" panose="020B0604020202020204" pitchFamily="34" charset="0"/>
              </a:rPr>
              <a:t> City. </a:t>
            </a:r>
            <a:r>
              <a:rPr lang="en-US" sz="2550" b="1" i="1" dirty="0">
                <a:solidFill>
                  <a:srgbClr val="7E475E"/>
                </a:solidFill>
                <a:effectLst/>
                <a:latin typeface="Arial" panose="020B0604020202020204" pitchFamily="34" charset="0"/>
              </a:rPr>
              <a:t>Hebrew Union College Annual</a:t>
            </a:r>
            <a:r>
              <a:rPr lang="en-US" sz="2550" b="1" i="0" dirty="0">
                <a:solidFill>
                  <a:srgbClr val="7E475E"/>
                </a:solidFill>
                <a:effectLst/>
                <a:latin typeface="Arial" panose="020B0604020202020204" pitchFamily="34" charset="0"/>
              </a:rPr>
              <a:t>, founded in 1924, at once became one of the world's outstanding publications in Jewish scholarship.  </a:t>
            </a:r>
            <a:r>
              <a:rPr lang="en-US" sz="2550" b="0" i="0" dirty="0">
                <a:solidFill>
                  <a:srgbClr val="575757"/>
                </a:solidFill>
                <a:effectLst/>
                <a:latin typeface="Arial" panose="020B0604020202020204" pitchFamily="34" charset="0"/>
              </a:rPr>
              <a:t>During the Hitler period, a dozen European scholars found a haven at the college, chiefly as the result of Morgenstern's efforts.  At first anti-Zionist, Morgenstern later modified his position on the creation of a Jewish state.  </a:t>
            </a:r>
            <a:br>
              <a:rPr lang="en-US" sz="2550" b="0" i="0" dirty="0">
                <a:solidFill>
                  <a:srgbClr val="575757"/>
                </a:solidFill>
                <a:effectLst/>
                <a:latin typeface="Arial" panose="020B0604020202020204" pitchFamily="34" charset="0"/>
              </a:rPr>
            </a:br>
            <a:r>
              <a:rPr lang="en-US" sz="2550" b="1" i="0" dirty="0">
                <a:solidFill>
                  <a:srgbClr val="7E475E"/>
                </a:solidFill>
                <a:effectLst/>
                <a:latin typeface="Arial" panose="020B0604020202020204" pitchFamily="34" charset="0"/>
              </a:rPr>
              <a:t>After retiring as college president in </a:t>
            </a:r>
            <a:r>
              <a:rPr lang="en-US" sz="2550" b="1" i="0" u="sng" dirty="0">
                <a:solidFill>
                  <a:srgbClr val="7E475E"/>
                </a:solidFill>
                <a:effectLst/>
                <a:latin typeface="Arial" panose="020B0604020202020204" pitchFamily="34" charset="0"/>
              </a:rPr>
              <a:t>1947</a:t>
            </a:r>
            <a:r>
              <a:rPr lang="en-US" sz="2550" b="1" i="0" dirty="0">
                <a:solidFill>
                  <a:srgbClr val="7E475E"/>
                </a:solidFill>
                <a:effectLst/>
                <a:latin typeface="Arial" panose="020B0604020202020204" pitchFamily="34" charset="0"/>
              </a:rPr>
              <a:t>, Morgenstern continued to teach Bible.  </a:t>
            </a:r>
            <a:r>
              <a:rPr lang="en-US" sz="2550" b="0" i="0" dirty="0">
                <a:solidFill>
                  <a:srgbClr val="575757"/>
                </a:solidFill>
                <a:effectLst/>
                <a:latin typeface="Arial" panose="020B0604020202020204" pitchFamily="34" charset="0"/>
              </a:rPr>
              <a:t>He served as president of the American Oriental Society and the Society of Biblical Literature; he was for many years recording secretary, and then honorary president, of the Central Conference of American Rabbis and one of the founders of the World Union for Progressive Judaism. </a:t>
            </a:r>
            <a:r>
              <a:rPr lang="en-US" sz="2000" b="1" i="0" dirty="0">
                <a:solidFill>
                  <a:srgbClr val="222222"/>
                </a:solidFill>
                <a:effectLst/>
                <a:latin typeface="Arial" panose="020B0604020202020204" pitchFamily="34" charset="0"/>
              </a:rPr>
              <a:t>Biblical Studies</a:t>
            </a:r>
            <a:endParaRPr lang="en-US" sz="2550" b="1"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092809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70</a:t>
            </a:fld>
            <a:endParaRPr lang="en-US" b="1" dirty="0">
              <a:solidFill>
                <a:schemeClr val="tx1"/>
              </a:solidFill>
            </a:endParaRPr>
          </a:p>
        </p:txBody>
      </p:sp>
      <p:pic>
        <p:nvPicPr>
          <p:cNvPr id="6" name="Picture 5">
            <a:extLst>
              <a:ext uri="{FF2B5EF4-FFF2-40B4-BE49-F238E27FC236}">
                <a16:creationId xmlns:a16="http://schemas.microsoft.com/office/drawing/2014/main" id="{A20F67E4-1F82-3D23-B8C1-BE8478DC04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2064" y="631659"/>
            <a:ext cx="5715000" cy="3219450"/>
          </a:xfrm>
          <a:prstGeom prst="rect">
            <a:avLst/>
          </a:prstGeom>
          <a:scene3d>
            <a:camera prst="perspectiveLeft"/>
            <a:lightRig rig="threePt" dir="t"/>
          </a:scene3d>
        </p:spPr>
      </p:pic>
      <p:sp>
        <p:nvSpPr>
          <p:cNvPr id="7" name="TextBox 6">
            <a:extLst>
              <a:ext uri="{FF2B5EF4-FFF2-40B4-BE49-F238E27FC236}">
                <a16:creationId xmlns:a16="http://schemas.microsoft.com/office/drawing/2014/main" id="{02B4F510-6635-ECCD-C8C8-9143F6F01EDE}"/>
              </a:ext>
            </a:extLst>
          </p:cNvPr>
          <p:cNvSpPr txBox="1"/>
          <p:nvPr/>
        </p:nvSpPr>
        <p:spPr>
          <a:xfrm>
            <a:off x="474142" y="930211"/>
            <a:ext cx="5715000" cy="1569660"/>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a:spAutoFit/>
            <a:scene3d>
              <a:camera prst="orthographicFront"/>
              <a:lightRig rig="threePt" dir="t"/>
            </a:scene3d>
            <a:sp3d extrusionH="57150">
              <a:bevelT w="82550" h="38100" prst="coolSlant"/>
            </a:sp3d>
          </a:bodyPr>
          <a:lstStyle/>
          <a:p>
            <a:pPr algn="ctr"/>
            <a:r>
              <a:rPr lang="en-US" sz="3200" dirty="0">
                <a:ln>
                  <a:solidFill>
                    <a:sysClr val="windowText" lastClr="000000"/>
                  </a:solidFill>
                </a:ln>
                <a:gradFill flip="none" rotWithShape="1">
                  <a:gsLst>
                    <a:gs pos="0">
                      <a:schemeClr val="accent4">
                        <a:lumMod val="20000"/>
                        <a:lumOff val="80000"/>
                      </a:schemeClr>
                    </a:gs>
                    <a:gs pos="56000">
                      <a:schemeClr val="accent2">
                        <a:lumMod val="40000"/>
                        <a:lumOff val="60000"/>
                      </a:schemeClr>
                    </a:gs>
                    <a:gs pos="86000">
                      <a:srgbClr val="9E9FB9"/>
                    </a:gs>
                    <a:gs pos="35000">
                      <a:schemeClr val="accent5">
                        <a:lumMod val="100000"/>
                      </a:schemeClr>
                    </a:gs>
                  </a:gsLst>
                  <a:path path="circle">
                    <a:fillToRect l="50000" t="-80000" r="50000" b="180000"/>
                  </a:path>
                  <a:tileRect/>
                </a:gradFill>
                <a:latin typeface="Forte" panose="03060902040502070203" pitchFamily="66" charset="0"/>
              </a:rPr>
              <a:t>There are some similarities between the Covenant Calendar witnesses of Joshua and John?</a:t>
            </a:r>
          </a:p>
        </p:txBody>
      </p:sp>
      <p:sp>
        <p:nvSpPr>
          <p:cNvPr id="10" name="Title 1">
            <a:extLst>
              <a:ext uri="{FF2B5EF4-FFF2-40B4-BE49-F238E27FC236}">
                <a16:creationId xmlns:a16="http://schemas.microsoft.com/office/drawing/2014/main" id="{BF1D33AD-BCCE-1F42-B019-F02CE89FE8F6}"/>
              </a:ext>
            </a:extLst>
          </p:cNvPr>
          <p:cNvSpPr>
            <a:spLocks noGrp="1"/>
          </p:cNvSpPr>
          <p:nvPr>
            <p:ph type="title"/>
          </p:nvPr>
        </p:nvSpPr>
        <p:spPr>
          <a:xfrm>
            <a:off x="484922" y="309117"/>
            <a:ext cx="7222166" cy="915988"/>
          </a:xfrm>
        </p:spPr>
        <p:txBody>
          <a:bodyPr>
            <a:normAutofit/>
            <a:scene3d>
              <a:camera prst="orthographicFront"/>
              <a:lightRig rig="threePt" dir="t"/>
            </a:scene3d>
            <a:sp3d extrusionH="57150">
              <a:bevelT w="38100" h="38100"/>
            </a:sp3d>
          </a:bodyPr>
          <a:lstStyle/>
          <a:p>
            <a:pPr algn="ctr"/>
            <a:r>
              <a:rPr lang="en-US" dirty="0">
                <a:ln>
                  <a:solidFill>
                    <a:srgbClr val="500050"/>
                  </a:solidFill>
                </a:ln>
                <a:solidFill>
                  <a:srgbClr val="AB5959"/>
                </a:solidFill>
                <a:effectLst>
                  <a:glow rad="228600">
                    <a:schemeClr val="bg1"/>
                  </a:glow>
                </a:effectLst>
                <a:latin typeface="Ravie" panose="04040805050809020602" pitchFamily="82" charset="0"/>
              </a:rPr>
              <a:t>Are You Noticing?</a:t>
            </a:r>
          </a:p>
        </p:txBody>
      </p:sp>
      <p:pic>
        <p:nvPicPr>
          <p:cNvPr id="14" name="Picture 13" descr="C:\Users\Rae\Desktop\Best CCC Logo Clear with colors in circle SMS.png">
            <a:extLst>
              <a:ext uri="{FF2B5EF4-FFF2-40B4-BE49-F238E27FC236}">
                <a16:creationId xmlns:a16="http://schemas.microsoft.com/office/drawing/2014/main" id="{82326D22-7806-204C-4BDF-548201609E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 y="152388"/>
            <a:ext cx="546534" cy="565511"/>
          </a:xfrm>
          <a:prstGeom prst="rect">
            <a:avLst/>
          </a:prstGeom>
          <a:noFill/>
          <a:effectLst>
            <a:glow rad="457200">
              <a:schemeClr val="accent1">
                <a:satMod val="175000"/>
                <a:alpha val="19000"/>
              </a:schemeClr>
            </a:glo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C148D90-9A99-524F-FA43-8A15744A0831}"/>
              </a:ext>
            </a:extLst>
          </p:cNvPr>
          <p:cNvSpPr txBox="1"/>
          <p:nvPr/>
        </p:nvSpPr>
        <p:spPr>
          <a:xfrm>
            <a:off x="445544" y="2473489"/>
            <a:ext cx="3579436" cy="3046988"/>
          </a:xfrm>
          <a:prstGeom prst="rect">
            <a:avLst/>
          </a:prstGeom>
          <a:solidFill>
            <a:schemeClr val="accent1">
              <a:lumMod val="20000"/>
              <a:lumOff val="80000"/>
            </a:schemeClr>
          </a:solidFill>
          <a:ln>
            <a:noFill/>
          </a:ln>
          <a:effectLst>
            <a:glow rad="127000">
              <a:schemeClr val="bg1"/>
            </a:glow>
            <a:softEdge rad="254000"/>
          </a:effectLst>
        </p:spPr>
        <p:style>
          <a:lnRef idx="2">
            <a:schemeClr val="accent4">
              <a:shade val="15000"/>
            </a:schemeClr>
          </a:lnRef>
          <a:fillRef idx="1">
            <a:schemeClr val="accent4"/>
          </a:fillRef>
          <a:effectRef idx="0">
            <a:schemeClr val="accent4"/>
          </a:effectRef>
          <a:fontRef idx="minor">
            <a:schemeClr val="lt1"/>
          </a:fontRef>
        </p:style>
        <p:txBody>
          <a:bodyPr wrap="square">
            <a:spAutoFit/>
            <a:scene3d>
              <a:camera prst="orthographicFront"/>
              <a:lightRig rig="threePt" dir="t"/>
            </a:scene3d>
            <a:sp3d extrusionH="57150">
              <a:bevelT w="82550" h="38100" prst="coolSlant"/>
            </a:sp3d>
          </a:bodyPr>
          <a:lstStyle/>
          <a:p>
            <a:pPr algn="ctr"/>
            <a:r>
              <a:rPr lang="en-US" sz="2400" b="1" dirty="0">
                <a:solidFill>
                  <a:srgbClr val="002060"/>
                </a:solidFill>
                <a:latin typeface="Google Sans"/>
              </a:rPr>
              <a:t>Joshua’s Covenant Calendar testimony eradicated the </a:t>
            </a:r>
            <a:r>
              <a:rPr lang="en-US" sz="2400" b="1" dirty="0">
                <a:ln>
                  <a:solidFill>
                    <a:srgbClr val="002060"/>
                  </a:solidFill>
                </a:ln>
                <a:solidFill>
                  <a:srgbClr val="C00000"/>
                </a:solidFill>
                <a:latin typeface="Google Sans"/>
              </a:rPr>
              <a:t>accepted</a:t>
            </a:r>
            <a:r>
              <a:rPr lang="en-US" sz="2400" b="1" dirty="0">
                <a:solidFill>
                  <a:srgbClr val="002060"/>
                </a:solidFill>
                <a:latin typeface="Google Sans"/>
              </a:rPr>
              <a:t> </a:t>
            </a:r>
            <a:r>
              <a:rPr lang="en-US" sz="2400" b="1" dirty="0">
                <a:ln>
                  <a:solidFill>
                    <a:srgbClr val="002060"/>
                  </a:solidFill>
                </a:ln>
                <a:solidFill>
                  <a:srgbClr val="C00000"/>
                </a:solidFill>
                <a:latin typeface="Google Sans"/>
              </a:rPr>
              <a:t>traditions</a:t>
            </a:r>
            <a:r>
              <a:rPr lang="en-US" sz="2400" b="1" dirty="0">
                <a:solidFill>
                  <a:srgbClr val="002060"/>
                </a:solidFill>
                <a:latin typeface="Google Sans"/>
              </a:rPr>
              <a:t> for Passover </a:t>
            </a:r>
            <a:br>
              <a:rPr lang="en-US" sz="2400" b="1" dirty="0">
                <a:solidFill>
                  <a:srgbClr val="002060"/>
                </a:solidFill>
                <a:latin typeface="Google Sans"/>
              </a:rPr>
            </a:br>
            <a:r>
              <a:rPr lang="en-US" sz="2400" b="1" dirty="0">
                <a:solidFill>
                  <a:srgbClr val="002060"/>
                </a:solidFill>
                <a:latin typeface="Google Sans"/>
              </a:rPr>
              <a:t>and </a:t>
            </a:r>
            <a:r>
              <a:rPr lang="en-US" sz="2400" b="1" dirty="0" err="1">
                <a:solidFill>
                  <a:srgbClr val="002060"/>
                </a:solidFill>
                <a:latin typeface="Google Sans"/>
              </a:rPr>
              <a:t>Wavesheaf</a:t>
            </a:r>
            <a:r>
              <a:rPr lang="en-US" sz="2400" b="1" dirty="0">
                <a:solidFill>
                  <a:srgbClr val="002060"/>
                </a:solidFill>
                <a:latin typeface="Google Sans"/>
              </a:rPr>
              <a:t> placement as well as eradicating all </a:t>
            </a:r>
            <a:r>
              <a:rPr lang="en-US" sz="2400" b="1" u="sng" dirty="0">
                <a:solidFill>
                  <a:srgbClr val="002060"/>
                </a:solidFill>
                <a:latin typeface="Google Sans"/>
              </a:rPr>
              <a:t>future</a:t>
            </a:r>
            <a:r>
              <a:rPr lang="en-US" sz="2400" b="1" dirty="0">
                <a:solidFill>
                  <a:srgbClr val="002060"/>
                </a:solidFill>
                <a:latin typeface="Google Sans"/>
              </a:rPr>
              <a:t> calendars of the </a:t>
            </a:r>
            <a:br>
              <a:rPr lang="en-US" sz="2400" b="1" dirty="0">
                <a:solidFill>
                  <a:srgbClr val="002060"/>
                </a:solidFill>
                <a:latin typeface="Google Sans"/>
              </a:rPr>
            </a:br>
            <a:r>
              <a:rPr lang="en-US" sz="2400" b="1" dirty="0">
                <a:solidFill>
                  <a:srgbClr val="002060"/>
                </a:solidFill>
                <a:latin typeface="Google Sans"/>
              </a:rPr>
              <a:t>Dead Sea Scrolls.</a:t>
            </a:r>
          </a:p>
        </p:txBody>
      </p:sp>
      <p:pic>
        <p:nvPicPr>
          <p:cNvPr id="20" name="Picture 19">
            <a:extLst>
              <a:ext uri="{FF2B5EF4-FFF2-40B4-BE49-F238E27FC236}">
                <a16:creationId xmlns:a16="http://schemas.microsoft.com/office/drawing/2014/main" id="{39913937-BA2C-1C3F-238D-30E11934F0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782698" y="2411481"/>
            <a:ext cx="2311570" cy="2400300"/>
          </a:xfrm>
          <a:prstGeom prst="ellipse">
            <a:avLst/>
          </a:prstGeom>
          <a:ln>
            <a:noFill/>
          </a:ln>
          <a:effectLst>
            <a:softEdge rad="112500"/>
          </a:effectLst>
        </p:spPr>
      </p:pic>
      <p:pic>
        <p:nvPicPr>
          <p:cNvPr id="18" name="Picture 17">
            <a:extLst>
              <a:ext uri="{FF2B5EF4-FFF2-40B4-BE49-F238E27FC236}">
                <a16:creationId xmlns:a16="http://schemas.microsoft.com/office/drawing/2014/main" id="{5D0E4411-A444-D53E-7BEB-047FA546A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679688" y="4118003"/>
            <a:ext cx="2220233" cy="2381250"/>
          </a:xfrm>
          <a:prstGeom prst="ellipse">
            <a:avLst/>
          </a:prstGeom>
          <a:ln>
            <a:noFill/>
          </a:ln>
          <a:effectLst>
            <a:softEdge rad="112500"/>
          </a:effectLst>
        </p:spPr>
      </p:pic>
      <p:sp>
        <p:nvSpPr>
          <p:cNvPr id="22" name="TextBox 21">
            <a:extLst>
              <a:ext uri="{FF2B5EF4-FFF2-40B4-BE49-F238E27FC236}">
                <a16:creationId xmlns:a16="http://schemas.microsoft.com/office/drawing/2014/main" id="{A52943BC-DF61-53AA-3975-E47008B38E74}"/>
              </a:ext>
            </a:extLst>
          </p:cNvPr>
          <p:cNvSpPr txBox="1"/>
          <p:nvPr/>
        </p:nvSpPr>
        <p:spPr>
          <a:xfrm>
            <a:off x="6151291" y="3908544"/>
            <a:ext cx="4094053" cy="2677656"/>
          </a:xfrm>
          <a:prstGeom prst="rect">
            <a:avLst/>
          </a:prstGeom>
          <a:solidFill>
            <a:schemeClr val="accent6">
              <a:lumMod val="20000"/>
              <a:lumOff val="80000"/>
            </a:schemeClr>
          </a:solidFill>
          <a:ln>
            <a:noFill/>
          </a:ln>
          <a:effectLst>
            <a:softEdge rad="88900"/>
          </a:effectLst>
        </p:spPr>
        <p:style>
          <a:lnRef idx="2">
            <a:schemeClr val="accent4">
              <a:shade val="15000"/>
            </a:schemeClr>
          </a:lnRef>
          <a:fillRef idx="1">
            <a:schemeClr val="accent4"/>
          </a:fillRef>
          <a:effectRef idx="0">
            <a:schemeClr val="accent4"/>
          </a:effectRef>
          <a:fontRef idx="minor">
            <a:schemeClr val="lt1"/>
          </a:fontRef>
        </p:style>
        <p:txBody>
          <a:bodyPr wrap="square">
            <a:spAutoFit/>
            <a:scene3d>
              <a:camera prst="orthographicFront"/>
              <a:lightRig rig="threePt" dir="t"/>
            </a:scene3d>
            <a:sp3d extrusionH="57150">
              <a:bevelT w="82550" h="38100" prst="coolSlant"/>
            </a:sp3d>
          </a:bodyPr>
          <a:lstStyle/>
          <a:p>
            <a:r>
              <a:rPr lang="en-US" sz="2400" b="1" dirty="0">
                <a:ln>
                  <a:solidFill>
                    <a:sysClr val="windowText" lastClr="000000"/>
                  </a:solidFill>
                </a:ln>
                <a:solidFill>
                  <a:srgbClr val="0070C0"/>
                </a:solidFill>
                <a:latin typeface="Google Sans"/>
              </a:rPr>
              <a:t>John’s Covenant Calendar testimony in chapter 7 seems to be doing the same thing: </a:t>
            </a:r>
          </a:p>
          <a:p>
            <a:pPr marL="457200" indent="-457200">
              <a:buAutoNum type="arabicPeriod"/>
            </a:pPr>
            <a:r>
              <a:rPr lang="en-US" sz="2400" b="1" dirty="0">
                <a:ln>
                  <a:solidFill>
                    <a:sysClr val="windowText" lastClr="000000"/>
                  </a:solidFill>
                </a:ln>
                <a:solidFill>
                  <a:srgbClr val="0EAB0F"/>
                </a:solidFill>
                <a:latin typeface="Google Sans"/>
              </a:rPr>
              <a:t>Removing the counterfeit lunar calendars; </a:t>
            </a:r>
          </a:p>
          <a:p>
            <a:pPr marL="457200" indent="-457200">
              <a:buAutoNum type="arabicPeriod"/>
            </a:pPr>
            <a:r>
              <a:rPr lang="en-US" sz="2400" b="1" dirty="0">
                <a:ln>
                  <a:solidFill>
                    <a:sysClr val="windowText" lastClr="000000"/>
                  </a:solidFill>
                </a:ln>
                <a:solidFill>
                  <a:srgbClr val="9D8D75"/>
                </a:solidFill>
                <a:latin typeface="Google Sans"/>
              </a:rPr>
              <a:t>Removing all possibility of Qumran calendars as truth.</a:t>
            </a:r>
          </a:p>
        </p:txBody>
      </p:sp>
      <p:sp>
        <p:nvSpPr>
          <p:cNvPr id="2" name="Content Placeholder 6">
            <a:extLst>
              <a:ext uri="{FF2B5EF4-FFF2-40B4-BE49-F238E27FC236}">
                <a16:creationId xmlns:a16="http://schemas.microsoft.com/office/drawing/2014/main" id="{5C251C5E-FF9B-7686-4F6A-2412A5666E23}"/>
              </a:ext>
            </a:extLst>
          </p:cNvPr>
          <p:cNvSpPr txBox="1">
            <a:spLocks/>
          </p:cNvSpPr>
          <p:nvPr/>
        </p:nvSpPr>
        <p:spPr>
          <a:xfrm>
            <a:off x="1250478" y="5405918"/>
            <a:ext cx="4756592" cy="1142965"/>
          </a:xfrm>
          <a:prstGeom prst="rect">
            <a:avLst/>
          </a:prstGeom>
        </p:spPr>
        <p:txBody>
          <a:bodyPr vert="horz" lIns="91440" tIns="45720" rIns="91440" bIns="45720" rtlCol="0">
            <a:normAutofit/>
            <a:scene3d>
              <a:camera prst="isometricOffAxis1Righ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Which type of </a:t>
            </a:r>
            <a:r>
              <a:rPr lang="en-US" sz="3600" b="1" dirty="0">
                <a:ln w="3175">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calendar</a:t>
            </a:r>
            <a:r>
              <a:rPr lang="en-US" sz="36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 is the larger challenge?</a:t>
            </a:r>
          </a:p>
          <a:p>
            <a:endParaRPr lang="en-US" dirty="0"/>
          </a:p>
        </p:txBody>
      </p:sp>
      <p:sp>
        <p:nvSpPr>
          <p:cNvPr id="3" name="Oval 2">
            <a:extLst>
              <a:ext uri="{FF2B5EF4-FFF2-40B4-BE49-F238E27FC236}">
                <a16:creationId xmlns:a16="http://schemas.microsoft.com/office/drawing/2014/main" id="{4956BC4F-926B-830C-CC6D-F9C720E845C4}"/>
              </a:ext>
            </a:extLst>
          </p:cNvPr>
          <p:cNvSpPr/>
          <p:nvPr/>
        </p:nvSpPr>
        <p:spPr>
          <a:xfrm>
            <a:off x="6116302" y="5056742"/>
            <a:ext cx="417535" cy="380949"/>
          </a:xfrm>
          <a:prstGeom prst="ellipse">
            <a:avLst/>
          </a:prstGeom>
          <a:noFill/>
          <a:ln w="57150">
            <a:solidFill>
              <a:srgbClr val="C0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0A9050-69AF-0188-D1E1-964EAAF6B88F}"/>
              </a:ext>
            </a:extLst>
          </p:cNvPr>
          <p:cNvSpPr/>
          <p:nvPr/>
        </p:nvSpPr>
        <p:spPr>
          <a:xfrm>
            <a:off x="6125481" y="5793038"/>
            <a:ext cx="417535" cy="380949"/>
          </a:xfrm>
          <a:prstGeom prst="ellipse">
            <a:avLst/>
          </a:prstGeom>
          <a:noFill/>
          <a:ln w="57150">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F6158B4-095C-06AF-F7A9-28B465EC3AC2}"/>
              </a:ext>
            </a:extLst>
          </p:cNvPr>
          <p:cNvGrpSpPr/>
          <p:nvPr/>
        </p:nvGrpSpPr>
        <p:grpSpPr>
          <a:xfrm>
            <a:off x="5079522" y="5672592"/>
            <a:ext cx="1161937" cy="1215072"/>
            <a:chOff x="-2707707" y="1377003"/>
            <a:chExt cx="2707707" cy="2854395"/>
          </a:xfrm>
          <a:scene3d>
            <a:camera prst="orthographicFront">
              <a:rot lat="0" lon="0" rev="0"/>
            </a:camera>
            <a:lightRig rig="glow" dir="t">
              <a:rot lat="0" lon="0" rev="4800000"/>
            </a:lightRig>
          </a:scene3d>
        </p:grpSpPr>
        <p:pic>
          <p:nvPicPr>
            <p:cNvPr id="11" name="Picture 7" descr="C:\Users\Rae\Desktop\Art on Desktop\white man clip art\3d white people\ques mark gold.jpg">
              <a:extLst>
                <a:ext uri="{FF2B5EF4-FFF2-40B4-BE49-F238E27FC236}">
                  <a16:creationId xmlns:a16="http://schemas.microsoft.com/office/drawing/2014/main" id="{F24D1EB9-0534-BDE7-64A9-327EC703BB53}"/>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23691"/>
              <a:ext cx="2707707" cy="270770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pic>
          <p:nvPicPr>
            <p:cNvPr id="12" name="Picture 2" descr="C:\Users\Rae\Desktop\black hat clear.jpg">
              <a:extLst>
                <a:ext uri="{FF2B5EF4-FFF2-40B4-BE49-F238E27FC236}">
                  <a16:creationId xmlns:a16="http://schemas.microsoft.com/office/drawing/2014/main" id="{846EC3F6-66EB-5E24-D534-08233BDD16EA}"/>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28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par>
                          <p:cTn id="35" fill="hold">
                            <p:stCondLst>
                              <p:cond delay="1000"/>
                            </p:stCondLst>
                            <p:childTnLst>
                              <p:par>
                                <p:cTn id="36" presetID="26"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80">
                                          <p:stCondLst>
                                            <p:cond delay="0"/>
                                          </p:stCondLst>
                                        </p:cTn>
                                        <p:tgtEl>
                                          <p:spTgt spid="3"/>
                                        </p:tgtEl>
                                      </p:cBhvr>
                                    </p:animEffect>
                                    <p:anim calcmode="lin" valueType="num">
                                      <p:cBhvr>
                                        <p:cTn id="3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gtEl>
                                      </p:cBhvr>
                                      <p:to x="100000" y="60000"/>
                                    </p:animScale>
                                    <p:animScale>
                                      <p:cBhvr>
                                        <p:cTn id="45" dur="166" decel="50000">
                                          <p:stCondLst>
                                            <p:cond delay="676"/>
                                          </p:stCondLst>
                                        </p:cTn>
                                        <p:tgtEl>
                                          <p:spTgt spid="3"/>
                                        </p:tgtEl>
                                      </p:cBhvr>
                                      <p:to x="100000" y="100000"/>
                                    </p:animScale>
                                    <p:animScale>
                                      <p:cBhvr>
                                        <p:cTn id="46" dur="26">
                                          <p:stCondLst>
                                            <p:cond delay="1312"/>
                                          </p:stCondLst>
                                        </p:cTn>
                                        <p:tgtEl>
                                          <p:spTgt spid="3"/>
                                        </p:tgtEl>
                                      </p:cBhvr>
                                      <p:to x="100000" y="80000"/>
                                    </p:animScale>
                                    <p:animScale>
                                      <p:cBhvr>
                                        <p:cTn id="47" dur="166" decel="50000">
                                          <p:stCondLst>
                                            <p:cond delay="1338"/>
                                          </p:stCondLst>
                                        </p:cTn>
                                        <p:tgtEl>
                                          <p:spTgt spid="3"/>
                                        </p:tgtEl>
                                      </p:cBhvr>
                                      <p:to x="100000" y="100000"/>
                                    </p:animScale>
                                    <p:animScale>
                                      <p:cBhvr>
                                        <p:cTn id="48" dur="26">
                                          <p:stCondLst>
                                            <p:cond delay="1642"/>
                                          </p:stCondLst>
                                        </p:cTn>
                                        <p:tgtEl>
                                          <p:spTgt spid="3"/>
                                        </p:tgtEl>
                                      </p:cBhvr>
                                      <p:to x="100000" y="90000"/>
                                    </p:animScale>
                                    <p:animScale>
                                      <p:cBhvr>
                                        <p:cTn id="49" dur="166" decel="50000">
                                          <p:stCondLst>
                                            <p:cond delay="1668"/>
                                          </p:stCondLst>
                                        </p:cTn>
                                        <p:tgtEl>
                                          <p:spTgt spid="3"/>
                                        </p:tgtEl>
                                      </p:cBhvr>
                                      <p:to x="100000" y="100000"/>
                                    </p:animScale>
                                    <p:animScale>
                                      <p:cBhvr>
                                        <p:cTn id="50" dur="26">
                                          <p:stCondLst>
                                            <p:cond delay="1808"/>
                                          </p:stCondLst>
                                        </p:cTn>
                                        <p:tgtEl>
                                          <p:spTgt spid="3"/>
                                        </p:tgtEl>
                                      </p:cBhvr>
                                      <p:to x="100000" y="95000"/>
                                    </p:animScale>
                                    <p:animScale>
                                      <p:cBhvr>
                                        <p:cTn id="51" dur="166" decel="50000">
                                          <p:stCondLst>
                                            <p:cond delay="1834"/>
                                          </p:stCondLst>
                                        </p:cTn>
                                        <p:tgtEl>
                                          <p:spTgt spid="3"/>
                                        </p:tgtEl>
                                      </p:cBhvr>
                                      <p:to x="100000" y="100000"/>
                                    </p:animScale>
                                  </p:childTnLst>
                                </p:cTn>
                              </p:par>
                            </p:childTnLst>
                          </p:cTn>
                        </p:par>
                        <p:par>
                          <p:cTn id="52" fill="hold">
                            <p:stCondLst>
                              <p:cond delay="3000"/>
                            </p:stCondLst>
                            <p:childTnLst>
                              <p:par>
                                <p:cTn id="53" presetID="26"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p:bldP spid="3"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71</a:t>
            </a:fld>
            <a:endParaRPr lang="en-US" b="1" dirty="0">
              <a:solidFill>
                <a:schemeClr val="tx1"/>
              </a:solidFill>
            </a:endParaRPr>
          </a:p>
        </p:txBody>
      </p:sp>
      <p:sp>
        <p:nvSpPr>
          <p:cNvPr id="10" name="Title 1">
            <a:extLst>
              <a:ext uri="{FF2B5EF4-FFF2-40B4-BE49-F238E27FC236}">
                <a16:creationId xmlns:a16="http://schemas.microsoft.com/office/drawing/2014/main" id="{BF1D33AD-BCCE-1F42-B019-F02CE89FE8F6}"/>
              </a:ext>
            </a:extLst>
          </p:cNvPr>
          <p:cNvSpPr>
            <a:spLocks noGrp="1"/>
          </p:cNvSpPr>
          <p:nvPr>
            <p:ph type="title"/>
          </p:nvPr>
        </p:nvSpPr>
        <p:spPr>
          <a:xfrm>
            <a:off x="944830" y="214189"/>
            <a:ext cx="10298876" cy="915988"/>
          </a:xfrm>
        </p:spPr>
        <p:txBody>
          <a:bodyPr>
            <a:scene3d>
              <a:camera prst="orthographicFront"/>
              <a:lightRig rig="threePt" dir="t"/>
            </a:scene3d>
            <a:sp3d extrusionH="57150">
              <a:bevelT w="38100" h="38100"/>
            </a:sp3d>
          </a:bodyPr>
          <a:lstStyle/>
          <a:p>
            <a:pPr algn="ctr"/>
            <a:r>
              <a:rPr lang="en-US" dirty="0">
                <a:ln>
                  <a:solidFill>
                    <a:srgbClr val="500050"/>
                  </a:solidFill>
                </a:ln>
                <a:solidFill>
                  <a:srgbClr val="AB5959"/>
                </a:solidFill>
                <a:latin typeface="Ravie" panose="04040805050809020602" pitchFamily="82" charset="0"/>
              </a:rPr>
              <a:t>1</a:t>
            </a:r>
            <a:r>
              <a:rPr lang="en-US" baseline="30000" dirty="0">
                <a:ln>
                  <a:solidFill>
                    <a:srgbClr val="500050"/>
                  </a:solidFill>
                </a:ln>
                <a:solidFill>
                  <a:srgbClr val="AB5959"/>
                </a:solidFill>
                <a:latin typeface="Ravie" panose="04040805050809020602" pitchFamily="82" charset="0"/>
              </a:rPr>
              <a:t>st</a:t>
            </a:r>
            <a:r>
              <a:rPr lang="en-US" dirty="0">
                <a:ln>
                  <a:solidFill>
                    <a:srgbClr val="500050"/>
                  </a:solidFill>
                </a:ln>
                <a:solidFill>
                  <a:srgbClr val="AB5959"/>
                </a:solidFill>
                <a:latin typeface="Ravie" panose="04040805050809020602" pitchFamily="82" charset="0"/>
              </a:rPr>
              <a:t> Intercalation Question</a:t>
            </a:r>
          </a:p>
        </p:txBody>
      </p:sp>
      <p:sp>
        <p:nvSpPr>
          <p:cNvPr id="11" name="Content Placeholder 2">
            <a:extLst>
              <a:ext uri="{FF2B5EF4-FFF2-40B4-BE49-F238E27FC236}">
                <a16:creationId xmlns:a16="http://schemas.microsoft.com/office/drawing/2014/main" id="{5F683AD3-F7AC-1258-0C78-2D1E30A1D42E}"/>
              </a:ext>
            </a:extLst>
          </p:cNvPr>
          <p:cNvSpPr>
            <a:spLocks noGrp="1"/>
          </p:cNvSpPr>
          <p:nvPr>
            <p:ph idx="1"/>
          </p:nvPr>
        </p:nvSpPr>
        <p:spPr>
          <a:xfrm>
            <a:off x="588596" y="1025914"/>
            <a:ext cx="7244204" cy="2123684"/>
          </a:xfrm>
        </p:spPr>
        <p:txBody>
          <a:bodyPr>
            <a:normAutofit/>
          </a:bodyPr>
          <a:lstStyle/>
          <a:p>
            <a:pPr marL="0" indent="0" algn="ctr">
              <a:buNone/>
            </a:pPr>
            <a:r>
              <a:rPr lang="en-US" sz="2200" b="1" i="0" dirty="0">
                <a:solidFill>
                  <a:srgbClr val="202124"/>
                </a:solidFill>
                <a:effectLst/>
                <a:latin typeface="arial" panose="020B0604020202020204" pitchFamily="34" charset="0"/>
              </a:rPr>
              <a:t>We just examined 11 ancient civilizations of which </a:t>
            </a:r>
            <a:br>
              <a:rPr lang="en-US" sz="2200" b="1" i="0" dirty="0">
                <a:solidFill>
                  <a:srgbClr val="202124"/>
                </a:solidFill>
                <a:effectLst/>
                <a:latin typeface="arial" panose="020B0604020202020204" pitchFamily="34" charset="0"/>
              </a:rPr>
            </a:br>
            <a:r>
              <a:rPr lang="en-US" sz="2200" b="1" i="0" dirty="0">
                <a:solidFill>
                  <a:srgbClr val="202124"/>
                </a:solidFill>
                <a:effectLst/>
                <a:latin typeface="arial" panose="020B0604020202020204" pitchFamily="34" charset="0"/>
              </a:rPr>
              <a:t>10 of them worshipped other </a:t>
            </a:r>
            <a:r>
              <a:rPr lang="en-US" sz="2200" b="1" i="0" dirty="0" err="1">
                <a:solidFill>
                  <a:srgbClr val="202124"/>
                </a:solidFill>
                <a:effectLst/>
                <a:latin typeface="arial" panose="020B0604020202020204" pitchFamily="34" charset="0"/>
              </a:rPr>
              <a:t>elohim</a:t>
            </a:r>
            <a:r>
              <a:rPr lang="en-US" sz="2200" b="1" i="0" dirty="0">
                <a:solidFill>
                  <a:srgbClr val="202124"/>
                </a:solidFill>
                <a:effectLst/>
                <a:latin typeface="arial" panose="020B0604020202020204" pitchFamily="34" charset="0"/>
              </a:rPr>
              <a:t>, on different calendars.  </a:t>
            </a:r>
            <a:r>
              <a:rPr lang="en-US" sz="2200" b="1" i="0" dirty="0">
                <a:solidFill>
                  <a:schemeClr val="accent5">
                    <a:lumMod val="75000"/>
                  </a:schemeClr>
                </a:solidFill>
                <a:effectLst/>
                <a:latin typeface="arial" panose="020B0604020202020204" pitchFamily="34" charset="0"/>
              </a:rPr>
              <a:t>Israel was never meant to be classed as a pagan nation, </a:t>
            </a:r>
            <a:r>
              <a:rPr lang="en-US" sz="2200" b="1" i="0" dirty="0">
                <a:solidFill>
                  <a:srgbClr val="C00000"/>
                </a:solidFill>
                <a:effectLst/>
                <a:latin typeface="arial" panose="020B0604020202020204" pitchFamily="34" charset="0"/>
              </a:rPr>
              <a:t>even though they persistently apostatized, </a:t>
            </a:r>
            <a:r>
              <a:rPr lang="en-US" sz="2200" b="1" i="0" u="sng" dirty="0">
                <a:solidFill>
                  <a:srgbClr val="C00000"/>
                </a:solidFill>
                <a:effectLst/>
                <a:latin typeface="arial" panose="020B0604020202020204" pitchFamily="34" charset="0"/>
              </a:rPr>
              <a:t>man</a:t>
            </a:r>
            <a:r>
              <a:rPr lang="en-US" sz="2200" b="1" i="0" dirty="0">
                <a:solidFill>
                  <a:srgbClr val="C00000"/>
                </a:solidFill>
                <a:effectLst/>
                <a:latin typeface="arial" panose="020B0604020202020204" pitchFamily="34" charset="0"/>
              </a:rPr>
              <a:t>y times following many pagan gods, customs and feasts.</a:t>
            </a:r>
          </a:p>
        </p:txBody>
      </p:sp>
      <p:sp>
        <p:nvSpPr>
          <p:cNvPr id="12" name="Title 1">
            <a:extLst>
              <a:ext uri="{FF2B5EF4-FFF2-40B4-BE49-F238E27FC236}">
                <a16:creationId xmlns:a16="http://schemas.microsoft.com/office/drawing/2014/main" id="{5D3D8FFE-EFAA-92D2-8D11-2E383810F66A}"/>
              </a:ext>
            </a:extLst>
          </p:cNvPr>
          <p:cNvSpPr txBox="1">
            <a:spLocks/>
          </p:cNvSpPr>
          <p:nvPr/>
        </p:nvSpPr>
        <p:spPr>
          <a:xfrm>
            <a:off x="646652" y="2946402"/>
            <a:ext cx="7002376" cy="3785322"/>
          </a:xfrm>
          <a:prstGeom prst="rect">
            <a:avLst/>
          </a:prstGeom>
          <a:solidFill>
            <a:schemeClr val="accent2">
              <a:lumMod val="60000"/>
              <a:lumOff val="40000"/>
            </a:schemeClr>
          </a:solidFill>
          <a:effectLst>
            <a:softEdge rad="635000"/>
          </a:effectLst>
        </p:spPr>
        <p:txBody>
          <a:bodyPr vert="horz" lIns="91440" tIns="45720" rIns="91440" bIns="45720" rtlCol="0" anchor="ctr">
            <a:normAutofit fontScale="92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ln>
                  <a:solidFill>
                    <a:srgbClr val="500050"/>
                  </a:solidFill>
                </a:ln>
                <a:solidFill>
                  <a:srgbClr val="AB5959"/>
                </a:solidFill>
                <a:latin typeface="Papyrus" panose="03070502060502030205" pitchFamily="66" charset="0"/>
              </a:rPr>
              <a:t>The seed of pagan nations sprang forth from Cain, and then from Nimrod after the flood.  Where did they get their ideas of how to worship their </a:t>
            </a:r>
            <a:r>
              <a:rPr lang="en-US" sz="3200" b="1" dirty="0" err="1">
                <a:ln>
                  <a:solidFill>
                    <a:srgbClr val="500050"/>
                  </a:solidFill>
                </a:ln>
                <a:solidFill>
                  <a:srgbClr val="AB5959"/>
                </a:solidFill>
                <a:latin typeface="Papyrus" panose="03070502060502030205" pitchFamily="66" charset="0"/>
              </a:rPr>
              <a:t>elohim</a:t>
            </a:r>
            <a:r>
              <a:rPr lang="en-US" sz="3200" b="1" dirty="0">
                <a:ln>
                  <a:solidFill>
                    <a:srgbClr val="500050"/>
                  </a:solidFill>
                </a:ln>
                <a:solidFill>
                  <a:srgbClr val="AB5959"/>
                </a:solidFill>
                <a:latin typeface="Papyrus" panose="03070502060502030205" pitchFamily="66" charset="0"/>
              </a:rPr>
              <a:t> and construct their festal calendar?  When extra days were added to the sun’s circuit, why did they not intercalate those days evenly throughout the year? </a:t>
            </a:r>
          </a:p>
        </p:txBody>
      </p:sp>
      <p:pic>
        <p:nvPicPr>
          <p:cNvPr id="3" name="Picture 2">
            <a:extLst>
              <a:ext uri="{FF2B5EF4-FFF2-40B4-BE49-F238E27FC236}">
                <a16:creationId xmlns:a16="http://schemas.microsoft.com/office/drawing/2014/main" id="{8BD3A316-B820-36DF-D10B-752E1CFFBC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876" y="3714518"/>
            <a:ext cx="3546924" cy="2820377"/>
          </a:xfrm>
          <a:prstGeom prst="rect">
            <a:avLst/>
          </a:prstGeom>
          <a:ln>
            <a:noFill/>
          </a:ln>
          <a:effectLst>
            <a:softEdge rad="112500"/>
          </a:effectLst>
        </p:spPr>
      </p:pic>
      <p:sp>
        <p:nvSpPr>
          <p:cNvPr id="5" name="Content Placeholder 2">
            <a:extLst>
              <a:ext uri="{FF2B5EF4-FFF2-40B4-BE49-F238E27FC236}">
                <a16:creationId xmlns:a16="http://schemas.microsoft.com/office/drawing/2014/main" id="{59F6061C-E10A-7334-1401-B7E1070B8BBA}"/>
              </a:ext>
            </a:extLst>
          </p:cNvPr>
          <p:cNvSpPr txBox="1">
            <a:spLocks/>
          </p:cNvSpPr>
          <p:nvPr/>
        </p:nvSpPr>
        <p:spPr>
          <a:xfrm>
            <a:off x="7818286" y="1267430"/>
            <a:ext cx="3716821" cy="2474686"/>
          </a:xfrm>
          <a:prstGeom prst="rect">
            <a:avLst/>
          </a:prstGeom>
          <a:solidFill>
            <a:schemeClr val="accent4">
              <a:lumMod val="40000"/>
              <a:lumOff val="60000"/>
            </a:schemeClr>
          </a:solidFill>
          <a:effectLst>
            <a:softEdge rad="31750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202124"/>
                </a:solidFill>
                <a:latin typeface="arial" panose="020B0604020202020204" pitchFamily="34" charset="0"/>
              </a:rPr>
              <a:t>Exempting Israel, why is it that 9 pagan nations did not intercalate any extra days (5/6) past the 360</a:t>
            </a:r>
            <a:r>
              <a:rPr lang="en-US" sz="2400" baseline="30000" dirty="0">
                <a:solidFill>
                  <a:srgbClr val="202124"/>
                </a:solidFill>
                <a:latin typeface="arial" panose="020B0604020202020204" pitchFamily="34" charset="0"/>
              </a:rPr>
              <a:t>th</a:t>
            </a:r>
            <a:r>
              <a:rPr lang="en-US" sz="2400" dirty="0">
                <a:solidFill>
                  <a:srgbClr val="202124"/>
                </a:solidFill>
                <a:latin typeface="arial" panose="020B0604020202020204" pitchFamily="34" charset="0"/>
              </a:rPr>
              <a:t> day into their calendars somewhere between the 1</a:t>
            </a:r>
            <a:r>
              <a:rPr lang="en-US" sz="2400" baseline="30000" dirty="0">
                <a:solidFill>
                  <a:srgbClr val="202124"/>
                </a:solidFill>
                <a:latin typeface="arial" panose="020B0604020202020204" pitchFamily="34" charset="0"/>
              </a:rPr>
              <a:t>st</a:t>
            </a:r>
            <a:r>
              <a:rPr lang="en-US" sz="2400" dirty="0">
                <a:solidFill>
                  <a:srgbClr val="202124"/>
                </a:solidFill>
                <a:latin typeface="arial" panose="020B0604020202020204" pitchFamily="34" charset="0"/>
              </a:rPr>
              <a:t> and </a:t>
            </a:r>
            <a:br>
              <a:rPr lang="en-US" sz="2400" dirty="0">
                <a:solidFill>
                  <a:srgbClr val="202124"/>
                </a:solidFill>
                <a:latin typeface="arial" panose="020B0604020202020204" pitchFamily="34" charset="0"/>
              </a:rPr>
            </a:br>
            <a:r>
              <a:rPr lang="en-US" sz="2400" dirty="0">
                <a:solidFill>
                  <a:srgbClr val="202124"/>
                </a:solidFill>
                <a:latin typeface="arial" panose="020B0604020202020204" pitchFamily="34" charset="0"/>
              </a:rPr>
              <a:t>12</a:t>
            </a:r>
            <a:r>
              <a:rPr lang="en-US" sz="2400" baseline="30000" dirty="0">
                <a:solidFill>
                  <a:srgbClr val="202124"/>
                </a:solidFill>
                <a:latin typeface="arial" panose="020B0604020202020204" pitchFamily="34" charset="0"/>
              </a:rPr>
              <a:t>th</a:t>
            </a:r>
            <a:r>
              <a:rPr lang="en-US" sz="2400" dirty="0">
                <a:solidFill>
                  <a:srgbClr val="202124"/>
                </a:solidFill>
                <a:latin typeface="arial" panose="020B0604020202020204" pitchFamily="34" charset="0"/>
              </a:rPr>
              <a:t> month?</a:t>
            </a:r>
          </a:p>
        </p:txBody>
      </p:sp>
    </p:spTree>
    <p:extLst>
      <p:ext uri="{BB962C8B-B14F-4D97-AF65-F5344CB8AC3E}">
        <p14:creationId xmlns:p14="http://schemas.microsoft.com/office/powerpoint/2010/main" val="389066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12">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72</a:t>
            </a:fld>
            <a:endParaRPr lang="en-US" b="1" dirty="0">
              <a:solidFill>
                <a:schemeClr val="tx1"/>
              </a:solidFill>
            </a:endParaRPr>
          </a:p>
        </p:txBody>
      </p:sp>
      <p:sp>
        <p:nvSpPr>
          <p:cNvPr id="10" name="Title 1">
            <a:extLst>
              <a:ext uri="{FF2B5EF4-FFF2-40B4-BE49-F238E27FC236}">
                <a16:creationId xmlns:a16="http://schemas.microsoft.com/office/drawing/2014/main" id="{BF1D33AD-BCCE-1F42-B019-F02CE89FE8F6}"/>
              </a:ext>
            </a:extLst>
          </p:cNvPr>
          <p:cNvSpPr>
            <a:spLocks noGrp="1"/>
          </p:cNvSpPr>
          <p:nvPr>
            <p:ph type="title"/>
          </p:nvPr>
        </p:nvSpPr>
        <p:spPr>
          <a:xfrm>
            <a:off x="933451" y="351631"/>
            <a:ext cx="10298876" cy="915988"/>
          </a:xfrm>
        </p:spPr>
        <p:txBody>
          <a:bodyPr>
            <a:scene3d>
              <a:camera prst="orthographicFront"/>
              <a:lightRig rig="threePt" dir="t"/>
            </a:scene3d>
            <a:sp3d extrusionH="57150">
              <a:bevelT w="38100" h="38100"/>
            </a:sp3d>
          </a:bodyPr>
          <a:lstStyle/>
          <a:p>
            <a:pPr algn="ctr"/>
            <a:r>
              <a:rPr lang="en-US" dirty="0">
                <a:ln>
                  <a:solidFill>
                    <a:srgbClr val="500050"/>
                  </a:solidFill>
                </a:ln>
                <a:solidFill>
                  <a:srgbClr val="AB5959"/>
                </a:solidFill>
                <a:latin typeface="Ravie" panose="04040805050809020602" pitchFamily="82" charset="0"/>
              </a:rPr>
              <a:t>2</a:t>
            </a:r>
            <a:r>
              <a:rPr lang="en-US" baseline="30000" dirty="0">
                <a:ln>
                  <a:solidFill>
                    <a:srgbClr val="500050"/>
                  </a:solidFill>
                </a:ln>
                <a:solidFill>
                  <a:srgbClr val="AB5959"/>
                </a:solidFill>
                <a:latin typeface="Ravie" panose="04040805050809020602" pitchFamily="82" charset="0"/>
              </a:rPr>
              <a:t>nd</a:t>
            </a:r>
            <a:r>
              <a:rPr lang="en-US" dirty="0">
                <a:ln>
                  <a:solidFill>
                    <a:srgbClr val="500050"/>
                  </a:solidFill>
                </a:ln>
                <a:solidFill>
                  <a:srgbClr val="AB5959"/>
                </a:solidFill>
                <a:latin typeface="Ravie" panose="04040805050809020602" pitchFamily="82" charset="0"/>
              </a:rPr>
              <a:t> Intercalation Question</a:t>
            </a:r>
          </a:p>
        </p:txBody>
      </p:sp>
      <p:sp>
        <p:nvSpPr>
          <p:cNvPr id="11" name="Content Placeholder 2">
            <a:extLst>
              <a:ext uri="{FF2B5EF4-FFF2-40B4-BE49-F238E27FC236}">
                <a16:creationId xmlns:a16="http://schemas.microsoft.com/office/drawing/2014/main" id="{5F683AD3-F7AC-1258-0C78-2D1E30A1D42E}"/>
              </a:ext>
            </a:extLst>
          </p:cNvPr>
          <p:cNvSpPr>
            <a:spLocks noGrp="1"/>
          </p:cNvSpPr>
          <p:nvPr>
            <p:ph idx="1"/>
          </p:nvPr>
        </p:nvSpPr>
        <p:spPr>
          <a:xfrm>
            <a:off x="617624" y="1208655"/>
            <a:ext cx="6958834" cy="1491002"/>
          </a:xfrm>
        </p:spPr>
        <p:txBody>
          <a:bodyPr>
            <a:normAutofit/>
          </a:bodyPr>
          <a:lstStyle/>
          <a:p>
            <a:pPr marL="0" indent="0" algn="ctr">
              <a:buNone/>
            </a:pPr>
            <a:r>
              <a:rPr lang="en-US" sz="2400" b="1" i="0" dirty="0">
                <a:solidFill>
                  <a:srgbClr val="202124"/>
                </a:solidFill>
                <a:effectLst/>
                <a:latin typeface="arial" panose="020B0604020202020204" pitchFamily="34" charset="0"/>
              </a:rPr>
              <a:t>Did you notice that out of the</a:t>
            </a:r>
            <a:br>
              <a:rPr lang="en-US" sz="2400" b="1" i="0" dirty="0">
                <a:solidFill>
                  <a:srgbClr val="202124"/>
                </a:solidFill>
                <a:effectLst/>
                <a:latin typeface="arial" panose="020B0604020202020204" pitchFamily="34" charset="0"/>
              </a:rPr>
            </a:br>
            <a:r>
              <a:rPr lang="en-US" sz="2400" b="1" i="0" dirty="0">
                <a:solidFill>
                  <a:srgbClr val="202124"/>
                </a:solidFill>
                <a:effectLst/>
                <a:latin typeface="arial" panose="020B0604020202020204" pitchFamily="34" charset="0"/>
              </a:rPr>
              <a:t>11 ancient civilizations not one of them honored a calendar with 364 days, </a:t>
            </a:r>
            <a:br>
              <a:rPr lang="en-US" sz="2400" b="1" i="0" dirty="0">
                <a:solidFill>
                  <a:srgbClr val="202124"/>
                </a:solidFill>
                <a:effectLst/>
                <a:latin typeface="arial" panose="020B0604020202020204" pitchFamily="34" charset="0"/>
              </a:rPr>
            </a:br>
            <a:r>
              <a:rPr lang="en-US" sz="2400" b="1" i="0" dirty="0">
                <a:solidFill>
                  <a:srgbClr val="202124"/>
                </a:solidFill>
                <a:effectLst/>
                <a:latin typeface="arial" panose="020B0604020202020204" pitchFamily="34" charset="0"/>
              </a:rPr>
              <a:t>or intercalated a week every 7 years?</a:t>
            </a:r>
            <a:endParaRPr lang="en-US" sz="2400" b="1" i="0" dirty="0">
              <a:solidFill>
                <a:srgbClr val="C00000"/>
              </a:solidFill>
              <a:effectLst/>
              <a:latin typeface="arial" panose="020B0604020202020204" pitchFamily="34" charset="0"/>
            </a:endParaRPr>
          </a:p>
        </p:txBody>
      </p:sp>
      <p:sp>
        <p:nvSpPr>
          <p:cNvPr id="12" name="Title 1">
            <a:extLst>
              <a:ext uri="{FF2B5EF4-FFF2-40B4-BE49-F238E27FC236}">
                <a16:creationId xmlns:a16="http://schemas.microsoft.com/office/drawing/2014/main" id="{5D3D8FFE-EFAA-92D2-8D11-2E383810F66A}"/>
              </a:ext>
            </a:extLst>
          </p:cNvPr>
          <p:cNvSpPr txBox="1">
            <a:spLocks/>
          </p:cNvSpPr>
          <p:nvPr/>
        </p:nvSpPr>
        <p:spPr>
          <a:xfrm>
            <a:off x="574082" y="2646341"/>
            <a:ext cx="7002376" cy="3785322"/>
          </a:xfrm>
          <a:prstGeom prst="rect">
            <a:avLst/>
          </a:prstGeom>
          <a:solidFill>
            <a:schemeClr val="accent1">
              <a:lumMod val="40000"/>
              <a:lumOff val="60000"/>
              <a:alpha val="57000"/>
            </a:schemeClr>
          </a:solidFill>
          <a:effectLst>
            <a:softEdge rad="266700"/>
          </a:effectLst>
        </p:spPr>
        <p:txBody>
          <a:bodyPr vert="horz" lIns="91440" tIns="45720" rIns="91440" bIns="45720" rtlCol="0" anchor="ctr">
            <a:normAutofit fontScale="92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ln>
                  <a:solidFill>
                    <a:srgbClr val="500050"/>
                  </a:solidFill>
                </a:ln>
                <a:solidFill>
                  <a:srgbClr val="AB5959"/>
                </a:solidFill>
                <a:latin typeface="Papyrus" panose="03070502060502030205" pitchFamily="66" charset="0"/>
              </a:rPr>
              <a:t>Again, what would be the reason for </a:t>
            </a:r>
            <a:r>
              <a:rPr lang="en-US" sz="3200" b="1" dirty="0">
                <a:ln>
                  <a:solidFill>
                    <a:srgbClr val="002060"/>
                  </a:solidFill>
                </a:ln>
                <a:solidFill>
                  <a:srgbClr val="00B0F0"/>
                </a:solidFill>
                <a:latin typeface="Papyrus" panose="03070502060502030205" pitchFamily="66" charset="0"/>
              </a:rPr>
              <a:t>Covenant Calendar </a:t>
            </a:r>
            <a:r>
              <a:rPr lang="en-US" sz="3200" b="1" dirty="0">
                <a:ln>
                  <a:solidFill>
                    <a:srgbClr val="500050"/>
                  </a:solidFill>
                </a:ln>
                <a:solidFill>
                  <a:srgbClr val="AB5959"/>
                </a:solidFill>
                <a:latin typeface="Papyrus" panose="03070502060502030205" pitchFamily="66" charset="0"/>
              </a:rPr>
              <a:t>to intercalate any waiting days at the end of month 6, when there is no Torah instructions for this, there is no Tanach instruction, nor did Yahusha set His example of keeping time in this way.  Even the pagan nations did not use this 5-6 day intercalation method.</a:t>
            </a:r>
          </a:p>
        </p:txBody>
      </p:sp>
      <p:pic>
        <p:nvPicPr>
          <p:cNvPr id="3" name="Picture 2">
            <a:extLst>
              <a:ext uri="{FF2B5EF4-FFF2-40B4-BE49-F238E27FC236}">
                <a16:creationId xmlns:a16="http://schemas.microsoft.com/office/drawing/2014/main" id="{8BD3A316-B820-36DF-D10B-752E1CFFBC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876" y="3714518"/>
            <a:ext cx="3546924" cy="2820377"/>
          </a:xfrm>
          <a:prstGeom prst="rect">
            <a:avLst/>
          </a:prstGeom>
          <a:ln>
            <a:noFill/>
          </a:ln>
          <a:effectLst>
            <a:softEdge rad="112500"/>
          </a:effectLst>
        </p:spPr>
      </p:pic>
      <p:sp>
        <p:nvSpPr>
          <p:cNvPr id="5" name="Content Placeholder 2">
            <a:extLst>
              <a:ext uri="{FF2B5EF4-FFF2-40B4-BE49-F238E27FC236}">
                <a16:creationId xmlns:a16="http://schemas.microsoft.com/office/drawing/2014/main" id="{59F6061C-E10A-7334-1401-B7E1070B8BBA}"/>
              </a:ext>
            </a:extLst>
          </p:cNvPr>
          <p:cNvSpPr txBox="1">
            <a:spLocks/>
          </p:cNvSpPr>
          <p:nvPr/>
        </p:nvSpPr>
        <p:spPr>
          <a:xfrm>
            <a:off x="7818286" y="1267430"/>
            <a:ext cx="3716821" cy="2474686"/>
          </a:xfrm>
          <a:prstGeom prst="rect">
            <a:avLst/>
          </a:prstGeom>
          <a:solidFill>
            <a:schemeClr val="accent4">
              <a:lumMod val="40000"/>
              <a:lumOff val="60000"/>
            </a:schemeClr>
          </a:solidFill>
          <a:effectLst>
            <a:softEdge rad="31750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202124"/>
                </a:solidFill>
                <a:latin typeface="arial" panose="020B0604020202020204" pitchFamily="34" charset="0"/>
              </a:rPr>
              <a:t>Why is it that only the calendars from the Dead Sea Scrolls of Qumran intercalate extra days at the end </a:t>
            </a:r>
            <a:br>
              <a:rPr lang="en-US" sz="2400" dirty="0">
                <a:solidFill>
                  <a:srgbClr val="202124"/>
                </a:solidFill>
                <a:latin typeface="arial" panose="020B0604020202020204" pitchFamily="34" charset="0"/>
              </a:rPr>
            </a:br>
            <a:r>
              <a:rPr lang="en-US" sz="2400" dirty="0">
                <a:solidFill>
                  <a:srgbClr val="202124"/>
                </a:solidFill>
                <a:latin typeface="arial" panose="020B0604020202020204" pitchFamily="34" charset="0"/>
              </a:rPr>
              <a:t>of months 3, 6, 9 &amp; 12?  </a:t>
            </a:r>
            <a:r>
              <a:rPr lang="en-US" sz="2400" b="1" dirty="0">
                <a:ln>
                  <a:solidFill>
                    <a:srgbClr val="002060"/>
                  </a:solidFill>
                </a:ln>
                <a:solidFill>
                  <a:srgbClr val="C00000"/>
                </a:solidFill>
                <a:latin typeface="arial" panose="020B0604020202020204" pitchFamily="34" charset="0"/>
              </a:rPr>
              <a:t>Where did this idea come from?</a:t>
            </a:r>
          </a:p>
        </p:txBody>
      </p:sp>
    </p:spTree>
    <p:extLst>
      <p:ext uri="{BB962C8B-B14F-4D97-AF65-F5344CB8AC3E}">
        <p14:creationId xmlns:p14="http://schemas.microsoft.com/office/powerpoint/2010/main" val="20870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12">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73</a:t>
            </a:fld>
            <a:endParaRPr lang="en-US" b="1" dirty="0">
              <a:solidFill>
                <a:schemeClr val="tx1"/>
              </a:solidFill>
            </a:endParaRPr>
          </a:p>
        </p:txBody>
      </p:sp>
      <p:sp>
        <p:nvSpPr>
          <p:cNvPr id="10" name="Title 1">
            <a:extLst>
              <a:ext uri="{FF2B5EF4-FFF2-40B4-BE49-F238E27FC236}">
                <a16:creationId xmlns:a16="http://schemas.microsoft.com/office/drawing/2014/main" id="{BF1D33AD-BCCE-1F42-B019-F02CE89FE8F6}"/>
              </a:ext>
            </a:extLst>
          </p:cNvPr>
          <p:cNvSpPr>
            <a:spLocks noGrp="1"/>
          </p:cNvSpPr>
          <p:nvPr>
            <p:ph type="title"/>
          </p:nvPr>
        </p:nvSpPr>
        <p:spPr>
          <a:xfrm>
            <a:off x="933451" y="408781"/>
            <a:ext cx="10298876" cy="915988"/>
          </a:xfrm>
        </p:spPr>
        <p:txBody>
          <a:bodyPr>
            <a:normAutofit/>
            <a:scene3d>
              <a:camera prst="orthographicFront"/>
              <a:lightRig rig="threePt" dir="t"/>
            </a:scene3d>
            <a:sp3d extrusionH="57150">
              <a:bevelT w="38100" h="38100"/>
            </a:sp3d>
          </a:bodyPr>
          <a:lstStyle/>
          <a:p>
            <a:pPr algn="ctr"/>
            <a:r>
              <a:rPr lang="en-US" dirty="0">
                <a:ln>
                  <a:solidFill>
                    <a:srgbClr val="500050"/>
                  </a:solidFill>
                </a:ln>
                <a:solidFill>
                  <a:srgbClr val="002060"/>
                </a:solidFill>
                <a:effectLst>
                  <a:glow rad="342900">
                    <a:schemeClr val="accent4">
                      <a:lumMod val="60000"/>
                      <a:lumOff val="40000"/>
                    </a:schemeClr>
                  </a:glow>
                </a:effectLst>
                <a:latin typeface="Ravie" panose="04040805050809020602" pitchFamily="82" charset="0"/>
              </a:rPr>
              <a:t>3</a:t>
            </a:r>
            <a:r>
              <a:rPr lang="en-US" baseline="30000" dirty="0">
                <a:ln>
                  <a:solidFill>
                    <a:srgbClr val="500050"/>
                  </a:solidFill>
                </a:ln>
                <a:solidFill>
                  <a:srgbClr val="002060"/>
                </a:solidFill>
                <a:effectLst>
                  <a:glow rad="342900">
                    <a:schemeClr val="accent4">
                      <a:lumMod val="60000"/>
                      <a:lumOff val="40000"/>
                    </a:schemeClr>
                  </a:glow>
                </a:effectLst>
                <a:latin typeface="Ravie" panose="04040805050809020602" pitchFamily="82" charset="0"/>
              </a:rPr>
              <a:t>rd</a:t>
            </a:r>
            <a:r>
              <a:rPr lang="en-US" dirty="0">
                <a:ln>
                  <a:solidFill>
                    <a:srgbClr val="500050"/>
                  </a:solidFill>
                </a:ln>
                <a:solidFill>
                  <a:srgbClr val="002060"/>
                </a:solidFill>
                <a:effectLst>
                  <a:glow rad="342900">
                    <a:schemeClr val="accent4">
                      <a:lumMod val="60000"/>
                      <a:lumOff val="40000"/>
                    </a:schemeClr>
                  </a:glow>
                </a:effectLst>
                <a:latin typeface="Ravie" panose="04040805050809020602" pitchFamily="82" charset="0"/>
              </a:rPr>
              <a:t> Intercalation Question</a:t>
            </a:r>
          </a:p>
        </p:txBody>
      </p:sp>
      <p:sp>
        <p:nvSpPr>
          <p:cNvPr id="7" name="Content Placeholder 6">
            <a:extLst>
              <a:ext uri="{FF2B5EF4-FFF2-40B4-BE49-F238E27FC236}">
                <a16:creationId xmlns:a16="http://schemas.microsoft.com/office/drawing/2014/main" id="{B46303C2-45CB-04E8-E75B-78AC8EB02F1A}"/>
              </a:ext>
            </a:extLst>
          </p:cNvPr>
          <p:cNvSpPr>
            <a:spLocks noGrp="1"/>
          </p:cNvSpPr>
          <p:nvPr>
            <p:ph idx="1"/>
          </p:nvPr>
        </p:nvSpPr>
        <p:spPr>
          <a:xfrm>
            <a:off x="197427" y="1253331"/>
            <a:ext cx="7942943" cy="4351338"/>
          </a:xfrm>
        </p:spPr>
        <p:txBody>
          <a:bodyPr>
            <a:normAutofit fontScale="92500"/>
            <a:scene3d>
              <a:camera prst="isometricOffAxis1Right"/>
              <a:lightRig rig="threePt" dir="t"/>
            </a:scene3d>
            <a:sp3d extrusionH="57150">
              <a:bevelT w="38100" h="38100"/>
            </a:sp3d>
          </a:bodyPr>
          <a:lstStyle/>
          <a:p>
            <a:pPr marL="0" indent="0">
              <a:buNone/>
            </a:pPr>
            <a: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How is it that </a:t>
            </a:r>
            <a:b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br>
            <a: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Qumran /DSS’s </a:t>
            </a:r>
            <a:b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br>
            <a: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demand to </a:t>
            </a:r>
            <a:r>
              <a:rPr lang="en-US" sz="6000" b="1" u="sng"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rewrite histor</a:t>
            </a:r>
            <a:r>
              <a:rPr lang="en-US" sz="6000" b="1" dirty="0">
                <a:ln>
                  <a:solidFill>
                    <a:srgbClr val="500050"/>
                  </a:solidFill>
                </a:ln>
                <a:solidFill>
                  <a:srgbClr val="C0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y by declaring a 364-day calendar from the start?</a:t>
            </a:r>
            <a:endParaRPr lang="en-US" dirty="0"/>
          </a:p>
        </p:txBody>
      </p:sp>
      <p:sp>
        <p:nvSpPr>
          <p:cNvPr id="2" name="Content Placeholder 6">
            <a:extLst>
              <a:ext uri="{FF2B5EF4-FFF2-40B4-BE49-F238E27FC236}">
                <a16:creationId xmlns:a16="http://schemas.microsoft.com/office/drawing/2014/main" id="{A4D29316-58B8-0E6B-0345-1EF803DF7DC3}"/>
              </a:ext>
            </a:extLst>
          </p:cNvPr>
          <p:cNvSpPr txBox="1">
            <a:spLocks/>
          </p:cNvSpPr>
          <p:nvPr/>
        </p:nvSpPr>
        <p:spPr>
          <a:xfrm>
            <a:off x="6709272" y="2458238"/>
            <a:ext cx="5710010" cy="3272008"/>
          </a:xfrm>
          <a:prstGeom prst="rect">
            <a:avLst/>
          </a:prstGeom>
        </p:spPr>
        <p:txBody>
          <a:bodyPr vert="horz" lIns="91440" tIns="45720" rIns="91440" bIns="45720" rtlCol="0">
            <a:normAutofit fontScale="92500" lnSpcReduction="10000"/>
            <a:scene3d>
              <a:camera prst="isometricOffAxis1Righ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4800" b="1" dirty="0">
                <a:ln>
                  <a:solidFill>
                    <a:srgbClr val="500050"/>
                  </a:solidFill>
                </a:ln>
                <a:solidFill>
                  <a:srgbClr val="FF0000"/>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Again:</a:t>
            </a:r>
            <a:b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br>
            <a: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Are the DSS</a:t>
            </a:r>
            <a:b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br>
            <a: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calendars the </a:t>
            </a:r>
            <a:b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br>
            <a:r>
              <a:rPr lang="en-US" sz="48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larger challenge</a:t>
            </a:r>
            <a:r>
              <a:rPr lang="en-US" sz="6000" b="1" dirty="0">
                <a:ln>
                  <a:solidFill>
                    <a:srgbClr val="500050"/>
                  </a:solidFill>
                </a:ln>
                <a:solidFill>
                  <a:srgbClr val="694546"/>
                </a:solidFill>
                <a:effectLst>
                  <a:glow rad="228600">
                    <a:schemeClr val="accent4">
                      <a:lumMod val="60000"/>
                      <a:lumOff val="40000"/>
                    </a:schemeClr>
                  </a:glow>
                  <a:outerShdw blurRad="60007" dist="310007" dir="7680000" sy="30000" kx="1300200" algn="ctr" rotWithShape="0">
                    <a:prstClr val="black">
                      <a:alpha val="32000"/>
                    </a:prstClr>
                  </a:outerShdw>
                </a:effectLst>
                <a:latin typeface="Papyrus" panose="03070502060502030205" pitchFamily="66" charset="0"/>
              </a:rPr>
              <a:t>?</a:t>
            </a:r>
          </a:p>
          <a:p>
            <a:endParaRPr lang="en-US" dirty="0"/>
          </a:p>
        </p:txBody>
      </p:sp>
      <p:grpSp>
        <p:nvGrpSpPr>
          <p:cNvPr id="6" name="Group 5">
            <a:extLst>
              <a:ext uri="{FF2B5EF4-FFF2-40B4-BE49-F238E27FC236}">
                <a16:creationId xmlns:a16="http://schemas.microsoft.com/office/drawing/2014/main" id="{A076F606-F5C7-9472-6A51-58AA668340CF}"/>
              </a:ext>
            </a:extLst>
          </p:cNvPr>
          <p:cNvGrpSpPr/>
          <p:nvPr/>
        </p:nvGrpSpPr>
        <p:grpSpPr>
          <a:xfrm>
            <a:off x="10422694" y="4971994"/>
            <a:ext cx="1817037" cy="1886006"/>
            <a:chOff x="-2707707" y="1377003"/>
            <a:chExt cx="2707707" cy="2854395"/>
          </a:xfrm>
          <a:scene3d>
            <a:camera prst="orthographicFront">
              <a:rot lat="0" lon="0" rev="0"/>
            </a:camera>
            <a:lightRig rig="glow" dir="t">
              <a:rot lat="0" lon="0" rev="4800000"/>
            </a:lightRig>
          </a:scene3d>
        </p:grpSpPr>
        <p:pic>
          <p:nvPicPr>
            <p:cNvPr id="8" name="Picture 7" descr="C:\Users\Rae\Desktop\Art on Desktop\white man clip art\3d white people\ques mark gold.jpg">
              <a:extLst>
                <a:ext uri="{FF2B5EF4-FFF2-40B4-BE49-F238E27FC236}">
                  <a16:creationId xmlns:a16="http://schemas.microsoft.com/office/drawing/2014/main" id="{F9031B07-7D76-A196-2117-4FDFC756C61B}"/>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23691"/>
              <a:ext cx="2707707" cy="270770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2" descr="C:\Users\Rae\Desktop\black hat clear.jpg">
              <a:extLst>
                <a:ext uri="{FF2B5EF4-FFF2-40B4-BE49-F238E27FC236}">
                  <a16:creationId xmlns:a16="http://schemas.microsoft.com/office/drawing/2014/main" id="{3689A4AD-CB5B-E360-B22D-34030383BDF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sp>
        <p:nvSpPr>
          <p:cNvPr id="12" name="Sun 11">
            <a:extLst>
              <a:ext uri="{FF2B5EF4-FFF2-40B4-BE49-F238E27FC236}">
                <a16:creationId xmlns:a16="http://schemas.microsoft.com/office/drawing/2014/main" id="{7FB85860-B58C-2B77-D0AF-886165F25706}"/>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16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000"/>
                                        <p:tgtEl>
                                          <p:spTgt spid="7">
                                            <p:txEl>
                                              <p:pRg st="0" end="0"/>
                                            </p:txEl>
                                          </p:spTgt>
                                        </p:tgtEl>
                                      </p:cBhvr>
                                    </p:animEffect>
                                  </p:childTnLst>
                                </p:cTn>
                              </p:par>
                            </p:childTnLst>
                          </p:cTn>
                        </p:par>
                        <p:par>
                          <p:cTn id="8" fill="hold">
                            <p:stCondLst>
                              <p:cond delay="1000"/>
                            </p:stCondLst>
                            <p:childTnLst>
                              <p:par>
                                <p:cTn id="9" presetID="42" presetClass="entr" presetSubtype="0"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Explosion: 14 Points 2">
            <a:extLst>
              <a:ext uri="{FF2B5EF4-FFF2-40B4-BE49-F238E27FC236}">
                <a16:creationId xmlns:a16="http://schemas.microsoft.com/office/drawing/2014/main" id="{9F059E59-253B-21FC-6E8F-3752CE733ADE}"/>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B05E50E-DD97-49E7-6C01-1451DBF90426}"/>
              </a:ext>
            </a:extLst>
          </p:cNvPr>
          <p:cNvSpPr>
            <a:spLocks noGrp="1"/>
          </p:cNvSpPr>
          <p:nvPr>
            <p:ph type="sldNum" sz="quarter" idx="12"/>
          </p:nvPr>
        </p:nvSpPr>
        <p:spPr>
          <a:xfrm>
            <a:off x="9418205" y="6468197"/>
            <a:ext cx="2743200" cy="365125"/>
          </a:xfrm>
        </p:spPr>
        <p:txBody>
          <a:bodyPr/>
          <a:lstStyle/>
          <a:p>
            <a:fld id="{0B555D82-D20F-4DB7-B3E9-7B7EAC2F87A9}" type="slidenum">
              <a:rPr lang="en-US" sz="1400" b="1" smtClean="0">
                <a:solidFill>
                  <a:schemeClr val="tx1"/>
                </a:solidFill>
              </a:rPr>
              <a:t>74</a:t>
            </a:fld>
            <a:endParaRPr lang="en-US" b="1" dirty="0">
              <a:solidFill>
                <a:schemeClr val="tx1"/>
              </a:solidFill>
            </a:endParaRPr>
          </a:p>
        </p:txBody>
      </p:sp>
      <p:sp>
        <p:nvSpPr>
          <p:cNvPr id="7" name="Content Placeholder 6">
            <a:extLst>
              <a:ext uri="{FF2B5EF4-FFF2-40B4-BE49-F238E27FC236}">
                <a16:creationId xmlns:a16="http://schemas.microsoft.com/office/drawing/2014/main" id="{B46303C2-45CB-04E8-E75B-78AC8EB02F1A}"/>
              </a:ext>
            </a:extLst>
          </p:cNvPr>
          <p:cNvSpPr>
            <a:spLocks noGrp="1"/>
          </p:cNvSpPr>
          <p:nvPr>
            <p:ph idx="1"/>
          </p:nvPr>
        </p:nvSpPr>
        <p:spPr>
          <a:xfrm>
            <a:off x="197427" y="620337"/>
            <a:ext cx="10806274" cy="2555768"/>
          </a:xfrm>
        </p:spPr>
        <p:txBody>
          <a:bodyPr>
            <a:normAutofit/>
            <a:scene3d>
              <a:camera prst="isometricOffAxis1Right"/>
              <a:lightRig rig="threePt" dir="t"/>
            </a:scene3d>
            <a:sp3d extrusionH="57150">
              <a:bevelT w="38100" h="38100"/>
            </a:sp3d>
          </a:bodyPr>
          <a:lstStyle/>
          <a:p>
            <a:pPr marL="0" indent="0">
              <a:lnSpc>
                <a:spcPct val="120000"/>
              </a:lnSpc>
              <a:buNone/>
            </a:pPr>
            <a:r>
              <a:rPr lang="en-US" sz="60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Will the Mul-</a:t>
            </a:r>
            <a:r>
              <a:rPr lang="en-US" sz="6000" b="1" dirty="0" err="1">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Apin</a:t>
            </a:r>
            <a:r>
              <a:rPr lang="en-US" sz="60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 Tablets</a:t>
            </a:r>
            <a:br>
              <a:rPr lang="en-US" sz="60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br>
            <a:r>
              <a:rPr lang="en-US" sz="60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have more information? </a:t>
            </a:r>
            <a:endParaRPr lang="en-US" dirty="0">
              <a:effectLst>
                <a:glow rad="127000">
                  <a:schemeClr val="bg1"/>
                </a:glow>
                <a:outerShdw blurRad="60007" dist="310007" dir="7680000" sy="30000" kx="1300200" algn="ctr" rotWithShape="0">
                  <a:prstClr val="black">
                    <a:alpha val="32000"/>
                  </a:prstClr>
                </a:outerShdw>
              </a:effectLst>
            </a:endParaRPr>
          </a:p>
        </p:txBody>
      </p:sp>
      <p:pic>
        <p:nvPicPr>
          <p:cNvPr id="12" name="BLOGGER_PHOTO_ID_5593768328477865538">
            <a:hlinkClick r:id="rId3"/>
            <a:extLst>
              <a:ext uri="{FF2B5EF4-FFF2-40B4-BE49-F238E27FC236}">
                <a16:creationId xmlns:a16="http://schemas.microsoft.com/office/drawing/2014/main" id="{4602674C-8518-1A33-B83E-05CC17AE0D4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437" r="100000"/>
                    </a14:imgEffect>
                  </a14:imgLayer>
                </a14:imgProps>
              </a:ext>
              <a:ext uri="{28A0092B-C50C-407E-A947-70E740481C1C}">
                <a14:useLocalDpi xmlns:a14="http://schemas.microsoft.com/office/drawing/2010/main"/>
              </a:ext>
            </a:extLst>
          </a:blip>
          <a:srcRect/>
          <a:stretch>
            <a:fillRect/>
          </a:stretch>
        </p:blipFill>
        <p:spPr bwMode="auto">
          <a:xfrm>
            <a:off x="8886192" y="620337"/>
            <a:ext cx="2555821" cy="35693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Pentagon 7">
            <a:extLst>
              <a:ext uri="{FF2B5EF4-FFF2-40B4-BE49-F238E27FC236}">
                <a16:creationId xmlns:a16="http://schemas.microsoft.com/office/drawing/2014/main" id="{25BE4B03-717D-C21F-EAA7-621959953A70}"/>
              </a:ext>
            </a:extLst>
          </p:cNvPr>
          <p:cNvSpPr/>
          <p:nvPr/>
        </p:nvSpPr>
        <p:spPr>
          <a:xfrm>
            <a:off x="7736723" y="4576253"/>
            <a:ext cx="4148315" cy="684478"/>
          </a:xfrm>
          <a:prstGeom prst="homePlate">
            <a:avLst/>
          </a:prstGeom>
          <a:solidFill>
            <a:srgbClr val="FFFF99">
              <a:alpha val="30000"/>
            </a:srgbClr>
          </a:solidFill>
          <a:ln>
            <a:solidFill>
              <a:srgbClr val="854372"/>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CA" sz="3600" b="1" dirty="0">
                <a:solidFill>
                  <a:srgbClr val="854372"/>
                </a:solidFill>
                <a:effectLst>
                  <a:glow rad="127000">
                    <a:srgbClr val="FFFFCC"/>
                  </a:glow>
                </a:effectLst>
                <a:latin typeface="Matura MT Script Capitals" pitchFamily="66" charset="0"/>
              </a:rPr>
              <a:t>We Shall See!</a:t>
            </a:r>
            <a:endParaRPr lang="en-CA" sz="3600" b="1" dirty="0">
              <a:solidFill>
                <a:srgbClr val="854372"/>
              </a:solidFill>
              <a:latin typeface="Matura MT Script Capitals" pitchFamily="66" charset="0"/>
            </a:endParaRPr>
          </a:p>
        </p:txBody>
      </p:sp>
      <p:sp>
        <p:nvSpPr>
          <p:cNvPr id="14" name="Rectangle 13">
            <a:extLst>
              <a:ext uri="{FF2B5EF4-FFF2-40B4-BE49-F238E27FC236}">
                <a16:creationId xmlns:a16="http://schemas.microsoft.com/office/drawing/2014/main" id="{8E86E0E9-C0C5-BD57-C4CE-FAE3B8C983DA}"/>
              </a:ext>
            </a:extLst>
          </p:cNvPr>
          <p:cNvSpPr/>
          <p:nvPr/>
        </p:nvSpPr>
        <p:spPr>
          <a:xfrm>
            <a:off x="6174123" y="5468187"/>
            <a:ext cx="5424138" cy="923330"/>
          </a:xfrm>
          <a:prstGeom prst="rect">
            <a:avLst/>
          </a:prstGeom>
          <a:noFill/>
        </p:spPr>
        <p:txBody>
          <a:bodyPr wrap="square" lIns="91440" tIns="45720" rIns="91440" bIns="45720">
            <a:spAutoFit/>
          </a:bodyPr>
          <a:lstStyle/>
          <a:p>
            <a:pPr algn="ctr"/>
            <a:r>
              <a:rPr lang="en-US" sz="5400" b="1" cap="none" spc="300" dirty="0">
                <a:ln w="1905">
                  <a:solidFill>
                    <a:srgbClr val="002060"/>
                  </a:solidFill>
                </a:ln>
                <a:solidFill>
                  <a:srgbClr val="7E475E"/>
                </a:solidFill>
                <a:effectLst>
                  <a:outerShdw blurRad="60007" dist="310007" dir="7680000" sy="30000" kx="1300200" algn="ctr" rotWithShape="0">
                    <a:prstClr val="black">
                      <a:alpha val="32000"/>
                    </a:prstClr>
                  </a:outerShdw>
                </a:effectLst>
                <a:latin typeface="Edwardian Script ITC" pitchFamily="66" charset="0"/>
              </a:rPr>
              <a:t>The End of Part 6</a:t>
            </a:r>
          </a:p>
        </p:txBody>
      </p:sp>
      <p:sp>
        <p:nvSpPr>
          <p:cNvPr id="15" name="Content Placeholder 6">
            <a:extLst>
              <a:ext uri="{FF2B5EF4-FFF2-40B4-BE49-F238E27FC236}">
                <a16:creationId xmlns:a16="http://schemas.microsoft.com/office/drawing/2014/main" id="{6C6CE858-9FB0-3F24-CB45-FFEC40FE8F4F}"/>
              </a:ext>
            </a:extLst>
          </p:cNvPr>
          <p:cNvSpPr txBox="1">
            <a:spLocks/>
          </p:cNvSpPr>
          <p:nvPr/>
        </p:nvSpPr>
        <p:spPr>
          <a:xfrm>
            <a:off x="0" y="2863663"/>
            <a:ext cx="10806274" cy="5536229"/>
          </a:xfrm>
          <a:prstGeom prst="rect">
            <a:avLst/>
          </a:prstGeom>
        </p:spPr>
        <p:txBody>
          <a:bodyPr vert="horz" lIns="91440" tIns="45720" rIns="91440" bIns="45720" rtlCol="0">
            <a:normAutofit/>
            <a:scene3d>
              <a:camera prst="isometricOffAxis1Righ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 Will they include clues </a:t>
            </a:r>
            <a:b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br>
            <a: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about the moon or star </a:t>
            </a:r>
            <a:b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br>
            <a: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p</a:t>
            </a:r>
            <a:r>
              <a:rPr lang="en-US" sz="5400" b="1" u="sng"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atterns</a:t>
            </a:r>
            <a:r>
              <a:rPr lang="en-US" sz="5400" b="1" dirty="0">
                <a:ln>
                  <a:solidFill>
                    <a:srgbClr val="500050"/>
                  </a:solidFill>
                </a:ln>
                <a:solidFill>
                  <a:srgbClr val="C00000"/>
                </a:solidFill>
                <a:effectLst>
                  <a:glow rad="127000">
                    <a:schemeClr val="bg1"/>
                  </a:glow>
                  <a:outerShdw blurRad="60007" dist="310007" dir="7680000" sy="30000" kx="1300200" algn="ctr" rotWithShape="0">
                    <a:prstClr val="black">
                      <a:alpha val="32000"/>
                    </a:prstClr>
                  </a:outerShdw>
                </a:effectLst>
                <a:latin typeface="Papyrus" panose="03070502060502030205" pitchFamily="66" charset="0"/>
              </a:rPr>
              <a:t> for the year-start?</a:t>
            </a:r>
            <a:endParaRPr lang="en-US" sz="2400" dirty="0">
              <a:effectLst>
                <a:glow rad="127000">
                  <a:schemeClr val="bg1"/>
                </a:glow>
                <a:outerShdw blurRad="60007" dist="310007" dir="7680000" sy="30000" kx="1300200" algn="ctr" rotWithShape="0">
                  <a:prstClr val="black">
                    <a:alpha val="32000"/>
                  </a:prstClr>
                </a:outerShdw>
              </a:effectLst>
            </a:endParaRPr>
          </a:p>
        </p:txBody>
      </p:sp>
      <p:sp>
        <p:nvSpPr>
          <p:cNvPr id="16" name="Sun 15">
            <a:extLst>
              <a:ext uri="{FF2B5EF4-FFF2-40B4-BE49-F238E27FC236}">
                <a16:creationId xmlns:a16="http://schemas.microsoft.com/office/drawing/2014/main" id="{790D4723-FE21-A7F0-7EB3-FF11A4B5F2C8}"/>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5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000"/>
                                        <p:tgtEl>
                                          <p:spTgt spid="7">
                                            <p:txEl>
                                              <p:pRg st="0" end="0"/>
                                            </p:txEl>
                                          </p:spTgt>
                                        </p:tgtEl>
                                      </p:cBhvr>
                                    </p:animEffect>
                                  </p:childTnLst>
                                </p:cTn>
                              </p:par>
                            </p:childTnLst>
                          </p:cTn>
                        </p:par>
                        <p:par>
                          <p:cTn id="8" fill="hold">
                            <p:stCondLst>
                              <p:cond delay="1000"/>
                            </p:stCondLst>
                            <p:childTnLst>
                              <p:par>
                                <p:cTn id="9" presetID="16" presetClass="entr" presetSubtype="21" fill="hold" grpId="0" nodeType="afterEffect">
                                  <p:stCondLst>
                                    <p:cond delay="150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barn(inVertical)">
                                      <p:cBhvr>
                                        <p:cTn id="11" dur="1000"/>
                                        <p:tgtEl>
                                          <p:spTgt spid="15">
                                            <p:txEl>
                                              <p:pRg st="0" end="0"/>
                                            </p:txEl>
                                          </p:spTgt>
                                        </p:tgtEl>
                                      </p:cBhvr>
                                    </p:animEffect>
                                  </p:childTnLst>
                                </p:cTn>
                              </p:par>
                            </p:childTnLst>
                          </p:cTn>
                        </p:par>
                        <p:par>
                          <p:cTn id="12" fill="hold">
                            <p:stCondLst>
                              <p:cond delay="3500"/>
                            </p:stCondLst>
                            <p:childTnLst>
                              <p:par>
                                <p:cTn id="13" presetID="53" presetClass="entr" presetSubtype="16" fill="hold" grpId="0" nodeType="afterEffect">
                                  <p:stCondLst>
                                    <p:cond delay="300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13">
                                            <p:txEl>
                                              <p:pRg st="0" end="0"/>
                                            </p:txEl>
                                          </p:spTgt>
                                        </p:tgtEl>
                                      </p:cBhvr>
                                    </p:animEffect>
                                  </p:childTnLst>
                                </p:cTn>
                              </p:par>
                            </p:childTnLst>
                          </p:cTn>
                        </p:par>
                        <p:par>
                          <p:cTn id="18" fill="hold">
                            <p:stCondLst>
                              <p:cond delay="7500"/>
                            </p:stCondLst>
                            <p:childTnLst>
                              <p:par>
                                <p:cTn id="19" presetID="22" presetClass="entr" presetSubtype="8" fill="hold" grpId="0" nodeType="after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uiExpand="1" build="allAtOnce"/>
      <p:bldP spid="14" grpId="0"/>
      <p:bldP spid="1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3F62E687-94EC-BA4B-8B06-0B57487D4C09}"/>
              </a:ext>
            </a:extLst>
          </p:cNvPr>
          <p:cNvSpPr>
            <a:spLocks noGrp="1"/>
          </p:cNvSpPr>
          <p:nvPr>
            <p:ph type="sldNum" sz="quarter" idx="12"/>
          </p:nvPr>
        </p:nvSpPr>
        <p:spPr>
          <a:xfrm>
            <a:off x="8610600" y="6356350"/>
            <a:ext cx="2743200" cy="365125"/>
          </a:xfrm>
        </p:spPr>
        <p:txBody>
          <a:bodyPr/>
          <a:lstStyle/>
          <a:p>
            <a:fld id="{0B555D82-D20F-4DB7-B3E9-7B7EAC2F87A9}" type="slidenum">
              <a:rPr lang="en-US" smtClean="0"/>
              <a:t>75</a:t>
            </a:fld>
            <a:endParaRPr lang="en-US"/>
          </a:p>
        </p:txBody>
      </p:sp>
      <p:sp>
        <p:nvSpPr>
          <p:cNvPr id="7" name="Explosion: 14 Points 2">
            <a:extLst>
              <a:ext uri="{FF2B5EF4-FFF2-40B4-BE49-F238E27FC236}">
                <a16:creationId xmlns:a16="http://schemas.microsoft.com/office/drawing/2014/main" id="{BC0C1CDB-A1F2-16A7-408A-883BCE9CE2AB}"/>
              </a:ext>
            </a:extLst>
          </p:cNvPr>
          <p:cNvSpPr/>
          <p:nvPr/>
        </p:nvSpPr>
        <p:spPr>
          <a:xfrm>
            <a:off x="197427" y="136525"/>
            <a:ext cx="11793682" cy="6584950"/>
          </a:xfrm>
          <a:prstGeom prst="round2DiagRect">
            <a:avLst>
              <a:gd name="adj1" fmla="val 11144"/>
              <a:gd name="adj2" fmla="val 0"/>
            </a:avLst>
          </a:prstGeom>
          <a:no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C701B71-6EF4-BC73-BC2B-458962D147DC}"/>
              </a:ext>
            </a:extLst>
          </p:cNvPr>
          <p:cNvSpPr txBox="1">
            <a:spLocks/>
          </p:cNvSpPr>
          <p:nvPr/>
        </p:nvSpPr>
        <p:spPr>
          <a:xfrm>
            <a:off x="9418205" y="6468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55D82-D20F-4DB7-B3E9-7B7EAC2F87A9}" type="slidenum">
              <a:rPr lang="en-US" sz="1400" b="1" smtClean="0">
                <a:solidFill>
                  <a:schemeClr val="tx1"/>
                </a:solidFill>
              </a:rPr>
              <a:pPr/>
              <a:t>75</a:t>
            </a:fld>
            <a:endParaRPr lang="en-US" b="1" dirty="0">
              <a:solidFill>
                <a:schemeClr val="tx1"/>
              </a:solidFill>
            </a:endParaRPr>
          </a:p>
        </p:txBody>
      </p:sp>
      <p:sp>
        <p:nvSpPr>
          <p:cNvPr id="9" name="Title 1">
            <a:extLst>
              <a:ext uri="{FF2B5EF4-FFF2-40B4-BE49-F238E27FC236}">
                <a16:creationId xmlns:a16="http://schemas.microsoft.com/office/drawing/2014/main" id="{ED0CAA5E-C7DF-3ED3-C19B-35B064DC3493}"/>
              </a:ext>
            </a:extLst>
          </p:cNvPr>
          <p:cNvSpPr txBox="1">
            <a:spLocks/>
          </p:cNvSpPr>
          <p:nvPr/>
        </p:nvSpPr>
        <p:spPr>
          <a:xfrm>
            <a:off x="-194613" y="80624"/>
            <a:ext cx="11322028" cy="2155253"/>
          </a:xfrm>
          <a:prstGeom prst="rect">
            <a:avLst/>
          </a:prstGeom>
        </p:spPr>
        <p:txBody>
          <a:bodyPr vert="horz" lIns="91440" tIns="45720" rIns="91440" bIns="45720" rtlCol="0" anchor="ctr">
            <a:noAutofit/>
            <a:scene3d>
              <a:camera prst="perspectiveHeroicExtremeRightFacing"/>
              <a:lightRig rig="threePt" dir="t"/>
            </a:scene3d>
            <a:sp3d extrusionH="57150">
              <a:bevelT w="38100" h="38100" prst="angle"/>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What is Next</a:t>
            </a:r>
            <a:r>
              <a:rPr lang="en-US" sz="13800" b="1" dirty="0">
                <a:ln>
                  <a:solidFill>
                    <a:schemeClr val="accent1">
                      <a:lumMod val="60000"/>
                      <a:lumOff val="40000"/>
                    </a:schemeClr>
                  </a:solidFill>
                </a:ln>
                <a:solidFill>
                  <a:srgbClr val="7E475E"/>
                </a:solidFill>
                <a:effectLst>
                  <a:glow rad="228600">
                    <a:srgbClr val="FBF0D5"/>
                  </a:glow>
                  <a:outerShdw blurRad="60007" dist="310007" dir="7680000" sy="30000" kx="1300200" algn="ctr" rotWithShape="0">
                    <a:prstClr val="black">
                      <a:alpha val="32000"/>
                    </a:prstClr>
                  </a:outerShdw>
                </a:effectLst>
                <a:latin typeface="Lucida Calligraphy" panose="03010101010101010101" pitchFamily="66" charset="0"/>
              </a:rPr>
              <a:t>?</a:t>
            </a:r>
            <a:endParaRPr lang="en-CA" sz="13800" b="1" dirty="0">
              <a:ln>
                <a:solidFill>
                  <a:schemeClr val="bg2">
                    <a:lumMod val="25000"/>
                  </a:schemeClr>
                </a:solidFill>
              </a:ln>
              <a:solidFill>
                <a:srgbClr val="895C43"/>
              </a:solidFill>
              <a:effectLst>
                <a:glow rad="228600">
                  <a:srgbClr val="FBF0D5"/>
                </a:glow>
              </a:effectLst>
              <a:latin typeface="Lucida Calligraphy" panose="03010101010101010101" pitchFamily="66" charset="0"/>
            </a:endParaRPr>
          </a:p>
        </p:txBody>
      </p:sp>
      <p:sp>
        <p:nvSpPr>
          <p:cNvPr id="10" name="TextBox 9">
            <a:extLst>
              <a:ext uri="{FF2B5EF4-FFF2-40B4-BE49-F238E27FC236}">
                <a16:creationId xmlns:a16="http://schemas.microsoft.com/office/drawing/2014/main" id="{03B9D1BD-7A62-12BE-7099-77758F3B18D5}"/>
              </a:ext>
            </a:extLst>
          </p:cNvPr>
          <p:cNvSpPr txBox="1"/>
          <p:nvPr/>
        </p:nvSpPr>
        <p:spPr>
          <a:xfrm>
            <a:off x="3761236" y="1587242"/>
            <a:ext cx="7696694" cy="3970318"/>
          </a:xfrm>
          <a:prstGeom prst="rect">
            <a:avLst/>
          </a:prstGeom>
          <a:noFill/>
        </p:spPr>
        <p:txBody>
          <a:bodyPr wrap="square" rtlCol="0">
            <a:spAutoFit/>
            <a:scene3d>
              <a:camera prst="orthographicFront"/>
              <a:lightRig rig="threePt" dir="t"/>
            </a:scene3d>
            <a:sp3d extrusionH="57150">
              <a:bevelT w="82550" h="38100" prst="coolSlant"/>
            </a:sp3d>
          </a:bodyPr>
          <a:lstStyle/>
          <a:p>
            <a:pPr marL="571500" indent="-571500" algn="ctr">
              <a:buFont typeface="Wingdings" panose="05000000000000000000" pitchFamily="2" charset="2"/>
              <a:buChar char="ü"/>
            </a:pPr>
            <a:r>
              <a:rPr lang="en-CA" sz="3600" b="1" dirty="0">
                <a:ln>
                  <a:solidFill>
                    <a:srgbClr val="002060"/>
                  </a:solidFill>
                </a:ln>
                <a:solidFill>
                  <a:schemeClr val="accent5">
                    <a:lumMod val="60000"/>
                    <a:lumOff val="40000"/>
                  </a:schemeClr>
                </a:solidFill>
                <a:effectLst>
                  <a:glow rad="165100">
                    <a:schemeClr val="accent4">
                      <a:lumMod val="20000"/>
                      <a:lumOff val="80000"/>
                    </a:schemeClr>
                  </a:glow>
                </a:effectLst>
                <a:latin typeface="Comic Sans MS" panose="030F0702030302020204" pitchFamily="66" charset="0"/>
              </a:rPr>
              <a:t>The research by Julian Morgenstern aligned with the Tanach history very well.</a:t>
            </a:r>
          </a:p>
          <a:p>
            <a:pPr marL="571500" indent="-571500" algn="ctr">
              <a:buFont typeface="Wingdings" panose="05000000000000000000" pitchFamily="2" charset="2"/>
              <a:buChar char="ü"/>
            </a:pPr>
            <a:r>
              <a:rPr lang="en-CA" sz="3600" b="1" dirty="0">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t>Part 7 will investigate the Mul-</a:t>
            </a:r>
            <a:r>
              <a:rPr lang="en-CA" sz="3600" b="1" dirty="0" err="1">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t>Apin</a:t>
            </a:r>
            <a:r>
              <a:rPr lang="en-CA" sz="3600" b="1" dirty="0">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t> Tablets to see </a:t>
            </a:r>
            <a:br>
              <a:rPr lang="en-CA" sz="3600" b="1" dirty="0">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br>
            <a:r>
              <a:rPr lang="en-CA" sz="3600" b="1" dirty="0">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t>if they hold a “</a:t>
            </a:r>
            <a:r>
              <a:rPr lang="en-CA" sz="3600" b="1" dirty="0">
                <a:ln>
                  <a:solidFill>
                    <a:srgbClr val="002060"/>
                  </a:solidFill>
                </a:ln>
                <a:solidFill>
                  <a:srgbClr val="FF0000"/>
                </a:solidFill>
                <a:effectLst>
                  <a:glow rad="165100">
                    <a:schemeClr val="accent4">
                      <a:lumMod val="20000"/>
                      <a:lumOff val="80000"/>
                    </a:schemeClr>
                  </a:glow>
                </a:effectLst>
                <a:latin typeface="Comic Sans MS" panose="030F0702030302020204" pitchFamily="66" charset="0"/>
              </a:rPr>
              <a:t>key</a:t>
            </a:r>
            <a:r>
              <a:rPr lang="en-CA" sz="3600" b="1" dirty="0">
                <a:ln>
                  <a:solidFill>
                    <a:srgbClr val="002060"/>
                  </a:solidFill>
                </a:ln>
                <a:solidFill>
                  <a:schemeClr val="accent5">
                    <a:lumMod val="75000"/>
                  </a:schemeClr>
                </a:solidFill>
                <a:effectLst>
                  <a:glow rad="165100">
                    <a:schemeClr val="accent4">
                      <a:lumMod val="20000"/>
                      <a:lumOff val="80000"/>
                    </a:schemeClr>
                  </a:glow>
                </a:effectLst>
                <a:latin typeface="Comic Sans MS" panose="030F0702030302020204" pitchFamily="66" charset="0"/>
              </a:rPr>
              <a:t>” to the Calendar of the Covenant.</a:t>
            </a:r>
          </a:p>
        </p:txBody>
      </p:sp>
      <p:pic>
        <p:nvPicPr>
          <p:cNvPr id="11" name="Picture 10">
            <a:extLst>
              <a:ext uri="{FF2B5EF4-FFF2-40B4-BE49-F238E27FC236}">
                <a16:creationId xmlns:a16="http://schemas.microsoft.com/office/drawing/2014/main" id="{FCB22B2D-EC61-61A8-63E1-058F537D85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1887" y="5058696"/>
            <a:ext cx="2730701" cy="1251921"/>
          </a:xfrm>
          <a:prstGeom prst="rect">
            <a:avLst/>
          </a:prstGeom>
          <a:effectLst>
            <a:glow rad="139700">
              <a:schemeClr val="accent1">
                <a:satMod val="175000"/>
                <a:alpha val="40000"/>
              </a:schemeClr>
            </a:glow>
          </a:effectLst>
        </p:spPr>
      </p:pic>
      <p:sp>
        <p:nvSpPr>
          <p:cNvPr id="24" name="Rounded Rectangle 5">
            <a:extLst>
              <a:ext uri="{FF2B5EF4-FFF2-40B4-BE49-F238E27FC236}">
                <a16:creationId xmlns:a16="http://schemas.microsoft.com/office/drawing/2014/main" id="{C81286F2-884A-B49A-4ADC-4C757540E176}"/>
              </a:ext>
            </a:extLst>
          </p:cNvPr>
          <p:cNvSpPr/>
          <p:nvPr/>
        </p:nvSpPr>
        <p:spPr>
          <a:xfrm>
            <a:off x="5063460" y="5705847"/>
            <a:ext cx="5678160" cy="715089"/>
          </a:xfrm>
          <a:prstGeom prst="roundRect">
            <a:avLst/>
          </a:prstGeom>
          <a:solidFill>
            <a:schemeClr val="accent4">
              <a:lumMod val="20000"/>
              <a:lumOff val="80000"/>
            </a:schemeClr>
          </a:solidFill>
          <a:ln w="76200">
            <a:solidFill>
              <a:schemeClr val="tx1">
                <a:lumMod val="85000"/>
                <a:lumOff val="15000"/>
              </a:schemeClr>
            </a:solidFill>
          </a:ln>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rgbClr val="002060"/>
                  </a:solidFill>
                </a:ln>
                <a:solidFill>
                  <a:prstClr val="black"/>
                </a:solidFill>
                <a:effectLst/>
                <a:uLnTx/>
                <a:uFillTx/>
                <a:latin typeface="Segoe Print" pitchFamily="2" charset="0"/>
                <a:ea typeface="+mn-ea"/>
                <a:cs typeface="+mn-cs"/>
                <a:hlinkClick r:id="rId4"/>
              </a:rPr>
              <a:t>questions</a:t>
            </a:r>
            <a:r>
              <a:rPr kumimoji="0" lang="en-US" sz="2600" b="1" i="0" u="none" strike="noStrike" kern="1200" cap="none" spc="0" normalizeH="0" baseline="0" noProof="0" dirty="0">
                <a:ln>
                  <a:solidFill>
                    <a:srgbClr val="002060"/>
                  </a:solidFill>
                </a:ln>
                <a:solidFill>
                  <a:srgbClr val="0037A4"/>
                </a:solidFill>
                <a:effectLst/>
                <a:uLnTx/>
                <a:uFillTx/>
                <a:latin typeface="Segoe Print" pitchFamily="2" charset="0"/>
                <a:ea typeface="+mn-ea"/>
                <a:cs typeface="+mn-cs"/>
                <a:hlinkClick r:id="rId4"/>
              </a:rPr>
              <a:t>@studythecalendar.co</a:t>
            </a:r>
            <a:r>
              <a:rPr kumimoji="0" lang="en-US" sz="2600" b="1" i="0" u="none" strike="noStrike" kern="1200" cap="none" spc="0" normalizeH="0" baseline="0" noProof="0" dirty="0">
                <a:ln>
                  <a:solidFill>
                    <a:srgbClr val="002060"/>
                  </a:solidFill>
                </a:ln>
                <a:solidFill>
                  <a:prstClr val="black"/>
                </a:solidFill>
                <a:effectLst/>
                <a:uLnTx/>
                <a:uFillTx/>
                <a:latin typeface="Segoe Print" pitchFamily="2" charset="0"/>
                <a:ea typeface="+mn-ea"/>
                <a:cs typeface="+mn-cs"/>
                <a:hlinkClick r:id="rId4"/>
              </a:rPr>
              <a:t>m</a:t>
            </a:r>
            <a:r>
              <a:rPr kumimoji="0" lang="en-US" sz="3600" b="1" i="0" u="none" strike="noStrike" kern="1200" cap="none" spc="0" normalizeH="0" baseline="0" noProof="0" dirty="0">
                <a:ln w="11430">
                  <a:solidFill>
                    <a:srgbClr val="0070C0"/>
                  </a:solidFill>
                </a:ln>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glow rad="228600">
                    <a:srgbClr val="4472C4">
                      <a:satMod val="175000"/>
                      <a:alpha val="40000"/>
                    </a:srgbClr>
                  </a:glow>
                  <a:outerShdw blurRad="50800" dist="39000" dir="5460000" algn="tl">
                    <a:srgbClr val="000000">
                      <a:alpha val="38000"/>
                    </a:srgbClr>
                  </a:outerShdw>
                </a:effectLst>
                <a:uLnTx/>
                <a:uFillTx/>
                <a:latin typeface="Segoe Print" pitchFamily="2" charset="0"/>
                <a:ea typeface="+mn-ea"/>
                <a:cs typeface="+mn-cs"/>
              </a:rPr>
              <a:t> </a:t>
            </a:r>
            <a:r>
              <a:rPr kumimoji="0" lang="en-US" sz="2400" b="1" i="0" u="none" strike="noStrike" kern="1200" cap="none" spc="0" normalizeH="0" baseline="0" noProof="0" dirty="0">
                <a:ln w="11430">
                  <a:solidFill>
                    <a:srgbClr val="0070C0"/>
                  </a:solidFill>
                </a:ln>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Segoe Print" pitchFamily="2" charset="0"/>
                <a:ea typeface="+mn-ea"/>
                <a:cs typeface="+mn-cs"/>
              </a:rPr>
              <a:t>  </a:t>
            </a:r>
            <a:endParaRPr kumimoji="0" lang="en-US" sz="2400" b="1" i="0" u="none" strike="noStrike" kern="1200" cap="none" spc="0" normalizeH="0" baseline="0" noProof="0" dirty="0">
              <a:ln w="11430">
                <a:solidFill>
                  <a:srgbClr val="0070C0"/>
                </a:solidFill>
              </a:ln>
              <a:solidFill>
                <a:srgbClr val="00B0F0"/>
              </a:solidFill>
              <a:effectLst>
                <a:outerShdw blurRad="50800" dist="39000" dir="5460000" algn="tl">
                  <a:srgbClr val="000000">
                    <a:alpha val="38000"/>
                  </a:srgbClr>
                </a:outerShdw>
              </a:effectLst>
              <a:uLnTx/>
              <a:uFillTx/>
              <a:latin typeface="Segoe Print" pitchFamily="2" charset="0"/>
              <a:ea typeface="+mn-ea"/>
              <a:cs typeface="+mn-cs"/>
            </a:endParaRPr>
          </a:p>
        </p:txBody>
      </p:sp>
      <p:pic>
        <p:nvPicPr>
          <p:cNvPr id="26" name="Picture 2">
            <a:extLst>
              <a:ext uri="{FF2B5EF4-FFF2-40B4-BE49-F238E27FC236}">
                <a16:creationId xmlns:a16="http://schemas.microsoft.com/office/drawing/2014/main" id="{D4C52985-D652-9718-94F9-36A6DC01D61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78322" y="5198068"/>
            <a:ext cx="1333522" cy="1335049"/>
          </a:xfrm>
          <a:prstGeom prst="rect">
            <a:avLst/>
          </a:prstGeom>
          <a:noFill/>
          <a:effectLst>
            <a:glow rad="546100">
              <a:schemeClr val="accent1">
                <a:satMod val="175000"/>
                <a:alpha val="25000"/>
              </a:schemeClr>
            </a:glow>
          </a:effectLst>
          <a:extLst>
            <a:ext uri="{909E8E84-426E-40DD-AFC4-6F175D3DCCD1}">
              <a14:hiddenFill xmlns:a14="http://schemas.microsoft.com/office/drawing/2010/main">
                <a:solidFill>
                  <a:srgbClr val="FFFFFF"/>
                </a:solidFill>
              </a14:hiddenFill>
            </a:ext>
          </a:extLst>
        </p:spPr>
      </p:pic>
      <p:pic>
        <p:nvPicPr>
          <p:cNvPr id="27" name="Picture 2" descr="C:\Users\Rae\Desktop\keys trask 700.jpg">
            <a:extLst>
              <a:ext uri="{FF2B5EF4-FFF2-40B4-BE49-F238E27FC236}">
                <a16:creationId xmlns:a16="http://schemas.microsoft.com/office/drawing/2014/main" id="{C0561DF3-9609-49FB-ECF9-288E133A1C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83149" y="6180616"/>
            <a:ext cx="2090279" cy="18127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BE90B58-4D11-55A3-8AC5-504EAECD70E3}"/>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966" b="94845" l="1454" r="99031"/>
                    </a14:imgEffect>
                  </a14:imgLayer>
                </a14:imgProps>
              </a:ext>
              <a:ext uri="{28A0092B-C50C-407E-A947-70E740481C1C}">
                <a14:useLocalDpi xmlns:a14="http://schemas.microsoft.com/office/drawing/2010/main"/>
              </a:ext>
            </a:extLst>
          </a:blip>
          <a:srcRect/>
          <a:stretch/>
        </p:blipFill>
        <p:spPr>
          <a:xfrm rot="20014155">
            <a:off x="7166800" y="7597014"/>
            <a:ext cx="2576184" cy="121167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1" name="Picture 30">
            <a:extLst>
              <a:ext uri="{FF2B5EF4-FFF2-40B4-BE49-F238E27FC236}">
                <a16:creationId xmlns:a16="http://schemas.microsoft.com/office/drawing/2014/main" id="{BDADFC1D-4FCC-2F91-DFF3-B43BA2410940}"/>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7333" b="100000" l="0" r="100000"/>
                    </a14:imgEffect>
                  </a14:imgLayer>
                </a14:imgProps>
              </a:ext>
              <a:ext uri="{28A0092B-C50C-407E-A947-70E740481C1C}">
                <a14:useLocalDpi xmlns:a14="http://schemas.microsoft.com/office/drawing/2010/main"/>
              </a:ext>
            </a:extLst>
          </a:blip>
          <a:stretch>
            <a:fillRect/>
          </a:stretch>
        </p:blipFill>
        <p:spPr>
          <a:xfrm rot="8891198" flipV="1">
            <a:off x="6066151" y="6786502"/>
            <a:ext cx="2743200" cy="155972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Sun 1">
            <a:extLst>
              <a:ext uri="{FF2B5EF4-FFF2-40B4-BE49-F238E27FC236}">
                <a16:creationId xmlns:a16="http://schemas.microsoft.com/office/drawing/2014/main" id="{5FBF7098-B633-601C-B727-B2BAFE0D3FC1}"/>
              </a:ext>
            </a:extLst>
          </p:cNvPr>
          <p:cNvSpPr/>
          <p:nvPr/>
        </p:nvSpPr>
        <p:spPr>
          <a:xfrm>
            <a:off x="11348009" y="275341"/>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2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125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circle(in)">
                                      <p:cBhvr>
                                        <p:cTn id="18" dur="1250"/>
                                        <p:tgtEl>
                                          <p:spTgt spid="10">
                                            <p:txEl>
                                              <p:pRg st="1" end="1"/>
                                            </p:txEl>
                                          </p:spTgt>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775700" y="6356350"/>
            <a:ext cx="3254375" cy="501650"/>
          </a:xfrm>
        </p:spPr>
        <p:txBody>
          <a:bodyPr/>
          <a:lstStyle/>
          <a:p>
            <a:fld id="{0B555D82-D20F-4DB7-B3E9-7B7EAC2F87A9}" type="slidenum">
              <a:rPr lang="en-US" sz="1600" smtClean="0">
                <a:solidFill>
                  <a:schemeClr val="tx1"/>
                </a:solidFill>
              </a:rPr>
              <a:t>8</a:t>
            </a:fld>
            <a:endParaRPr lang="en-US" dirty="0">
              <a:solidFill>
                <a:schemeClr val="tx1"/>
              </a:solidFill>
            </a:endParaRPr>
          </a:p>
        </p:txBody>
      </p:sp>
      <p:sp>
        <p:nvSpPr>
          <p:cNvPr id="3" name="Explosion: 14 Points 2">
            <a:extLst>
              <a:ext uri="{FF2B5EF4-FFF2-40B4-BE49-F238E27FC236}">
                <a16:creationId xmlns:a16="http://schemas.microsoft.com/office/drawing/2014/main" id="{EEDD9F04-5212-25F8-59E7-5491D66267A8}"/>
              </a:ext>
            </a:extLst>
          </p:cNvPr>
          <p:cNvSpPr/>
          <p:nvPr/>
        </p:nvSpPr>
        <p:spPr>
          <a:xfrm>
            <a:off x="9538428" y="354753"/>
            <a:ext cx="2338260" cy="3369521"/>
          </a:xfrm>
          <a:prstGeom prst="roundRect">
            <a:avLst>
              <a:gd name="adj" fmla="val 3562"/>
            </a:avLst>
          </a:prstGeom>
          <a:blipFill dpi="0" rotWithShape="1">
            <a:blip r:embed="rId3" cstate="email">
              <a:extLst>
                <a:ext uri="{28A0092B-C50C-407E-A947-70E740481C1C}">
                  <a14:useLocalDpi xmlns:a14="http://schemas.microsoft.com/office/drawing/2010/main"/>
                </a:ext>
              </a:extLst>
            </a:blip>
            <a:srcRect/>
            <a:stretch>
              <a:fillRect/>
            </a:stretch>
          </a:blipFill>
          <a:ln w="158750" cmpd="sng">
            <a:gradFill flip="none" rotWithShape="1">
              <a:gsLst>
                <a:gs pos="77000">
                  <a:srgbClr val="A87375"/>
                </a:gs>
                <a:gs pos="52000">
                  <a:schemeClr val="accent4">
                    <a:lumMod val="40000"/>
                    <a:lumOff val="60000"/>
                  </a:schemeClr>
                </a:gs>
                <a:gs pos="27000">
                  <a:srgbClr val="0070C0"/>
                </a:gs>
                <a:gs pos="3000">
                  <a:srgbClr val="00FFFF"/>
                </a:gs>
                <a:gs pos="97000">
                  <a:srgbClr val="500050"/>
                </a:gs>
              </a:gsLst>
              <a:lin ang="5400000" scaled="1"/>
              <a:tileRect/>
            </a:gradFill>
          </a:ln>
          <a:effectLst>
            <a:glow rad="3429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1DFE65-7726-9558-8686-37004593459D}"/>
              </a:ext>
            </a:extLst>
          </p:cNvPr>
          <p:cNvSpPr txBox="1"/>
          <p:nvPr/>
        </p:nvSpPr>
        <p:spPr>
          <a:xfrm>
            <a:off x="60439" y="-2866"/>
            <a:ext cx="9112136" cy="1077218"/>
          </a:xfrm>
          <a:prstGeom prst="rect">
            <a:avLst/>
          </a:prstGeom>
          <a:noFill/>
        </p:spPr>
        <p:txBody>
          <a:bodyPr wrap="square">
            <a:spAutoFit/>
            <a:scene3d>
              <a:camera prst="orthographicFront"/>
              <a:lightRig rig="threePt" dir="t"/>
            </a:scene3d>
            <a:sp3d extrusionH="57150">
              <a:bevelT w="38100" h="38100" prst="angle"/>
            </a:sp3d>
          </a:bodyPr>
          <a:lstStyle/>
          <a:p>
            <a:pPr algn="ctr"/>
            <a:r>
              <a:rPr lang="en-US" sz="3200" b="1" dirty="0">
                <a:solidFill>
                  <a:srgbClr val="500050"/>
                </a:solidFill>
              </a:rPr>
              <a:t>Well documented information from Morgenstern on the calendars of Israel addresses the question:</a:t>
            </a:r>
            <a:endParaRPr lang="en-US" sz="3200" i="1" dirty="0"/>
          </a:p>
        </p:txBody>
      </p:sp>
      <p:sp>
        <p:nvSpPr>
          <p:cNvPr id="6" name="TextBox 5">
            <a:extLst>
              <a:ext uri="{FF2B5EF4-FFF2-40B4-BE49-F238E27FC236}">
                <a16:creationId xmlns:a16="http://schemas.microsoft.com/office/drawing/2014/main" id="{3BB853F8-AF50-29A7-D520-A505B1E61068}"/>
              </a:ext>
            </a:extLst>
          </p:cNvPr>
          <p:cNvSpPr txBox="1"/>
          <p:nvPr/>
        </p:nvSpPr>
        <p:spPr>
          <a:xfrm>
            <a:off x="9538428" y="3891074"/>
            <a:ext cx="2338260" cy="2523768"/>
          </a:xfrm>
          <a:prstGeom prst="rect">
            <a:avLst/>
          </a:prstGeom>
          <a:solidFill>
            <a:schemeClr val="accent2">
              <a:lumMod val="40000"/>
              <a:lumOff val="60000"/>
            </a:schemeClr>
          </a:solidFill>
          <a:scene3d>
            <a:camera prst="orthographicFront"/>
            <a:lightRig rig="threePt" dir="t"/>
          </a:scene3d>
          <a:sp3d>
            <a:bevelT/>
          </a:sp3d>
        </p:spPr>
        <p:txBody>
          <a:bodyPr wrap="square">
            <a:spAutoFit/>
            <a:sp3d extrusionH="57150">
              <a:bevelT w="38100" h="38100"/>
            </a:sp3d>
          </a:bodyPr>
          <a:lstStyle/>
          <a:p>
            <a:pPr algn="ctr"/>
            <a:r>
              <a:rPr lang="en-US" sz="2000" b="1" dirty="0">
                <a:solidFill>
                  <a:srgbClr val="002060"/>
                </a:solidFill>
              </a:rPr>
              <a:t>Julian Morgenstern  </a:t>
            </a:r>
            <a:br>
              <a:rPr lang="en-US" sz="2000" b="1" dirty="0">
                <a:solidFill>
                  <a:srgbClr val="002060"/>
                </a:solidFill>
              </a:rPr>
            </a:br>
            <a:r>
              <a:rPr lang="en-US" sz="2000" b="1" dirty="0">
                <a:solidFill>
                  <a:srgbClr val="002060"/>
                </a:solidFill>
              </a:rPr>
              <a:t>1881-1976 </a:t>
            </a:r>
            <a:br>
              <a:rPr lang="en-US" sz="2000" b="1" dirty="0">
                <a:solidFill>
                  <a:srgbClr val="002060"/>
                </a:solidFill>
              </a:rPr>
            </a:br>
            <a:r>
              <a:rPr lang="en-US" sz="2000" b="1" dirty="0">
                <a:solidFill>
                  <a:srgbClr val="002060"/>
                </a:solidFill>
              </a:rPr>
              <a:t>The Calendars of</a:t>
            </a:r>
            <a:br>
              <a:rPr lang="en-US" sz="2000" b="1" dirty="0">
                <a:solidFill>
                  <a:srgbClr val="002060"/>
                </a:solidFill>
              </a:rPr>
            </a:br>
            <a:r>
              <a:rPr lang="en-US" sz="2000" b="1" dirty="0">
                <a:solidFill>
                  <a:srgbClr val="002060"/>
                </a:solidFill>
              </a:rPr>
              <a:t>Ancient Israel  </a:t>
            </a:r>
            <a:r>
              <a:rPr lang="en-US" sz="1400" b="1" dirty="0">
                <a:solidFill>
                  <a:srgbClr val="002060"/>
                </a:solidFill>
              </a:rPr>
              <a:t>p 3-16</a:t>
            </a:r>
            <a:br>
              <a:rPr lang="en-US" sz="2000" b="1" dirty="0">
                <a:solidFill>
                  <a:srgbClr val="002060"/>
                </a:solidFill>
              </a:rPr>
            </a:br>
            <a:r>
              <a:rPr lang="en-US" sz="2000" b="1" dirty="0">
                <a:solidFill>
                  <a:srgbClr val="002060"/>
                </a:solidFill>
              </a:rPr>
              <a:t>(and)</a:t>
            </a:r>
            <a:br>
              <a:rPr lang="en-US" sz="2000" b="1" dirty="0">
                <a:solidFill>
                  <a:srgbClr val="002060"/>
                </a:solidFill>
              </a:rPr>
            </a:br>
            <a:r>
              <a:rPr lang="en-US" sz="2000" b="1" dirty="0">
                <a:solidFill>
                  <a:schemeClr val="accent6">
                    <a:lumMod val="50000"/>
                  </a:schemeClr>
                </a:solidFill>
              </a:rPr>
              <a:t>The Three Calendars</a:t>
            </a:r>
            <a:br>
              <a:rPr lang="en-US" sz="2000" b="1" dirty="0">
                <a:solidFill>
                  <a:schemeClr val="accent6">
                    <a:lumMod val="50000"/>
                  </a:schemeClr>
                </a:solidFill>
              </a:rPr>
            </a:br>
            <a:r>
              <a:rPr lang="en-US" sz="2000" b="1" dirty="0">
                <a:solidFill>
                  <a:schemeClr val="accent6">
                    <a:lumMod val="50000"/>
                  </a:schemeClr>
                </a:solidFill>
              </a:rPr>
              <a:t>of Ancient Israel</a:t>
            </a:r>
            <a:br>
              <a:rPr lang="en-US" sz="2000" b="1" dirty="0">
                <a:solidFill>
                  <a:schemeClr val="accent6">
                    <a:lumMod val="50000"/>
                  </a:schemeClr>
                </a:solidFill>
              </a:rPr>
            </a:br>
            <a:r>
              <a:rPr lang="en-US" sz="1600" b="1" dirty="0">
                <a:solidFill>
                  <a:schemeClr val="accent6">
                    <a:lumMod val="50000"/>
                  </a:schemeClr>
                </a:solidFill>
              </a:rPr>
              <a:t>p 18</a:t>
            </a:r>
            <a:endParaRPr lang="en-US" b="1" dirty="0">
              <a:solidFill>
                <a:schemeClr val="accent6">
                  <a:lumMod val="50000"/>
                </a:schemeClr>
              </a:solidFill>
            </a:endParaRPr>
          </a:p>
        </p:txBody>
      </p:sp>
      <p:sp>
        <p:nvSpPr>
          <p:cNvPr id="8" name="TextBox 7">
            <a:extLst>
              <a:ext uri="{FF2B5EF4-FFF2-40B4-BE49-F238E27FC236}">
                <a16:creationId xmlns:a16="http://schemas.microsoft.com/office/drawing/2014/main" id="{B389FAF4-97C6-374E-6215-E7399084063E}"/>
              </a:ext>
            </a:extLst>
          </p:cNvPr>
          <p:cNvSpPr txBox="1"/>
          <p:nvPr/>
        </p:nvSpPr>
        <p:spPr>
          <a:xfrm>
            <a:off x="200025" y="1703832"/>
            <a:ext cx="9185016" cy="4662815"/>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a:solidFill>
                  <a:schemeClr val="accent6">
                    <a:lumMod val="50000"/>
                  </a:schemeClr>
                </a:solidFill>
              </a:rPr>
              <a:t>Calendar I Facts: </a:t>
            </a:r>
            <a:r>
              <a:rPr lang="en-US" dirty="0"/>
              <a:t>(</a:t>
            </a:r>
            <a:r>
              <a:rPr lang="en-US" b="1" dirty="0">
                <a:solidFill>
                  <a:schemeClr val="accent6">
                    <a:lumMod val="50000"/>
                  </a:schemeClr>
                </a:solidFill>
              </a:rPr>
              <a:t>p. 18</a:t>
            </a:r>
            <a:r>
              <a:rPr lang="en-US" dirty="0"/>
              <a:t>) Employed as late as </a:t>
            </a:r>
            <a:r>
              <a:rPr lang="en-US" b="1" dirty="0">
                <a:solidFill>
                  <a:srgbClr val="FF0000"/>
                </a:solidFill>
              </a:rPr>
              <a:t>621 BCE </a:t>
            </a:r>
            <a:r>
              <a:rPr lang="en-US" dirty="0"/>
              <a:t>up to </a:t>
            </a:r>
            <a:r>
              <a:rPr lang="en-US" b="1" dirty="0">
                <a:solidFill>
                  <a:srgbClr val="FF0000"/>
                </a:solidFill>
              </a:rPr>
              <a:t>608 BCE</a:t>
            </a:r>
            <a:r>
              <a:rPr lang="en-US" dirty="0">
                <a:solidFill>
                  <a:srgbClr val="FF0000"/>
                </a:solidFill>
              </a:rPr>
              <a:t>.  </a:t>
            </a:r>
            <a:br>
              <a:rPr lang="en-US" dirty="0">
                <a:solidFill>
                  <a:srgbClr val="FF0000"/>
                </a:solidFill>
              </a:rPr>
            </a:br>
            <a:r>
              <a:rPr lang="en-US" dirty="0"/>
              <a:t>It appears this is a solar calendar.  </a:t>
            </a:r>
            <a:r>
              <a:rPr lang="en-US" b="1" u="sng" dirty="0">
                <a:ln>
                  <a:solidFill>
                    <a:srgbClr val="002060"/>
                  </a:solidFill>
                </a:ln>
                <a:solidFill>
                  <a:schemeClr val="accent2">
                    <a:lumMod val="50000"/>
                  </a:schemeClr>
                </a:solidFill>
              </a:rPr>
              <a:t>The dates for Sukkot were different com</a:t>
            </a:r>
            <a:r>
              <a:rPr lang="en-US" b="1" dirty="0">
                <a:ln>
                  <a:solidFill>
                    <a:srgbClr val="002060"/>
                  </a:solidFill>
                </a:ln>
                <a:solidFill>
                  <a:schemeClr val="accent2">
                    <a:lumMod val="50000"/>
                  </a:schemeClr>
                </a:solidFill>
              </a:rPr>
              <a:t>p</a:t>
            </a:r>
            <a:r>
              <a:rPr lang="en-US" b="1" u="sng" dirty="0">
                <a:ln>
                  <a:solidFill>
                    <a:srgbClr val="002060"/>
                  </a:solidFill>
                </a:ln>
                <a:solidFill>
                  <a:schemeClr val="accent2">
                    <a:lumMod val="50000"/>
                  </a:schemeClr>
                </a:solidFill>
              </a:rPr>
              <a:t>ared to Calendar II</a:t>
            </a:r>
            <a:r>
              <a:rPr lang="en-US" dirty="0">
                <a:ln>
                  <a:solidFill>
                    <a:srgbClr val="002060"/>
                  </a:solidFill>
                </a:ln>
                <a:solidFill>
                  <a:schemeClr val="accent2">
                    <a:lumMod val="50000"/>
                  </a:schemeClr>
                </a:solidFill>
              </a:rPr>
              <a:t>.</a:t>
            </a:r>
            <a:endParaRPr lang="en-US" b="1" dirty="0">
              <a:ln>
                <a:solidFill>
                  <a:srgbClr val="002060"/>
                </a:solidFill>
              </a:ln>
              <a:solidFill>
                <a:schemeClr val="accent2">
                  <a:lumMod val="50000"/>
                </a:schemeClr>
              </a:solidFill>
            </a:endParaRPr>
          </a:p>
          <a:p>
            <a:endParaRPr lang="en-US" sz="1050" b="1" dirty="0">
              <a:solidFill>
                <a:srgbClr val="002060"/>
              </a:solidFill>
            </a:endParaRPr>
          </a:p>
          <a:p>
            <a:r>
              <a:rPr lang="en-US" sz="2000" b="1" dirty="0">
                <a:solidFill>
                  <a:srgbClr val="002060"/>
                </a:solidFill>
              </a:rPr>
              <a:t>Calendar II Facts: </a:t>
            </a:r>
            <a:r>
              <a:rPr lang="en-US" dirty="0"/>
              <a:t>(</a:t>
            </a:r>
            <a:r>
              <a:rPr lang="en-US" b="1" dirty="0">
                <a:solidFill>
                  <a:srgbClr val="002060"/>
                </a:solidFill>
              </a:rPr>
              <a:t>p. 3</a:t>
            </a:r>
            <a:r>
              <a:rPr lang="en-US" dirty="0"/>
              <a:t>) May have appeared about </a:t>
            </a:r>
            <a:r>
              <a:rPr lang="en-US" b="1" dirty="0">
                <a:solidFill>
                  <a:srgbClr val="FF0000"/>
                </a:solidFill>
              </a:rPr>
              <a:t>608 BCE (13 years later).</a:t>
            </a:r>
          </a:p>
          <a:p>
            <a:pPr marL="285750" indent="-285750">
              <a:buFont typeface="Arial" panose="020B0604020202020204" pitchFamily="34" charset="0"/>
              <a:buChar char="•"/>
            </a:pPr>
            <a:r>
              <a:rPr lang="en-US" dirty="0"/>
              <a:t>Morphs to a luni-solar calendar about </a:t>
            </a:r>
            <a:r>
              <a:rPr lang="en-US" b="1" dirty="0">
                <a:solidFill>
                  <a:srgbClr val="FF0000"/>
                </a:solidFill>
              </a:rPr>
              <a:t>586 BCE [22 </a:t>
            </a:r>
            <a:r>
              <a:rPr lang="en-US" b="1" dirty="0" err="1">
                <a:solidFill>
                  <a:srgbClr val="FF0000"/>
                </a:solidFill>
              </a:rPr>
              <a:t>yrs</a:t>
            </a:r>
            <a:r>
              <a:rPr lang="en-US" b="1" dirty="0">
                <a:solidFill>
                  <a:srgbClr val="FF0000"/>
                </a:solidFill>
              </a:rPr>
              <a:t>] </a:t>
            </a:r>
            <a:r>
              <a:rPr lang="en-US" b="1" dirty="0">
                <a:solidFill>
                  <a:schemeClr val="accent6">
                    <a:lumMod val="50000"/>
                  </a:schemeClr>
                </a:solidFill>
              </a:rPr>
              <a:t>taking on Babylonian </a:t>
            </a:r>
            <a:br>
              <a:rPr lang="en-US" b="1" dirty="0">
                <a:solidFill>
                  <a:schemeClr val="accent6">
                    <a:lumMod val="50000"/>
                  </a:schemeClr>
                </a:solidFill>
              </a:rPr>
            </a:br>
            <a:r>
              <a:rPr lang="en-US" b="1" dirty="0">
                <a:solidFill>
                  <a:schemeClr val="accent6">
                    <a:lumMod val="50000"/>
                  </a:schemeClr>
                </a:solidFill>
              </a:rPr>
              <a:t>characteristics;  </a:t>
            </a:r>
            <a:r>
              <a:rPr lang="en-US" dirty="0"/>
              <a:t>their </a:t>
            </a:r>
            <a:r>
              <a:rPr lang="en-US" b="1" dirty="0">
                <a:solidFill>
                  <a:schemeClr val="accent6">
                    <a:lumMod val="50000"/>
                  </a:schemeClr>
                </a:solidFill>
              </a:rPr>
              <a:t>cycle now </a:t>
            </a:r>
            <a:r>
              <a:rPr lang="en-US" b="1" u="sng" dirty="0">
                <a:solidFill>
                  <a:schemeClr val="accent2">
                    <a:lumMod val="50000"/>
                  </a:schemeClr>
                </a:solidFill>
              </a:rPr>
              <a:t>be</a:t>
            </a:r>
            <a:r>
              <a:rPr lang="en-US" b="1" dirty="0">
                <a:solidFill>
                  <a:schemeClr val="accent2">
                    <a:lumMod val="50000"/>
                  </a:schemeClr>
                </a:solidFill>
              </a:rPr>
              <a:t>g</a:t>
            </a:r>
            <a:r>
              <a:rPr lang="en-US" b="1" u="sng" dirty="0">
                <a:solidFill>
                  <a:schemeClr val="accent2">
                    <a:lumMod val="50000"/>
                  </a:schemeClr>
                </a:solidFill>
              </a:rPr>
              <a:t>ins at sunset</a:t>
            </a:r>
            <a:r>
              <a:rPr lang="en-US" b="1" dirty="0">
                <a:solidFill>
                  <a:schemeClr val="accent6">
                    <a:lumMod val="50000"/>
                  </a:schemeClr>
                </a:solidFill>
              </a:rPr>
              <a:t> as was practiced in Babylon.</a:t>
            </a:r>
          </a:p>
          <a:p>
            <a:pPr marL="285750" indent="-285750">
              <a:buFont typeface="Arial" panose="020B0604020202020204" pitchFamily="34" charset="0"/>
              <a:buChar char="•"/>
            </a:pPr>
            <a:r>
              <a:rPr lang="en-US" dirty="0"/>
              <a:t>Passover and Yom Kippur were </a:t>
            </a:r>
            <a:r>
              <a:rPr lang="en-US" b="1" u="sng" dirty="0">
                <a:solidFill>
                  <a:schemeClr val="tx1">
                    <a:lumMod val="75000"/>
                    <a:lumOff val="25000"/>
                  </a:schemeClr>
                </a:solidFill>
              </a:rPr>
              <a:t>transferred to “full moon” dates</a:t>
            </a:r>
            <a:r>
              <a:rPr lang="en-US" dirty="0">
                <a:solidFill>
                  <a:schemeClr val="tx1">
                    <a:lumMod val="75000"/>
                    <a:lumOff val="25000"/>
                  </a:schemeClr>
                </a:solidFill>
              </a:rPr>
              <a:t>.</a:t>
            </a:r>
          </a:p>
          <a:p>
            <a:pPr marL="285750" indent="-285750">
              <a:buFont typeface="Arial" panose="020B0604020202020204" pitchFamily="34" charset="0"/>
              <a:buChar char="•"/>
            </a:pPr>
            <a:r>
              <a:rPr lang="en-US" dirty="0"/>
              <a:t>Their festal calendar </a:t>
            </a:r>
            <a:r>
              <a:rPr lang="en-US" b="1" dirty="0"/>
              <a:t>New Year’s Day, </a:t>
            </a:r>
            <a:r>
              <a:rPr lang="en-US" dirty="0"/>
              <a:t>was moved around several times from: </a:t>
            </a:r>
            <a:br>
              <a:rPr lang="en-US" dirty="0"/>
            </a:br>
            <a:r>
              <a:rPr lang="en-US" dirty="0">
                <a:solidFill>
                  <a:srgbClr val="FF0000"/>
                </a:solidFill>
              </a:rPr>
              <a:t>(1)</a:t>
            </a:r>
            <a:r>
              <a:rPr lang="en-US" dirty="0"/>
              <a:t> 7</a:t>
            </a:r>
            <a:r>
              <a:rPr lang="en-US" baseline="30000" dirty="0"/>
              <a:t>th</a:t>
            </a:r>
            <a:r>
              <a:rPr lang="en-US" dirty="0"/>
              <a:t> Mon/10</a:t>
            </a:r>
            <a:r>
              <a:rPr lang="en-US" baseline="30000" dirty="0"/>
              <a:t>th</a:t>
            </a:r>
            <a:r>
              <a:rPr lang="en-US" dirty="0"/>
              <a:t> Day; </a:t>
            </a:r>
            <a:r>
              <a:rPr lang="en-US" dirty="0">
                <a:solidFill>
                  <a:srgbClr val="FF0000"/>
                </a:solidFill>
              </a:rPr>
              <a:t>(2)</a:t>
            </a:r>
            <a:r>
              <a:rPr lang="en-US" dirty="0"/>
              <a:t> later to 7</a:t>
            </a:r>
            <a:r>
              <a:rPr lang="en-US" baseline="30000" dirty="0"/>
              <a:t>th</a:t>
            </a:r>
            <a:r>
              <a:rPr lang="en-US" dirty="0"/>
              <a:t> Mon/1</a:t>
            </a:r>
            <a:r>
              <a:rPr lang="en-US" baseline="30000" dirty="0"/>
              <a:t>st</a:t>
            </a:r>
            <a:r>
              <a:rPr lang="en-US" dirty="0"/>
              <a:t> Day; </a:t>
            </a:r>
            <a:r>
              <a:rPr lang="en-US" dirty="0">
                <a:solidFill>
                  <a:srgbClr val="FF0000"/>
                </a:solidFill>
              </a:rPr>
              <a:t>(3)</a:t>
            </a:r>
            <a:r>
              <a:rPr lang="en-US" dirty="0"/>
              <a:t> then transferred back to </a:t>
            </a:r>
            <a:br>
              <a:rPr lang="en-US" dirty="0"/>
            </a:br>
            <a:r>
              <a:rPr lang="en-US" dirty="0"/>
              <a:t>1</a:t>
            </a:r>
            <a:r>
              <a:rPr lang="en-US" baseline="30000" dirty="0"/>
              <a:t>st</a:t>
            </a:r>
            <a:r>
              <a:rPr lang="en-US" dirty="0"/>
              <a:t> Mon/1</a:t>
            </a:r>
            <a:r>
              <a:rPr lang="en-US" baseline="30000" dirty="0"/>
              <a:t>st</a:t>
            </a:r>
            <a:r>
              <a:rPr lang="en-US" dirty="0"/>
              <a:t> day; </a:t>
            </a:r>
            <a:r>
              <a:rPr lang="en-US" dirty="0">
                <a:solidFill>
                  <a:srgbClr val="FF0000"/>
                </a:solidFill>
              </a:rPr>
              <a:t>(4)</a:t>
            </a:r>
            <a:r>
              <a:rPr lang="en-US" dirty="0"/>
              <a:t> </a:t>
            </a:r>
            <a:r>
              <a:rPr lang="en-US" b="1" dirty="0"/>
              <a:t>finally it was placed back to 7</a:t>
            </a:r>
            <a:r>
              <a:rPr lang="en-US" b="1" baseline="30000" dirty="0"/>
              <a:t>th</a:t>
            </a:r>
            <a:r>
              <a:rPr lang="en-US" b="1" dirty="0"/>
              <a:t> Mon/1</a:t>
            </a:r>
            <a:r>
              <a:rPr lang="en-US" b="1" baseline="30000" dirty="0"/>
              <a:t>st</a:t>
            </a:r>
            <a:r>
              <a:rPr lang="en-US" b="1" dirty="0"/>
              <a:t> Day – adopted under </a:t>
            </a:r>
            <a:br>
              <a:rPr lang="en-US" b="1" dirty="0"/>
            </a:br>
            <a:r>
              <a:rPr lang="en-US" b="1" dirty="0"/>
              <a:t>Babylon in </a:t>
            </a:r>
            <a:r>
              <a:rPr lang="en-US" b="1" dirty="0">
                <a:solidFill>
                  <a:srgbClr val="FF0000"/>
                </a:solidFill>
              </a:rPr>
              <a:t>600 BCE </a:t>
            </a:r>
            <a:r>
              <a:rPr lang="en-US" b="1" dirty="0"/>
              <a:t>(which affected the Jews in both Babylon and Palestine). </a:t>
            </a:r>
            <a:endParaRPr lang="en-US" dirty="0"/>
          </a:p>
          <a:p>
            <a:endParaRPr lang="en-US" sz="1050" b="1" dirty="0">
              <a:solidFill>
                <a:srgbClr val="002060"/>
              </a:solidFill>
            </a:endParaRPr>
          </a:p>
          <a:p>
            <a:r>
              <a:rPr lang="en-US" sz="2000" b="1" dirty="0">
                <a:solidFill>
                  <a:srgbClr val="002060"/>
                </a:solidFill>
              </a:rPr>
              <a:t>Calendar III </a:t>
            </a:r>
            <a:r>
              <a:rPr lang="en-US" b="1" dirty="0">
                <a:solidFill>
                  <a:srgbClr val="002060"/>
                </a:solidFill>
              </a:rPr>
              <a:t>Facts [of the 4</a:t>
            </a:r>
            <a:r>
              <a:rPr lang="en-US" b="1" baseline="30000" dirty="0">
                <a:solidFill>
                  <a:srgbClr val="002060"/>
                </a:solidFill>
              </a:rPr>
              <a:t>th</a:t>
            </a:r>
            <a:r>
              <a:rPr lang="en-US" b="1" dirty="0">
                <a:solidFill>
                  <a:srgbClr val="002060"/>
                </a:solidFill>
              </a:rPr>
              <a:t> century BCE]:  </a:t>
            </a:r>
            <a:r>
              <a:rPr lang="en-US" b="1" u="sng" dirty="0">
                <a:solidFill>
                  <a:srgbClr val="C00000"/>
                </a:solidFill>
              </a:rPr>
              <a:t>Intercalation</a:t>
            </a:r>
            <a:r>
              <a:rPr lang="en-US" b="1" dirty="0">
                <a:solidFill>
                  <a:srgbClr val="C00000"/>
                </a:solidFill>
              </a:rPr>
              <a:t> was always changing, </a:t>
            </a:r>
            <a:r>
              <a:rPr lang="en-US" b="1" u="sng" dirty="0"/>
              <a:t>but</a:t>
            </a:r>
            <a:r>
              <a:rPr lang="en-US" b="1" dirty="0"/>
              <a:t> </a:t>
            </a:r>
            <a:br>
              <a:rPr lang="en-US" b="1" dirty="0"/>
            </a:br>
            <a:r>
              <a:rPr lang="en-US" b="1" dirty="0"/>
              <a:t>Calendar III has a more exact system of intercalation </a:t>
            </a:r>
            <a:r>
              <a:rPr lang="en-US" dirty="0"/>
              <a:t>(</a:t>
            </a:r>
            <a:r>
              <a:rPr lang="en-US" b="1" dirty="0">
                <a:solidFill>
                  <a:srgbClr val="002060"/>
                </a:solidFill>
              </a:rPr>
              <a:t>p. 8</a:t>
            </a:r>
            <a:r>
              <a:rPr lang="en-US" dirty="0"/>
              <a:t>).  The </a:t>
            </a:r>
            <a:r>
              <a:rPr lang="en-US" b="1" dirty="0"/>
              <a:t>New Year’s Day </a:t>
            </a:r>
            <a:r>
              <a:rPr lang="en-US" dirty="0"/>
              <a:t>is fixed to </a:t>
            </a:r>
            <a:br>
              <a:rPr lang="en-US" dirty="0"/>
            </a:br>
            <a:r>
              <a:rPr lang="en-US" dirty="0"/>
              <a:t>7</a:t>
            </a:r>
            <a:r>
              <a:rPr lang="en-US" baseline="30000" dirty="0"/>
              <a:t>th</a:t>
            </a:r>
            <a:r>
              <a:rPr lang="en-US" dirty="0"/>
              <a:t> Mon/1</a:t>
            </a:r>
            <a:r>
              <a:rPr lang="en-US" baseline="30000" dirty="0"/>
              <a:t>st</a:t>
            </a:r>
            <a:r>
              <a:rPr lang="en-US" dirty="0"/>
              <a:t> day even though a secondary New Year’s Day is marked as 1</a:t>
            </a:r>
            <a:r>
              <a:rPr lang="en-US" baseline="30000" dirty="0"/>
              <a:t>st</a:t>
            </a:r>
            <a:r>
              <a:rPr lang="en-US" dirty="0"/>
              <a:t> Mon/1</a:t>
            </a:r>
            <a:r>
              <a:rPr lang="en-US" baseline="30000" dirty="0"/>
              <a:t>st</a:t>
            </a:r>
            <a:r>
              <a:rPr lang="en-US" dirty="0"/>
              <a:t> Day.  </a:t>
            </a:r>
            <a:r>
              <a:rPr lang="en-US" b="1" dirty="0">
                <a:solidFill>
                  <a:schemeClr val="accent2">
                    <a:lumMod val="50000"/>
                  </a:schemeClr>
                </a:solidFill>
              </a:rPr>
              <a:t>The </a:t>
            </a:r>
            <a:br>
              <a:rPr lang="en-US" b="1" dirty="0">
                <a:solidFill>
                  <a:schemeClr val="accent2">
                    <a:lumMod val="50000"/>
                  </a:schemeClr>
                </a:solidFill>
              </a:rPr>
            </a:br>
            <a:r>
              <a:rPr lang="en-US" b="1" dirty="0">
                <a:solidFill>
                  <a:schemeClr val="accent2">
                    <a:lumMod val="50000"/>
                  </a:schemeClr>
                </a:solidFill>
              </a:rPr>
              <a:t>“fixing” of the New Year’s Day was the main difference between Calendar II and Calendar III.</a:t>
            </a:r>
          </a:p>
          <a:p>
            <a:r>
              <a:rPr lang="en-US" b="1" dirty="0">
                <a:solidFill>
                  <a:srgbClr val="C00000"/>
                </a:solidFill>
              </a:rPr>
              <a:t>Calendar IV:  (Not discussed in this study.)</a:t>
            </a:r>
            <a:endParaRPr lang="en-US" dirty="0">
              <a:solidFill>
                <a:srgbClr val="C00000"/>
              </a:solidFill>
            </a:endParaRPr>
          </a:p>
        </p:txBody>
      </p:sp>
      <p:sp>
        <p:nvSpPr>
          <p:cNvPr id="9" name="TextBox 8">
            <a:extLst>
              <a:ext uri="{FF2B5EF4-FFF2-40B4-BE49-F238E27FC236}">
                <a16:creationId xmlns:a16="http://schemas.microsoft.com/office/drawing/2014/main" id="{0CD53362-ED30-0A32-7C6D-1772C8D8CEBB}"/>
              </a:ext>
            </a:extLst>
          </p:cNvPr>
          <p:cNvSpPr txBox="1"/>
          <p:nvPr/>
        </p:nvSpPr>
        <p:spPr>
          <a:xfrm>
            <a:off x="173244" y="1074352"/>
            <a:ext cx="9092214" cy="584775"/>
          </a:xfrm>
          <a:prstGeom prst="rect">
            <a:avLst/>
          </a:prstGeom>
          <a:solidFill>
            <a:schemeClr val="accent2">
              <a:lumMod val="40000"/>
              <a:lumOff val="60000"/>
            </a:schemeClr>
          </a:solidFill>
          <a:scene3d>
            <a:camera prst="orthographicFront"/>
            <a:lightRig rig="threePt" dir="t"/>
          </a:scene3d>
          <a:sp3d>
            <a:bevelT/>
          </a:sp3d>
        </p:spPr>
        <p:txBody>
          <a:bodyPr wrap="square">
            <a:spAutoFit/>
            <a:sp3d extrusionH="57150">
              <a:bevelT w="38100" h="38100" prst="angle"/>
            </a:sp3d>
          </a:bodyPr>
          <a:lstStyle/>
          <a:p>
            <a:r>
              <a:rPr lang="en-US" sz="3200" b="1" dirty="0">
                <a:solidFill>
                  <a:srgbClr val="500050"/>
                </a:solidFill>
              </a:rPr>
              <a:t>Did the Jews have </a:t>
            </a:r>
            <a:r>
              <a:rPr lang="en-US" sz="3200" b="1" dirty="0">
                <a:solidFill>
                  <a:srgbClr val="500050"/>
                </a:solidFill>
                <a:effectLst>
                  <a:outerShdw blurRad="38100" dist="38100" dir="2700000" algn="tl">
                    <a:srgbClr val="000000">
                      <a:alpha val="43137"/>
                    </a:srgbClr>
                  </a:outerShdw>
                </a:effectLst>
              </a:rPr>
              <a:t>Different</a:t>
            </a:r>
            <a:r>
              <a:rPr lang="en-US" sz="3200" b="1" dirty="0">
                <a:solidFill>
                  <a:srgbClr val="500050"/>
                </a:solidFill>
              </a:rPr>
              <a:t> Calendars?  How many?</a:t>
            </a:r>
            <a:endParaRPr lang="en-US" sz="3200" i="1" dirty="0"/>
          </a:p>
        </p:txBody>
      </p:sp>
      <p:sp>
        <p:nvSpPr>
          <p:cNvPr id="4" name="Content Placeholder 2">
            <a:extLst>
              <a:ext uri="{FF2B5EF4-FFF2-40B4-BE49-F238E27FC236}">
                <a16:creationId xmlns:a16="http://schemas.microsoft.com/office/drawing/2014/main" id="{98613566-27C0-1282-55A4-BCFF54A57B97}"/>
              </a:ext>
            </a:extLst>
          </p:cNvPr>
          <p:cNvSpPr txBox="1">
            <a:spLocks/>
          </p:cNvSpPr>
          <p:nvPr/>
        </p:nvSpPr>
        <p:spPr>
          <a:xfrm>
            <a:off x="1573814" y="5897162"/>
            <a:ext cx="7811227" cy="1003424"/>
          </a:xfrm>
          <a:prstGeom prst="rect">
            <a:avLst/>
          </a:prstGeom>
          <a:noFill/>
          <a:effectLst>
            <a:glow rad="228600">
              <a:schemeClr val="accent1">
                <a:satMod val="175000"/>
                <a:alpha val="40000"/>
              </a:schemeClr>
            </a:glow>
          </a:effectLst>
        </p:spPr>
        <p:txBody>
          <a:bodyPr>
            <a:normAutofit/>
            <a:scene3d>
              <a:camera prst="orthographicFront"/>
              <a:lightRig rig="threePt" dir="t"/>
            </a:scene3d>
            <a:sp3d extrusionH="57150">
              <a:bevelT w="82550" h="38100" prst="coolSlant"/>
            </a:sp3d>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r">
              <a:lnSpc>
                <a:spcPct val="120000"/>
              </a:lnSpc>
              <a:buNone/>
            </a:pPr>
            <a:r>
              <a:rPr lang="en-US" sz="2000" b="1" dirty="0">
                <a:solidFill>
                  <a:srgbClr val="002060"/>
                </a:solidFill>
                <a:effectLst>
                  <a:glow rad="228600">
                    <a:schemeClr val="accent6">
                      <a:satMod val="175000"/>
                      <a:alpha val="40000"/>
                    </a:schemeClr>
                  </a:glow>
                </a:effectLst>
                <a:latin typeface="Comic Sans MS" panose="030F0702030302020204" pitchFamily="66" charset="0"/>
              </a:rPr>
              <a:t>Morgenstern also writes Israel changed </a:t>
            </a:r>
            <a:br>
              <a:rPr lang="en-US" sz="2000" b="1" dirty="0">
                <a:solidFill>
                  <a:srgbClr val="002060"/>
                </a:solidFill>
                <a:effectLst>
                  <a:glow rad="228600">
                    <a:schemeClr val="accent6">
                      <a:satMod val="175000"/>
                      <a:alpha val="40000"/>
                    </a:schemeClr>
                  </a:glow>
                </a:effectLst>
                <a:latin typeface="Comic Sans MS" panose="030F0702030302020204" pitchFamily="66" charset="0"/>
              </a:rPr>
            </a:br>
            <a:r>
              <a:rPr lang="en-US" sz="2000" b="1" dirty="0">
                <a:solidFill>
                  <a:srgbClr val="002060"/>
                </a:solidFill>
                <a:effectLst>
                  <a:glow rad="228600">
                    <a:schemeClr val="accent6">
                      <a:satMod val="175000"/>
                      <a:alpha val="40000"/>
                    </a:schemeClr>
                  </a:glow>
                </a:effectLst>
                <a:latin typeface="Comic Sans MS" panose="030F0702030302020204" pitchFamily="66" charset="0"/>
              </a:rPr>
              <a:t>their calendars so many times it was almost completely lost!</a:t>
            </a:r>
          </a:p>
        </p:txBody>
      </p:sp>
    </p:spTree>
    <p:extLst>
      <p:ext uri="{BB962C8B-B14F-4D97-AF65-F5344CB8AC3E}">
        <p14:creationId xmlns:p14="http://schemas.microsoft.com/office/powerpoint/2010/main" val="319872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100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anim calcmode="lin" valueType="num">
                                      <p:cBhvr>
                                        <p:cTn id="3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fade">
                                      <p:cBhvr>
                                        <p:cTn id="38" dur="1000"/>
                                        <p:tgtEl>
                                          <p:spTgt spid="8">
                                            <p:txEl>
                                              <p:pRg st="4" end="4"/>
                                            </p:txEl>
                                          </p:spTgt>
                                        </p:tgtEl>
                                      </p:cBhvr>
                                    </p:animEffect>
                                    <p:anim calcmode="lin" valueType="num">
                                      <p:cBhvr>
                                        <p:cTn id="3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nodeType="afterEffect">
                                  <p:stCondLst>
                                    <p:cond delay="150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1000"/>
                                        <p:tgtEl>
                                          <p:spTgt spid="8">
                                            <p:txEl>
                                              <p:pRg st="5" end="5"/>
                                            </p:txEl>
                                          </p:spTgt>
                                        </p:tgtEl>
                                      </p:cBhvr>
                                    </p:animEffect>
                                    <p:anim calcmode="lin" valueType="num">
                                      <p:cBhvr>
                                        <p:cTn id="4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1000"/>
                                        <p:tgtEl>
                                          <p:spTgt spid="8">
                                            <p:txEl>
                                              <p:pRg st="7" end="7"/>
                                            </p:txEl>
                                          </p:spTgt>
                                        </p:tgtEl>
                                      </p:cBhvr>
                                    </p:animEffect>
                                    <p:anim calcmode="lin" valueType="num">
                                      <p:cBhvr>
                                        <p:cTn id="5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8" end="8"/>
                                            </p:txEl>
                                          </p:spTgt>
                                        </p:tgtEl>
                                        <p:attrNameLst>
                                          <p:attrName>style.visibility</p:attrName>
                                        </p:attrNameLst>
                                      </p:cBhvr>
                                      <p:to>
                                        <p:strVal val="visible"/>
                                      </p:to>
                                    </p:set>
                                    <p:animEffect transition="in" filter="fade">
                                      <p:cBhvr>
                                        <p:cTn id="58" dur="1000"/>
                                        <p:tgtEl>
                                          <p:spTgt spid="8">
                                            <p:txEl>
                                              <p:pRg st="8" end="8"/>
                                            </p:txEl>
                                          </p:spTgt>
                                        </p:tgtEl>
                                      </p:cBhvr>
                                    </p:animEffect>
                                    <p:anim calcmode="lin" valueType="num">
                                      <p:cBhvr>
                                        <p:cTn id="5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22" presetClass="entr" presetSubtype="8" fill="hold" grpId="0" nodeType="afterEffect">
                                  <p:stCondLst>
                                    <p:cond delay="175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D812F-FF15-FF90-BE05-CFD0E4006C2A}"/>
              </a:ext>
            </a:extLst>
          </p:cNvPr>
          <p:cNvSpPr>
            <a:spLocks noGrp="1"/>
          </p:cNvSpPr>
          <p:nvPr>
            <p:ph type="sldNum" sz="quarter" idx="12"/>
          </p:nvPr>
        </p:nvSpPr>
        <p:spPr>
          <a:xfrm>
            <a:off x="8572508" y="6356350"/>
            <a:ext cx="3390900" cy="501650"/>
          </a:xfrm>
        </p:spPr>
        <p:txBody>
          <a:bodyPr/>
          <a:lstStyle/>
          <a:p>
            <a:fld id="{0B555D82-D20F-4DB7-B3E9-7B7EAC2F87A9}" type="slidenum">
              <a:rPr lang="en-US" sz="1600" smtClean="0">
                <a:solidFill>
                  <a:schemeClr val="tx1"/>
                </a:solidFill>
              </a:rPr>
              <a:t>9</a:t>
            </a:fld>
            <a:endParaRPr lang="en-US" dirty="0">
              <a:solidFill>
                <a:schemeClr val="tx1"/>
              </a:solidFill>
            </a:endParaRPr>
          </a:p>
        </p:txBody>
      </p:sp>
      <p:pic>
        <p:nvPicPr>
          <p:cNvPr id="33" name="Picture 32">
            <a:extLst>
              <a:ext uri="{FF2B5EF4-FFF2-40B4-BE49-F238E27FC236}">
                <a16:creationId xmlns:a16="http://schemas.microsoft.com/office/drawing/2014/main" id="{5E936B2F-6010-066F-5750-AC5AEBEABBA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2288" y="185730"/>
            <a:ext cx="4107699" cy="6417569"/>
          </a:xfrm>
          <a:prstGeom prst="rect">
            <a:avLst/>
          </a:prstGeom>
          <a:ln>
            <a:solidFill>
              <a:schemeClr val="tx1"/>
            </a:solidFill>
          </a:ln>
        </p:spPr>
      </p:pic>
      <p:cxnSp>
        <p:nvCxnSpPr>
          <p:cNvPr id="36" name="Straight Connector 35">
            <a:extLst>
              <a:ext uri="{FF2B5EF4-FFF2-40B4-BE49-F238E27FC236}">
                <a16:creationId xmlns:a16="http://schemas.microsoft.com/office/drawing/2014/main" id="{3E899FBF-F5F2-59F4-2775-42A25E876542}"/>
              </a:ext>
            </a:extLst>
          </p:cNvPr>
          <p:cNvCxnSpPr>
            <a:cxnSpLocks/>
          </p:cNvCxnSpPr>
          <p:nvPr/>
        </p:nvCxnSpPr>
        <p:spPr>
          <a:xfrm>
            <a:off x="581668" y="1131496"/>
            <a:ext cx="2491740"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5FEF2F-AC1F-C9FA-545B-77ECCE80A537}"/>
              </a:ext>
            </a:extLst>
          </p:cNvPr>
          <p:cNvCxnSpPr>
            <a:cxnSpLocks/>
          </p:cNvCxnSpPr>
          <p:nvPr/>
        </p:nvCxnSpPr>
        <p:spPr>
          <a:xfrm>
            <a:off x="3073408" y="1279133"/>
            <a:ext cx="923334"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4F27CE-E2CE-4D2F-5143-D2C5373F9232}"/>
              </a:ext>
            </a:extLst>
          </p:cNvPr>
          <p:cNvCxnSpPr>
            <a:cxnSpLocks/>
          </p:cNvCxnSpPr>
          <p:nvPr/>
        </p:nvCxnSpPr>
        <p:spPr>
          <a:xfrm>
            <a:off x="413410" y="1431533"/>
            <a:ext cx="1600818"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0ACFA4-429C-8AD7-0633-B494771EE3B8}"/>
              </a:ext>
            </a:extLst>
          </p:cNvPr>
          <p:cNvCxnSpPr>
            <a:cxnSpLocks/>
          </p:cNvCxnSpPr>
          <p:nvPr/>
        </p:nvCxnSpPr>
        <p:spPr>
          <a:xfrm>
            <a:off x="408662" y="1879209"/>
            <a:ext cx="2367566"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1368D9-FCC1-1570-E373-DA6D5ACF0504}"/>
              </a:ext>
            </a:extLst>
          </p:cNvPr>
          <p:cNvCxnSpPr>
            <a:cxnSpLocks/>
          </p:cNvCxnSpPr>
          <p:nvPr/>
        </p:nvCxnSpPr>
        <p:spPr>
          <a:xfrm>
            <a:off x="405804" y="2026862"/>
            <a:ext cx="724504" cy="0"/>
          </a:xfrm>
          <a:prstGeom prst="line">
            <a:avLst/>
          </a:prstGeom>
          <a:ln w="28575">
            <a:solidFill>
              <a:schemeClr val="accent6">
                <a:lumMod val="75000"/>
              </a:schemeClr>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FC3E74D-7F6C-4DFE-A3DE-9A2FE3CF49D9}"/>
              </a:ext>
            </a:extLst>
          </p:cNvPr>
          <p:cNvCxnSpPr>
            <a:cxnSpLocks/>
          </p:cNvCxnSpPr>
          <p:nvPr/>
        </p:nvCxnSpPr>
        <p:spPr>
          <a:xfrm>
            <a:off x="390564" y="2474924"/>
            <a:ext cx="1186641" cy="0"/>
          </a:xfrm>
          <a:prstGeom prst="line">
            <a:avLst/>
          </a:prstGeom>
          <a:ln w="28575">
            <a:solidFill>
              <a:srgbClr val="C0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AA36F59-D9DB-8ABA-4D2E-CC6201123C26}"/>
              </a:ext>
            </a:extLst>
          </p:cNvPr>
          <p:cNvCxnSpPr>
            <a:cxnSpLocks/>
          </p:cNvCxnSpPr>
          <p:nvPr/>
        </p:nvCxnSpPr>
        <p:spPr>
          <a:xfrm>
            <a:off x="1629176" y="2326886"/>
            <a:ext cx="2367566" cy="10087"/>
          </a:xfrm>
          <a:prstGeom prst="line">
            <a:avLst/>
          </a:prstGeom>
          <a:ln w="28575">
            <a:solidFill>
              <a:srgbClr val="C00000"/>
            </a:solidFill>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0F86593-70F6-BAAA-BAA1-6EE4F0273192}"/>
              </a:ext>
            </a:extLst>
          </p:cNvPr>
          <p:cNvSpPr txBox="1"/>
          <p:nvPr/>
        </p:nvSpPr>
        <p:spPr>
          <a:xfrm>
            <a:off x="864738" y="6405146"/>
            <a:ext cx="2831470" cy="338554"/>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1600" b="1" dirty="0">
                <a:solidFill>
                  <a:srgbClr val="002060"/>
                </a:solidFill>
              </a:rPr>
              <a:t>The Calendars of Ancient Israel</a:t>
            </a:r>
          </a:p>
        </p:txBody>
      </p:sp>
      <p:sp>
        <p:nvSpPr>
          <p:cNvPr id="5" name="TextBox 4">
            <a:extLst>
              <a:ext uri="{FF2B5EF4-FFF2-40B4-BE49-F238E27FC236}">
                <a16:creationId xmlns:a16="http://schemas.microsoft.com/office/drawing/2014/main" id="{51F192FB-031E-E88D-2159-1C5CB2427FB6}"/>
              </a:ext>
            </a:extLst>
          </p:cNvPr>
          <p:cNvSpPr txBox="1"/>
          <p:nvPr/>
        </p:nvSpPr>
        <p:spPr>
          <a:xfrm>
            <a:off x="4413234" y="622004"/>
            <a:ext cx="7626478" cy="6124754"/>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Font typeface="Arial" panose="020B0604020202020204" pitchFamily="34" charset="0"/>
              <a:buChar char="•"/>
            </a:pPr>
            <a:r>
              <a:rPr lang="en-US" sz="2000" dirty="0"/>
              <a:t>Calendar II was luni-solar and had </a:t>
            </a:r>
            <a:r>
              <a:rPr lang="en-US" sz="2000" b="1" u="sng" dirty="0"/>
              <a:t>a s</a:t>
            </a:r>
            <a:r>
              <a:rPr lang="en-US" sz="2000" b="1" dirty="0"/>
              <a:t>y</a:t>
            </a:r>
            <a:r>
              <a:rPr lang="en-US" sz="2000" b="1" u="sng" dirty="0"/>
              <a:t>stem of intercalation to harmonize the movements of the sun and moon</a:t>
            </a:r>
            <a:r>
              <a:rPr lang="en-US" sz="2000" dirty="0"/>
              <a:t>.  </a:t>
            </a:r>
            <a:r>
              <a:rPr lang="en-US" sz="2000" b="1" dirty="0">
                <a:solidFill>
                  <a:srgbClr val="C00000"/>
                </a:solidFill>
              </a:rPr>
              <a:t>As Babylon’s moon took priority, the Jewish nation naturally adopted sunset.</a:t>
            </a:r>
          </a:p>
          <a:p>
            <a:pPr marL="457200" indent="-457200">
              <a:buFont typeface="Arial" panose="020B0604020202020204" pitchFamily="34" charset="0"/>
              <a:buChar char="•"/>
            </a:pPr>
            <a:r>
              <a:rPr lang="en-US" sz="2000" dirty="0"/>
              <a:t>Originally New Year’s day was reckoned on Yom Kippur.</a:t>
            </a:r>
          </a:p>
          <a:p>
            <a:pPr marL="457200" indent="-457200">
              <a:buFont typeface="Arial" panose="020B0604020202020204" pitchFamily="34" charset="0"/>
              <a:buChar char="•"/>
            </a:pPr>
            <a:r>
              <a:rPr lang="en-US" sz="2000" dirty="0"/>
              <a:t>THEN New Year’s day was changed to Feast of Trumpets.</a:t>
            </a:r>
          </a:p>
          <a:p>
            <a:pPr marL="457200" indent="-457200">
              <a:buFont typeface="Arial" panose="020B0604020202020204" pitchFamily="34" charset="0"/>
              <a:buChar char="•"/>
            </a:pPr>
            <a:r>
              <a:rPr lang="en-US" sz="2000" dirty="0"/>
              <a:t>After that, New Year’s day was moved to 1</a:t>
            </a:r>
            <a:r>
              <a:rPr lang="en-US" sz="2000" baseline="30000" dirty="0"/>
              <a:t>st</a:t>
            </a:r>
            <a:r>
              <a:rPr lang="en-US" sz="2000" dirty="0"/>
              <a:t> day of the 1</a:t>
            </a:r>
            <a:r>
              <a:rPr lang="en-US" sz="2000" baseline="30000" dirty="0"/>
              <a:t>st</a:t>
            </a:r>
            <a:r>
              <a:rPr lang="en-US" sz="2000" dirty="0"/>
              <a:t> month.</a:t>
            </a:r>
          </a:p>
          <a:p>
            <a:pPr marL="457200" indent="-457200">
              <a:buFont typeface="Arial" panose="020B0604020202020204" pitchFamily="34" charset="0"/>
              <a:buChar char="•"/>
            </a:pPr>
            <a:r>
              <a:rPr lang="en-US" sz="2000" dirty="0"/>
              <a:t>Next, both Trumpets &amp; Yom Kippur had New Year’s day for a while.</a:t>
            </a:r>
          </a:p>
          <a:p>
            <a:pPr marL="457200" indent="-457200">
              <a:buFont typeface="Arial" panose="020B0604020202020204" pitchFamily="34" charset="0"/>
              <a:buChar char="•"/>
            </a:pPr>
            <a:r>
              <a:rPr lang="en-US" sz="2000" dirty="0"/>
              <a:t>FINALLY, Trumpets is selected as New Year’s day. </a:t>
            </a:r>
            <a:r>
              <a:rPr lang="en-US" sz="2000" b="1" dirty="0">
                <a:solidFill>
                  <a:srgbClr val="FF0000"/>
                </a:solidFill>
                <a:effectLst>
                  <a:outerShdw blurRad="38100" dist="38100" dir="2700000" algn="tl">
                    <a:srgbClr val="000000">
                      <a:alpha val="43137"/>
                    </a:srgbClr>
                  </a:outerShdw>
                </a:effectLst>
              </a:rPr>
              <a:t>(Today’s Problem!)</a:t>
            </a:r>
          </a:p>
          <a:p>
            <a:pPr marL="457200" indent="-457200">
              <a:buFont typeface="Arial" panose="020B0604020202020204" pitchFamily="34" charset="0"/>
              <a:buChar char="•"/>
            </a:pPr>
            <a:r>
              <a:rPr lang="en-US" sz="2000" dirty="0"/>
              <a:t>In </a:t>
            </a:r>
            <a:r>
              <a:rPr lang="en-US" sz="2000" b="1" dirty="0">
                <a:solidFill>
                  <a:srgbClr val="FF0000"/>
                </a:solidFill>
              </a:rPr>
              <a:t>600 BCE</a:t>
            </a:r>
            <a:r>
              <a:rPr lang="en-US" sz="2000" dirty="0"/>
              <a:t> the Jew’s Calendar II was adopted from Babylonian influence affecting the Jews in Babylon, those in Palestine, and the exiles that returned many years later.</a:t>
            </a:r>
          </a:p>
          <a:p>
            <a:pPr marL="457200" indent="-457200">
              <a:buFont typeface="Arial" panose="020B0604020202020204" pitchFamily="34" charset="0"/>
              <a:buChar char="•"/>
            </a:pPr>
            <a:r>
              <a:rPr lang="en-US" sz="2000" dirty="0"/>
              <a:t>(Additional note:  About </a:t>
            </a:r>
            <a:r>
              <a:rPr lang="en-US" sz="2000" b="1" dirty="0">
                <a:solidFill>
                  <a:srgbClr val="FF0000"/>
                </a:solidFill>
              </a:rPr>
              <a:t>450 BCE </a:t>
            </a:r>
            <a:r>
              <a:rPr lang="en-US" sz="2000" dirty="0"/>
              <a:t>this Babylonian calendar was implemented into the Jewish culture and stands to this day.) </a:t>
            </a:r>
          </a:p>
          <a:p>
            <a:r>
              <a:rPr lang="en-US" sz="2400" b="1" dirty="0">
                <a:solidFill>
                  <a:srgbClr val="002060"/>
                </a:solidFill>
              </a:rPr>
              <a:t>Q</a:t>
            </a:r>
            <a:r>
              <a:rPr lang="en-US" sz="2400" b="1" u="sng" dirty="0">
                <a:solidFill>
                  <a:srgbClr val="002060"/>
                </a:solidFill>
              </a:rPr>
              <a:t>uestion</a:t>
            </a:r>
            <a:r>
              <a:rPr lang="en-US" sz="2400" b="1" dirty="0">
                <a:solidFill>
                  <a:srgbClr val="002060"/>
                </a:solidFill>
              </a:rPr>
              <a:t>:  Is it possible to see how the sun and moon deities from Babylon all “contribute to” and “form the foundation” of intercalation?</a:t>
            </a:r>
          </a:p>
          <a:p>
            <a:pPr marL="342900" indent="-342900">
              <a:buFont typeface="Arial" panose="020B0604020202020204" pitchFamily="34" charset="0"/>
              <a:buChar char="•"/>
            </a:pPr>
            <a:r>
              <a:rPr lang="en-US" sz="2000" b="1" u="sng" dirty="0">
                <a:ln>
                  <a:solidFill>
                    <a:srgbClr val="002060"/>
                  </a:solidFill>
                </a:ln>
                <a:solidFill>
                  <a:srgbClr val="C00000"/>
                </a:solidFill>
                <a:effectLst>
                  <a:glow rad="228600">
                    <a:schemeClr val="accent4">
                      <a:satMod val="175000"/>
                      <a:alpha val="40000"/>
                    </a:schemeClr>
                  </a:glow>
                </a:effectLst>
              </a:rPr>
              <a:t>Note</a:t>
            </a:r>
            <a:r>
              <a:rPr lang="en-US" sz="2000" b="1" dirty="0">
                <a:ln>
                  <a:solidFill>
                    <a:srgbClr val="002060"/>
                  </a:solidFill>
                </a:ln>
                <a:solidFill>
                  <a:srgbClr val="C00000"/>
                </a:solidFill>
                <a:effectLst>
                  <a:glow rad="228600">
                    <a:schemeClr val="accent4">
                      <a:satMod val="175000"/>
                      <a:alpha val="40000"/>
                    </a:schemeClr>
                  </a:glow>
                </a:effectLst>
              </a:rPr>
              <a:t>: These calendar roots were among the children of Israel when Joshua died. (~1430 BCE)  Within 830 years, Babylon’s calendar was adopted; 150 years later Babylon’s calendar was implemented!</a:t>
            </a:r>
            <a:endParaRPr lang="en-US" sz="2000" b="1" dirty="0">
              <a:ln>
                <a:solidFill>
                  <a:srgbClr val="002060"/>
                </a:solidFill>
              </a:ln>
              <a:effectLst>
                <a:glow rad="228600">
                  <a:schemeClr val="accent4">
                    <a:satMod val="175000"/>
                    <a:alpha val="40000"/>
                  </a:schemeClr>
                </a:glow>
              </a:effectLst>
            </a:endParaRPr>
          </a:p>
        </p:txBody>
      </p:sp>
      <p:sp>
        <p:nvSpPr>
          <p:cNvPr id="35" name="TextBox 34">
            <a:extLst>
              <a:ext uri="{FF2B5EF4-FFF2-40B4-BE49-F238E27FC236}">
                <a16:creationId xmlns:a16="http://schemas.microsoft.com/office/drawing/2014/main" id="{8BE0BADA-E861-85CA-9DDC-A9799D458DAB}"/>
              </a:ext>
            </a:extLst>
          </p:cNvPr>
          <p:cNvSpPr txBox="1"/>
          <p:nvPr/>
        </p:nvSpPr>
        <p:spPr>
          <a:xfrm>
            <a:off x="4624102" y="160339"/>
            <a:ext cx="7030869" cy="461665"/>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US" sz="2400" b="1" dirty="0">
                <a:solidFill>
                  <a:srgbClr val="002060"/>
                </a:solidFill>
              </a:rPr>
              <a:t>The Calendars of Ancient Israel p 3 (</a:t>
            </a:r>
            <a:r>
              <a:rPr lang="en-US" sz="2400" b="1" dirty="0" err="1">
                <a:solidFill>
                  <a:srgbClr val="002060"/>
                </a:solidFill>
              </a:rPr>
              <a:t>Konig’s</a:t>
            </a:r>
            <a:r>
              <a:rPr lang="en-US" sz="2400" b="1" dirty="0">
                <a:solidFill>
                  <a:srgbClr val="002060"/>
                </a:solidFill>
              </a:rPr>
              <a:t> Summary)</a:t>
            </a:r>
          </a:p>
        </p:txBody>
      </p:sp>
      <p:sp>
        <p:nvSpPr>
          <p:cNvPr id="15" name="Oval 14">
            <a:extLst>
              <a:ext uri="{FF2B5EF4-FFF2-40B4-BE49-F238E27FC236}">
                <a16:creationId xmlns:a16="http://schemas.microsoft.com/office/drawing/2014/main" id="{BB5765B9-E797-7139-16C8-488CD07D0B05}"/>
              </a:ext>
            </a:extLst>
          </p:cNvPr>
          <p:cNvSpPr/>
          <p:nvPr/>
        </p:nvSpPr>
        <p:spPr>
          <a:xfrm>
            <a:off x="4499624" y="1985463"/>
            <a:ext cx="114300" cy="1143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08F485-5758-2D1F-CB26-654C9022E70B}"/>
              </a:ext>
            </a:extLst>
          </p:cNvPr>
          <p:cNvSpPr/>
          <p:nvPr/>
        </p:nvSpPr>
        <p:spPr>
          <a:xfrm>
            <a:off x="4499624" y="1672569"/>
            <a:ext cx="114300" cy="1143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8323D-30D1-92FA-C3DC-C8739486E5A0}"/>
              </a:ext>
            </a:extLst>
          </p:cNvPr>
          <p:cNvSpPr/>
          <p:nvPr/>
        </p:nvSpPr>
        <p:spPr>
          <a:xfrm>
            <a:off x="4012971" y="3085616"/>
            <a:ext cx="114300" cy="1143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F5C73E-31B9-A239-268A-781EF0C47571}"/>
              </a:ext>
            </a:extLst>
          </p:cNvPr>
          <p:cNvSpPr/>
          <p:nvPr/>
        </p:nvSpPr>
        <p:spPr>
          <a:xfrm>
            <a:off x="4012247" y="3226591"/>
            <a:ext cx="114300" cy="1143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800799-9438-57B8-49BA-71A324B3912D}"/>
              </a:ext>
            </a:extLst>
          </p:cNvPr>
          <p:cNvSpPr/>
          <p:nvPr/>
        </p:nvSpPr>
        <p:spPr>
          <a:xfrm>
            <a:off x="4499624" y="2283913"/>
            <a:ext cx="114300" cy="114300"/>
          </a:xfrm>
          <a:prstGeom prst="ellipse">
            <a:avLst/>
          </a:prstGeom>
          <a:solidFill>
            <a:schemeClr val="accent6">
              <a:lumMod val="75000"/>
            </a:schemeClr>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91308FB-F21D-6B89-C816-707E71F67CFD}"/>
              </a:ext>
            </a:extLst>
          </p:cNvPr>
          <p:cNvSpPr/>
          <p:nvPr/>
        </p:nvSpPr>
        <p:spPr>
          <a:xfrm>
            <a:off x="4012411" y="3373085"/>
            <a:ext cx="114300" cy="114300"/>
          </a:xfrm>
          <a:prstGeom prst="ellipse">
            <a:avLst/>
          </a:prstGeom>
          <a:solidFill>
            <a:schemeClr val="accent6">
              <a:lumMod val="75000"/>
            </a:schemeClr>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5614AD0-1119-E62A-3195-425BED5E96CD}"/>
              </a:ext>
            </a:extLst>
          </p:cNvPr>
          <p:cNvSpPr/>
          <p:nvPr/>
        </p:nvSpPr>
        <p:spPr>
          <a:xfrm>
            <a:off x="4501529" y="2611573"/>
            <a:ext cx="114300" cy="114300"/>
          </a:xfrm>
          <a:prstGeom prst="ellipse">
            <a:avLst/>
          </a:prstGeom>
          <a:solidFill>
            <a:schemeClr val="bg1">
              <a:lumMod val="6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84C248-73DA-4600-541D-8CC0DD85E32D}"/>
              </a:ext>
            </a:extLst>
          </p:cNvPr>
          <p:cNvSpPr/>
          <p:nvPr/>
        </p:nvSpPr>
        <p:spPr>
          <a:xfrm>
            <a:off x="4003022" y="4586423"/>
            <a:ext cx="114300" cy="114300"/>
          </a:xfrm>
          <a:prstGeom prst="ellipse">
            <a:avLst/>
          </a:prstGeom>
          <a:solidFill>
            <a:schemeClr val="accent4">
              <a:lumMod val="75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5E2DBE-AD01-E49C-344F-9B81C1304D02}"/>
              </a:ext>
            </a:extLst>
          </p:cNvPr>
          <p:cNvSpPr/>
          <p:nvPr/>
        </p:nvSpPr>
        <p:spPr>
          <a:xfrm>
            <a:off x="4010078" y="3828310"/>
            <a:ext cx="114300" cy="114300"/>
          </a:xfrm>
          <a:prstGeom prst="ellipse">
            <a:avLst/>
          </a:prstGeom>
          <a:solidFill>
            <a:schemeClr val="bg1">
              <a:lumMod val="6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6553CB-41A5-0A41-A28B-7A38961F0CFB}"/>
              </a:ext>
            </a:extLst>
          </p:cNvPr>
          <p:cNvSpPr/>
          <p:nvPr/>
        </p:nvSpPr>
        <p:spPr>
          <a:xfrm>
            <a:off x="4501529" y="3226591"/>
            <a:ext cx="114300" cy="114300"/>
          </a:xfrm>
          <a:prstGeom prst="ellipse">
            <a:avLst/>
          </a:prstGeom>
          <a:solidFill>
            <a:schemeClr val="accent4">
              <a:lumMod val="75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F3A662-F425-BC6B-4DD7-BBD62A549DEC}"/>
              </a:ext>
            </a:extLst>
          </p:cNvPr>
          <p:cNvSpPr/>
          <p:nvPr/>
        </p:nvSpPr>
        <p:spPr>
          <a:xfrm>
            <a:off x="4501529" y="2895257"/>
            <a:ext cx="114300" cy="114300"/>
          </a:xfrm>
          <a:prstGeom prst="ellipse">
            <a:avLst/>
          </a:prstGeom>
          <a:solidFill>
            <a:srgbClr val="7030A0"/>
          </a:solidFill>
          <a:ln>
            <a:solidFill>
              <a:srgbClr val="500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80E5DA7-43B5-C740-DF60-55E49CCCEDE6}"/>
              </a:ext>
            </a:extLst>
          </p:cNvPr>
          <p:cNvSpPr/>
          <p:nvPr/>
        </p:nvSpPr>
        <p:spPr>
          <a:xfrm>
            <a:off x="4010093" y="4104916"/>
            <a:ext cx="114300" cy="114300"/>
          </a:xfrm>
          <a:prstGeom prst="ellipse">
            <a:avLst/>
          </a:prstGeom>
          <a:solidFill>
            <a:srgbClr val="7030A0"/>
          </a:solidFill>
          <a:ln>
            <a:solidFill>
              <a:srgbClr val="500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n 2">
            <a:extLst>
              <a:ext uri="{FF2B5EF4-FFF2-40B4-BE49-F238E27FC236}">
                <a16:creationId xmlns:a16="http://schemas.microsoft.com/office/drawing/2014/main" id="{BC486800-5FC1-F1D5-A4B3-1F04C3926C33}"/>
              </a:ext>
            </a:extLst>
          </p:cNvPr>
          <p:cNvSpPr/>
          <p:nvPr/>
        </p:nvSpPr>
        <p:spPr>
          <a:xfrm>
            <a:off x="11582401" y="128518"/>
            <a:ext cx="537029" cy="522514"/>
          </a:xfrm>
          <a:prstGeom prst="sun">
            <a:avLst/>
          </a:prstGeom>
          <a:solidFill>
            <a:schemeClr val="accent4"/>
          </a:solidFill>
          <a:ln w="3175">
            <a:solidFill>
              <a:schemeClr val="accent4">
                <a:lumMod val="50000"/>
              </a:schemeClr>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1000"/>
                                        <p:tgtEl>
                                          <p:spTgt spid="5">
                                            <p:txEl>
                                              <p:pRg st="8" end="8"/>
                                            </p:txEl>
                                          </p:spTgt>
                                        </p:tgtEl>
                                      </p:cBhvr>
                                    </p:animEffect>
                                    <p:anim calcmode="lin" valueType="num">
                                      <p:cBhvr>
                                        <p:cTn id="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9" end="9"/>
                                            </p:txEl>
                                          </p:spTgt>
                                        </p:tgtEl>
                                        <p:attrNameLst>
                                          <p:attrName>style.visibility</p:attrName>
                                        </p:attrNameLst>
                                      </p:cBhvr>
                                      <p:to>
                                        <p:strVal val="visible"/>
                                      </p:to>
                                    </p:set>
                                    <p:animEffect transition="in" filter="fade">
                                      <p:cBhvr>
                                        <p:cTn id="14" dur="1000"/>
                                        <p:tgtEl>
                                          <p:spTgt spid="5">
                                            <p:txEl>
                                              <p:pRg st="9" end="9"/>
                                            </p:txEl>
                                          </p:spTgt>
                                        </p:tgtEl>
                                      </p:cBhvr>
                                    </p:animEffect>
                                    <p:anim calcmode="lin" valueType="num">
                                      <p:cBhvr>
                                        <p:cTn id="1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cture_Entrance_With_Oval_Border_16x9.potx [Read-Only]" id="{1F5B75CB-70EB-4C5A-AD38-F09D30137F7A}" vid="{4398A12D-16CA-4D03-A0E5-6F3FAD5AEF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F64CDC1-EBD6-42E3-98C6-A16FBC153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 slide Picture with fly-in marquee lights (widescreen)</Template>
  <TotalTime>0</TotalTime>
  <Words>11763</Words>
  <Application>Microsoft Office PowerPoint</Application>
  <PresentationFormat>Widescreen</PresentationFormat>
  <Paragraphs>548</Paragraphs>
  <Slides>75</Slides>
  <Notes>2</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75</vt:i4>
      </vt:variant>
    </vt:vector>
  </HeadingPairs>
  <TitlesOfParts>
    <vt:vector size="101" baseType="lpstr">
      <vt:lpstr>Arial</vt:lpstr>
      <vt:lpstr>Arial</vt:lpstr>
      <vt:lpstr>Bell MT</vt:lpstr>
      <vt:lpstr>Berlin Sans FB</vt:lpstr>
      <vt:lpstr>Calibri</vt:lpstr>
      <vt:lpstr>Calibri Light</vt:lpstr>
      <vt:lpstr>Chiller</vt:lpstr>
      <vt:lpstr>Comic Sans MS</vt:lpstr>
      <vt:lpstr>Edwardian Script ITC</vt:lpstr>
      <vt:lpstr>Forte</vt:lpstr>
      <vt:lpstr>Google Sans</vt:lpstr>
      <vt:lpstr>Harrington</vt:lpstr>
      <vt:lpstr>Lucida Calligraphy</vt:lpstr>
      <vt:lpstr>Matura MT Script Capitals</vt:lpstr>
      <vt:lpstr>Oh Wonder</vt:lpstr>
      <vt:lpstr>Old English Text MT</vt:lpstr>
      <vt:lpstr>Papyrus</vt:lpstr>
      <vt:lpstr>Poor Richard</vt:lpstr>
      <vt:lpstr>Ravie</vt:lpstr>
      <vt:lpstr>Segoe Print</vt:lpstr>
      <vt:lpstr>Segoe UI</vt:lpstr>
      <vt:lpstr>Segoe UI Black</vt:lpstr>
      <vt:lpstr>Snap ITC</vt:lpstr>
      <vt:lpstr>Wingdings</vt:lpstr>
      <vt:lpstr>Wingdings 2</vt:lpstr>
      <vt:lpstr>Office Theme</vt:lpstr>
      <vt:lpstr>PowerPoint Presentation</vt:lpstr>
      <vt:lpstr>PowerPoint Presentation</vt:lpstr>
      <vt:lpstr>PowerPoint Presentation</vt:lpstr>
      <vt:lpstr>PowerPoint Presentation</vt:lpstr>
      <vt:lpstr>Secular Historical Documentation</vt:lpstr>
      <vt:lpstr>Morgenstern, Julian (1881-1977)</vt:lpstr>
      <vt:lpstr>Morgenstern, Julian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Wikipedia Internet Snooping</vt:lpstr>
      <vt:lpstr>Definition of ‘Calendar’ &amp; Why a “Calendar” is  so Important to Cultures, Past &amp; Present?</vt:lpstr>
      <vt:lpstr>Around the World that had to Make Decisions About Intercalation</vt:lpstr>
      <vt:lpstr>Note:  Four of them are exceptionally unique!  They are:</vt:lpstr>
      <vt:lpstr>PowerPoint Presentation</vt:lpstr>
      <vt:lpstr>PowerPoint Presentation</vt:lpstr>
      <vt:lpstr>Armenia, Egypt, India &amp; Sumeria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Wikipedia Snooping for  Internet Questions</vt:lpstr>
      <vt:lpstr>PowerPoint Presentation</vt:lpstr>
      <vt:lpstr>Wikipedia Internet Snooping</vt:lpstr>
      <vt:lpstr>PowerPoint Presentation</vt:lpstr>
      <vt:lpstr>Babylon, Greece, Rome, China, Israel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Wikipedia Snooping for  Internet Questions</vt:lpstr>
      <vt:lpstr>PowerPoint Presentation</vt:lpstr>
      <vt:lpstr>PowerPoint Presentation</vt:lpstr>
      <vt:lpstr>Intercalation Placement of Extra Days?</vt:lpstr>
      <vt:lpstr>Have You Noticed?</vt:lpstr>
      <vt:lpstr>Are You Noticing?</vt:lpstr>
      <vt:lpstr>1st Intercalation Question</vt:lpstr>
      <vt:lpstr>2nd Intercalation Question</vt:lpstr>
      <vt:lpstr>3rd Intercalation Question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2016-07-30T16:24:43Z</dcterms:created>
  <dcterms:modified xsi:type="dcterms:W3CDTF">2023-06-25T02:31:15Z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TC040144399991</vt:lpwstr>
  </property>
</Properties>
</file>