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47"/>
  </p:notesMasterIdLst>
  <p:handoutMasterIdLst>
    <p:handoutMasterId r:id="rId48"/>
  </p:handoutMasterIdLst>
  <p:sldIdLst>
    <p:sldId id="1570" r:id="rId3"/>
    <p:sldId id="437" r:id="rId4"/>
    <p:sldId id="426" r:id="rId5"/>
    <p:sldId id="432" r:id="rId6"/>
    <p:sldId id="433" r:id="rId7"/>
    <p:sldId id="434" r:id="rId8"/>
    <p:sldId id="1516" r:id="rId9"/>
    <p:sldId id="435" r:id="rId10"/>
    <p:sldId id="436" r:id="rId11"/>
    <p:sldId id="458" r:id="rId12"/>
    <p:sldId id="438" r:id="rId13"/>
    <p:sldId id="442" r:id="rId14"/>
    <p:sldId id="440" r:id="rId15"/>
    <p:sldId id="1561" r:id="rId16"/>
    <p:sldId id="1489" r:id="rId17"/>
    <p:sldId id="1492" r:id="rId18"/>
    <p:sldId id="1491" r:id="rId19"/>
    <p:sldId id="1494" r:id="rId20"/>
    <p:sldId id="1497" r:id="rId21"/>
    <p:sldId id="1493" r:id="rId22"/>
    <p:sldId id="1499" r:id="rId23"/>
    <p:sldId id="1501" r:id="rId24"/>
    <p:sldId id="1500" r:id="rId25"/>
    <p:sldId id="1503" r:id="rId26"/>
    <p:sldId id="1498" r:id="rId27"/>
    <p:sldId id="1502" r:id="rId28"/>
    <p:sldId id="1507" r:id="rId29"/>
    <p:sldId id="1496" r:id="rId30"/>
    <p:sldId id="1509" r:id="rId31"/>
    <p:sldId id="1510" r:id="rId32"/>
    <p:sldId id="1495" r:id="rId33"/>
    <p:sldId id="1508" r:id="rId34"/>
    <p:sldId id="1511" r:id="rId35"/>
    <p:sldId id="1515" r:id="rId36"/>
    <p:sldId id="1518" r:id="rId37"/>
    <p:sldId id="1519" r:id="rId38"/>
    <p:sldId id="1528" r:id="rId39"/>
    <p:sldId id="1521" r:id="rId40"/>
    <p:sldId id="1514" r:id="rId41"/>
    <p:sldId id="1506" r:id="rId42"/>
    <p:sldId id="456" r:id="rId43"/>
    <p:sldId id="1529" r:id="rId44"/>
    <p:sldId id="418" r:id="rId45"/>
    <p:sldId id="1572"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156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4FA"/>
    <a:srgbClr val="00FFFF"/>
    <a:srgbClr val="00FF99"/>
    <a:srgbClr val="FF0066"/>
    <a:srgbClr val="4D3A25"/>
    <a:srgbClr val="547520"/>
    <a:srgbClr val="FF66CC"/>
    <a:srgbClr val="FF9900"/>
    <a:srgbClr val="0000FF"/>
    <a:srgbClr val="FF3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02" autoAdjust="0"/>
    <p:restoredTop sz="68606" autoAdjust="0"/>
  </p:normalViewPr>
  <p:slideViewPr>
    <p:cSldViewPr snapToGrid="0">
      <p:cViewPr varScale="1">
        <p:scale>
          <a:sx n="81" d="100"/>
          <a:sy n="81" d="100"/>
        </p:scale>
        <p:origin x="108" y="744"/>
      </p:cViewPr>
      <p:guideLst>
        <p:guide orient="horz" pos="2069"/>
        <p:guide pos="3840"/>
      </p:guideLst>
    </p:cSldViewPr>
  </p:slideViewPr>
  <p:notesTextViewPr>
    <p:cViewPr>
      <p:scale>
        <a:sx n="20" d="100"/>
        <a:sy n="20" d="100"/>
      </p:scale>
      <p:origin x="0" y="0"/>
    </p:cViewPr>
  </p:notesTextViewPr>
  <p:sorterViewPr>
    <p:cViewPr>
      <p:scale>
        <a:sx n="200" d="100"/>
        <a:sy n="200" d="100"/>
      </p:scale>
      <p:origin x="0" y="-4956"/>
    </p:cViewPr>
  </p:sorterViewPr>
  <p:notesViewPr>
    <p:cSldViewPr snapToGrid="0">
      <p:cViewPr varScale="1">
        <p:scale>
          <a:sx n="83" d="100"/>
          <a:sy n="83" d="100"/>
        </p:scale>
        <p:origin x="317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2-03T16:08:47.623" idx="11566">
    <p:pos x="10" y="10"/>
    <p:text>Tim, I ran through this quickly - losts of little fixes - animation was not finished by a long shot.  All of the slides are easy - I think you'll have fun teaching this.  But, call me in if you want.  It's in pretty good shape to teach on Feb 4th.</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2-03T15:35:19.487" idx="11563">
    <p:pos x="10" y="10"/>
    <p:text>fixed this sentence - it was bad.</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8922E000-BCE1-4912-9C76-1CA44A80EF45}" type="datetimeFigureOut">
              <a:rPr lang="en-CA" smtClean="0"/>
              <a:t>2023-02-05</a:t>
            </a:fld>
            <a:endParaRPr lang="en-CA"/>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7F47B685-2F9D-43D5-A997-14034A1F6746}" type="slidenum">
              <a:rPr lang="en-CA" smtClean="0"/>
              <a:t>‹#›</a:t>
            </a:fld>
            <a:endParaRPr lang="en-CA"/>
          </a:p>
        </p:txBody>
      </p:sp>
    </p:spTree>
    <p:extLst>
      <p:ext uri="{BB962C8B-B14F-4D97-AF65-F5344CB8AC3E}">
        <p14:creationId xmlns:p14="http://schemas.microsoft.com/office/powerpoint/2010/main" val="337563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4C9D1B53-2D87-4889-8F76-063739610D59}" type="datetimeFigureOut">
              <a:rPr lang="en-US" smtClean="0"/>
              <a:t>2/5/2023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12E15C0-CF59-419F-9B89-19F8A8FE9E6C}" type="slidenum">
              <a:rPr lang="en-US" smtClean="0"/>
              <a:t>‹#›</a:t>
            </a:fld>
            <a:endParaRPr lang="en-US"/>
          </a:p>
        </p:txBody>
      </p:sp>
    </p:spTree>
    <p:extLst>
      <p:ext uri="{BB962C8B-B14F-4D97-AF65-F5344CB8AC3E}">
        <p14:creationId xmlns:p14="http://schemas.microsoft.com/office/powerpoint/2010/main" val="3077259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tudythecalendar.com/5-9-john-7-yahusha-the-jews-feast-of-tabernacles-part-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sv.org/verses/John%204:20%E2%80%9323/"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5.10b John 7 Part 2  Yahusha’s Contempt [44] TA 4 Feb 2023</a:t>
            </a:r>
          </a:p>
          <a:p>
            <a:pPr marL="0" marR="0">
              <a:lnSpc>
                <a:spcPct val="107000"/>
              </a:lnSpc>
              <a:spcBef>
                <a:spcPts val="0"/>
              </a:spcBef>
              <a:spcAft>
                <a:spcPts val="0"/>
              </a:spcAft>
            </a:pPr>
            <a:r>
              <a:rPr lang="en-CA" dirty="0"/>
              <a:t>Part 2 teaser was for both parts 2 &amp; 3.</a:t>
            </a:r>
          </a:p>
          <a:p>
            <a:pPr marL="0" marR="0">
              <a:lnSpc>
                <a:spcPct val="107000"/>
              </a:lnSpc>
              <a:spcBef>
                <a:spcPts val="0"/>
              </a:spcBef>
              <a:spcAft>
                <a:spcPts val="0"/>
              </a:spcAft>
            </a:pPr>
            <a:r>
              <a:rPr lang="en-CA" dirty="0"/>
              <a:t>Website:  </a:t>
            </a:r>
            <a:r>
              <a:rPr lang="en-US" sz="1000" dirty="0">
                <a:solidFill>
                  <a:srgbClr val="1155CC"/>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https://studythecalendar.com/5-9-john-7-yahusha-the-jews-feast-of-tabernacles-part-1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CA" dirty="0"/>
              <a:t>You-tube launch: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dirty="0"/>
              <a:t>Time</a:t>
            </a:r>
            <a:r>
              <a:rPr lang="en-CA"/>
              <a:t>:  52 </a:t>
            </a:r>
            <a:r>
              <a:rPr lang="en-CA" dirty="0"/>
              <a:t>min</a:t>
            </a:r>
            <a:r>
              <a:rPr lang="en-CA"/>
              <a:t>:  ??</a:t>
            </a:r>
            <a:endParaRPr lang="en-CA" dirty="0"/>
          </a:p>
          <a:p>
            <a:pPr marL="0" marR="0">
              <a:lnSpc>
                <a:spcPct val="107000"/>
              </a:lnSpc>
              <a:spcBef>
                <a:spcPts val="0"/>
              </a:spcBef>
              <a:spcAft>
                <a:spcPts val="0"/>
              </a:spcAft>
            </a:pPr>
            <a:endParaRPr lang="en-CA" dirty="0"/>
          </a:p>
          <a:p>
            <a:pPr marL="0" marR="0">
              <a:lnSpc>
                <a:spcPct val="107000"/>
              </a:lnSpc>
              <a:spcBef>
                <a:spcPts val="0"/>
              </a:spcBef>
              <a:spcAft>
                <a:spcPts val="0"/>
              </a:spcAft>
            </a:pPr>
            <a:r>
              <a:rPr lang="en-CA" dirty="0"/>
              <a:t>Blurb 5.10b: </a:t>
            </a:r>
          </a:p>
          <a:p>
            <a:endParaRPr lang="en-CA" dirty="0"/>
          </a:p>
        </p:txBody>
      </p:sp>
      <p:sp>
        <p:nvSpPr>
          <p:cNvPr id="4" name="Slide Number Placeholder 3"/>
          <p:cNvSpPr>
            <a:spLocks noGrp="1"/>
          </p:cNvSpPr>
          <p:nvPr>
            <p:ph type="sldNum" sz="quarter" idx="10"/>
          </p:nvPr>
        </p:nvSpPr>
        <p:spPr/>
        <p:txBody>
          <a:bodyPr/>
          <a:lstStyle/>
          <a:p>
            <a:fld id="{212E15C0-CF59-419F-9B89-19F8A8FE9E6C}" type="slidenum">
              <a:rPr lang="en-US" smtClean="0"/>
              <a:t>1</a:t>
            </a:fld>
            <a:endParaRPr lang="en-US"/>
          </a:p>
        </p:txBody>
      </p:sp>
    </p:spTree>
    <p:extLst>
      <p:ext uri="{BB962C8B-B14F-4D97-AF65-F5344CB8AC3E}">
        <p14:creationId xmlns:p14="http://schemas.microsoft.com/office/powerpoint/2010/main" val="3085824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E15C0-CF59-419F-9B89-19F8A8FE9E6C}" type="slidenum">
              <a:rPr lang="en-US" smtClean="0"/>
              <a:t>44</a:t>
            </a:fld>
            <a:endParaRPr lang="en-US"/>
          </a:p>
        </p:txBody>
      </p:sp>
    </p:spTree>
    <p:extLst>
      <p:ext uri="{BB962C8B-B14F-4D97-AF65-F5344CB8AC3E}">
        <p14:creationId xmlns:p14="http://schemas.microsoft.com/office/powerpoint/2010/main" val="1349509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12E15C0-CF59-419F-9B89-19F8A8FE9E6C}" type="slidenum">
              <a:rPr lang="en-US" smtClean="0"/>
              <a:t>6</a:t>
            </a:fld>
            <a:endParaRPr lang="en-US"/>
          </a:p>
        </p:txBody>
      </p:sp>
    </p:spTree>
    <p:extLst>
      <p:ext uri="{BB962C8B-B14F-4D97-AF65-F5344CB8AC3E}">
        <p14:creationId xmlns:p14="http://schemas.microsoft.com/office/powerpoint/2010/main" val="915799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E15C0-CF59-419F-9B89-19F8A8FE9E6C}" type="slidenum">
              <a:rPr lang="en-US" smtClean="0"/>
              <a:t>7</a:t>
            </a:fld>
            <a:endParaRPr lang="en-US"/>
          </a:p>
        </p:txBody>
      </p:sp>
    </p:spTree>
    <p:extLst>
      <p:ext uri="{BB962C8B-B14F-4D97-AF65-F5344CB8AC3E}">
        <p14:creationId xmlns:p14="http://schemas.microsoft.com/office/powerpoint/2010/main" val="2491937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E15C0-CF59-419F-9B89-19F8A8FE9E6C}" type="slidenum">
              <a:rPr lang="en-US" smtClean="0"/>
              <a:t>9</a:t>
            </a:fld>
            <a:endParaRPr lang="en-US"/>
          </a:p>
        </p:txBody>
      </p:sp>
    </p:spTree>
    <p:extLst>
      <p:ext uri="{BB962C8B-B14F-4D97-AF65-F5344CB8AC3E}">
        <p14:creationId xmlns:p14="http://schemas.microsoft.com/office/powerpoint/2010/main" val="2174690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E15C0-CF59-419F-9B89-19F8A8FE9E6C}" type="slidenum">
              <a:rPr lang="en-US" smtClean="0"/>
              <a:t>13</a:t>
            </a:fld>
            <a:endParaRPr lang="en-US"/>
          </a:p>
        </p:txBody>
      </p:sp>
    </p:spTree>
    <p:extLst>
      <p:ext uri="{BB962C8B-B14F-4D97-AF65-F5344CB8AC3E}">
        <p14:creationId xmlns:p14="http://schemas.microsoft.com/office/powerpoint/2010/main" val="99699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12E15C0-CF59-419F-9B89-19F8A8FE9E6C}" type="slidenum">
              <a:rPr lang="en-US" smtClean="0"/>
              <a:t>27</a:t>
            </a:fld>
            <a:endParaRPr lang="en-US"/>
          </a:p>
        </p:txBody>
      </p:sp>
    </p:spTree>
    <p:extLst>
      <p:ext uri="{BB962C8B-B14F-4D97-AF65-F5344CB8AC3E}">
        <p14:creationId xmlns:p14="http://schemas.microsoft.com/office/powerpoint/2010/main" val="354685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33333"/>
                </a:solidFill>
                <a:latin typeface="Avenir LT W01_45 Book1475508"/>
              </a:rPr>
              <a:t>Extra verbal comment: </a:t>
            </a:r>
          </a:p>
          <a:p>
            <a:r>
              <a:rPr lang="en-US" dirty="0">
                <a:solidFill>
                  <a:srgbClr val="333333"/>
                </a:solidFill>
                <a:latin typeface="Avenir LT W01_45 Book1475508"/>
              </a:rPr>
              <a:t>Jesus told the Samaritan woman that a day was coming when people would worship not in Jerusalem nor on Mount Gerizim but elsewhere and that such worship would be acceptable as long as it was conducted in spirit and truth (</a:t>
            </a:r>
            <a:r>
              <a:rPr lang="en-US" dirty="0">
                <a:solidFill>
                  <a:srgbClr val="72ABBF"/>
                </a:solidFill>
                <a:latin typeface="Avenir LT W01_45 Book1475508"/>
                <a:hlinkClick r:id="rId3"/>
              </a:rPr>
              <a:t>John 4:20–23</a:t>
            </a:r>
            <a:r>
              <a:rPr lang="en-US" dirty="0">
                <a:solidFill>
                  <a:srgbClr val="333333"/>
                </a:solidFill>
                <a:latin typeface="Avenir LT W01_45 Book1475508"/>
              </a:rPr>
              <a:t>). Of course, people were supposed to worship God in spirit and truth under the old covenant, but worshiping in truth then meant offering animal sacrifices only in Jerusalem.</a:t>
            </a:r>
            <a:endParaRPr lang="en-CA" dirty="0"/>
          </a:p>
        </p:txBody>
      </p:sp>
      <p:sp>
        <p:nvSpPr>
          <p:cNvPr id="4" name="Slide Number Placeholder 3"/>
          <p:cNvSpPr>
            <a:spLocks noGrp="1"/>
          </p:cNvSpPr>
          <p:nvPr>
            <p:ph type="sldNum" sz="quarter" idx="5"/>
          </p:nvPr>
        </p:nvSpPr>
        <p:spPr/>
        <p:txBody>
          <a:bodyPr/>
          <a:lstStyle/>
          <a:p>
            <a:fld id="{212E15C0-CF59-419F-9B89-19F8A8FE9E6C}" type="slidenum">
              <a:rPr lang="en-US" smtClean="0"/>
              <a:t>28</a:t>
            </a:fld>
            <a:endParaRPr lang="en-US"/>
          </a:p>
        </p:txBody>
      </p:sp>
    </p:spTree>
    <p:extLst>
      <p:ext uri="{BB962C8B-B14F-4D97-AF65-F5344CB8AC3E}">
        <p14:creationId xmlns:p14="http://schemas.microsoft.com/office/powerpoint/2010/main" val="2613508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12E15C0-CF59-419F-9B89-19F8A8FE9E6C}" type="slidenum">
              <a:rPr lang="en-US" smtClean="0"/>
              <a:t>30</a:t>
            </a:fld>
            <a:endParaRPr lang="en-US"/>
          </a:p>
        </p:txBody>
      </p:sp>
    </p:spTree>
    <p:extLst>
      <p:ext uri="{BB962C8B-B14F-4D97-AF65-F5344CB8AC3E}">
        <p14:creationId xmlns:p14="http://schemas.microsoft.com/office/powerpoint/2010/main" val="1043103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12E15C0-CF59-419F-9B89-19F8A8FE9E6C}" type="slidenum">
              <a:rPr lang="en-US" smtClean="0"/>
              <a:t>33</a:t>
            </a:fld>
            <a:endParaRPr lang="en-US"/>
          </a:p>
        </p:txBody>
      </p:sp>
    </p:spTree>
    <p:extLst>
      <p:ext uri="{BB962C8B-B14F-4D97-AF65-F5344CB8AC3E}">
        <p14:creationId xmlns:p14="http://schemas.microsoft.com/office/powerpoint/2010/main" val="1385890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512772-A003-4BB8-B9DF-C9922AA1CCAC}" type="datetime1">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731213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FEBA08-1F6D-45F1-9812-C1F29B33CE75}" type="datetime1">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147945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E76617-5046-4D5F-8ED5-B376E15F9F61}" type="datetime1">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1537565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Entrance with Oval Border">
    <p:bg>
      <p:bgPr>
        <a:gradFill rotWithShape="1">
          <a:gsLst>
            <a:gs pos="0">
              <a:srgbClr val="EBEAEA"/>
            </a:gs>
            <a:gs pos="50000">
              <a:srgbClr val="E4E3E3"/>
            </a:gs>
            <a:gs pos="100000">
              <a:srgbClr val="BCBBBB"/>
            </a:gs>
          </a:gsLst>
          <a:lin ang="5400000" scaled="0"/>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A3745-A317-47C7-A622-5F694A86DCC5}" type="datetime1">
              <a:rPr lang="en-US" smtClean="0"/>
              <a:t>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55D82-D20F-4DB7-B3E9-7B7EAC2F87A9}" type="slidenum">
              <a:rPr lang="en-US" smtClean="0"/>
              <a:t>‹#›</a:t>
            </a:fld>
            <a:endParaRPr lang="en-US"/>
          </a:p>
        </p:txBody>
      </p:sp>
      <p:sp>
        <p:nvSpPr>
          <p:cNvPr id="6" name="Picture Placeholder 5"/>
          <p:cNvSpPr>
            <a:spLocks noGrp="1"/>
          </p:cNvSpPr>
          <p:nvPr>
            <p:ph type="pic" sz="quarter" idx="13"/>
          </p:nvPr>
        </p:nvSpPr>
        <p:spPr>
          <a:xfrm>
            <a:off x="1273098" y="535259"/>
            <a:ext cx="9645805" cy="5787483"/>
          </a:xfrm>
          <a:effectLst>
            <a:glow rad="139700">
              <a:srgbClr val="FFFFFF">
                <a:alpha val="40000"/>
              </a:srgbClr>
            </a:glow>
          </a:effectLst>
        </p:spPr>
        <p:txBody>
          <a:bodyPr/>
          <a:lstStyle>
            <a:lvl1pPr marL="0" indent="0" algn="ctr">
              <a:buNone/>
              <a:defRPr/>
            </a:lvl1pPr>
          </a:lstStyle>
          <a:p>
            <a:r>
              <a:rPr lang="en-US"/>
              <a:t>Click icon to add picture</a:t>
            </a:r>
          </a:p>
        </p:txBody>
      </p:sp>
      <p:sp>
        <p:nvSpPr>
          <p:cNvPr id="22" name="glow1"/>
          <p:cNvSpPr>
            <a:spLocks noGrp="1" noChangeAspect="1"/>
          </p:cNvSpPr>
          <p:nvPr>
            <p:ph type="body" sz="quarter" idx="14" hasCustomPrompt="1"/>
          </p:nvPr>
        </p:nvSpPr>
        <p:spPr>
          <a:xfrm>
            <a:off x="1049554"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3" name="glow2"/>
          <p:cNvSpPr>
            <a:spLocks noGrp="1" noChangeAspect="1"/>
          </p:cNvSpPr>
          <p:nvPr>
            <p:ph type="body" sz="quarter" idx="15" hasCustomPrompt="1"/>
          </p:nvPr>
        </p:nvSpPr>
        <p:spPr>
          <a:xfrm>
            <a:off x="3455949"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4" name="glow3"/>
          <p:cNvSpPr>
            <a:spLocks noGrp="1" noChangeAspect="1"/>
          </p:cNvSpPr>
          <p:nvPr>
            <p:ph type="body" sz="quarter" idx="16" hasCustomPrompt="1"/>
          </p:nvPr>
        </p:nvSpPr>
        <p:spPr>
          <a:xfrm>
            <a:off x="5862344"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5" name="glow4"/>
          <p:cNvSpPr>
            <a:spLocks noGrp="1" noChangeAspect="1"/>
          </p:cNvSpPr>
          <p:nvPr>
            <p:ph type="body" sz="quarter" idx="17" hasCustomPrompt="1"/>
          </p:nvPr>
        </p:nvSpPr>
        <p:spPr>
          <a:xfrm>
            <a:off x="8278851"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6" name="glow5"/>
          <p:cNvSpPr>
            <a:spLocks noGrp="1" noChangeAspect="1"/>
          </p:cNvSpPr>
          <p:nvPr>
            <p:ph type="body" sz="quarter" idx="18" hasCustomPrompt="1"/>
          </p:nvPr>
        </p:nvSpPr>
        <p:spPr>
          <a:xfrm>
            <a:off x="10690303"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7" name="glow6"/>
          <p:cNvSpPr>
            <a:spLocks noGrp="1" noChangeAspect="1"/>
          </p:cNvSpPr>
          <p:nvPr>
            <p:ph type="body" sz="quarter" idx="19" hasCustomPrompt="1"/>
          </p:nvPr>
        </p:nvSpPr>
        <p:spPr>
          <a:xfrm>
            <a:off x="10690303" y="223756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8" name="glow7"/>
          <p:cNvSpPr>
            <a:spLocks noGrp="1" noChangeAspect="1"/>
          </p:cNvSpPr>
          <p:nvPr>
            <p:ph type="body" sz="quarter" idx="20" hasCustomPrompt="1"/>
          </p:nvPr>
        </p:nvSpPr>
        <p:spPr>
          <a:xfrm>
            <a:off x="10690303" y="416847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9" name="glow8"/>
          <p:cNvSpPr>
            <a:spLocks noGrp="1" noChangeAspect="1"/>
          </p:cNvSpPr>
          <p:nvPr>
            <p:ph type="body" sz="quarter" idx="21" hasCustomPrompt="1"/>
          </p:nvPr>
        </p:nvSpPr>
        <p:spPr>
          <a:xfrm>
            <a:off x="10690303"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0" name="glow9"/>
          <p:cNvSpPr>
            <a:spLocks noGrp="1" noChangeAspect="1"/>
          </p:cNvSpPr>
          <p:nvPr>
            <p:ph type="body" sz="quarter" idx="22" hasCustomPrompt="1"/>
          </p:nvPr>
        </p:nvSpPr>
        <p:spPr>
          <a:xfrm>
            <a:off x="8277253"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1" name="glow10"/>
          <p:cNvSpPr>
            <a:spLocks noGrp="1" noChangeAspect="1"/>
          </p:cNvSpPr>
          <p:nvPr>
            <p:ph type="body" sz="quarter" idx="23" hasCustomPrompt="1"/>
          </p:nvPr>
        </p:nvSpPr>
        <p:spPr>
          <a:xfrm>
            <a:off x="5838928"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2" name="glow11"/>
          <p:cNvSpPr>
            <a:spLocks noGrp="1" noChangeAspect="1"/>
          </p:cNvSpPr>
          <p:nvPr>
            <p:ph type="body" sz="quarter" idx="24" hasCustomPrompt="1"/>
          </p:nvPr>
        </p:nvSpPr>
        <p:spPr>
          <a:xfrm>
            <a:off x="3455949"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3" name="glow12"/>
          <p:cNvSpPr>
            <a:spLocks noGrp="1" noChangeAspect="1"/>
          </p:cNvSpPr>
          <p:nvPr>
            <p:ph type="body" sz="quarter" idx="25" hasCustomPrompt="1"/>
          </p:nvPr>
        </p:nvSpPr>
        <p:spPr>
          <a:xfrm>
            <a:off x="1021323"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4" name="glow13"/>
          <p:cNvSpPr>
            <a:spLocks noGrp="1" noChangeAspect="1"/>
          </p:cNvSpPr>
          <p:nvPr>
            <p:ph type="body" sz="quarter" idx="26" hasCustomPrompt="1"/>
          </p:nvPr>
        </p:nvSpPr>
        <p:spPr>
          <a:xfrm>
            <a:off x="1021323" y="416847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5" name="glow14"/>
          <p:cNvSpPr>
            <a:spLocks noGrp="1" noChangeAspect="1"/>
          </p:cNvSpPr>
          <p:nvPr>
            <p:ph type="body" sz="quarter" idx="27" hasCustomPrompt="1"/>
          </p:nvPr>
        </p:nvSpPr>
        <p:spPr>
          <a:xfrm>
            <a:off x="1021323" y="223756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6" name="Rectangle 35"/>
          <p:cNvSpPr/>
          <p:nvPr userDrawn="1"/>
        </p:nvSpPr>
        <p:spPr>
          <a:xfrm>
            <a:off x="12565117"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dirty="0">
                <a:solidFill>
                  <a:prstClr val="white">
                    <a:lumMod val="50000"/>
                  </a:prstClr>
                </a:solidFill>
                <a:latin typeface="Calibri Light" panose="020F0302020204030204" pitchFamily="34" charset="0"/>
                <a:cs typeface="Calibri" panose="020F0502020204030204" pitchFamily="34" charset="0"/>
              </a:rPr>
              <a:t>To change the sample image, select the picture and delete it. Now click the Pictures icon in the placeholder to insert your own image.</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baseline="0" dirty="0">
                <a:solidFill>
                  <a:prstClr val="white">
                    <a:lumMod val="50000"/>
                  </a:prstClr>
                </a:solidFill>
                <a:latin typeface="Calibri Light" panose="020F0302020204030204" pitchFamily="34" charset="0"/>
                <a:cs typeface="Calibri" panose="020F0502020204030204" pitchFamily="34" charset="0"/>
              </a:rPr>
              <a:t>If you need to put the glowing ovals back on top after you change the picture, </a:t>
            </a:r>
            <a:r>
              <a:rPr lang="en-US" sz="1600" dirty="0">
                <a:solidFill>
                  <a:prstClr val="white">
                    <a:lumMod val="50000"/>
                  </a:prstClr>
                </a:solidFill>
                <a:latin typeface="Calibri Light" panose="020F0302020204030204" pitchFamily="34" charset="0"/>
                <a:cs typeface="Calibri" panose="020F0502020204030204" pitchFamily="34" charset="0"/>
              </a:rPr>
              <a:t>click</a:t>
            </a:r>
            <a:r>
              <a:rPr lang="en-US" sz="1600" baseline="0" dirty="0">
                <a:solidFill>
                  <a:prstClr val="white">
                    <a:lumMod val="50000"/>
                  </a:prstClr>
                </a:solidFill>
                <a:latin typeface="Calibri Light" panose="020F0302020204030204" pitchFamily="34" charset="0"/>
                <a:cs typeface="Calibri" panose="020F0502020204030204" pitchFamily="34" charset="0"/>
              </a:rPr>
              <a:t> the Reset button (Home tab, Slides, Reset).</a:t>
            </a:r>
            <a:endParaRPr lang="en-US" sz="1600" dirty="0">
              <a:solidFill>
                <a:prstClr val="white">
                  <a:lumMod val="50000"/>
                </a:prstClr>
              </a:solidFill>
              <a:latin typeface="Calibri Light" panose="020F0302020204030204" pitchFamily="34" charset="0"/>
              <a:cs typeface="Calibri" panose="020F0502020204030204" pitchFamily="34" charset="0"/>
            </a:endParaRPr>
          </a:p>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marL="0" marR="0" indent="0" algn="l" defTabSz="914400" rtl="0" eaLnBrk="1" fontAlgn="auto" latinLnBrk="0" hangingPunct="1">
              <a:lnSpc>
                <a:spcPct val="100000"/>
              </a:lnSpc>
              <a:spcBef>
                <a:spcPts val="600"/>
              </a:spcBef>
              <a:spcAft>
                <a:spcPts val="0"/>
              </a:spcAft>
              <a:buClrTx/>
              <a:buSzTx/>
              <a:buFontTx/>
              <a:buNone/>
              <a:tabLst/>
              <a:defRPr/>
            </a:pPr>
            <a:r>
              <a:rPr lang="en-US" sz="1600" baseline="0" dirty="0">
                <a:solidFill>
                  <a:prstClr val="white">
                    <a:lumMod val="50000"/>
                  </a:prstClr>
                </a:solidFill>
                <a:latin typeface="Calibri Light" panose="020F0302020204030204" pitchFamily="34" charset="0"/>
                <a:cs typeface="Calibri" panose="020F0502020204030204" pitchFamily="34" charset="0"/>
              </a:rPr>
              <a:t>Sample picture courtesy of Bill Staples.</a:t>
            </a:r>
          </a:p>
          <a:p>
            <a:pPr>
              <a:spcBef>
                <a:spcPts val="600"/>
              </a:spcBef>
            </a:pPr>
            <a:endParaRPr lang="en-US" sz="1600" dirty="0">
              <a:solidFill>
                <a:prstClr val="white">
                  <a:lumMod val="50000"/>
                </a:prstClr>
              </a:solidFill>
              <a:latin typeface="Calibri Light" panose="020F0302020204030204" pitchFamily="34" charset="0"/>
              <a:cs typeface="Calibri" panose="020F0502020204030204" pitchFamily="34" charset="0"/>
            </a:endParaRPr>
          </a:p>
          <a:p>
            <a:pPr>
              <a:spcBef>
                <a:spcPts val="600"/>
              </a:spcBef>
            </a:pPr>
            <a:endParaRPr lang="en-US" sz="16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366468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1+#ppt_w/2"/>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20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4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1+#ppt_w/2"/>
                                          </p:val>
                                        </p:tav>
                                        <p:tav tm="100000">
                                          <p:val>
                                            <p:strVal val="#ppt_x"/>
                                          </p:val>
                                        </p:tav>
                                      </p:tavLst>
                                    </p:anim>
                                    <p:anim calcmode="lin" valueType="num">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6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8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000" fill="hold"/>
                                        <p:tgtEl>
                                          <p:spTgt spid="26"/>
                                        </p:tgtEl>
                                        <p:attrNameLst>
                                          <p:attrName>ppt_x</p:attrName>
                                        </p:attrNameLst>
                                      </p:cBhvr>
                                      <p:tavLst>
                                        <p:tav tm="0">
                                          <p:val>
                                            <p:strVal val="1+#ppt_w/2"/>
                                          </p:val>
                                        </p:tav>
                                        <p:tav tm="100000">
                                          <p:val>
                                            <p:strVal val="#ppt_x"/>
                                          </p:val>
                                        </p:tav>
                                      </p:tavLst>
                                    </p:anim>
                                    <p:anim calcmode="lin" valueType="num">
                                      <p:cBhvr additive="base">
                                        <p:cTn id="24" dur="1000" fill="hold"/>
                                        <p:tgtEl>
                                          <p:spTgt spid="26"/>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100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1+#ppt_w/2"/>
                                          </p:val>
                                        </p:tav>
                                        <p:tav tm="100000">
                                          <p:val>
                                            <p:strVal val="#ppt_x"/>
                                          </p:val>
                                        </p:tav>
                                      </p:tavLst>
                                    </p:anim>
                                    <p:anim calcmode="lin" valueType="num">
                                      <p:cBhvr additive="base">
                                        <p:cTn id="28" dur="1000" fill="hold"/>
                                        <p:tgtEl>
                                          <p:spTgt spid="27"/>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100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1000" fill="hold"/>
                                        <p:tgtEl>
                                          <p:spTgt spid="28"/>
                                        </p:tgtEl>
                                        <p:attrNameLst>
                                          <p:attrName>ppt_x</p:attrName>
                                        </p:attrNameLst>
                                      </p:cBhvr>
                                      <p:tavLst>
                                        <p:tav tm="0">
                                          <p:val>
                                            <p:strVal val="1+#ppt_w/2"/>
                                          </p:val>
                                        </p:tav>
                                        <p:tav tm="100000">
                                          <p:val>
                                            <p:strVal val="#ppt_x"/>
                                          </p:val>
                                        </p:tav>
                                      </p:tavLst>
                                    </p:anim>
                                    <p:anim calcmode="lin" valueType="num">
                                      <p:cBhvr additive="base">
                                        <p:cTn id="32" dur="1000" fill="hold"/>
                                        <p:tgtEl>
                                          <p:spTgt spid="28"/>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12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1000" fill="hold"/>
                                        <p:tgtEl>
                                          <p:spTgt spid="29"/>
                                        </p:tgtEl>
                                        <p:attrNameLst>
                                          <p:attrName>ppt_x</p:attrName>
                                        </p:attrNameLst>
                                      </p:cBhvr>
                                      <p:tavLst>
                                        <p:tav tm="0">
                                          <p:val>
                                            <p:strVal val="1+#ppt_w/2"/>
                                          </p:val>
                                        </p:tav>
                                        <p:tav tm="100000">
                                          <p:val>
                                            <p:strVal val="#ppt_x"/>
                                          </p:val>
                                        </p:tav>
                                      </p:tavLst>
                                    </p:anim>
                                    <p:anim calcmode="lin" valueType="num">
                                      <p:cBhvr additive="base">
                                        <p:cTn id="36" dur="1000" fill="hold"/>
                                        <p:tgtEl>
                                          <p:spTgt spid="29"/>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120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1000" fill="hold"/>
                                        <p:tgtEl>
                                          <p:spTgt spid="30"/>
                                        </p:tgtEl>
                                        <p:attrNameLst>
                                          <p:attrName>ppt_x</p:attrName>
                                        </p:attrNameLst>
                                      </p:cBhvr>
                                      <p:tavLst>
                                        <p:tav tm="0">
                                          <p:val>
                                            <p:strVal val="1+#ppt_w/2"/>
                                          </p:val>
                                        </p:tav>
                                        <p:tav tm="100000">
                                          <p:val>
                                            <p:strVal val="#ppt_x"/>
                                          </p:val>
                                        </p:tav>
                                      </p:tavLst>
                                    </p:anim>
                                    <p:anim calcmode="lin" valueType="num">
                                      <p:cBhvr additive="base">
                                        <p:cTn id="40" dur="1000" fill="hold"/>
                                        <p:tgtEl>
                                          <p:spTgt spid="30"/>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140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1+#ppt_w/2"/>
                                          </p:val>
                                        </p:tav>
                                        <p:tav tm="100000">
                                          <p:val>
                                            <p:strVal val="#ppt_x"/>
                                          </p:val>
                                        </p:tav>
                                      </p:tavLst>
                                    </p:anim>
                                    <p:anim calcmode="lin" valueType="num">
                                      <p:cBhvr additive="base">
                                        <p:cTn id="44" dur="10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160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1+#ppt_w/2"/>
                                          </p:val>
                                        </p:tav>
                                        <p:tav tm="100000">
                                          <p:val>
                                            <p:strVal val="#ppt_x"/>
                                          </p:val>
                                        </p:tav>
                                      </p:tavLst>
                                    </p:anim>
                                    <p:anim calcmode="lin" valueType="num">
                                      <p:cBhvr additive="base">
                                        <p:cTn id="48" dur="1000" fill="hold"/>
                                        <p:tgtEl>
                                          <p:spTgt spid="32"/>
                                        </p:tgtEl>
                                        <p:attrNameLst>
                                          <p:attrName>ppt_y</p:attrName>
                                        </p:attrNameLst>
                                      </p:cBhvr>
                                      <p:tavLst>
                                        <p:tav tm="0">
                                          <p:val>
                                            <p:strVal val="0-#ppt_h/2"/>
                                          </p:val>
                                        </p:tav>
                                        <p:tav tm="100000">
                                          <p:val>
                                            <p:strVal val="#ppt_y"/>
                                          </p:val>
                                        </p:tav>
                                      </p:tavLst>
                                    </p:anim>
                                  </p:childTnLst>
                                </p:cTn>
                              </p:par>
                              <p:par>
                                <p:cTn id="49" presetID="2" presetClass="entr" presetSubtype="3" fill="hold" grpId="0" nodeType="withEffect">
                                  <p:stCondLst>
                                    <p:cond delay="180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1+#ppt_w/2"/>
                                          </p:val>
                                        </p:tav>
                                        <p:tav tm="100000">
                                          <p:val>
                                            <p:strVal val="#ppt_x"/>
                                          </p:val>
                                        </p:tav>
                                      </p:tavLst>
                                    </p:anim>
                                    <p:anim calcmode="lin" valueType="num">
                                      <p:cBhvr additive="base">
                                        <p:cTn id="52" dur="1000" fill="hold"/>
                                        <p:tgtEl>
                                          <p:spTgt spid="33"/>
                                        </p:tgtEl>
                                        <p:attrNameLst>
                                          <p:attrName>ppt_y</p:attrName>
                                        </p:attrNameLst>
                                      </p:cBhvr>
                                      <p:tavLst>
                                        <p:tav tm="0">
                                          <p:val>
                                            <p:strVal val="0-#ppt_h/2"/>
                                          </p:val>
                                        </p:tav>
                                        <p:tav tm="100000">
                                          <p:val>
                                            <p:strVal val="#ppt_y"/>
                                          </p:val>
                                        </p:tav>
                                      </p:tavLst>
                                    </p:anim>
                                  </p:childTnLst>
                                </p:cTn>
                              </p:par>
                              <p:par>
                                <p:cTn id="53" presetID="2" presetClass="entr" presetSubtype="3" fill="hold" grpId="0" nodeType="withEffect">
                                  <p:stCondLst>
                                    <p:cond delay="200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1+#ppt_w/2"/>
                                          </p:val>
                                        </p:tav>
                                        <p:tav tm="100000">
                                          <p:val>
                                            <p:strVal val="#ppt_x"/>
                                          </p:val>
                                        </p:tav>
                                      </p:tavLst>
                                    </p:anim>
                                    <p:anim calcmode="lin" valueType="num">
                                      <p:cBhvr additive="base">
                                        <p:cTn id="56" dur="1000" fill="hold"/>
                                        <p:tgtEl>
                                          <p:spTgt spid="34"/>
                                        </p:tgtEl>
                                        <p:attrNameLst>
                                          <p:attrName>ppt_y</p:attrName>
                                        </p:attrNameLst>
                                      </p:cBhvr>
                                      <p:tavLst>
                                        <p:tav tm="0">
                                          <p:val>
                                            <p:strVal val="0-#ppt_h/2"/>
                                          </p:val>
                                        </p:tav>
                                        <p:tav tm="100000">
                                          <p:val>
                                            <p:strVal val="#ppt_y"/>
                                          </p:val>
                                        </p:tav>
                                      </p:tavLst>
                                    </p:anim>
                                  </p:childTnLst>
                                </p:cTn>
                              </p:par>
                              <p:par>
                                <p:cTn id="57" presetID="2" presetClass="entr" presetSubtype="3" fill="hold" grpId="0" nodeType="withEffect">
                                  <p:stCondLst>
                                    <p:cond delay="220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1000" fill="hold"/>
                                        <p:tgtEl>
                                          <p:spTgt spid="35"/>
                                        </p:tgtEl>
                                        <p:attrNameLst>
                                          <p:attrName>ppt_x</p:attrName>
                                        </p:attrNameLst>
                                      </p:cBhvr>
                                      <p:tavLst>
                                        <p:tav tm="0">
                                          <p:val>
                                            <p:strVal val="1+#ppt_w/2"/>
                                          </p:val>
                                        </p:tav>
                                        <p:tav tm="100000">
                                          <p:val>
                                            <p:strVal val="#ppt_x"/>
                                          </p:val>
                                        </p:tav>
                                      </p:tavLst>
                                    </p:anim>
                                    <p:anim calcmode="lin" valueType="num">
                                      <p:cBhvr additive="base">
                                        <p:cTn id="60" dur="1000" fill="hold"/>
                                        <p:tgtEl>
                                          <p:spTgt spid="35"/>
                                        </p:tgtEl>
                                        <p:attrNameLst>
                                          <p:attrName>ppt_y</p:attrName>
                                        </p:attrNameLst>
                                      </p:cBhvr>
                                      <p:tavLst>
                                        <p:tav tm="0">
                                          <p:val>
                                            <p:strVal val="0-#ppt_h/2"/>
                                          </p:val>
                                        </p:tav>
                                        <p:tav tm="100000">
                                          <p:val>
                                            <p:strVal val="#ppt_y"/>
                                          </p:val>
                                        </p:tav>
                                      </p:tavLst>
                                    </p:anim>
                                  </p:childTnLst>
                                </p:cTn>
                              </p:par>
                              <p:par>
                                <p:cTn id="61" presetID="50" presetClass="exit" presetSubtype="0" accel="100000" fill="hold" grpId="1" nodeType="withEffect">
                                  <p:stCondLst>
                                    <p:cond delay="3000"/>
                                  </p:stCondLst>
                                  <p:childTnLst>
                                    <p:anim calcmode="lin" valueType="num">
                                      <p:cBhvr>
                                        <p:cTn id="62" dur="2000"/>
                                        <p:tgtEl>
                                          <p:spTgt spid="22"/>
                                        </p:tgtEl>
                                        <p:attrNameLst>
                                          <p:attrName>ppt_w</p:attrName>
                                        </p:attrNameLst>
                                      </p:cBhvr>
                                      <p:tavLst>
                                        <p:tav tm="0">
                                          <p:val>
                                            <p:strVal val="ppt_w"/>
                                          </p:val>
                                        </p:tav>
                                        <p:tav tm="100000">
                                          <p:val>
                                            <p:strVal val="ppt_w+.3"/>
                                          </p:val>
                                        </p:tav>
                                      </p:tavLst>
                                    </p:anim>
                                    <p:anim calcmode="lin" valueType="num">
                                      <p:cBhvr>
                                        <p:cTn id="63" dur="2000"/>
                                        <p:tgtEl>
                                          <p:spTgt spid="22"/>
                                        </p:tgtEl>
                                        <p:attrNameLst>
                                          <p:attrName>ppt_h</p:attrName>
                                        </p:attrNameLst>
                                      </p:cBhvr>
                                      <p:tavLst>
                                        <p:tav tm="0">
                                          <p:val>
                                            <p:strVal val="ppt_h"/>
                                          </p:val>
                                        </p:tav>
                                        <p:tav tm="100000">
                                          <p:val>
                                            <p:strVal val="ppt_h"/>
                                          </p:val>
                                        </p:tav>
                                      </p:tavLst>
                                    </p:anim>
                                    <p:animEffect transition="out" filter="fade">
                                      <p:cBhvr>
                                        <p:cTn id="64" dur="2000"/>
                                        <p:tgtEl>
                                          <p:spTgt spid="22"/>
                                        </p:tgtEl>
                                      </p:cBhvr>
                                    </p:animEffect>
                                    <p:set>
                                      <p:cBhvr>
                                        <p:cTn id="65" dur="1" fill="hold">
                                          <p:stCondLst>
                                            <p:cond delay="1999"/>
                                          </p:stCondLst>
                                        </p:cTn>
                                        <p:tgtEl>
                                          <p:spTgt spid="22"/>
                                        </p:tgtEl>
                                        <p:attrNameLst>
                                          <p:attrName>style.visibility</p:attrName>
                                        </p:attrNameLst>
                                      </p:cBhvr>
                                      <p:to>
                                        <p:strVal val="hidden"/>
                                      </p:to>
                                    </p:set>
                                  </p:childTnLst>
                                </p:cTn>
                              </p:par>
                              <p:par>
                                <p:cTn id="66" presetID="50" presetClass="exit" presetSubtype="0" accel="100000" fill="hold" grpId="1" nodeType="withEffect">
                                  <p:stCondLst>
                                    <p:cond delay="3000"/>
                                  </p:stCondLst>
                                  <p:childTnLst>
                                    <p:anim calcmode="lin" valueType="num">
                                      <p:cBhvr>
                                        <p:cTn id="67" dur="2000"/>
                                        <p:tgtEl>
                                          <p:spTgt spid="23"/>
                                        </p:tgtEl>
                                        <p:attrNameLst>
                                          <p:attrName>ppt_w</p:attrName>
                                        </p:attrNameLst>
                                      </p:cBhvr>
                                      <p:tavLst>
                                        <p:tav tm="0">
                                          <p:val>
                                            <p:strVal val="ppt_w"/>
                                          </p:val>
                                        </p:tav>
                                        <p:tav tm="100000">
                                          <p:val>
                                            <p:strVal val="ppt_w+.3"/>
                                          </p:val>
                                        </p:tav>
                                      </p:tavLst>
                                    </p:anim>
                                    <p:anim calcmode="lin" valueType="num">
                                      <p:cBhvr>
                                        <p:cTn id="68" dur="2000"/>
                                        <p:tgtEl>
                                          <p:spTgt spid="23"/>
                                        </p:tgtEl>
                                        <p:attrNameLst>
                                          <p:attrName>ppt_h</p:attrName>
                                        </p:attrNameLst>
                                      </p:cBhvr>
                                      <p:tavLst>
                                        <p:tav tm="0">
                                          <p:val>
                                            <p:strVal val="ppt_h"/>
                                          </p:val>
                                        </p:tav>
                                        <p:tav tm="100000">
                                          <p:val>
                                            <p:strVal val="ppt_h"/>
                                          </p:val>
                                        </p:tav>
                                      </p:tavLst>
                                    </p:anim>
                                    <p:animEffect transition="out" filter="fade">
                                      <p:cBhvr>
                                        <p:cTn id="69" dur="2000"/>
                                        <p:tgtEl>
                                          <p:spTgt spid="23"/>
                                        </p:tgtEl>
                                      </p:cBhvr>
                                    </p:animEffect>
                                    <p:set>
                                      <p:cBhvr>
                                        <p:cTn id="70" dur="1" fill="hold">
                                          <p:stCondLst>
                                            <p:cond delay="1999"/>
                                          </p:stCondLst>
                                        </p:cTn>
                                        <p:tgtEl>
                                          <p:spTgt spid="23"/>
                                        </p:tgtEl>
                                        <p:attrNameLst>
                                          <p:attrName>style.visibility</p:attrName>
                                        </p:attrNameLst>
                                      </p:cBhvr>
                                      <p:to>
                                        <p:strVal val="hidden"/>
                                      </p:to>
                                    </p:set>
                                  </p:childTnLst>
                                </p:cTn>
                              </p:par>
                              <p:par>
                                <p:cTn id="71" presetID="50" presetClass="exit" presetSubtype="0" accel="100000" fill="hold" grpId="1" nodeType="withEffect">
                                  <p:stCondLst>
                                    <p:cond delay="3000"/>
                                  </p:stCondLst>
                                  <p:childTnLst>
                                    <p:anim calcmode="lin" valueType="num">
                                      <p:cBhvr>
                                        <p:cTn id="72" dur="2000"/>
                                        <p:tgtEl>
                                          <p:spTgt spid="24"/>
                                        </p:tgtEl>
                                        <p:attrNameLst>
                                          <p:attrName>ppt_w</p:attrName>
                                        </p:attrNameLst>
                                      </p:cBhvr>
                                      <p:tavLst>
                                        <p:tav tm="0">
                                          <p:val>
                                            <p:strVal val="ppt_w"/>
                                          </p:val>
                                        </p:tav>
                                        <p:tav tm="100000">
                                          <p:val>
                                            <p:strVal val="ppt_w+.3"/>
                                          </p:val>
                                        </p:tav>
                                      </p:tavLst>
                                    </p:anim>
                                    <p:anim calcmode="lin" valueType="num">
                                      <p:cBhvr>
                                        <p:cTn id="73" dur="2000"/>
                                        <p:tgtEl>
                                          <p:spTgt spid="24"/>
                                        </p:tgtEl>
                                        <p:attrNameLst>
                                          <p:attrName>ppt_h</p:attrName>
                                        </p:attrNameLst>
                                      </p:cBhvr>
                                      <p:tavLst>
                                        <p:tav tm="0">
                                          <p:val>
                                            <p:strVal val="ppt_h"/>
                                          </p:val>
                                        </p:tav>
                                        <p:tav tm="100000">
                                          <p:val>
                                            <p:strVal val="ppt_h"/>
                                          </p:val>
                                        </p:tav>
                                      </p:tavLst>
                                    </p:anim>
                                    <p:animEffect transition="out" filter="fade">
                                      <p:cBhvr>
                                        <p:cTn id="74" dur="2000"/>
                                        <p:tgtEl>
                                          <p:spTgt spid="24"/>
                                        </p:tgtEl>
                                      </p:cBhvr>
                                    </p:animEffect>
                                    <p:set>
                                      <p:cBhvr>
                                        <p:cTn id="75" dur="1" fill="hold">
                                          <p:stCondLst>
                                            <p:cond delay="1999"/>
                                          </p:stCondLst>
                                        </p:cTn>
                                        <p:tgtEl>
                                          <p:spTgt spid="24"/>
                                        </p:tgtEl>
                                        <p:attrNameLst>
                                          <p:attrName>style.visibility</p:attrName>
                                        </p:attrNameLst>
                                      </p:cBhvr>
                                      <p:to>
                                        <p:strVal val="hidden"/>
                                      </p:to>
                                    </p:set>
                                  </p:childTnLst>
                                </p:cTn>
                              </p:par>
                              <p:par>
                                <p:cTn id="76" presetID="50" presetClass="exit" presetSubtype="0" accel="100000" fill="hold" grpId="1" nodeType="withEffect">
                                  <p:stCondLst>
                                    <p:cond delay="3000"/>
                                  </p:stCondLst>
                                  <p:childTnLst>
                                    <p:anim calcmode="lin" valueType="num">
                                      <p:cBhvr>
                                        <p:cTn id="77" dur="2000"/>
                                        <p:tgtEl>
                                          <p:spTgt spid="25"/>
                                        </p:tgtEl>
                                        <p:attrNameLst>
                                          <p:attrName>ppt_w</p:attrName>
                                        </p:attrNameLst>
                                      </p:cBhvr>
                                      <p:tavLst>
                                        <p:tav tm="0">
                                          <p:val>
                                            <p:strVal val="ppt_w"/>
                                          </p:val>
                                        </p:tav>
                                        <p:tav tm="100000">
                                          <p:val>
                                            <p:strVal val="ppt_w+.3"/>
                                          </p:val>
                                        </p:tav>
                                      </p:tavLst>
                                    </p:anim>
                                    <p:anim calcmode="lin" valueType="num">
                                      <p:cBhvr>
                                        <p:cTn id="78" dur="2000"/>
                                        <p:tgtEl>
                                          <p:spTgt spid="25"/>
                                        </p:tgtEl>
                                        <p:attrNameLst>
                                          <p:attrName>ppt_h</p:attrName>
                                        </p:attrNameLst>
                                      </p:cBhvr>
                                      <p:tavLst>
                                        <p:tav tm="0">
                                          <p:val>
                                            <p:strVal val="ppt_h"/>
                                          </p:val>
                                        </p:tav>
                                        <p:tav tm="100000">
                                          <p:val>
                                            <p:strVal val="ppt_h"/>
                                          </p:val>
                                        </p:tav>
                                      </p:tavLst>
                                    </p:anim>
                                    <p:animEffect transition="out" filter="fade">
                                      <p:cBhvr>
                                        <p:cTn id="79" dur="2000"/>
                                        <p:tgtEl>
                                          <p:spTgt spid="25"/>
                                        </p:tgtEl>
                                      </p:cBhvr>
                                    </p:animEffect>
                                    <p:set>
                                      <p:cBhvr>
                                        <p:cTn id="80" dur="1" fill="hold">
                                          <p:stCondLst>
                                            <p:cond delay="1999"/>
                                          </p:stCondLst>
                                        </p:cTn>
                                        <p:tgtEl>
                                          <p:spTgt spid="25"/>
                                        </p:tgtEl>
                                        <p:attrNameLst>
                                          <p:attrName>style.visibility</p:attrName>
                                        </p:attrNameLst>
                                      </p:cBhvr>
                                      <p:to>
                                        <p:strVal val="hidden"/>
                                      </p:to>
                                    </p:set>
                                  </p:childTnLst>
                                </p:cTn>
                              </p:par>
                              <p:par>
                                <p:cTn id="81" presetID="50" presetClass="exit" presetSubtype="0" accel="100000" fill="hold" grpId="1" nodeType="withEffect">
                                  <p:stCondLst>
                                    <p:cond delay="3000"/>
                                  </p:stCondLst>
                                  <p:childTnLst>
                                    <p:anim calcmode="lin" valueType="num">
                                      <p:cBhvr>
                                        <p:cTn id="82" dur="2000"/>
                                        <p:tgtEl>
                                          <p:spTgt spid="26"/>
                                        </p:tgtEl>
                                        <p:attrNameLst>
                                          <p:attrName>ppt_w</p:attrName>
                                        </p:attrNameLst>
                                      </p:cBhvr>
                                      <p:tavLst>
                                        <p:tav tm="0">
                                          <p:val>
                                            <p:strVal val="ppt_w"/>
                                          </p:val>
                                        </p:tav>
                                        <p:tav tm="100000">
                                          <p:val>
                                            <p:strVal val="ppt_w+.3"/>
                                          </p:val>
                                        </p:tav>
                                      </p:tavLst>
                                    </p:anim>
                                    <p:anim calcmode="lin" valueType="num">
                                      <p:cBhvr>
                                        <p:cTn id="83" dur="2000"/>
                                        <p:tgtEl>
                                          <p:spTgt spid="26"/>
                                        </p:tgtEl>
                                        <p:attrNameLst>
                                          <p:attrName>ppt_h</p:attrName>
                                        </p:attrNameLst>
                                      </p:cBhvr>
                                      <p:tavLst>
                                        <p:tav tm="0">
                                          <p:val>
                                            <p:strVal val="ppt_h"/>
                                          </p:val>
                                        </p:tav>
                                        <p:tav tm="100000">
                                          <p:val>
                                            <p:strVal val="ppt_h"/>
                                          </p:val>
                                        </p:tav>
                                      </p:tavLst>
                                    </p:anim>
                                    <p:animEffect transition="out" filter="fade">
                                      <p:cBhvr>
                                        <p:cTn id="84" dur="2000"/>
                                        <p:tgtEl>
                                          <p:spTgt spid="26"/>
                                        </p:tgtEl>
                                      </p:cBhvr>
                                    </p:animEffect>
                                    <p:set>
                                      <p:cBhvr>
                                        <p:cTn id="85" dur="1" fill="hold">
                                          <p:stCondLst>
                                            <p:cond delay="1999"/>
                                          </p:stCondLst>
                                        </p:cTn>
                                        <p:tgtEl>
                                          <p:spTgt spid="26"/>
                                        </p:tgtEl>
                                        <p:attrNameLst>
                                          <p:attrName>style.visibility</p:attrName>
                                        </p:attrNameLst>
                                      </p:cBhvr>
                                      <p:to>
                                        <p:strVal val="hidden"/>
                                      </p:to>
                                    </p:set>
                                  </p:childTnLst>
                                </p:cTn>
                              </p:par>
                              <p:par>
                                <p:cTn id="86" presetID="50" presetClass="exit" presetSubtype="0" accel="100000" fill="hold" grpId="1" nodeType="withEffect">
                                  <p:stCondLst>
                                    <p:cond delay="3000"/>
                                  </p:stCondLst>
                                  <p:childTnLst>
                                    <p:anim calcmode="lin" valueType="num">
                                      <p:cBhvr>
                                        <p:cTn id="87" dur="2000"/>
                                        <p:tgtEl>
                                          <p:spTgt spid="27"/>
                                        </p:tgtEl>
                                        <p:attrNameLst>
                                          <p:attrName>ppt_w</p:attrName>
                                        </p:attrNameLst>
                                      </p:cBhvr>
                                      <p:tavLst>
                                        <p:tav tm="0">
                                          <p:val>
                                            <p:strVal val="ppt_w"/>
                                          </p:val>
                                        </p:tav>
                                        <p:tav tm="100000">
                                          <p:val>
                                            <p:strVal val="ppt_w+.3"/>
                                          </p:val>
                                        </p:tav>
                                      </p:tavLst>
                                    </p:anim>
                                    <p:anim calcmode="lin" valueType="num">
                                      <p:cBhvr>
                                        <p:cTn id="88" dur="2000"/>
                                        <p:tgtEl>
                                          <p:spTgt spid="27"/>
                                        </p:tgtEl>
                                        <p:attrNameLst>
                                          <p:attrName>ppt_h</p:attrName>
                                        </p:attrNameLst>
                                      </p:cBhvr>
                                      <p:tavLst>
                                        <p:tav tm="0">
                                          <p:val>
                                            <p:strVal val="ppt_h"/>
                                          </p:val>
                                        </p:tav>
                                        <p:tav tm="100000">
                                          <p:val>
                                            <p:strVal val="ppt_h"/>
                                          </p:val>
                                        </p:tav>
                                      </p:tavLst>
                                    </p:anim>
                                    <p:animEffect transition="out" filter="fade">
                                      <p:cBhvr>
                                        <p:cTn id="89" dur="2000"/>
                                        <p:tgtEl>
                                          <p:spTgt spid="27"/>
                                        </p:tgtEl>
                                      </p:cBhvr>
                                    </p:animEffect>
                                    <p:set>
                                      <p:cBhvr>
                                        <p:cTn id="90" dur="1" fill="hold">
                                          <p:stCondLst>
                                            <p:cond delay="1999"/>
                                          </p:stCondLst>
                                        </p:cTn>
                                        <p:tgtEl>
                                          <p:spTgt spid="27"/>
                                        </p:tgtEl>
                                        <p:attrNameLst>
                                          <p:attrName>style.visibility</p:attrName>
                                        </p:attrNameLst>
                                      </p:cBhvr>
                                      <p:to>
                                        <p:strVal val="hidden"/>
                                      </p:to>
                                    </p:set>
                                  </p:childTnLst>
                                </p:cTn>
                              </p:par>
                              <p:par>
                                <p:cTn id="91" presetID="50" presetClass="exit" presetSubtype="0" accel="100000" fill="hold" grpId="1" nodeType="withEffect">
                                  <p:stCondLst>
                                    <p:cond delay="3000"/>
                                  </p:stCondLst>
                                  <p:childTnLst>
                                    <p:anim calcmode="lin" valueType="num">
                                      <p:cBhvr>
                                        <p:cTn id="92" dur="2000"/>
                                        <p:tgtEl>
                                          <p:spTgt spid="28"/>
                                        </p:tgtEl>
                                        <p:attrNameLst>
                                          <p:attrName>ppt_w</p:attrName>
                                        </p:attrNameLst>
                                      </p:cBhvr>
                                      <p:tavLst>
                                        <p:tav tm="0">
                                          <p:val>
                                            <p:strVal val="ppt_w"/>
                                          </p:val>
                                        </p:tav>
                                        <p:tav tm="100000">
                                          <p:val>
                                            <p:strVal val="ppt_w+.3"/>
                                          </p:val>
                                        </p:tav>
                                      </p:tavLst>
                                    </p:anim>
                                    <p:anim calcmode="lin" valueType="num">
                                      <p:cBhvr>
                                        <p:cTn id="93" dur="2000"/>
                                        <p:tgtEl>
                                          <p:spTgt spid="28"/>
                                        </p:tgtEl>
                                        <p:attrNameLst>
                                          <p:attrName>ppt_h</p:attrName>
                                        </p:attrNameLst>
                                      </p:cBhvr>
                                      <p:tavLst>
                                        <p:tav tm="0">
                                          <p:val>
                                            <p:strVal val="ppt_h"/>
                                          </p:val>
                                        </p:tav>
                                        <p:tav tm="100000">
                                          <p:val>
                                            <p:strVal val="ppt_h"/>
                                          </p:val>
                                        </p:tav>
                                      </p:tavLst>
                                    </p:anim>
                                    <p:animEffect transition="out" filter="fade">
                                      <p:cBhvr>
                                        <p:cTn id="94" dur="2000"/>
                                        <p:tgtEl>
                                          <p:spTgt spid="28"/>
                                        </p:tgtEl>
                                      </p:cBhvr>
                                    </p:animEffect>
                                    <p:set>
                                      <p:cBhvr>
                                        <p:cTn id="95" dur="1" fill="hold">
                                          <p:stCondLst>
                                            <p:cond delay="1999"/>
                                          </p:stCondLst>
                                        </p:cTn>
                                        <p:tgtEl>
                                          <p:spTgt spid="28"/>
                                        </p:tgtEl>
                                        <p:attrNameLst>
                                          <p:attrName>style.visibility</p:attrName>
                                        </p:attrNameLst>
                                      </p:cBhvr>
                                      <p:to>
                                        <p:strVal val="hidden"/>
                                      </p:to>
                                    </p:set>
                                  </p:childTnLst>
                                </p:cTn>
                              </p:par>
                              <p:par>
                                <p:cTn id="96" presetID="50" presetClass="exit" presetSubtype="0" accel="100000" fill="hold" grpId="1" nodeType="withEffect">
                                  <p:stCondLst>
                                    <p:cond delay="3000"/>
                                  </p:stCondLst>
                                  <p:childTnLst>
                                    <p:anim calcmode="lin" valueType="num">
                                      <p:cBhvr>
                                        <p:cTn id="97" dur="2000"/>
                                        <p:tgtEl>
                                          <p:spTgt spid="29"/>
                                        </p:tgtEl>
                                        <p:attrNameLst>
                                          <p:attrName>ppt_w</p:attrName>
                                        </p:attrNameLst>
                                      </p:cBhvr>
                                      <p:tavLst>
                                        <p:tav tm="0">
                                          <p:val>
                                            <p:strVal val="ppt_w"/>
                                          </p:val>
                                        </p:tav>
                                        <p:tav tm="100000">
                                          <p:val>
                                            <p:strVal val="ppt_w+.3"/>
                                          </p:val>
                                        </p:tav>
                                      </p:tavLst>
                                    </p:anim>
                                    <p:anim calcmode="lin" valueType="num">
                                      <p:cBhvr>
                                        <p:cTn id="98" dur="2000"/>
                                        <p:tgtEl>
                                          <p:spTgt spid="29"/>
                                        </p:tgtEl>
                                        <p:attrNameLst>
                                          <p:attrName>ppt_h</p:attrName>
                                        </p:attrNameLst>
                                      </p:cBhvr>
                                      <p:tavLst>
                                        <p:tav tm="0">
                                          <p:val>
                                            <p:strVal val="ppt_h"/>
                                          </p:val>
                                        </p:tav>
                                        <p:tav tm="100000">
                                          <p:val>
                                            <p:strVal val="ppt_h"/>
                                          </p:val>
                                        </p:tav>
                                      </p:tavLst>
                                    </p:anim>
                                    <p:animEffect transition="out" filter="fade">
                                      <p:cBhvr>
                                        <p:cTn id="99" dur="2000"/>
                                        <p:tgtEl>
                                          <p:spTgt spid="29"/>
                                        </p:tgtEl>
                                      </p:cBhvr>
                                    </p:animEffect>
                                    <p:set>
                                      <p:cBhvr>
                                        <p:cTn id="100" dur="1" fill="hold">
                                          <p:stCondLst>
                                            <p:cond delay="1999"/>
                                          </p:stCondLst>
                                        </p:cTn>
                                        <p:tgtEl>
                                          <p:spTgt spid="29"/>
                                        </p:tgtEl>
                                        <p:attrNameLst>
                                          <p:attrName>style.visibility</p:attrName>
                                        </p:attrNameLst>
                                      </p:cBhvr>
                                      <p:to>
                                        <p:strVal val="hidden"/>
                                      </p:to>
                                    </p:set>
                                  </p:childTnLst>
                                </p:cTn>
                              </p:par>
                              <p:par>
                                <p:cTn id="101" presetID="50" presetClass="exit" presetSubtype="0" accel="100000" fill="hold" grpId="1" nodeType="withEffect">
                                  <p:stCondLst>
                                    <p:cond delay="3000"/>
                                  </p:stCondLst>
                                  <p:childTnLst>
                                    <p:anim calcmode="lin" valueType="num">
                                      <p:cBhvr>
                                        <p:cTn id="102" dur="2000"/>
                                        <p:tgtEl>
                                          <p:spTgt spid="30"/>
                                        </p:tgtEl>
                                        <p:attrNameLst>
                                          <p:attrName>ppt_w</p:attrName>
                                        </p:attrNameLst>
                                      </p:cBhvr>
                                      <p:tavLst>
                                        <p:tav tm="0">
                                          <p:val>
                                            <p:strVal val="ppt_w"/>
                                          </p:val>
                                        </p:tav>
                                        <p:tav tm="100000">
                                          <p:val>
                                            <p:strVal val="ppt_w+.3"/>
                                          </p:val>
                                        </p:tav>
                                      </p:tavLst>
                                    </p:anim>
                                    <p:anim calcmode="lin" valueType="num">
                                      <p:cBhvr>
                                        <p:cTn id="103" dur="2000"/>
                                        <p:tgtEl>
                                          <p:spTgt spid="30"/>
                                        </p:tgtEl>
                                        <p:attrNameLst>
                                          <p:attrName>ppt_h</p:attrName>
                                        </p:attrNameLst>
                                      </p:cBhvr>
                                      <p:tavLst>
                                        <p:tav tm="0">
                                          <p:val>
                                            <p:strVal val="ppt_h"/>
                                          </p:val>
                                        </p:tav>
                                        <p:tav tm="100000">
                                          <p:val>
                                            <p:strVal val="ppt_h"/>
                                          </p:val>
                                        </p:tav>
                                      </p:tavLst>
                                    </p:anim>
                                    <p:animEffect transition="out" filter="fade">
                                      <p:cBhvr>
                                        <p:cTn id="104" dur="2000"/>
                                        <p:tgtEl>
                                          <p:spTgt spid="30"/>
                                        </p:tgtEl>
                                      </p:cBhvr>
                                    </p:animEffect>
                                    <p:set>
                                      <p:cBhvr>
                                        <p:cTn id="105" dur="1" fill="hold">
                                          <p:stCondLst>
                                            <p:cond delay="1999"/>
                                          </p:stCondLst>
                                        </p:cTn>
                                        <p:tgtEl>
                                          <p:spTgt spid="30"/>
                                        </p:tgtEl>
                                        <p:attrNameLst>
                                          <p:attrName>style.visibility</p:attrName>
                                        </p:attrNameLst>
                                      </p:cBhvr>
                                      <p:to>
                                        <p:strVal val="hidden"/>
                                      </p:to>
                                    </p:set>
                                  </p:childTnLst>
                                </p:cTn>
                              </p:par>
                              <p:par>
                                <p:cTn id="106" presetID="50" presetClass="exit" presetSubtype="0" accel="100000" fill="hold" grpId="1" nodeType="withEffect">
                                  <p:stCondLst>
                                    <p:cond delay="3000"/>
                                  </p:stCondLst>
                                  <p:childTnLst>
                                    <p:anim calcmode="lin" valueType="num">
                                      <p:cBhvr>
                                        <p:cTn id="107" dur="2000"/>
                                        <p:tgtEl>
                                          <p:spTgt spid="31"/>
                                        </p:tgtEl>
                                        <p:attrNameLst>
                                          <p:attrName>ppt_w</p:attrName>
                                        </p:attrNameLst>
                                      </p:cBhvr>
                                      <p:tavLst>
                                        <p:tav tm="0">
                                          <p:val>
                                            <p:strVal val="ppt_w"/>
                                          </p:val>
                                        </p:tav>
                                        <p:tav tm="100000">
                                          <p:val>
                                            <p:strVal val="ppt_w+.3"/>
                                          </p:val>
                                        </p:tav>
                                      </p:tavLst>
                                    </p:anim>
                                    <p:anim calcmode="lin" valueType="num">
                                      <p:cBhvr>
                                        <p:cTn id="108" dur="2000"/>
                                        <p:tgtEl>
                                          <p:spTgt spid="31"/>
                                        </p:tgtEl>
                                        <p:attrNameLst>
                                          <p:attrName>ppt_h</p:attrName>
                                        </p:attrNameLst>
                                      </p:cBhvr>
                                      <p:tavLst>
                                        <p:tav tm="0">
                                          <p:val>
                                            <p:strVal val="ppt_h"/>
                                          </p:val>
                                        </p:tav>
                                        <p:tav tm="100000">
                                          <p:val>
                                            <p:strVal val="ppt_h"/>
                                          </p:val>
                                        </p:tav>
                                      </p:tavLst>
                                    </p:anim>
                                    <p:animEffect transition="out" filter="fade">
                                      <p:cBhvr>
                                        <p:cTn id="109" dur="2000"/>
                                        <p:tgtEl>
                                          <p:spTgt spid="31"/>
                                        </p:tgtEl>
                                      </p:cBhvr>
                                    </p:animEffect>
                                    <p:set>
                                      <p:cBhvr>
                                        <p:cTn id="110" dur="1" fill="hold">
                                          <p:stCondLst>
                                            <p:cond delay="1999"/>
                                          </p:stCondLst>
                                        </p:cTn>
                                        <p:tgtEl>
                                          <p:spTgt spid="31"/>
                                        </p:tgtEl>
                                        <p:attrNameLst>
                                          <p:attrName>style.visibility</p:attrName>
                                        </p:attrNameLst>
                                      </p:cBhvr>
                                      <p:to>
                                        <p:strVal val="hidden"/>
                                      </p:to>
                                    </p:set>
                                  </p:childTnLst>
                                </p:cTn>
                              </p:par>
                              <p:par>
                                <p:cTn id="111" presetID="50" presetClass="exit" presetSubtype="0" accel="100000" fill="hold" grpId="1" nodeType="withEffect">
                                  <p:stCondLst>
                                    <p:cond delay="3000"/>
                                  </p:stCondLst>
                                  <p:childTnLst>
                                    <p:anim calcmode="lin" valueType="num">
                                      <p:cBhvr>
                                        <p:cTn id="112" dur="2000"/>
                                        <p:tgtEl>
                                          <p:spTgt spid="32"/>
                                        </p:tgtEl>
                                        <p:attrNameLst>
                                          <p:attrName>ppt_w</p:attrName>
                                        </p:attrNameLst>
                                      </p:cBhvr>
                                      <p:tavLst>
                                        <p:tav tm="0">
                                          <p:val>
                                            <p:strVal val="ppt_w"/>
                                          </p:val>
                                        </p:tav>
                                        <p:tav tm="100000">
                                          <p:val>
                                            <p:strVal val="ppt_w+.3"/>
                                          </p:val>
                                        </p:tav>
                                      </p:tavLst>
                                    </p:anim>
                                    <p:anim calcmode="lin" valueType="num">
                                      <p:cBhvr>
                                        <p:cTn id="113" dur="2000"/>
                                        <p:tgtEl>
                                          <p:spTgt spid="32"/>
                                        </p:tgtEl>
                                        <p:attrNameLst>
                                          <p:attrName>ppt_h</p:attrName>
                                        </p:attrNameLst>
                                      </p:cBhvr>
                                      <p:tavLst>
                                        <p:tav tm="0">
                                          <p:val>
                                            <p:strVal val="ppt_h"/>
                                          </p:val>
                                        </p:tav>
                                        <p:tav tm="100000">
                                          <p:val>
                                            <p:strVal val="ppt_h"/>
                                          </p:val>
                                        </p:tav>
                                      </p:tavLst>
                                    </p:anim>
                                    <p:animEffect transition="out" filter="fade">
                                      <p:cBhvr>
                                        <p:cTn id="114" dur="2000"/>
                                        <p:tgtEl>
                                          <p:spTgt spid="32"/>
                                        </p:tgtEl>
                                      </p:cBhvr>
                                    </p:animEffect>
                                    <p:set>
                                      <p:cBhvr>
                                        <p:cTn id="115" dur="1" fill="hold">
                                          <p:stCondLst>
                                            <p:cond delay="1999"/>
                                          </p:stCondLst>
                                        </p:cTn>
                                        <p:tgtEl>
                                          <p:spTgt spid="32"/>
                                        </p:tgtEl>
                                        <p:attrNameLst>
                                          <p:attrName>style.visibility</p:attrName>
                                        </p:attrNameLst>
                                      </p:cBhvr>
                                      <p:to>
                                        <p:strVal val="hidden"/>
                                      </p:to>
                                    </p:set>
                                  </p:childTnLst>
                                </p:cTn>
                              </p:par>
                              <p:par>
                                <p:cTn id="116" presetID="50" presetClass="exit" presetSubtype="0" accel="100000" fill="hold" grpId="1" nodeType="withEffect">
                                  <p:stCondLst>
                                    <p:cond delay="3000"/>
                                  </p:stCondLst>
                                  <p:childTnLst>
                                    <p:anim calcmode="lin" valueType="num">
                                      <p:cBhvr>
                                        <p:cTn id="117" dur="2000"/>
                                        <p:tgtEl>
                                          <p:spTgt spid="33"/>
                                        </p:tgtEl>
                                        <p:attrNameLst>
                                          <p:attrName>ppt_w</p:attrName>
                                        </p:attrNameLst>
                                      </p:cBhvr>
                                      <p:tavLst>
                                        <p:tav tm="0">
                                          <p:val>
                                            <p:strVal val="ppt_w"/>
                                          </p:val>
                                        </p:tav>
                                        <p:tav tm="100000">
                                          <p:val>
                                            <p:strVal val="ppt_w+.3"/>
                                          </p:val>
                                        </p:tav>
                                      </p:tavLst>
                                    </p:anim>
                                    <p:anim calcmode="lin" valueType="num">
                                      <p:cBhvr>
                                        <p:cTn id="118" dur="2000"/>
                                        <p:tgtEl>
                                          <p:spTgt spid="33"/>
                                        </p:tgtEl>
                                        <p:attrNameLst>
                                          <p:attrName>ppt_h</p:attrName>
                                        </p:attrNameLst>
                                      </p:cBhvr>
                                      <p:tavLst>
                                        <p:tav tm="0">
                                          <p:val>
                                            <p:strVal val="ppt_h"/>
                                          </p:val>
                                        </p:tav>
                                        <p:tav tm="100000">
                                          <p:val>
                                            <p:strVal val="ppt_h"/>
                                          </p:val>
                                        </p:tav>
                                      </p:tavLst>
                                    </p:anim>
                                    <p:animEffect transition="out" filter="fade">
                                      <p:cBhvr>
                                        <p:cTn id="119" dur="2000"/>
                                        <p:tgtEl>
                                          <p:spTgt spid="33"/>
                                        </p:tgtEl>
                                      </p:cBhvr>
                                    </p:animEffect>
                                    <p:set>
                                      <p:cBhvr>
                                        <p:cTn id="120" dur="1" fill="hold">
                                          <p:stCondLst>
                                            <p:cond delay="1999"/>
                                          </p:stCondLst>
                                        </p:cTn>
                                        <p:tgtEl>
                                          <p:spTgt spid="33"/>
                                        </p:tgtEl>
                                        <p:attrNameLst>
                                          <p:attrName>style.visibility</p:attrName>
                                        </p:attrNameLst>
                                      </p:cBhvr>
                                      <p:to>
                                        <p:strVal val="hidden"/>
                                      </p:to>
                                    </p:set>
                                  </p:childTnLst>
                                </p:cTn>
                              </p:par>
                              <p:par>
                                <p:cTn id="121" presetID="50" presetClass="exit" presetSubtype="0" accel="100000" fill="hold" grpId="1" nodeType="withEffect">
                                  <p:stCondLst>
                                    <p:cond delay="3000"/>
                                  </p:stCondLst>
                                  <p:childTnLst>
                                    <p:anim calcmode="lin" valueType="num">
                                      <p:cBhvr>
                                        <p:cTn id="122" dur="2000"/>
                                        <p:tgtEl>
                                          <p:spTgt spid="34"/>
                                        </p:tgtEl>
                                        <p:attrNameLst>
                                          <p:attrName>ppt_w</p:attrName>
                                        </p:attrNameLst>
                                      </p:cBhvr>
                                      <p:tavLst>
                                        <p:tav tm="0">
                                          <p:val>
                                            <p:strVal val="ppt_w"/>
                                          </p:val>
                                        </p:tav>
                                        <p:tav tm="100000">
                                          <p:val>
                                            <p:strVal val="ppt_w+.3"/>
                                          </p:val>
                                        </p:tav>
                                      </p:tavLst>
                                    </p:anim>
                                    <p:anim calcmode="lin" valueType="num">
                                      <p:cBhvr>
                                        <p:cTn id="123" dur="2000"/>
                                        <p:tgtEl>
                                          <p:spTgt spid="34"/>
                                        </p:tgtEl>
                                        <p:attrNameLst>
                                          <p:attrName>ppt_h</p:attrName>
                                        </p:attrNameLst>
                                      </p:cBhvr>
                                      <p:tavLst>
                                        <p:tav tm="0">
                                          <p:val>
                                            <p:strVal val="ppt_h"/>
                                          </p:val>
                                        </p:tav>
                                        <p:tav tm="100000">
                                          <p:val>
                                            <p:strVal val="ppt_h"/>
                                          </p:val>
                                        </p:tav>
                                      </p:tavLst>
                                    </p:anim>
                                    <p:animEffect transition="out" filter="fade">
                                      <p:cBhvr>
                                        <p:cTn id="124" dur="2000"/>
                                        <p:tgtEl>
                                          <p:spTgt spid="34"/>
                                        </p:tgtEl>
                                      </p:cBhvr>
                                    </p:animEffect>
                                    <p:set>
                                      <p:cBhvr>
                                        <p:cTn id="125" dur="1" fill="hold">
                                          <p:stCondLst>
                                            <p:cond delay="1999"/>
                                          </p:stCondLst>
                                        </p:cTn>
                                        <p:tgtEl>
                                          <p:spTgt spid="34"/>
                                        </p:tgtEl>
                                        <p:attrNameLst>
                                          <p:attrName>style.visibility</p:attrName>
                                        </p:attrNameLst>
                                      </p:cBhvr>
                                      <p:to>
                                        <p:strVal val="hidden"/>
                                      </p:to>
                                    </p:set>
                                  </p:childTnLst>
                                </p:cTn>
                              </p:par>
                              <p:par>
                                <p:cTn id="126" presetID="50" presetClass="exit" presetSubtype="0" accel="100000" fill="hold" grpId="1" nodeType="withEffect">
                                  <p:stCondLst>
                                    <p:cond delay="3000"/>
                                  </p:stCondLst>
                                  <p:childTnLst>
                                    <p:anim calcmode="lin" valueType="num">
                                      <p:cBhvr>
                                        <p:cTn id="127" dur="2000"/>
                                        <p:tgtEl>
                                          <p:spTgt spid="35"/>
                                        </p:tgtEl>
                                        <p:attrNameLst>
                                          <p:attrName>ppt_w</p:attrName>
                                        </p:attrNameLst>
                                      </p:cBhvr>
                                      <p:tavLst>
                                        <p:tav tm="0">
                                          <p:val>
                                            <p:strVal val="ppt_w"/>
                                          </p:val>
                                        </p:tav>
                                        <p:tav tm="100000">
                                          <p:val>
                                            <p:strVal val="ppt_w+.3"/>
                                          </p:val>
                                        </p:tav>
                                      </p:tavLst>
                                    </p:anim>
                                    <p:anim calcmode="lin" valueType="num">
                                      <p:cBhvr>
                                        <p:cTn id="128" dur="2000"/>
                                        <p:tgtEl>
                                          <p:spTgt spid="35"/>
                                        </p:tgtEl>
                                        <p:attrNameLst>
                                          <p:attrName>ppt_h</p:attrName>
                                        </p:attrNameLst>
                                      </p:cBhvr>
                                      <p:tavLst>
                                        <p:tav tm="0">
                                          <p:val>
                                            <p:strVal val="ppt_h"/>
                                          </p:val>
                                        </p:tav>
                                        <p:tav tm="100000">
                                          <p:val>
                                            <p:strVal val="ppt_h"/>
                                          </p:val>
                                        </p:tav>
                                      </p:tavLst>
                                    </p:anim>
                                    <p:animEffect transition="out" filter="fade">
                                      <p:cBhvr>
                                        <p:cTn id="129" dur="2000"/>
                                        <p:tgtEl>
                                          <p:spTgt spid="35"/>
                                        </p:tgtEl>
                                      </p:cBhvr>
                                    </p:animEffect>
                                    <p:set>
                                      <p:cBhvr>
                                        <p:cTn id="130" dur="1" fill="hold">
                                          <p:stCondLst>
                                            <p:cond delay="19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tmplLst>
          <p:tmpl>
            <p:tnLst>
              <p:par>
                <p:cTn presetID="2" presetClass="entr" presetSubtype="3"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0-#ppt_h/2"/>
                          </p:val>
                        </p:tav>
                        <p:tav tm="100000">
                          <p:val>
                            <p:strVal val="#ppt_y"/>
                          </p:val>
                        </p:tav>
                      </p:tavLst>
                    </p:anim>
                  </p:childTnLst>
                </p:cTn>
              </p:par>
            </p:tnLst>
          </p:tmpl>
        </p:tmplLst>
      </p:bldP>
      <p:bldP spid="22" grpId="1" animBg="1"/>
      <p:bldP spid="23" grpId="0" animBg="1">
        <p:tmplLst>
          <p:tmpl>
            <p:tnLst>
              <p:par>
                <p:cTn presetID="2" presetClass="entr" presetSubtype="3"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1+#ppt_w/2"/>
                          </p:val>
                        </p:tav>
                        <p:tav tm="100000">
                          <p:val>
                            <p:strVal val="#ppt_x"/>
                          </p:val>
                        </p:tav>
                      </p:tavLst>
                    </p:anim>
                    <p:anim calcmode="lin" valueType="num">
                      <p:cBhvr additive="base">
                        <p:cTn dur="1000" fill="hold"/>
                        <p:tgtEl>
                          <p:spTgt spid="23"/>
                        </p:tgtEl>
                        <p:attrNameLst>
                          <p:attrName>ppt_y</p:attrName>
                        </p:attrNameLst>
                      </p:cBhvr>
                      <p:tavLst>
                        <p:tav tm="0">
                          <p:val>
                            <p:strVal val="0-#ppt_h/2"/>
                          </p:val>
                        </p:tav>
                        <p:tav tm="100000">
                          <p:val>
                            <p:strVal val="#ppt_y"/>
                          </p:val>
                        </p:tav>
                      </p:tavLst>
                    </p:anim>
                  </p:childTnLst>
                </p:cTn>
              </p:par>
            </p:tnLst>
          </p:tmpl>
        </p:tmplLst>
      </p:bldP>
      <p:bldP spid="23" grpId="1" animBg="1"/>
      <p:bldP spid="24" grpId="0" animBg="1">
        <p:tmplLst>
          <p:tmpl>
            <p:tnLst>
              <p:par>
                <p:cTn presetID="2" presetClass="entr" presetSubtype="3" fill="hold" nodeType="withEffect">
                  <p:stCondLst>
                    <p:cond delay="4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000" fill="hold"/>
                        <p:tgtEl>
                          <p:spTgt spid="24"/>
                        </p:tgtEl>
                        <p:attrNameLst>
                          <p:attrName>ppt_x</p:attrName>
                        </p:attrNameLst>
                      </p:cBhvr>
                      <p:tavLst>
                        <p:tav tm="0">
                          <p:val>
                            <p:strVal val="1+#ppt_w/2"/>
                          </p:val>
                        </p:tav>
                        <p:tav tm="100000">
                          <p:val>
                            <p:strVal val="#ppt_x"/>
                          </p:val>
                        </p:tav>
                      </p:tavLst>
                    </p:anim>
                    <p:anim calcmode="lin" valueType="num">
                      <p:cBhvr additive="base">
                        <p:cTn dur="1000" fill="hold"/>
                        <p:tgtEl>
                          <p:spTgt spid="24"/>
                        </p:tgtEl>
                        <p:attrNameLst>
                          <p:attrName>ppt_y</p:attrName>
                        </p:attrNameLst>
                      </p:cBhvr>
                      <p:tavLst>
                        <p:tav tm="0">
                          <p:val>
                            <p:strVal val="0-#ppt_h/2"/>
                          </p:val>
                        </p:tav>
                        <p:tav tm="100000">
                          <p:val>
                            <p:strVal val="#ppt_y"/>
                          </p:val>
                        </p:tav>
                      </p:tavLst>
                    </p:anim>
                  </p:childTnLst>
                </p:cTn>
              </p:par>
            </p:tnLst>
          </p:tmpl>
        </p:tmplLst>
      </p:bldP>
      <p:bldP spid="24" grpId="1" animBg="1"/>
      <p:bldP spid="25" grpId="0" animBg="1">
        <p:tmplLst>
          <p:tmpl>
            <p:tnLst>
              <p:par>
                <p:cTn presetID="2" presetClass="entr" presetSubtype="3" fill="hold" nodeType="withEffect">
                  <p:stCondLst>
                    <p:cond delay="6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000" fill="hold"/>
                        <p:tgtEl>
                          <p:spTgt spid="25"/>
                        </p:tgtEl>
                        <p:attrNameLst>
                          <p:attrName>ppt_x</p:attrName>
                        </p:attrNameLst>
                      </p:cBhvr>
                      <p:tavLst>
                        <p:tav tm="0">
                          <p:val>
                            <p:strVal val="1+#ppt_w/2"/>
                          </p:val>
                        </p:tav>
                        <p:tav tm="100000">
                          <p:val>
                            <p:strVal val="#ppt_x"/>
                          </p:val>
                        </p:tav>
                      </p:tavLst>
                    </p:anim>
                    <p:anim calcmode="lin" valueType="num">
                      <p:cBhvr additive="base">
                        <p:cTn dur="1000" fill="hold"/>
                        <p:tgtEl>
                          <p:spTgt spid="25"/>
                        </p:tgtEl>
                        <p:attrNameLst>
                          <p:attrName>ppt_y</p:attrName>
                        </p:attrNameLst>
                      </p:cBhvr>
                      <p:tavLst>
                        <p:tav tm="0">
                          <p:val>
                            <p:strVal val="0-#ppt_h/2"/>
                          </p:val>
                        </p:tav>
                        <p:tav tm="100000">
                          <p:val>
                            <p:strVal val="#ppt_y"/>
                          </p:val>
                        </p:tav>
                      </p:tavLst>
                    </p:anim>
                  </p:childTnLst>
                </p:cTn>
              </p:par>
            </p:tnLst>
          </p:tmpl>
        </p:tmplLst>
      </p:bldP>
      <p:bldP spid="25" grpId="1" animBg="1"/>
      <p:bldP spid="26" grpId="0" animBg="1">
        <p:tmplLst>
          <p:tmpl>
            <p:tnLst>
              <p:par>
                <p:cTn presetID="2" presetClass="entr" presetSubtype="3" fill="hold" nodeType="withEffect">
                  <p:stCondLst>
                    <p:cond delay="8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1+#ppt_w/2"/>
                          </p:val>
                        </p:tav>
                        <p:tav tm="100000">
                          <p:val>
                            <p:strVal val="#ppt_x"/>
                          </p:val>
                        </p:tav>
                      </p:tavLst>
                    </p:anim>
                    <p:anim calcmode="lin" valueType="num">
                      <p:cBhvr additive="base">
                        <p:cTn dur="1000" fill="hold"/>
                        <p:tgtEl>
                          <p:spTgt spid="26"/>
                        </p:tgtEl>
                        <p:attrNameLst>
                          <p:attrName>ppt_y</p:attrName>
                        </p:attrNameLst>
                      </p:cBhvr>
                      <p:tavLst>
                        <p:tav tm="0">
                          <p:val>
                            <p:strVal val="0-#ppt_h/2"/>
                          </p:val>
                        </p:tav>
                        <p:tav tm="100000">
                          <p:val>
                            <p:strVal val="#ppt_y"/>
                          </p:val>
                        </p:tav>
                      </p:tavLst>
                    </p:anim>
                  </p:childTnLst>
                </p:cTn>
              </p:par>
            </p:tnLst>
          </p:tmpl>
        </p:tmplLst>
      </p:bldP>
      <p:bldP spid="26" grpId="1" animBg="1"/>
      <p:bldP spid="27" grpId="0" animBg="1">
        <p:tmplLst>
          <p:tmpl>
            <p:tnLst>
              <p:par>
                <p:cTn presetID="2" presetClass="entr" presetSubtype="3" fill="hold" nodeType="withEffect">
                  <p:stCondLst>
                    <p:cond delay="10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1000" fill="hold"/>
                        <p:tgtEl>
                          <p:spTgt spid="27"/>
                        </p:tgtEl>
                        <p:attrNameLst>
                          <p:attrName>ppt_x</p:attrName>
                        </p:attrNameLst>
                      </p:cBhvr>
                      <p:tavLst>
                        <p:tav tm="0">
                          <p:val>
                            <p:strVal val="1+#ppt_w/2"/>
                          </p:val>
                        </p:tav>
                        <p:tav tm="100000">
                          <p:val>
                            <p:strVal val="#ppt_x"/>
                          </p:val>
                        </p:tav>
                      </p:tavLst>
                    </p:anim>
                    <p:anim calcmode="lin" valueType="num">
                      <p:cBhvr additive="base">
                        <p:cTn dur="1000" fill="hold"/>
                        <p:tgtEl>
                          <p:spTgt spid="27"/>
                        </p:tgtEl>
                        <p:attrNameLst>
                          <p:attrName>ppt_y</p:attrName>
                        </p:attrNameLst>
                      </p:cBhvr>
                      <p:tavLst>
                        <p:tav tm="0">
                          <p:val>
                            <p:strVal val="0-#ppt_h/2"/>
                          </p:val>
                        </p:tav>
                        <p:tav tm="100000">
                          <p:val>
                            <p:strVal val="#ppt_y"/>
                          </p:val>
                        </p:tav>
                      </p:tavLst>
                    </p:anim>
                  </p:childTnLst>
                </p:cTn>
              </p:par>
            </p:tnLst>
          </p:tmpl>
        </p:tmplLst>
      </p:bldP>
      <p:bldP spid="27" grpId="1" animBg="1"/>
      <p:bldP spid="28" grpId="0" animBg="1">
        <p:tmplLst>
          <p:tmpl>
            <p:tnLst>
              <p:par>
                <p:cTn presetID="2" presetClass="entr" presetSubtype="3" fill="hold" nodeType="withEffect">
                  <p:stCondLst>
                    <p:cond delay="10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1+#ppt_w/2"/>
                          </p:val>
                        </p:tav>
                        <p:tav tm="100000">
                          <p:val>
                            <p:strVal val="#ppt_x"/>
                          </p:val>
                        </p:tav>
                      </p:tavLst>
                    </p:anim>
                    <p:anim calcmode="lin" valueType="num">
                      <p:cBhvr additive="base">
                        <p:cTn dur="1000" fill="hold"/>
                        <p:tgtEl>
                          <p:spTgt spid="28"/>
                        </p:tgtEl>
                        <p:attrNameLst>
                          <p:attrName>ppt_y</p:attrName>
                        </p:attrNameLst>
                      </p:cBhvr>
                      <p:tavLst>
                        <p:tav tm="0">
                          <p:val>
                            <p:strVal val="0-#ppt_h/2"/>
                          </p:val>
                        </p:tav>
                        <p:tav tm="100000">
                          <p:val>
                            <p:strVal val="#ppt_y"/>
                          </p:val>
                        </p:tav>
                      </p:tavLst>
                    </p:anim>
                  </p:childTnLst>
                </p:cTn>
              </p:par>
            </p:tnLst>
          </p:tmpl>
        </p:tmplLst>
      </p:bldP>
      <p:bldP spid="28" grpId="1" animBg="1"/>
      <p:bldP spid="29" grpId="0" animBg="1">
        <p:tmplLst>
          <p:tmpl>
            <p:tnLst>
              <p:par>
                <p:cTn presetID="2" presetClass="entr" presetSubtype="3" fill="hold" nodeType="withEffect">
                  <p:stCondLst>
                    <p:cond delay="12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1+#ppt_w/2"/>
                          </p:val>
                        </p:tav>
                        <p:tav tm="100000">
                          <p:val>
                            <p:strVal val="#ppt_x"/>
                          </p:val>
                        </p:tav>
                      </p:tavLst>
                    </p:anim>
                    <p:anim calcmode="lin" valueType="num">
                      <p:cBhvr additive="base">
                        <p:cTn dur="1000" fill="hold"/>
                        <p:tgtEl>
                          <p:spTgt spid="29"/>
                        </p:tgtEl>
                        <p:attrNameLst>
                          <p:attrName>ppt_y</p:attrName>
                        </p:attrNameLst>
                      </p:cBhvr>
                      <p:tavLst>
                        <p:tav tm="0">
                          <p:val>
                            <p:strVal val="0-#ppt_h/2"/>
                          </p:val>
                        </p:tav>
                        <p:tav tm="100000">
                          <p:val>
                            <p:strVal val="#ppt_y"/>
                          </p:val>
                        </p:tav>
                      </p:tavLst>
                    </p:anim>
                  </p:childTnLst>
                </p:cTn>
              </p:par>
            </p:tnLst>
          </p:tmpl>
        </p:tmplLst>
      </p:bldP>
      <p:bldP spid="29" grpId="1" animBg="1"/>
      <p:bldP spid="30" grpId="0" animBg="1">
        <p:tmplLst>
          <p:tmpl>
            <p:tnLst>
              <p:par>
                <p:cTn presetID="2" presetClass="entr" presetSubtype="3" fill="hold" nodeType="withEffect">
                  <p:stCondLst>
                    <p:cond delay="12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fill="hold"/>
                        <p:tgtEl>
                          <p:spTgt spid="30"/>
                        </p:tgtEl>
                        <p:attrNameLst>
                          <p:attrName>ppt_x</p:attrName>
                        </p:attrNameLst>
                      </p:cBhvr>
                      <p:tavLst>
                        <p:tav tm="0">
                          <p:val>
                            <p:strVal val="1+#ppt_w/2"/>
                          </p:val>
                        </p:tav>
                        <p:tav tm="100000">
                          <p:val>
                            <p:strVal val="#ppt_x"/>
                          </p:val>
                        </p:tav>
                      </p:tavLst>
                    </p:anim>
                    <p:anim calcmode="lin" valueType="num">
                      <p:cBhvr additive="base">
                        <p:cTn dur="1000" fill="hold"/>
                        <p:tgtEl>
                          <p:spTgt spid="30"/>
                        </p:tgtEl>
                        <p:attrNameLst>
                          <p:attrName>ppt_y</p:attrName>
                        </p:attrNameLst>
                      </p:cBhvr>
                      <p:tavLst>
                        <p:tav tm="0">
                          <p:val>
                            <p:strVal val="0-#ppt_h/2"/>
                          </p:val>
                        </p:tav>
                        <p:tav tm="100000">
                          <p:val>
                            <p:strVal val="#ppt_y"/>
                          </p:val>
                        </p:tav>
                      </p:tavLst>
                    </p:anim>
                  </p:childTnLst>
                </p:cTn>
              </p:par>
            </p:tnLst>
          </p:tmpl>
        </p:tmplLst>
      </p:bldP>
      <p:bldP spid="30" grpId="1" animBg="1"/>
      <p:bldP spid="31" grpId="0" animBg="1">
        <p:tmplLst>
          <p:tmpl>
            <p:tnLst>
              <p:par>
                <p:cTn presetID="2" presetClass="entr" presetSubtype="3" fill="hold" nodeType="withEffect">
                  <p:stCondLst>
                    <p:cond delay="14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1+#ppt_w/2"/>
                          </p:val>
                        </p:tav>
                        <p:tav tm="100000">
                          <p:val>
                            <p:strVal val="#ppt_x"/>
                          </p:val>
                        </p:tav>
                      </p:tavLst>
                    </p:anim>
                    <p:anim calcmode="lin" valueType="num">
                      <p:cBhvr additive="base">
                        <p:cTn dur="1000" fill="hold"/>
                        <p:tgtEl>
                          <p:spTgt spid="31"/>
                        </p:tgtEl>
                        <p:attrNameLst>
                          <p:attrName>ppt_y</p:attrName>
                        </p:attrNameLst>
                      </p:cBhvr>
                      <p:tavLst>
                        <p:tav tm="0">
                          <p:val>
                            <p:strVal val="0-#ppt_h/2"/>
                          </p:val>
                        </p:tav>
                        <p:tav tm="100000">
                          <p:val>
                            <p:strVal val="#ppt_y"/>
                          </p:val>
                        </p:tav>
                      </p:tavLst>
                    </p:anim>
                  </p:childTnLst>
                </p:cTn>
              </p:par>
            </p:tnLst>
          </p:tmpl>
        </p:tmplLst>
      </p:bldP>
      <p:bldP spid="31" grpId="1" animBg="1"/>
      <p:bldP spid="32" grpId="0" animBg="1">
        <p:tmplLst>
          <p:tmpl>
            <p:tnLst>
              <p:par>
                <p:cTn presetID="2" presetClass="entr" presetSubtype="3" fill="hold" nodeType="withEffect">
                  <p:stCondLst>
                    <p:cond delay="16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1+#ppt_w/2"/>
                          </p:val>
                        </p:tav>
                        <p:tav tm="100000">
                          <p:val>
                            <p:strVal val="#ppt_x"/>
                          </p:val>
                        </p:tav>
                      </p:tavLst>
                    </p:anim>
                    <p:anim calcmode="lin" valueType="num">
                      <p:cBhvr additive="base">
                        <p:cTn dur="1000" fill="hold"/>
                        <p:tgtEl>
                          <p:spTgt spid="32"/>
                        </p:tgtEl>
                        <p:attrNameLst>
                          <p:attrName>ppt_y</p:attrName>
                        </p:attrNameLst>
                      </p:cBhvr>
                      <p:tavLst>
                        <p:tav tm="0">
                          <p:val>
                            <p:strVal val="0-#ppt_h/2"/>
                          </p:val>
                        </p:tav>
                        <p:tav tm="100000">
                          <p:val>
                            <p:strVal val="#ppt_y"/>
                          </p:val>
                        </p:tav>
                      </p:tavLst>
                    </p:anim>
                  </p:childTnLst>
                </p:cTn>
              </p:par>
            </p:tnLst>
          </p:tmpl>
        </p:tmplLst>
      </p:bldP>
      <p:bldP spid="32" grpId="1" animBg="1"/>
      <p:bldP spid="33" grpId="0" animBg="1">
        <p:tmplLst>
          <p:tmpl>
            <p:tnLst>
              <p:par>
                <p:cTn presetID="2" presetClass="entr" presetSubtype="3" fill="hold" nodeType="withEffect">
                  <p:stCondLst>
                    <p:cond delay="18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1+#ppt_w/2"/>
                          </p:val>
                        </p:tav>
                        <p:tav tm="100000">
                          <p:val>
                            <p:strVal val="#ppt_x"/>
                          </p:val>
                        </p:tav>
                      </p:tavLst>
                    </p:anim>
                    <p:anim calcmode="lin" valueType="num">
                      <p:cBhvr additive="base">
                        <p:cTn dur="1000" fill="hold"/>
                        <p:tgtEl>
                          <p:spTgt spid="33"/>
                        </p:tgtEl>
                        <p:attrNameLst>
                          <p:attrName>ppt_y</p:attrName>
                        </p:attrNameLst>
                      </p:cBhvr>
                      <p:tavLst>
                        <p:tav tm="0">
                          <p:val>
                            <p:strVal val="0-#ppt_h/2"/>
                          </p:val>
                        </p:tav>
                        <p:tav tm="100000">
                          <p:val>
                            <p:strVal val="#ppt_y"/>
                          </p:val>
                        </p:tav>
                      </p:tavLst>
                    </p:anim>
                  </p:childTnLst>
                </p:cTn>
              </p:par>
            </p:tnLst>
          </p:tmpl>
        </p:tmplLst>
      </p:bldP>
      <p:bldP spid="33" grpId="1" animBg="1"/>
      <p:bldP spid="34" grpId="0" animBg="1">
        <p:tmplLst>
          <p:tmpl>
            <p:tnLst>
              <p:par>
                <p:cTn presetID="2" presetClass="entr" presetSubtype="3"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1+#ppt_w/2"/>
                          </p:val>
                        </p:tav>
                        <p:tav tm="100000">
                          <p:val>
                            <p:strVal val="#ppt_x"/>
                          </p:val>
                        </p:tav>
                      </p:tavLst>
                    </p:anim>
                    <p:anim calcmode="lin" valueType="num">
                      <p:cBhvr additive="base">
                        <p:cTn dur="1000" fill="hold"/>
                        <p:tgtEl>
                          <p:spTgt spid="34"/>
                        </p:tgtEl>
                        <p:attrNameLst>
                          <p:attrName>ppt_y</p:attrName>
                        </p:attrNameLst>
                      </p:cBhvr>
                      <p:tavLst>
                        <p:tav tm="0">
                          <p:val>
                            <p:strVal val="0-#ppt_h/2"/>
                          </p:val>
                        </p:tav>
                        <p:tav tm="100000">
                          <p:val>
                            <p:strVal val="#ppt_y"/>
                          </p:val>
                        </p:tav>
                      </p:tavLst>
                    </p:anim>
                  </p:childTnLst>
                </p:cTn>
              </p:par>
            </p:tnLst>
          </p:tmpl>
        </p:tmplLst>
      </p:bldP>
      <p:bldP spid="34" grpId="1" animBg="1"/>
      <p:bldP spid="35" grpId="0" animBg="1">
        <p:tmplLst>
          <p:tmpl>
            <p:tnLst>
              <p:par>
                <p:cTn presetID="2" presetClass="entr" presetSubtype="3" fill="hold" nodeType="withEffect">
                  <p:stCondLst>
                    <p:cond delay="22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0-#ppt_h/2"/>
                          </p:val>
                        </p:tav>
                        <p:tav tm="100000">
                          <p:val>
                            <p:strVal val="#ppt_y"/>
                          </p:val>
                        </p:tav>
                      </p:tavLst>
                    </p:anim>
                  </p:childTnLst>
                </p:cTn>
              </p:par>
            </p:tnLst>
          </p:tmpl>
        </p:tmplLst>
      </p:bldP>
      <p:bldP spid="35"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92EDDD-3363-4F27-8293-60EDB940B66A}" type="datetime1">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306955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5F1E72-FF0E-42B0-879C-6D77CF6173B3}" type="datetime1">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214291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996E94-E476-41B1-ACA3-F7E013B60DDB}" type="datetime1">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88601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0486E8-5C69-49EC-AD56-A2F6F619A50A}" type="datetime1">
              <a:rPr lang="en-US" smtClean="0"/>
              <a:t>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249113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BD038F-65F5-4EF4-8AB8-28B5245CCB18}" type="datetime1">
              <a:rPr lang="en-US" smtClean="0"/>
              <a:t>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237419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B45C3-683C-494D-8D8C-BBC31B55529C}" type="datetime1">
              <a:rPr lang="en-US" smtClean="0"/>
              <a:t>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62689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89ED05-25EB-4DAB-90A6-A984DB00C7C9}" type="datetime1">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72061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AAB86C-F4FC-4864-9831-1BC672289F16}" type="datetime1">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1741250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4EF5D-8496-42B4-8A33-D03AB11D1836}" type="datetime1">
              <a:rPr lang="en-US" smtClean="0"/>
              <a:t>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55D82-D20F-4DB7-B3E9-7B7EAC2F87A9}" type="slidenum">
              <a:rPr lang="en-US" smtClean="0"/>
              <a:t>‹#›</a:t>
            </a:fld>
            <a:endParaRPr lang="en-US"/>
          </a:p>
        </p:txBody>
      </p:sp>
    </p:spTree>
    <p:extLst>
      <p:ext uri="{BB962C8B-B14F-4D97-AF65-F5344CB8AC3E}">
        <p14:creationId xmlns:p14="http://schemas.microsoft.com/office/powerpoint/2010/main" val="1453441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0.jpeg"/><Relationship Id="rId5" Type="http://schemas.microsoft.com/office/2007/relationships/hdphoto" Target="../media/hdphoto4.wdp"/><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23.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microsoft.com/office/2007/relationships/hdphoto" Target="../media/hdphoto7.wdp"/></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jpeg"/><Relationship Id="rId2" Type="http://schemas.openxmlformats.org/officeDocument/2006/relationships/image" Target="../media/image39.png"/><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40.png"/><Relationship Id="rId4" Type="http://schemas.microsoft.com/office/2007/relationships/hdphoto" Target="../media/hdphoto7.wdp"/></Relationships>
</file>

<file path=ppt/slides/_rels/slide2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0.jpeg"/><Relationship Id="rId2" Type="http://schemas.openxmlformats.org/officeDocument/2006/relationships/image" Target="../media/image57.jpe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59.png"/><Relationship Id="rId4" Type="http://schemas.microsoft.com/office/2007/relationships/hdphoto" Target="../media/hdphoto10.wdp"/></Relationships>
</file>

<file path=ppt/slides/_rels/slide35.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64.png"/><Relationship Id="rId5" Type="http://schemas.microsoft.com/office/2007/relationships/hdphoto" Target="../media/hdphoto4.wdp"/><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3.png"/><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69977" y="7211373"/>
            <a:ext cx="2743200" cy="365125"/>
          </a:xfrm>
        </p:spPr>
        <p:txBody>
          <a:bodyPr/>
          <a:lstStyle/>
          <a:p>
            <a:fld id="{0B555D82-D20F-4DB7-B3E9-7B7EAC2F87A9}" type="slidenum">
              <a:rPr lang="en-US" smtClean="0"/>
              <a:t>1</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75104"/>
            <a:ext cx="12192000" cy="80425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Title 32"/>
          <p:cNvSpPr txBox="1">
            <a:spLocks/>
          </p:cNvSpPr>
          <p:nvPr/>
        </p:nvSpPr>
        <p:spPr>
          <a:xfrm>
            <a:off x="274248" y="1965581"/>
            <a:ext cx="11286251" cy="3295607"/>
          </a:xfrm>
          <a:prstGeom prst="rect">
            <a:avLst/>
          </a:prstGeom>
          <a:noFill/>
          <a:ln w="76200">
            <a:noFill/>
            <a:prstDash val="sysDot"/>
          </a:ln>
          <a:effectLst>
            <a:glow rad="127000">
              <a:schemeClr val="accent4">
                <a:lumMod val="60000"/>
                <a:lumOff val="40000"/>
              </a:schemeClr>
            </a:glow>
          </a:effectLst>
          <a:scene3d>
            <a:camera prst="orthographicFront"/>
            <a:lightRig rig="threePt" dir="t"/>
          </a:scene3d>
          <a:sp3d>
            <a:bevelT w="139700" h="139700" prst="divot"/>
          </a:sp3d>
        </p:spPr>
        <p:txBody>
          <a:bodyPr anchor="ctr">
            <a:normAutofit/>
            <a:sp3d extrusionH="57150">
              <a:bevelT w="82550" h="38100" prst="coolSlant"/>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6600" dirty="0"/>
              <a:t> </a:t>
            </a:r>
            <a:r>
              <a:rPr lang="en-US" sz="6600" b="1" dirty="0">
                <a:solidFill>
                  <a:srgbClr val="34E9FC"/>
                </a:solidFill>
                <a:effectLst>
                  <a:outerShdw blurRad="60007" dist="310007" dir="7680000" sy="30000" kx="1300200" algn="ctr" rotWithShape="0">
                    <a:schemeClr val="bg1">
                      <a:alpha val="32000"/>
                    </a:schemeClr>
                  </a:outerShdw>
                </a:effectLst>
                <a:latin typeface="Arial Rounded MT Bold" panose="020F0704030504030204" pitchFamily="34" charset="0"/>
              </a:rPr>
              <a:t>for the Jews’</a:t>
            </a:r>
            <a:br>
              <a:rPr lang="en-US" sz="6600" b="1" dirty="0">
                <a:solidFill>
                  <a:srgbClr val="34E9FC"/>
                </a:solidFill>
                <a:effectLst>
                  <a:outerShdw blurRad="60007" dist="310007" dir="7680000" sy="30000" kx="1300200" algn="ctr" rotWithShape="0">
                    <a:schemeClr val="bg1">
                      <a:alpha val="32000"/>
                    </a:schemeClr>
                  </a:outerShdw>
                </a:effectLst>
                <a:latin typeface="Arial Rounded MT Bold" panose="020F0704030504030204" pitchFamily="34" charset="0"/>
              </a:rPr>
            </a:br>
            <a:r>
              <a:rPr lang="en-US" sz="3200" b="1" dirty="0">
                <a:solidFill>
                  <a:srgbClr val="34E9FC"/>
                </a:solidFill>
                <a:effectLst>
                  <a:outerShdw blurRad="60007" dist="310007" dir="7680000" sy="30000" kx="1300200" algn="ctr" rotWithShape="0">
                    <a:schemeClr val="bg1">
                      <a:alpha val="32000"/>
                    </a:schemeClr>
                  </a:outerShdw>
                </a:effectLst>
                <a:latin typeface="Arial Rounded MT Bold" panose="020F0704030504030204" pitchFamily="34" charset="0"/>
              </a:rPr>
              <a:t> </a:t>
            </a:r>
            <a:br>
              <a:rPr lang="en-US" sz="3200" b="1" dirty="0">
                <a:solidFill>
                  <a:srgbClr val="34E9FC"/>
                </a:solidFill>
                <a:effectLst>
                  <a:outerShdw blurRad="60007" dist="310007" dir="7680000" sy="30000" kx="1300200" algn="ctr" rotWithShape="0">
                    <a:schemeClr val="bg1">
                      <a:alpha val="32000"/>
                    </a:schemeClr>
                  </a:outerShdw>
                </a:effectLst>
                <a:latin typeface="Arial Rounded MT Bold" panose="020F0704030504030204" pitchFamily="34" charset="0"/>
              </a:rPr>
            </a:br>
            <a:r>
              <a:rPr lang="en-US" sz="6600" b="1" dirty="0">
                <a:solidFill>
                  <a:srgbClr val="FF0000"/>
                </a:solidFill>
                <a:effectLst>
                  <a:outerShdw blurRad="60007" dist="310007" dir="7680000" sx="101000" sy="101000" kx="1300200" algn="ctr" rotWithShape="0">
                    <a:srgbClr val="00FF00"/>
                  </a:outerShdw>
                </a:effectLst>
                <a:latin typeface="Arial Rounded MT Bold" panose="020F0704030504030204" pitchFamily="34" charset="0"/>
              </a:rPr>
              <a:t>Lunar</a:t>
            </a:r>
            <a:r>
              <a:rPr lang="en-US" sz="3200" b="1" dirty="0">
                <a:solidFill>
                  <a:srgbClr val="34E9FC"/>
                </a:solidFill>
                <a:effectLst>
                  <a:outerShdw blurRad="60007" dist="310007" dir="7680000" sy="30000" kx="1300200" algn="ctr" rotWithShape="0">
                    <a:schemeClr val="bg1">
                      <a:alpha val="32000"/>
                    </a:schemeClr>
                  </a:outerShdw>
                </a:effectLst>
                <a:latin typeface="Arial Rounded MT Bold" panose="020F0704030504030204" pitchFamily="34" charset="0"/>
              </a:rPr>
              <a:t> </a:t>
            </a:r>
            <a:r>
              <a:rPr lang="en-US" sz="6600" b="1" dirty="0">
                <a:solidFill>
                  <a:srgbClr val="34E9FC"/>
                </a:solidFill>
                <a:effectLst>
                  <a:outerShdw blurRad="60007" dist="310007" dir="7680000" sy="30000" kx="1300200" algn="ctr" rotWithShape="0">
                    <a:schemeClr val="bg1">
                      <a:alpha val="32000"/>
                    </a:schemeClr>
                  </a:outerShdw>
                </a:effectLst>
                <a:latin typeface="Arial Rounded MT Bold" panose="020F0704030504030204" pitchFamily="34" charset="0"/>
              </a:rPr>
              <a:t>Feast of Tabernacles</a:t>
            </a:r>
          </a:p>
        </p:txBody>
      </p:sp>
      <p:sp>
        <p:nvSpPr>
          <p:cNvPr id="6" name="Rectangle 5"/>
          <p:cNvSpPr/>
          <p:nvPr/>
        </p:nvSpPr>
        <p:spPr>
          <a:xfrm>
            <a:off x="362855" y="231291"/>
            <a:ext cx="5731273" cy="2545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8000" b="1" dirty="0">
                <a:ln>
                  <a:solidFill>
                    <a:schemeClr val="bg1"/>
                  </a:solidFill>
                </a:ln>
                <a:solidFill>
                  <a:srgbClr val="0000FF"/>
                </a:solidFill>
                <a:effectLst>
                  <a:outerShdw blurRad="50800" dist="50800" dir="5400000" sx="102000" sy="102000" algn="ctr" rotWithShape="0">
                    <a:srgbClr val="34E9FC"/>
                  </a:outerShdw>
                </a:effectLst>
              </a:rPr>
              <a:t>Yahusha’s </a:t>
            </a:r>
            <a:r>
              <a:rPr lang="en-US" sz="8000" b="1" dirty="0">
                <a:ln w="12700">
                  <a:solidFill>
                    <a:schemeClr val="bg1"/>
                  </a:solidFill>
                  <a:prstDash val="solid"/>
                </a:ln>
                <a:solidFill>
                  <a:srgbClr val="FF3399"/>
                </a:solidFill>
                <a:effectLst>
                  <a:glow rad="127000">
                    <a:srgbClr val="00FF00"/>
                  </a:glow>
                  <a:outerShdw dist="38100" dir="2640000" algn="bl" rotWithShape="0">
                    <a:schemeClr val="tx2">
                      <a:lumMod val="75000"/>
                    </a:schemeClr>
                  </a:outerShdw>
                </a:effectLst>
              </a:rPr>
              <a:t> </a:t>
            </a:r>
            <a:r>
              <a:rPr lang="en-US" sz="8000" b="1" dirty="0">
                <a:ln w="12700">
                  <a:solidFill>
                    <a:schemeClr val="tx2">
                      <a:lumMod val="75000"/>
                    </a:schemeClr>
                  </a:solidFill>
                  <a:prstDash val="solid"/>
                </a:ln>
                <a:solidFill>
                  <a:srgbClr val="FF3399"/>
                </a:solidFill>
                <a:effectLst>
                  <a:glow rad="127000">
                    <a:srgbClr val="00FF00"/>
                  </a:glow>
                  <a:outerShdw dist="38100" dir="2640000" algn="bl" rotWithShape="0">
                    <a:schemeClr val="tx2">
                      <a:lumMod val="75000"/>
                    </a:schemeClr>
                  </a:outerShdw>
                </a:effectLst>
              </a:rPr>
              <a:t>Contempt</a:t>
            </a:r>
          </a:p>
        </p:txBody>
      </p:sp>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9927074" y="687693"/>
            <a:ext cx="1486103" cy="1487805"/>
          </a:xfrm>
          <a:prstGeom prst="rect">
            <a:avLst/>
          </a:prstGeom>
          <a:noFill/>
          <a:effectLst>
            <a:glow rad="228600">
              <a:schemeClr val="bg1">
                <a:alpha val="60000"/>
              </a:schemeClr>
            </a:glow>
          </a:effectLst>
          <a:extLst>
            <a:ext uri="{909E8E84-426E-40DD-AFC4-6F175D3DCCD1}">
              <a14:hiddenFill xmlns:a14="http://schemas.microsoft.com/office/drawing/2010/main">
                <a:solidFill>
                  <a:srgbClr val="FFFFFF"/>
                </a:solidFill>
              </a14:hiddenFill>
            </a:ext>
          </a:extLst>
        </p:spPr>
      </p:pic>
      <p:sp>
        <p:nvSpPr>
          <p:cNvPr id="3" name="Arrow: Notched Right 2">
            <a:extLst>
              <a:ext uri="{FF2B5EF4-FFF2-40B4-BE49-F238E27FC236}">
                <a16:creationId xmlns:a16="http://schemas.microsoft.com/office/drawing/2014/main" id="{9FA21A21-2C4D-4375-977F-9331AB242E4E}"/>
              </a:ext>
            </a:extLst>
          </p:cNvPr>
          <p:cNvSpPr/>
          <p:nvPr/>
        </p:nvSpPr>
        <p:spPr>
          <a:xfrm rot="6535828">
            <a:off x="1596833" y="3260723"/>
            <a:ext cx="1690028" cy="743739"/>
          </a:xfrm>
          <a:prstGeom prst="notchedRightArrow">
            <a:avLst>
              <a:gd name="adj1" fmla="val 37771"/>
              <a:gd name="adj2" fmla="val 64458"/>
            </a:avLst>
          </a:prstGeom>
          <a:solidFill>
            <a:srgbClr val="FFFF00"/>
          </a:solidFill>
          <a:ln>
            <a:solidFill>
              <a:srgbClr val="C0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5260622" y="5455471"/>
            <a:ext cx="693137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6600" b="1" dirty="0">
                <a:ln w="12700">
                  <a:solidFill>
                    <a:schemeClr val="tx2">
                      <a:lumMod val="75000"/>
                    </a:schemeClr>
                  </a:solidFill>
                  <a:prstDash val="solid"/>
                </a:ln>
                <a:solidFill>
                  <a:srgbClr val="FF3399"/>
                </a:solidFill>
                <a:effectLst>
                  <a:glow rad="127000">
                    <a:srgbClr val="FAF58E"/>
                  </a:glow>
                  <a:outerShdw dist="38100" dir="2640000" algn="bl" rotWithShape="0">
                    <a:schemeClr val="tx2">
                      <a:lumMod val="75000"/>
                    </a:schemeClr>
                  </a:outerShdw>
                </a:effectLst>
              </a:rPr>
              <a:t>John 7  </a:t>
            </a:r>
            <a:r>
              <a:rPr lang="en-US" sz="4800" b="1" dirty="0">
                <a:ln w="12700">
                  <a:solidFill>
                    <a:schemeClr val="tx2">
                      <a:lumMod val="75000"/>
                    </a:schemeClr>
                  </a:solidFill>
                  <a:prstDash val="solid"/>
                </a:ln>
                <a:solidFill>
                  <a:srgbClr val="FF3399"/>
                </a:solidFill>
                <a:effectLst>
                  <a:glow rad="127000">
                    <a:srgbClr val="FAF58E"/>
                  </a:glow>
                  <a:outerShdw dist="38100" dir="2640000" algn="bl" rotWithShape="0">
                    <a:schemeClr val="tx2">
                      <a:lumMod val="75000"/>
                    </a:schemeClr>
                  </a:outerShdw>
                </a:effectLst>
              </a:rPr>
              <a:t>Part 2</a:t>
            </a:r>
          </a:p>
        </p:txBody>
      </p:sp>
    </p:spTree>
    <p:extLst>
      <p:ext uri="{BB962C8B-B14F-4D97-AF65-F5344CB8AC3E}">
        <p14:creationId xmlns:p14="http://schemas.microsoft.com/office/powerpoint/2010/main" val="80429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3000" fill="hold" nodeType="withEffect">
                                  <p:stCondLst>
                                    <p:cond delay="0"/>
                                  </p:stCondLst>
                                  <p:iterate type="lt">
                                    <p:tmPct val="10000"/>
                                  </p:iterate>
                                  <p:childTnLst>
                                    <p:animScale>
                                      <p:cBhvr>
                                        <p:cTn id="6" dur="250" autoRev="1" fill="hold">
                                          <p:stCondLst>
                                            <p:cond delay="0"/>
                                          </p:stCondLst>
                                        </p:cTn>
                                        <p:tgtEl>
                                          <p:spTgt spid="6">
                                            <p:txEl>
                                              <p:pRg st="0" end="0"/>
                                            </p:txEl>
                                          </p:spTgt>
                                        </p:tgtEl>
                                      </p:cBhvr>
                                      <p:to x="80000" y="100000"/>
                                    </p:animScale>
                                    <p:anim by="(#ppt_w*0.10)" calcmode="lin" valueType="num">
                                      <p:cBhvr>
                                        <p:cTn id="7" dur="250" autoRev="1" fill="hold">
                                          <p:stCondLst>
                                            <p:cond delay="0"/>
                                          </p:stCondLst>
                                        </p:cTn>
                                        <p:tgtEl>
                                          <p:spTgt spid="6">
                                            <p:txEl>
                                              <p:pRg st="0" end="0"/>
                                            </p:txEl>
                                          </p:spTgt>
                                        </p:tgtEl>
                                        <p:attrNameLst>
                                          <p:attrName>ppt_x</p:attrName>
                                        </p:attrNameLst>
                                      </p:cBhvr>
                                    </p:anim>
                                    <p:anim by="(-#ppt_w*0.10)" calcmode="lin" valueType="num">
                                      <p:cBhvr>
                                        <p:cTn id="8" dur="250" autoRev="1" fill="hold">
                                          <p:stCondLst>
                                            <p:cond delay="0"/>
                                          </p:stCondLst>
                                        </p:cTn>
                                        <p:tgtEl>
                                          <p:spTgt spid="6">
                                            <p:txEl>
                                              <p:pRg st="0" end="0"/>
                                            </p:txEl>
                                          </p:spTgt>
                                        </p:tgtEl>
                                        <p:attrNameLst>
                                          <p:attrName>ppt_y</p:attrName>
                                        </p:attrNameLst>
                                      </p:cBhvr>
                                    </p:anim>
                                    <p:animRot by="-480000">
                                      <p:cBhvr>
                                        <p:cTn id="9" dur="250" autoRev="1" fill="hold">
                                          <p:stCondLst>
                                            <p:cond delay="0"/>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96478" y="73341"/>
            <a:ext cx="8642350" cy="1325563"/>
          </a:xfrm>
        </p:spPr>
        <p:txBody>
          <a:bodyPr>
            <a:scene3d>
              <a:camera prst="orthographicFront"/>
              <a:lightRig rig="threePt" dir="t"/>
            </a:scene3d>
            <a:sp3d extrusionH="57150">
              <a:bevelT w="82550" h="38100" prst="coolSlant"/>
            </a:sp3d>
          </a:bodyPr>
          <a:lstStyle/>
          <a:p>
            <a:pPr algn="ctr"/>
            <a:r>
              <a:rPr lang="en-US" dirty="0">
                <a:solidFill>
                  <a:srgbClr val="0070C0"/>
                </a:solidFill>
                <a:latin typeface="Comic Sans MS" panose="030F0702030302020204" pitchFamily="66" charset="0"/>
              </a:rPr>
              <a:t>Did Yahusha Change His Mind?</a:t>
            </a:r>
            <a:endParaRPr lang="en-CA" dirty="0">
              <a:solidFill>
                <a:srgbClr val="0070C0"/>
              </a:solidFill>
              <a:latin typeface="Comic Sans MS" panose="030F0702030302020204" pitchFamily="66" charset="0"/>
            </a:endParaRPr>
          </a:p>
        </p:txBody>
      </p:sp>
      <p:sp>
        <p:nvSpPr>
          <p:cNvPr id="4" name="Slide Number Placeholder 3"/>
          <p:cNvSpPr>
            <a:spLocks noGrp="1"/>
          </p:cNvSpPr>
          <p:nvPr>
            <p:ph type="sldNum" sz="quarter" idx="12"/>
          </p:nvPr>
        </p:nvSpPr>
        <p:spPr>
          <a:xfrm>
            <a:off x="11689080" y="6356350"/>
            <a:ext cx="401320" cy="365125"/>
          </a:xfrm>
          <a:solidFill>
            <a:schemeClr val="bg1"/>
          </a:solidFill>
          <a:scene3d>
            <a:camera prst="orthographicFront"/>
            <a:lightRig rig="threePt" dir="t"/>
          </a:scene3d>
          <a:sp3d>
            <a:bevelT w="165100" prst="coolSlant"/>
          </a:sp3d>
        </p:spPr>
        <p:txBody>
          <a:bodyPr/>
          <a:lstStyle/>
          <a:p>
            <a:pPr algn="ctr"/>
            <a:fld id="{0B555D82-D20F-4DB7-B3E9-7B7EAC2F87A9}" type="slidenum">
              <a:rPr lang="en-US" sz="1400" smtClean="0">
                <a:solidFill>
                  <a:schemeClr val="tx1"/>
                </a:solidFill>
              </a:rPr>
              <a:pPr algn="ctr"/>
              <a:t>10</a:t>
            </a:fld>
            <a:endParaRPr lang="en-US" sz="1400" dirty="0">
              <a:solidFill>
                <a:schemeClr val="tx1"/>
              </a:solidFill>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tretch>
            <a:fillRect/>
          </a:stretch>
        </p:blipFill>
        <p:spPr>
          <a:xfrm>
            <a:off x="0" y="73341"/>
            <a:ext cx="3296478" cy="3790950"/>
          </a:xfrm>
          <a:prstGeom prst="rect">
            <a:avLst/>
          </a:prstGeom>
          <a:ln>
            <a:noFill/>
          </a:ln>
          <a:effectLst>
            <a:softEdge rad="112500"/>
          </a:effectLst>
        </p:spPr>
      </p:pic>
      <p:sp>
        <p:nvSpPr>
          <p:cNvPr id="7" name="Content Placeholder 2"/>
          <p:cNvSpPr txBox="1">
            <a:spLocks/>
          </p:cNvSpPr>
          <p:nvPr/>
        </p:nvSpPr>
        <p:spPr>
          <a:xfrm>
            <a:off x="3604073" y="1245506"/>
            <a:ext cx="7831897" cy="1859644"/>
          </a:xfrm>
          <a:prstGeom prst="rect">
            <a:avLst/>
          </a:prstGeom>
          <a:solidFill>
            <a:schemeClr val="bg1">
              <a:alpha val="37000"/>
            </a:schemeClr>
          </a:solidFill>
          <a:effectLst>
            <a:glow rad="228600">
              <a:schemeClr val="accent1">
                <a:satMod val="175000"/>
                <a:alpha val="19000"/>
              </a:schemeClr>
            </a:glow>
          </a:effectLst>
          <a:scene3d>
            <a:camera prst="orthographicFront"/>
            <a:lightRig rig="threePt" dir="t"/>
          </a:scene3d>
          <a:sp3d>
            <a:bevelT w="165100" prst="coolSlant"/>
          </a:sp3d>
        </p:spPr>
        <p:txBody>
          <a:bodyPr vert="horz" lIns="91440" tIns="45720" rIns="91440" bIns="45720" rtlCol="0">
            <a:norm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8"/>
            </a:pPr>
            <a:r>
              <a:rPr lang="en-US" dirty="0"/>
              <a:t>“Go ye up unto this feast: </a:t>
            </a:r>
            <a:r>
              <a:rPr lang="en-US" b="1" u="sng" dirty="0">
                <a:solidFill>
                  <a:srgbClr val="CC0099"/>
                </a:solidFill>
              </a:rPr>
              <a:t>I</a:t>
            </a:r>
            <a:r>
              <a:rPr lang="en-US" b="1" dirty="0">
                <a:solidFill>
                  <a:srgbClr val="CC0099"/>
                </a:solidFill>
              </a:rPr>
              <a:t> g</a:t>
            </a:r>
            <a:r>
              <a:rPr lang="en-US" b="1" u="sng" dirty="0">
                <a:solidFill>
                  <a:srgbClr val="CC0099"/>
                </a:solidFill>
              </a:rPr>
              <a:t>o not u</a:t>
            </a:r>
            <a:r>
              <a:rPr lang="en-US" b="1" dirty="0">
                <a:solidFill>
                  <a:srgbClr val="CC0099"/>
                </a:solidFill>
              </a:rPr>
              <a:t>p </a:t>
            </a:r>
            <a:r>
              <a:rPr lang="en-US" b="1" dirty="0">
                <a:solidFill>
                  <a:srgbClr val="CC0099"/>
                </a:solidFill>
                <a:effectLst>
                  <a:outerShdw blurRad="50800" dist="50800" dir="5400000" algn="ctr" rotWithShape="0">
                    <a:srgbClr val="00FF00"/>
                  </a:outerShdw>
                </a:effectLst>
              </a:rPr>
              <a:t>y</a:t>
            </a:r>
            <a:r>
              <a:rPr lang="en-US" b="1" u="sng" dirty="0">
                <a:solidFill>
                  <a:srgbClr val="CC0099"/>
                </a:solidFill>
                <a:effectLst>
                  <a:outerShdw blurRad="50800" dist="50800" dir="5400000" algn="ctr" rotWithShape="0">
                    <a:srgbClr val="00FF00"/>
                  </a:outerShdw>
                </a:effectLst>
              </a:rPr>
              <a:t>et</a:t>
            </a:r>
            <a:r>
              <a:rPr lang="en-US" b="1" u="sng" dirty="0">
                <a:solidFill>
                  <a:srgbClr val="CC0099"/>
                </a:solidFill>
              </a:rPr>
              <a:t> unto this feast</a:t>
            </a:r>
            <a:r>
              <a:rPr lang="en-US" dirty="0">
                <a:solidFill>
                  <a:srgbClr val="CC0099"/>
                </a:solidFill>
              </a:rPr>
              <a:t>; </a:t>
            </a:r>
            <a:r>
              <a:rPr lang="en-US" b="1" dirty="0">
                <a:solidFill>
                  <a:srgbClr val="004FEE"/>
                </a:solidFill>
              </a:rPr>
              <a:t>for </a:t>
            </a:r>
            <a:r>
              <a:rPr lang="en-US" b="1" dirty="0">
                <a:solidFill>
                  <a:srgbClr val="004FEE"/>
                </a:solidFill>
                <a:effectLst>
                  <a:outerShdw blurRad="50800" dist="50800" dir="5400000" algn="ctr" rotWithShape="0">
                    <a:srgbClr val="FFFF00"/>
                  </a:outerShdw>
                </a:effectLst>
              </a:rPr>
              <a:t>my time is not yet fully come</a:t>
            </a:r>
            <a:r>
              <a:rPr lang="en-US" b="1" dirty="0">
                <a:solidFill>
                  <a:srgbClr val="004FEE"/>
                </a:solidFill>
              </a:rPr>
              <a:t>.”</a:t>
            </a:r>
            <a:r>
              <a:rPr lang="en-US" dirty="0">
                <a:solidFill>
                  <a:srgbClr val="004FEE"/>
                </a:solidFill>
              </a:rPr>
              <a:t>  </a:t>
            </a:r>
          </a:p>
          <a:p>
            <a:pPr marL="514350" indent="-514350">
              <a:buFont typeface="+mj-lt"/>
              <a:buAutoNum type="arabicPeriod" startAt="8"/>
            </a:pPr>
            <a:r>
              <a:rPr lang="en-US" dirty="0"/>
              <a:t>When he had said these words unto them, </a:t>
            </a:r>
            <a:br>
              <a:rPr lang="en-US" dirty="0"/>
            </a:br>
            <a:r>
              <a:rPr lang="en-US" b="1" u="sng" dirty="0"/>
              <a:t>he abode still</a:t>
            </a:r>
            <a:r>
              <a:rPr lang="en-US" dirty="0"/>
              <a:t> in Galilee.  </a:t>
            </a:r>
          </a:p>
        </p:txBody>
      </p:sp>
      <p:sp>
        <p:nvSpPr>
          <p:cNvPr id="11" name="Content Placeholder 2"/>
          <p:cNvSpPr txBox="1">
            <a:spLocks/>
          </p:cNvSpPr>
          <p:nvPr/>
        </p:nvSpPr>
        <p:spPr>
          <a:xfrm>
            <a:off x="276147" y="3840765"/>
            <a:ext cx="4803854" cy="1979465"/>
          </a:xfrm>
          <a:prstGeom prst="rect">
            <a:avLst/>
          </a:prstGeom>
          <a:solidFill>
            <a:schemeClr val="bg1">
              <a:alpha val="37000"/>
            </a:schemeClr>
          </a:solidFill>
          <a:effectLst>
            <a:glow rad="228600">
              <a:schemeClr val="accent1">
                <a:satMod val="175000"/>
                <a:alpha val="19000"/>
              </a:schemeClr>
            </a:glow>
          </a:effectLst>
          <a:scene3d>
            <a:camera prst="orthographicFront"/>
            <a:lightRig rig="threePt" dir="t"/>
          </a:scene3d>
          <a:sp3d>
            <a:bevelT w="165100" prst="coolSlant"/>
          </a:sp3d>
        </p:spPr>
        <p:txBody>
          <a:bodyPr vert="horz" lIns="91440" tIns="45720" rIns="91440" bIns="45720" rtlCol="0">
            <a:normAutofit lnSpcReduction="10000"/>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ctr">
              <a:buFont typeface="+mj-lt"/>
              <a:buAutoNum type="arabicPeriod" startAt="10"/>
            </a:pPr>
            <a:r>
              <a:rPr lang="en-US" sz="2400" b="1" dirty="0">
                <a:solidFill>
                  <a:srgbClr val="3D4141"/>
                </a:solidFill>
              </a:rPr>
              <a:t> </a:t>
            </a:r>
            <a:r>
              <a:rPr lang="en-US" b="1" dirty="0">
                <a:solidFill>
                  <a:srgbClr val="3D4141"/>
                </a:solidFill>
                <a:effectLst>
                  <a:glow rad="254000">
                    <a:schemeClr val="bg1"/>
                  </a:glow>
                </a:effectLst>
              </a:rPr>
              <a:t>But when his brethren were gone up, </a:t>
            </a:r>
            <a:r>
              <a:rPr lang="en-US" b="1" u="sng" dirty="0">
                <a:solidFill>
                  <a:srgbClr val="CC0099"/>
                </a:solidFill>
                <a:effectLst>
                  <a:glow rad="254000">
                    <a:schemeClr val="bg1"/>
                  </a:glow>
                </a:effectLst>
              </a:rPr>
              <a:t>then went he also u</a:t>
            </a:r>
            <a:r>
              <a:rPr lang="en-US" b="1" dirty="0">
                <a:solidFill>
                  <a:srgbClr val="CC0099"/>
                </a:solidFill>
                <a:effectLst>
                  <a:glow rad="254000">
                    <a:schemeClr val="bg1"/>
                  </a:glow>
                </a:effectLst>
              </a:rPr>
              <a:t>p </a:t>
            </a:r>
            <a:r>
              <a:rPr lang="en-US" b="1" u="sng" dirty="0">
                <a:solidFill>
                  <a:srgbClr val="CC0099"/>
                </a:solidFill>
                <a:effectLst>
                  <a:glow rad="254000">
                    <a:schemeClr val="bg1"/>
                  </a:glow>
                </a:effectLst>
              </a:rPr>
              <a:t>unto the feast</a:t>
            </a:r>
            <a:r>
              <a:rPr lang="en-US" b="1" dirty="0">
                <a:solidFill>
                  <a:srgbClr val="CC0099"/>
                </a:solidFill>
                <a:effectLst>
                  <a:glow rad="190500">
                    <a:schemeClr val="bg1"/>
                  </a:glow>
                </a:effectLst>
              </a:rPr>
              <a:t>,</a:t>
            </a:r>
            <a:r>
              <a:rPr lang="en-US" b="1" dirty="0">
                <a:solidFill>
                  <a:srgbClr val="3D4141"/>
                </a:solidFill>
                <a:effectLst>
                  <a:glow rad="190500">
                    <a:schemeClr val="bg1"/>
                  </a:glow>
                </a:effectLst>
              </a:rPr>
              <a:t> </a:t>
            </a:r>
            <a:br>
              <a:rPr lang="en-US" b="1" dirty="0">
                <a:solidFill>
                  <a:srgbClr val="3D4141"/>
                </a:solidFill>
                <a:effectLst>
                  <a:glow rad="190500">
                    <a:schemeClr val="bg1"/>
                  </a:glow>
                </a:effectLst>
              </a:rPr>
            </a:br>
            <a:r>
              <a:rPr lang="en-US" b="1" dirty="0">
                <a:solidFill>
                  <a:srgbClr val="3D4141"/>
                </a:solidFill>
                <a:effectLst>
                  <a:glow rad="254000">
                    <a:schemeClr val="bg1"/>
                  </a:glow>
                </a:effectLst>
              </a:rPr>
              <a:t>not openly, but as it were in secret. </a:t>
            </a:r>
          </a:p>
        </p:txBody>
      </p:sp>
      <p:pic>
        <p:nvPicPr>
          <p:cNvPr id="10" name="Picture 9"/>
          <p:cNvPicPr>
            <a:picLocks noChangeAspect="1"/>
          </p:cNvPicPr>
          <p:nvPr/>
        </p:nvPicPr>
        <p:blipFill>
          <a:blip r:embed="rId5" cstate="emai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0260702" y="1244074"/>
            <a:ext cx="2350536" cy="2350536"/>
          </a:xfrm>
          <a:prstGeom prst="rect">
            <a:avLst/>
          </a:prstGeom>
        </p:spPr>
      </p:pic>
      <p:sp>
        <p:nvSpPr>
          <p:cNvPr id="3" name="Rectangle 2">
            <a:extLst>
              <a:ext uri="{FF2B5EF4-FFF2-40B4-BE49-F238E27FC236}">
                <a16:creationId xmlns:a16="http://schemas.microsoft.com/office/drawing/2014/main" id="{9C6FD1C1-E0C9-BE3A-492C-4B5DAB2A3A76}"/>
              </a:ext>
            </a:extLst>
          </p:cNvPr>
          <p:cNvSpPr/>
          <p:nvPr/>
        </p:nvSpPr>
        <p:spPr>
          <a:xfrm>
            <a:off x="4430847" y="6147266"/>
            <a:ext cx="7005123" cy="1148418"/>
          </a:xfrm>
          <a:prstGeom prst="rect">
            <a:avLst/>
          </a:prstGeom>
          <a:noFill/>
        </p:spPr>
        <p:txBody>
          <a:bodyPr wrap="none" lIns="91440" tIns="45720" rIns="91440" bIns="45720">
            <a:prstTxWarp prst="textArchUp">
              <a:avLst/>
            </a:prstTxWarp>
            <a:spAutoFit/>
            <a:scene3d>
              <a:camera prst="orthographicFront"/>
              <a:lightRig rig="soft" dir="t">
                <a:rot lat="0" lon="0" rev="15600000"/>
              </a:lightRig>
            </a:scene3d>
            <a:sp3d extrusionH="57150" prstMaterial="softEdge">
              <a:bevelT w="25400" h="38100" prst="angle"/>
            </a:sp3d>
          </a:bodyPr>
          <a:lstStyle/>
          <a:p>
            <a:pPr algn="ctr"/>
            <a:r>
              <a:rPr lang="en-US" sz="5400" b="1" dirty="0">
                <a:ln>
                  <a:solidFill>
                    <a:sysClr val="windowText" lastClr="000000"/>
                  </a:solidFill>
                </a:ln>
                <a:solidFill>
                  <a:schemeClr val="bg1"/>
                </a:solidFill>
                <a:effectLst>
                  <a:glow rad="228600">
                    <a:schemeClr val="accent1">
                      <a:satMod val="175000"/>
                      <a:alpha val="40000"/>
                    </a:schemeClr>
                  </a:glow>
                  <a:outerShdw blurRad="60007" dist="310007" dir="7680000" sy="30000" kx="1300200" algn="ctr" rotWithShape="0">
                    <a:prstClr val="black">
                      <a:alpha val="32000"/>
                    </a:prstClr>
                  </a:outerShdw>
                </a:effectLst>
                <a:latin typeface="Arial Rounded MT Bold" panose="020F0704030504030204" pitchFamily="34" charset="0"/>
              </a:rPr>
              <a:t>Why did He</a:t>
            </a:r>
            <a:br>
              <a:rPr lang="en-US" sz="5400" b="1" dirty="0">
                <a:ln>
                  <a:solidFill>
                    <a:sysClr val="windowText" lastClr="000000"/>
                  </a:solidFill>
                </a:ln>
                <a:solidFill>
                  <a:schemeClr val="bg1"/>
                </a:solidFill>
                <a:effectLst>
                  <a:glow rad="228600">
                    <a:schemeClr val="accent1">
                      <a:satMod val="175000"/>
                      <a:alpha val="40000"/>
                    </a:schemeClr>
                  </a:glow>
                  <a:outerShdw blurRad="60007" dist="310007" dir="7680000" sy="30000" kx="1300200" algn="ctr" rotWithShape="0">
                    <a:prstClr val="black">
                      <a:alpha val="32000"/>
                    </a:prstClr>
                  </a:outerShdw>
                </a:effectLst>
                <a:latin typeface="Arial Rounded MT Bold" panose="020F0704030504030204" pitchFamily="34" charset="0"/>
              </a:rPr>
            </a:br>
            <a:r>
              <a:rPr lang="en-US" sz="5400" b="1" dirty="0">
                <a:ln>
                  <a:solidFill>
                    <a:sysClr val="windowText" lastClr="000000"/>
                  </a:solidFill>
                </a:ln>
                <a:solidFill>
                  <a:schemeClr val="bg1"/>
                </a:solidFill>
                <a:effectLst>
                  <a:glow rad="228600">
                    <a:schemeClr val="accent1">
                      <a:satMod val="175000"/>
                      <a:alpha val="40000"/>
                    </a:schemeClr>
                  </a:glow>
                  <a:outerShdw blurRad="60007" dist="310007" dir="7680000" sy="30000" kx="1300200" algn="ctr" rotWithShape="0">
                    <a:prstClr val="black">
                      <a:alpha val="32000"/>
                    </a:prstClr>
                  </a:outerShdw>
                </a:effectLst>
                <a:latin typeface="Arial Rounded MT Bold" panose="020F0704030504030204" pitchFamily="34" charset="0"/>
              </a:rPr>
              <a:t>go secretly?</a:t>
            </a:r>
            <a:endParaRPr lang="en-US" sz="5400" b="1" cap="none" spc="0" dirty="0">
              <a:ln>
                <a:solidFill>
                  <a:sysClr val="windowText" lastClr="000000"/>
                </a:solidFill>
              </a:ln>
              <a:solidFill>
                <a:schemeClr val="bg1"/>
              </a:solidFill>
              <a:effectLst>
                <a:glow rad="228600">
                  <a:schemeClr val="accent1">
                    <a:satMod val="175000"/>
                    <a:alpha val="40000"/>
                  </a:schemeClr>
                </a:glow>
                <a:outerShdw blurRad="60007" dist="310007" dir="7680000" sy="30000" kx="1300200" algn="ctr" rotWithShape="0">
                  <a:prstClr val="black">
                    <a:alpha val="32000"/>
                  </a:prstClr>
                </a:outerShdw>
              </a:effectLst>
              <a:latin typeface="Arial Rounded MT Bold" panose="020F0704030504030204" pitchFamily="34" charset="0"/>
            </a:endParaRPr>
          </a:p>
        </p:txBody>
      </p:sp>
    </p:spTree>
    <p:extLst>
      <p:ext uri="{BB962C8B-B14F-4D97-AF65-F5344CB8AC3E}">
        <p14:creationId xmlns:p14="http://schemas.microsoft.com/office/powerpoint/2010/main" val="41017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15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1000"/>
                                        <p:tgtEl>
                                          <p:spTgt spid="7">
                                            <p:txEl>
                                              <p:pRg st="0" end="0"/>
                                            </p:txEl>
                                          </p:spTgt>
                                        </p:tgtEl>
                                      </p:cBhvr>
                                    </p:animEffect>
                                  </p:childTnLst>
                                </p:cTn>
                              </p:par>
                            </p:childTnLst>
                          </p:cTn>
                        </p:par>
                        <p:par>
                          <p:cTn id="12" fill="hold">
                            <p:stCondLst>
                              <p:cond delay="3500"/>
                            </p:stCondLst>
                            <p:childTnLst>
                              <p:par>
                                <p:cTn id="13" presetID="31" presetClass="entr" presetSubtype="0" fill="hold" nodeType="afterEffect">
                                  <p:stCondLst>
                                    <p:cond delay="175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par>
                          <p:cTn id="19" fill="hold">
                            <p:stCondLst>
                              <p:cond delay="6250"/>
                            </p:stCondLst>
                            <p:childTnLst>
                              <p:par>
                                <p:cTn id="20" presetID="22" presetClass="entr" presetSubtype="8" fill="hold" nodeType="afterEffect">
                                  <p:stCondLst>
                                    <p:cond delay="150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left)">
                                      <p:cBhvr>
                                        <p:cTn id="22" dur="10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arn(inVertical)">
                                      <p:cBhvr>
                                        <p:cTn id="27" dur="10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B555D82-D20F-4DB7-B3E9-7B7EAC2F87A9}" type="slidenum">
              <a:rPr lang="en-US" smtClean="0"/>
              <a:t>11</a:t>
            </a:fld>
            <a:endParaRPr lang="en-US"/>
          </a:p>
        </p:txBody>
      </p:sp>
      <p:sp>
        <p:nvSpPr>
          <p:cNvPr id="6" name="Slide Number Placeholder 1"/>
          <p:cNvSpPr txBox="1">
            <a:spLocks/>
          </p:cNvSpPr>
          <p:nvPr/>
        </p:nvSpPr>
        <p:spPr>
          <a:xfrm>
            <a:off x="11696699" y="6439478"/>
            <a:ext cx="436425" cy="365125"/>
          </a:xfrm>
          <a:prstGeom prst="rect">
            <a:avLst/>
          </a:prstGeom>
          <a:noFill/>
          <a:scene3d>
            <a:camera prst="orthographicFront"/>
            <a:lightRig rig="threePt" dir="t"/>
          </a:scene3d>
          <a:sp3d>
            <a:bevelT w="165100" prst="coolSlan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555D82-D20F-4DB7-B3E9-7B7EAC2F87A9}" type="slidenum">
              <a:rPr lang="en-US" b="1" smtClean="0">
                <a:solidFill>
                  <a:schemeClr val="tx1"/>
                </a:solidFill>
              </a:rPr>
              <a:pPr algn="ctr"/>
              <a:t>11</a:t>
            </a:fld>
            <a:endParaRPr lang="en-US" b="1" dirty="0">
              <a:solidFill>
                <a:schemeClr val="tx1"/>
              </a:solidFill>
            </a:endParaRP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178" y="279271"/>
            <a:ext cx="4982979" cy="3546729"/>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pic>
        <p:nvPicPr>
          <p:cNvPr id="15" name="Picture 14"/>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041" b="98299" l="0" r="93491"/>
                    </a14:imgEffect>
                    <a14:imgEffect>
                      <a14:saturation sat="66000"/>
                    </a14:imgEffect>
                  </a14:imgLayer>
                </a14:imgProps>
              </a:ext>
              <a:ext uri="{28A0092B-C50C-407E-A947-70E740481C1C}">
                <a14:useLocalDpi xmlns:a14="http://schemas.microsoft.com/office/drawing/2010/main"/>
              </a:ext>
            </a:extLst>
          </a:blip>
          <a:srcRect/>
          <a:stretch/>
        </p:blipFill>
        <p:spPr>
          <a:xfrm>
            <a:off x="9309467" y="0"/>
            <a:ext cx="2807809" cy="2448671"/>
          </a:xfrm>
          <a:prstGeom prst="rect">
            <a:avLst/>
          </a:prstGeom>
          <a:effectLst>
            <a:outerShdw blurRad="152400" dist="317500" dir="5400000" sx="90000" sy="-19000" rotWithShape="0">
              <a:prstClr val="black">
                <a:alpha val="15000"/>
              </a:prstClr>
            </a:outerShdw>
          </a:effectLst>
        </p:spPr>
      </p:pic>
      <p:sp>
        <p:nvSpPr>
          <p:cNvPr id="16" name="Content Placeholder 2"/>
          <p:cNvSpPr txBox="1">
            <a:spLocks/>
          </p:cNvSpPr>
          <p:nvPr/>
        </p:nvSpPr>
        <p:spPr>
          <a:xfrm>
            <a:off x="5499352" y="1363971"/>
            <a:ext cx="6539363" cy="3489314"/>
          </a:xfrm>
          <a:prstGeom prst="rect">
            <a:avLst/>
          </a:prstGeom>
          <a:noFill/>
          <a:scene3d>
            <a:camera prst="orthographicFront"/>
            <a:lightRig rig="threePt" dir="t"/>
          </a:scene3d>
          <a:sp3d>
            <a:bevelT w="165100" prst="coolSlant"/>
          </a:sp3d>
        </p:spPr>
        <p:txBody>
          <a:bodyPr vert="horz" lIns="91440" tIns="45720" rIns="91440" bIns="45720" rtlCol="0">
            <a:normAutofit fontScale="92500"/>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14"/>
            </a:pPr>
            <a:r>
              <a:rPr lang="en-US" sz="3600" dirty="0">
                <a:effectLst>
                  <a:glow rad="241300">
                    <a:schemeClr val="bg1">
                      <a:alpha val="78000"/>
                    </a:schemeClr>
                  </a:glow>
                </a:effectLst>
              </a:rPr>
              <a:t>  </a:t>
            </a:r>
            <a:r>
              <a:rPr lang="en-US" sz="4300" dirty="0">
                <a:solidFill>
                  <a:schemeClr val="bg2">
                    <a:lumMod val="25000"/>
                  </a:schemeClr>
                </a:solidFill>
                <a:effectLst>
                  <a:glow rad="241300">
                    <a:schemeClr val="bg1">
                      <a:alpha val="78000"/>
                    </a:schemeClr>
                  </a:glow>
                </a:effectLst>
                <a:latin typeface="Comic Sans MS" panose="030F0702030302020204" pitchFamily="66" charset="0"/>
              </a:rPr>
              <a:t>Now </a:t>
            </a:r>
            <a:r>
              <a:rPr lang="en-US" sz="4300" b="1" u="sng" dirty="0">
                <a:solidFill>
                  <a:schemeClr val="bg2">
                    <a:lumMod val="25000"/>
                  </a:schemeClr>
                </a:solidFill>
                <a:effectLst>
                  <a:glow rad="241300">
                    <a:schemeClr val="bg1">
                      <a:alpha val="78000"/>
                    </a:schemeClr>
                  </a:glow>
                </a:effectLst>
                <a:latin typeface="Comic Sans MS" panose="030F0702030302020204" pitchFamily="66" charset="0"/>
              </a:rPr>
              <a:t>about</a:t>
            </a:r>
            <a:r>
              <a:rPr lang="en-US" sz="4300" dirty="0">
                <a:solidFill>
                  <a:schemeClr val="bg2">
                    <a:lumMod val="25000"/>
                  </a:schemeClr>
                </a:solidFill>
                <a:effectLst>
                  <a:glow rad="241300">
                    <a:schemeClr val="bg1">
                      <a:alpha val="78000"/>
                    </a:schemeClr>
                  </a:glow>
                </a:effectLst>
                <a:latin typeface="Comic Sans MS" panose="030F0702030302020204" pitchFamily="66" charset="0"/>
              </a:rPr>
              <a:t> </a:t>
            </a:r>
          </a:p>
          <a:p>
            <a:pPr marL="0" indent="0" algn="r">
              <a:buNone/>
            </a:pPr>
            <a:r>
              <a:rPr lang="en-US" sz="4300" b="1" dirty="0">
                <a:solidFill>
                  <a:srgbClr val="CC0099"/>
                </a:solidFill>
                <a:effectLst>
                  <a:glow rad="241300">
                    <a:schemeClr val="bg1">
                      <a:alpha val="78000"/>
                    </a:schemeClr>
                  </a:glow>
                </a:effectLst>
                <a:latin typeface="Comic Sans MS" panose="030F0702030302020204" pitchFamily="66" charset="0"/>
              </a:rPr>
              <a:t>the </a:t>
            </a:r>
            <a:r>
              <a:rPr lang="en-US" sz="5800" b="1" u="sng" dirty="0">
                <a:solidFill>
                  <a:srgbClr val="0070C0"/>
                </a:solidFill>
                <a:effectLst>
                  <a:glow rad="241300">
                    <a:schemeClr val="bg1">
                      <a:alpha val="78000"/>
                    </a:schemeClr>
                  </a:glow>
                </a:effectLst>
                <a:latin typeface="Comic Sans MS" panose="030F0702030302020204" pitchFamily="66" charset="0"/>
              </a:rPr>
              <a:t>midst</a:t>
            </a:r>
            <a:r>
              <a:rPr lang="en-US" sz="4300" b="1" dirty="0">
                <a:solidFill>
                  <a:srgbClr val="CC0099"/>
                </a:solidFill>
                <a:effectLst>
                  <a:glow rad="241300">
                    <a:schemeClr val="bg1">
                      <a:alpha val="78000"/>
                    </a:schemeClr>
                  </a:glow>
                </a:effectLst>
                <a:latin typeface="Comic Sans MS" panose="030F0702030302020204" pitchFamily="66" charset="0"/>
              </a:rPr>
              <a:t> of the feast </a:t>
            </a:r>
            <a:br>
              <a:rPr lang="en-US" sz="4300" b="1" dirty="0">
                <a:solidFill>
                  <a:srgbClr val="CC0099"/>
                </a:solidFill>
                <a:effectLst>
                  <a:glow rad="241300">
                    <a:schemeClr val="bg1">
                      <a:alpha val="78000"/>
                    </a:schemeClr>
                  </a:glow>
                </a:effectLst>
                <a:latin typeface="Comic Sans MS" panose="030F0702030302020204" pitchFamily="66" charset="0"/>
              </a:rPr>
            </a:br>
            <a:r>
              <a:rPr lang="en-US" sz="4300" b="1" dirty="0">
                <a:solidFill>
                  <a:srgbClr val="0070C0"/>
                </a:solidFill>
                <a:effectLst>
                  <a:glow rad="241300">
                    <a:schemeClr val="bg1">
                      <a:alpha val="78000"/>
                    </a:schemeClr>
                  </a:glow>
                </a:effectLst>
                <a:latin typeface="Comic Sans MS" panose="030F0702030302020204" pitchFamily="66" charset="0"/>
              </a:rPr>
              <a:t>Yahusha</a:t>
            </a:r>
            <a:r>
              <a:rPr lang="en-US" sz="4300" dirty="0">
                <a:effectLst>
                  <a:glow rad="241300">
                    <a:schemeClr val="bg1">
                      <a:alpha val="78000"/>
                    </a:schemeClr>
                  </a:glow>
                </a:effectLst>
                <a:latin typeface="Comic Sans MS" panose="030F0702030302020204" pitchFamily="66" charset="0"/>
              </a:rPr>
              <a:t> </a:t>
            </a:r>
            <a:r>
              <a:rPr lang="en-US" sz="4300" b="1" dirty="0">
                <a:solidFill>
                  <a:srgbClr val="CC0099"/>
                </a:solidFill>
                <a:effectLst>
                  <a:glow rad="241300">
                    <a:schemeClr val="bg1">
                      <a:alpha val="78000"/>
                    </a:schemeClr>
                  </a:glow>
                </a:effectLst>
                <a:latin typeface="Comic Sans MS" panose="030F0702030302020204" pitchFamily="66" charset="0"/>
              </a:rPr>
              <a:t>went up </a:t>
            </a:r>
            <a:br>
              <a:rPr lang="en-US" sz="4300" b="1" dirty="0">
                <a:solidFill>
                  <a:srgbClr val="CC0099"/>
                </a:solidFill>
                <a:effectLst>
                  <a:glow rad="241300">
                    <a:schemeClr val="bg1">
                      <a:alpha val="78000"/>
                    </a:schemeClr>
                  </a:glow>
                </a:effectLst>
                <a:latin typeface="Comic Sans MS" panose="030F0702030302020204" pitchFamily="66" charset="0"/>
              </a:rPr>
            </a:br>
            <a:r>
              <a:rPr lang="en-US" sz="4300" b="1" dirty="0">
                <a:solidFill>
                  <a:srgbClr val="CC0099"/>
                </a:solidFill>
                <a:effectLst>
                  <a:glow rad="241300">
                    <a:schemeClr val="bg1">
                      <a:alpha val="78000"/>
                    </a:schemeClr>
                  </a:glow>
                </a:effectLst>
                <a:latin typeface="Comic Sans MS" panose="030F0702030302020204" pitchFamily="66" charset="0"/>
              </a:rPr>
              <a:t>into the temple,</a:t>
            </a:r>
            <a:br>
              <a:rPr lang="en-US" sz="4300" b="1" dirty="0">
                <a:solidFill>
                  <a:srgbClr val="CC0099"/>
                </a:solidFill>
                <a:effectLst>
                  <a:glow rad="241300">
                    <a:schemeClr val="bg1">
                      <a:alpha val="78000"/>
                    </a:schemeClr>
                  </a:glow>
                </a:effectLst>
                <a:latin typeface="Comic Sans MS" panose="030F0702030302020204" pitchFamily="66" charset="0"/>
              </a:rPr>
            </a:br>
            <a:r>
              <a:rPr lang="en-US" sz="4300" b="1" dirty="0">
                <a:solidFill>
                  <a:srgbClr val="CC0099"/>
                </a:solidFill>
                <a:effectLst>
                  <a:glow rad="241300">
                    <a:schemeClr val="bg1">
                      <a:alpha val="78000"/>
                    </a:schemeClr>
                  </a:glow>
                </a:effectLst>
                <a:latin typeface="Comic Sans MS" panose="030F0702030302020204" pitchFamily="66" charset="0"/>
              </a:rPr>
              <a:t> </a:t>
            </a:r>
            <a:r>
              <a:rPr lang="en-US" sz="4300" b="1" u="sng" dirty="0">
                <a:solidFill>
                  <a:srgbClr val="CC0099"/>
                </a:solidFill>
                <a:effectLst>
                  <a:glow rad="241300">
                    <a:schemeClr val="bg1">
                      <a:alpha val="78000"/>
                    </a:schemeClr>
                  </a:glow>
                </a:effectLst>
                <a:latin typeface="Comic Sans MS" panose="030F0702030302020204" pitchFamily="66" charset="0"/>
              </a:rPr>
              <a:t>and</a:t>
            </a:r>
            <a:r>
              <a:rPr lang="en-US" sz="4300" b="1" dirty="0">
                <a:solidFill>
                  <a:srgbClr val="CC0099"/>
                </a:solidFill>
                <a:effectLst>
                  <a:glow rad="241300">
                    <a:schemeClr val="bg1">
                      <a:alpha val="78000"/>
                    </a:schemeClr>
                  </a:glow>
                </a:effectLst>
                <a:latin typeface="Comic Sans MS" panose="030F0702030302020204" pitchFamily="66" charset="0"/>
              </a:rPr>
              <a:t> </a:t>
            </a:r>
            <a:r>
              <a:rPr lang="en-US" sz="4300" b="1" u="sng" dirty="0">
                <a:solidFill>
                  <a:srgbClr val="CC0099"/>
                </a:solidFill>
                <a:effectLst>
                  <a:glow rad="241300">
                    <a:schemeClr val="bg1">
                      <a:alpha val="78000"/>
                    </a:schemeClr>
                  </a:glow>
                </a:effectLst>
                <a:latin typeface="Comic Sans MS" panose="030F0702030302020204" pitchFamily="66" charset="0"/>
              </a:rPr>
              <a:t>tau</a:t>
            </a:r>
            <a:r>
              <a:rPr lang="en-US" sz="4300" b="1" dirty="0">
                <a:solidFill>
                  <a:srgbClr val="CC0099"/>
                </a:solidFill>
                <a:effectLst>
                  <a:glow rad="241300">
                    <a:schemeClr val="bg1">
                      <a:alpha val="78000"/>
                    </a:schemeClr>
                  </a:glow>
                </a:effectLst>
                <a:latin typeface="Comic Sans MS" panose="030F0702030302020204" pitchFamily="66" charset="0"/>
              </a:rPr>
              <a:t>g</a:t>
            </a:r>
            <a:r>
              <a:rPr lang="en-US" sz="4300" b="1" u="sng" dirty="0">
                <a:solidFill>
                  <a:srgbClr val="CC0099"/>
                </a:solidFill>
                <a:effectLst>
                  <a:glow rad="241300">
                    <a:schemeClr val="bg1">
                      <a:alpha val="78000"/>
                    </a:schemeClr>
                  </a:glow>
                </a:effectLst>
                <a:latin typeface="Comic Sans MS" panose="030F0702030302020204" pitchFamily="66" charset="0"/>
              </a:rPr>
              <a:t>ht</a:t>
            </a:r>
            <a:r>
              <a:rPr lang="en-US" sz="4300" b="1" dirty="0">
                <a:solidFill>
                  <a:srgbClr val="CC0099"/>
                </a:solidFill>
                <a:effectLst>
                  <a:glow rad="241300">
                    <a:schemeClr val="bg1">
                      <a:alpha val="78000"/>
                    </a:schemeClr>
                  </a:glow>
                </a:effectLst>
                <a:latin typeface="Comic Sans MS" panose="030F0702030302020204" pitchFamily="66" charset="0"/>
              </a:rPr>
              <a:t>.</a:t>
            </a:r>
            <a:r>
              <a:rPr lang="en-US" sz="4300" dirty="0">
                <a:effectLst>
                  <a:glow rad="241300">
                    <a:schemeClr val="bg1">
                      <a:alpha val="78000"/>
                    </a:schemeClr>
                  </a:glow>
                </a:effectLst>
                <a:latin typeface="Comic Sans MS" panose="030F0702030302020204" pitchFamily="66" charset="0"/>
              </a:rPr>
              <a:t>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17" name="Content Placeholder 2"/>
          <p:cNvSpPr txBox="1">
            <a:spLocks/>
          </p:cNvSpPr>
          <p:nvPr/>
        </p:nvSpPr>
        <p:spPr>
          <a:xfrm>
            <a:off x="-44511" y="3633369"/>
            <a:ext cx="6217642" cy="3171234"/>
          </a:xfrm>
          <a:prstGeom prst="rect">
            <a:avLst/>
          </a:prstGeom>
          <a:noFill/>
          <a:scene3d>
            <a:camera prst="isometricOffAxis1Right"/>
            <a:lightRig rig="threePt" dir="t"/>
          </a:scene3d>
          <a:sp3d>
            <a:bevelT w="165100" prst="coolSlant"/>
          </a:sp3d>
        </p:spPr>
        <p:txBody>
          <a:bodyPr vert="horz" lIns="91440" tIns="45720" rIns="91440" bIns="45720" rtlCol="0">
            <a:normAutofit fontScale="62500" lnSpcReduction="20000"/>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800" b="1" dirty="0">
                <a:solidFill>
                  <a:srgbClr val="CC0099"/>
                </a:solidFill>
                <a:effectLst>
                  <a:glow rad="241300">
                    <a:schemeClr val="bg1">
                      <a:alpha val="78000"/>
                    </a:schemeClr>
                  </a:glow>
                </a:effectLst>
              </a:rPr>
              <a:t> “… </a:t>
            </a:r>
            <a:r>
              <a:rPr lang="en-US" sz="7800" b="1" u="sng" dirty="0">
                <a:solidFill>
                  <a:srgbClr val="0070C0"/>
                </a:solidFill>
                <a:effectLst>
                  <a:glow rad="241300">
                    <a:schemeClr val="bg1">
                      <a:alpha val="78000"/>
                    </a:schemeClr>
                  </a:glow>
                </a:effectLst>
              </a:rPr>
              <a:t>midst</a:t>
            </a:r>
            <a:r>
              <a:rPr lang="en-US" sz="5800" b="1" dirty="0">
                <a:solidFill>
                  <a:srgbClr val="CC0099"/>
                </a:solidFill>
                <a:effectLst>
                  <a:glow rad="241300">
                    <a:schemeClr val="bg1">
                      <a:alpha val="78000"/>
                    </a:schemeClr>
                  </a:glow>
                </a:effectLst>
              </a:rPr>
              <a:t> of </a:t>
            </a:r>
            <a:br>
              <a:rPr lang="en-US" sz="5800" b="1" dirty="0">
                <a:solidFill>
                  <a:srgbClr val="CC0099"/>
                </a:solidFill>
                <a:effectLst>
                  <a:glow rad="241300">
                    <a:schemeClr val="bg1">
                      <a:alpha val="78000"/>
                    </a:schemeClr>
                  </a:glow>
                </a:effectLst>
              </a:rPr>
            </a:br>
            <a:r>
              <a:rPr lang="en-US" sz="5800" b="1" dirty="0">
                <a:solidFill>
                  <a:srgbClr val="CC0099"/>
                </a:solidFill>
                <a:effectLst>
                  <a:glow rad="241300">
                    <a:schemeClr val="bg1">
                      <a:alpha val="78000"/>
                    </a:schemeClr>
                  </a:glow>
                </a:effectLst>
              </a:rPr>
              <a:t>the feast”?</a:t>
            </a:r>
            <a:br>
              <a:rPr lang="en-US" sz="5800" b="1" dirty="0">
                <a:solidFill>
                  <a:srgbClr val="CC0099"/>
                </a:solidFill>
                <a:effectLst>
                  <a:glow rad="241300">
                    <a:schemeClr val="bg1">
                      <a:alpha val="78000"/>
                    </a:schemeClr>
                  </a:glow>
                </a:effectLst>
              </a:rPr>
            </a:br>
            <a:br>
              <a:rPr lang="en-US" sz="5800" b="1" dirty="0">
                <a:solidFill>
                  <a:srgbClr val="CC0099"/>
                </a:solidFill>
                <a:effectLst>
                  <a:glow rad="241300">
                    <a:schemeClr val="bg1">
                      <a:alpha val="78000"/>
                    </a:schemeClr>
                  </a:glow>
                </a:effectLst>
              </a:rPr>
            </a:br>
            <a:r>
              <a:rPr lang="en-US" sz="5800" b="1" dirty="0">
                <a:solidFill>
                  <a:srgbClr val="CC0099"/>
                </a:solidFill>
                <a:effectLst>
                  <a:glow rad="241300">
                    <a:schemeClr val="bg1">
                      <a:alpha val="78000"/>
                    </a:schemeClr>
                  </a:glow>
                </a:effectLst>
              </a:rPr>
              <a:t>Was </a:t>
            </a:r>
            <a:r>
              <a:rPr lang="en-US" sz="5800" b="1" dirty="0">
                <a:solidFill>
                  <a:srgbClr val="0070C0"/>
                </a:solidFill>
                <a:effectLst>
                  <a:glow rad="241300">
                    <a:schemeClr val="bg1">
                      <a:alpha val="78000"/>
                    </a:schemeClr>
                  </a:glow>
                </a:effectLst>
              </a:rPr>
              <a:t>Yahusha</a:t>
            </a:r>
          </a:p>
          <a:p>
            <a:pPr marL="0" indent="0" algn="ctr">
              <a:buNone/>
            </a:pPr>
            <a:r>
              <a:rPr lang="en-US" sz="3200" b="1" dirty="0">
                <a:solidFill>
                  <a:srgbClr val="CC0099"/>
                </a:solidFill>
                <a:effectLst>
                  <a:glow rad="241300">
                    <a:schemeClr val="bg1">
                      <a:alpha val="78000"/>
                    </a:schemeClr>
                  </a:glow>
                </a:effectLst>
              </a:rPr>
              <a:t> </a:t>
            </a:r>
            <a:br>
              <a:rPr lang="en-US" sz="5800" b="1" dirty="0">
                <a:solidFill>
                  <a:srgbClr val="CC0099"/>
                </a:solidFill>
                <a:effectLst>
                  <a:glow rad="241300">
                    <a:schemeClr val="bg1">
                      <a:alpha val="78000"/>
                    </a:schemeClr>
                  </a:glow>
                </a:effectLst>
              </a:rPr>
            </a:br>
            <a:r>
              <a:rPr lang="en-US" sz="12600" b="1" dirty="0">
                <a:ln w="28575">
                  <a:solidFill>
                    <a:srgbClr val="0070C0"/>
                  </a:solidFill>
                </a:ln>
                <a:solidFill>
                  <a:srgbClr val="CC0099"/>
                </a:solidFill>
                <a:effectLst>
                  <a:glow rad="241300">
                    <a:srgbClr val="00FF00">
                      <a:alpha val="78000"/>
                    </a:srgbClr>
                  </a:glow>
                </a:effectLst>
                <a:latin typeface="Snap ITC" panose="04040A07060A02020202" pitchFamily="82" charset="0"/>
              </a:rPr>
              <a:t>LATE?</a:t>
            </a:r>
            <a:endParaRPr lang="en-US" sz="12600" dirty="0">
              <a:ln w="28575">
                <a:solidFill>
                  <a:srgbClr val="0070C0"/>
                </a:solidFill>
              </a:ln>
              <a:effectLst>
                <a:glow rad="241300">
                  <a:srgbClr val="00FF00">
                    <a:alpha val="78000"/>
                  </a:srgbClr>
                </a:glow>
              </a:effectLst>
              <a:latin typeface="Snap ITC" panose="04040A07060A02020202" pitchFamily="82" charset="0"/>
            </a:endParaRPr>
          </a:p>
        </p:txBody>
      </p:sp>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13150" y="4873677"/>
            <a:ext cx="3888299" cy="1772872"/>
          </a:xfrm>
          <a:prstGeom prst="ellipse">
            <a:avLst/>
          </a:prstGeom>
          <a:gradFill>
            <a:gsLst>
              <a:gs pos="0">
                <a:srgbClr val="34E9FC"/>
              </a:gs>
              <a:gs pos="84000">
                <a:schemeClr val="bg2">
                  <a:tint val="98000"/>
                  <a:satMod val="130000"/>
                  <a:shade val="90000"/>
                  <a:lumMod val="103000"/>
                </a:schemeClr>
              </a:gs>
              <a:gs pos="76000">
                <a:schemeClr val="bg2">
                  <a:shade val="63000"/>
                  <a:satMod val="120000"/>
                </a:schemeClr>
              </a:gs>
            </a:gsLst>
            <a:lin ang="6600000" scaled="0"/>
          </a:gradFill>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pic>
        <p:nvPicPr>
          <p:cNvPr id="20" name="Picture 19"/>
          <p:cNvPicPr>
            <a:picLocks noChangeAspect="1"/>
          </p:cNvPicPr>
          <p:nvPr/>
        </p:nvPicPr>
        <p:blipFill>
          <a:blip r:embed="rId7">
            <a:extLst>
              <a:ext uri="{28A0092B-C50C-407E-A947-70E740481C1C}">
                <a14:useLocalDpi xmlns:a14="http://schemas.microsoft.com/office/drawing/2010/main"/>
              </a:ext>
            </a:extLst>
          </a:blip>
          <a:stretch>
            <a:fillRect/>
          </a:stretch>
        </p:blipFill>
        <p:spPr>
          <a:xfrm flipH="1">
            <a:off x="6621856" y="4296621"/>
            <a:ext cx="2147177" cy="214285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2" name="Title 1"/>
          <p:cNvSpPr txBox="1">
            <a:spLocks/>
          </p:cNvSpPr>
          <p:nvPr/>
        </p:nvSpPr>
        <p:spPr>
          <a:xfrm>
            <a:off x="4542970" y="204345"/>
            <a:ext cx="5602515" cy="1325563"/>
          </a:xfrm>
          <a:prstGeom prst="rect">
            <a:avLst/>
          </a:prstGeom>
        </p:spPr>
        <p:txBody>
          <a:bodyPr vert="horz" lIns="91440" tIns="45720" rIns="91440" bIns="45720" rtlCol="0" anchor="ctr">
            <a:noAutofit/>
            <a:scene3d>
              <a:camera prst="orthographicFront"/>
              <a:lightRig rig="threePt" dir="t"/>
            </a:scene3d>
            <a:sp3d extrusionH="57150">
              <a:bevelT h="25400" prst="softRound"/>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n>
                  <a:solidFill>
                    <a:schemeClr val="bg2">
                      <a:lumMod val="25000"/>
                    </a:schemeClr>
                  </a:solidFill>
                </a:ln>
                <a:solidFill>
                  <a:srgbClr val="895C43"/>
                </a:solidFill>
                <a:effectLst>
                  <a:glow rad="228600">
                    <a:srgbClr val="C9E5FD"/>
                  </a:glow>
                </a:effectLst>
                <a:latin typeface="Lucida Calligraphy" panose="03010101010101010101" pitchFamily="66" charset="0"/>
              </a:rPr>
              <a:t>John records:</a:t>
            </a:r>
            <a:endParaRPr lang="en-CA" sz="4800" b="1" dirty="0">
              <a:ln>
                <a:solidFill>
                  <a:schemeClr val="bg2">
                    <a:lumMod val="25000"/>
                  </a:schemeClr>
                </a:solidFill>
              </a:ln>
              <a:solidFill>
                <a:srgbClr val="895C43"/>
              </a:solidFill>
              <a:effectLst>
                <a:glow rad="228600">
                  <a:srgbClr val="C9E5FD"/>
                </a:glow>
              </a:effectLst>
              <a:latin typeface="Lucida Calligraphy" panose="03010101010101010101" pitchFamily="66" charset="0"/>
            </a:endParaRPr>
          </a:p>
        </p:txBody>
      </p:sp>
    </p:spTree>
    <p:extLst>
      <p:ext uri="{BB962C8B-B14F-4D97-AF65-F5344CB8AC3E}">
        <p14:creationId xmlns:p14="http://schemas.microsoft.com/office/powerpoint/2010/main" val="342753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150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250" fill="hold"/>
                                        <p:tgtEl>
                                          <p:spTgt spid="20"/>
                                        </p:tgtEl>
                                        <p:attrNameLst>
                                          <p:attrName>ppt_w</p:attrName>
                                        </p:attrNameLst>
                                      </p:cBhvr>
                                      <p:tavLst>
                                        <p:tav tm="0">
                                          <p:val>
                                            <p:fltVal val="0"/>
                                          </p:val>
                                        </p:tav>
                                        <p:tav tm="100000">
                                          <p:val>
                                            <p:strVal val="#ppt_w"/>
                                          </p:val>
                                        </p:tav>
                                      </p:tavLst>
                                    </p:anim>
                                    <p:anim calcmode="lin" valueType="num">
                                      <p:cBhvr>
                                        <p:cTn id="19" dur="1250" fill="hold"/>
                                        <p:tgtEl>
                                          <p:spTgt spid="20"/>
                                        </p:tgtEl>
                                        <p:attrNameLst>
                                          <p:attrName>ppt_h</p:attrName>
                                        </p:attrNameLst>
                                      </p:cBhvr>
                                      <p:tavLst>
                                        <p:tav tm="0">
                                          <p:val>
                                            <p:fltVal val="0"/>
                                          </p:val>
                                        </p:tav>
                                        <p:tav tm="100000">
                                          <p:val>
                                            <p:strVal val="#ppt_h"/>
                                          </p:val>
                                        </p:tav>
                                      </p:tavLst>
                                    </p:anim>
                                    <p:animEffect transition="in" filter="fade">
                                      <p:cBhvr>
                                        <p:cTn id="20" dur="1250"/>
                                        <p:tgtEl>
                                          <p:spTgt spid="20"/>
                                        </p:tgtEl>
                                      </p:cBhvr>
                                    </p:animEffect>
                                  </p:childTnLst>
                                </p:cTn>
                              </p:par>
                              <p:par>
                                <p:cTn id="21" presetID="53" presetClass="entr" presetSubtype="16" fill="hold" nodeType="withEffect">
                                  <p:stCondLst>
                                    <p:cond delay="1500"/>
                                  </p:stCondLst>
                                  <p:childTnLst>
                                    <p:set>
                                      <p:cBhvr>
                                        <p:cTn id="22" dur="1" fill="hold">
                                          <p:stCondLst>
                                            <p:cond delay="0"/>
                                          </p:stCondLst>
                                        </p:cTn>
                                        <p:tgtEl>
                                          <p:spTgt spid="2"/>
                                        </p:tgtEl>
                                        <p:attrNameLst>
                                          <p:attrName>style.visibility</p:attrName>
                                        </p:attrNameLst>
                                      </p:cBhvr>
                                      <p:to>
                                        <p:strVal val="visible"/>
                                      </p:to>
                                    </p:set>
                                    <p:anim calcmode="lin" valueType="num">
                                      <p:cBhvr>
                                        <p:cTn id="23" dur="1250" fill="hold"/>
                                        <p:tgtEl>
                                          <p:spTgt spid="2"/>
                                        </p:tgtEl>
                                        <p:attrNameLst>
                                          <p:attrName>ppt_w</p:attrName>
                                        </p:attrNameLst>
                                      </p:cBhvr>
                                      <p:tavLst>
                                        <p:tav tm="0">
                                          <p:val>
                                            <p:fltVal val="0"/>
                                          </p:val>
                                        </p:tav>
                                        <p:tav tm="100000">
                                          <p:val>
                                            <p:strVal val="#ppt_w"/>
                                          </p:val>
                                        </p:tav>
                                      </p:tavLst>
                                    </p:anim>
                                    <p:anim calcmode="lin" valueType="num">
                                      <p:cBhvr>
                                        <p:cTn id="24" dur="1250" fill="hold"/>
                                        <p:tgtEl>
                                          <p:spTgt spid="2"/>
                                        </p:tgtEl>
                                        <p:attrNameLst>
                                          <p:attrName>ppt_h</p:attrName>
                                        </p:attrNameLst>
                                      </p:cBhvr>
                                      <p:tavLst>
                                        <p:tav tm="0">
                                          <p:val>
                                            <p:fltVal val="0"/>
                                          </p:val>
                                        </p:tav>
                                        <p:tav tm="100000">
                                          <p:val>
                                            <p:strVal val="#ppt_h"/>
                                          </p:val>
                                        </p:tav>
                                      </p:tavLst>
                                    </p:anim>
                                    <p:animEffect transition="in" filter="fade">
                                      <p:cBhvr>
                                        <p:cTn id="25"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4E9FC"/>
            </a:gs>
            <a:gs pos="84000">
              <a:schemeClr val="bg2">
                <a:tint val="98000"/>
                <a:satMod val="130000"/>
                <a:shade val="90000"/>
                <a:lumMod val="103000"/>
              </a:schemeClr>
            </a:gs>
            <a:gs pos="76000">
              <a:schemeClr val="bg2">
                <a:shade val="63000"/>
                <a:satMod val="120000"/>
              </a:schemeClr>
            </a:gs>
          </a:gsLst>
          <a:lin ang="8100000" scaled="1"/>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29292" y="6394084"/>
            <a:ext cx="443616" cy="365125"/>
          </a:xfrm>
          <a:noFill/>
          <a:scene3d>
            <a:camera prst="orthographicFront"/>
            <a:lightRig rig="threePt" dir="t"/>
          </a:scene3d>
          <a:sp3d>
            <a:bevelT w="165100" prst="coolSlant"/>
          </a:sp3d>
        </p:spPr>
        <p:txBody>
          <a:bodyPr/>
          <a:lstStyle/>
          <a:p>
            <a:pPr algn="ctr"/>
            <a:fld id="{0B555D82-D20F-4DB7-B3E9-7B7EAC2F87A9}" type="slidenum">
              <a:rPr lang="en-US" b="1" smtClean="0">
                <a:solidFill>
                  <a:schemeClr val="tx1"/>
                </a:solidFill>
              </a:rPr>
              <a:pPr algn="ctr"/>
              <a:t>12</a:t>
            </a:fld>
            <a:endParaRPr lang="en-US" b="1"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55579101"/>
              </p:ext>
            </p:extLst>
          </p:nvPr>
        </p:nvGraphicFramePr>
        <p:xfrm>
          <a:off x="1353207" y="4143488"/>
          <a:ext cx="9839326" cy="518160"/>
        </p:xfrm>
        <a:graphic>
          <a:graphicData uri="http://schemas.openxmlformats.org/drawingml/2006/table">
            <a:tbl>
              <a:tblPr firstRow="1" bandRow="1">
                <a:tableStyleId>{5C22544A-7EE6-4342-B048-85BDC9FD1C3A}</a:tableStyleId>
              </a:tblPr>
              <a:tblGrid>
                <a:gridCol w="1405618">
                  <a:extLst>
                    <a:ext uri="{9D8B030D-6E8A-4147-A177-3AD203B41FA5}">
                      <a16:colId xmlns:a16="http://schemas.microsoft.com/office/drawing/2014/main" val="20000"/>
                    </a:ext>
                  </a:extLst>
                </a:gridCol>
                <a:gridCol w="1405618">
                  <a:extLst>
                    <a:ext uri="{9D8B030D-6E8A-4147-A177-3AD203B41FA5}">
                      <a16:colId xmlns:a16="http://schemas.microsoft.com/office/drawing/2014/main" val="20001"/>
                    </a:ext>
                  </a:extLst>
                </a:gridCol>
                <a:gridCol w="1405618">
                  <a:extLst>
                    <a:ext uri="{9D8B030D-6E8A-4147-A177-3AD203B41FA5}">
                      <a16:colId xmlns:a16="http://schemas.microsoft.com/office/drawing/2014/main" val="20002"/>
                    </a:ext>
                  </a:extLst>
                </a:gridCol>
                <a:gridCol w="1405618">
                  <a:extLst>
                    <a:ext uri="{9D8B030D-6E8A-4147-A177-3AD203B41FA5}">
                      <a16:colId xmlns:a16="http://schemas.microsoft.com/office/drawing/2014/main" val="20003"/>
                    </a:ext>
                  </a:extLst>
                </a:gridCol>
                <a:gridCol w="1405618">
                  <a:extLst>
                    <a:ext uri="{9D8B030D-6E8A-4147-A177-3AD203B41FA5}">
                      <a16:colId xmlns:a16="http://schemas.microsoft.com/office/drawing/2014/main" val="20004"/>
                    </a:ext>
                  </a:extLst>
                </a:gridCol>
                <a:gridCol w="1405618">
                  <a:extLst>
                    <a:ext uri="{9D8B030D-6E8A-4147-A177-3AD203B41FA5}">
                      <a16:colId xmlns:a16="http://schemas.microsoft.com/office/drawing/2014/main" val="20005"/>
                    </a:ext>
                  </a:extLst>
                </a:gridCol>
                <a:gridCol w="1405618">
                  <a:extLst>
                    <a:ext uri="{9D8B030D-6E8A-4147-A177-3AD203B41FA5}">
                      <a16:colId xmlns:a16="http://schemas.microsoft.com/office/drawing/2014/main" val="20006"/>
                    </a:ext>
                  </a:extLst>
                </a:gridCol>
              </a:tblGrid>
              <a:tr h="266206">
                <a:tc>
                  <a:txBody>
                    <a:bodyPr/>
                    <a:lstStyle/>
                    <a:p>
                      <a:r>
                        <a:rPr lang="en-US" b="1" dirty="0">
                          <a:solidFill>
                            <a:srgbClr val="34E9FC"/>
                          </a:solidFill>
                          <a:effectLst>
                            <a:glow rad="127000">
                              <a:srgbClr val="002060"/>
                            </a:glow>
                          </a:effectLst>
                        </a:rPr>
                        <a:t>15</a:t>
                      </a:r>
                      <a:r>
                        <a:rPr lang="en-US" b="0" dirty="0">
                          <a:solidFill>
                            <a:schemeClr val="tx1"/>
                          </a:solidFill>
                        </a:rPr>
                        <a:t>       </a:t>
                      </a:r>
                      <a:r>
                        <a:rPr lang="en-US" sz="2800" b="1" dirty="0">
                          <a:solidFill>
                            <a:schemeClr val="bg1"/>
                          </a:solidFill>
                        </a:rPr>
                        <a:t>1</a:t>
                      </a:r>
                      <a:endParaRPr lang="en-CA" sz="2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rgbClr val="7030A0"/>
                    </a:solidFill>
                  </a:tcPr>
                </a:tc>
                <a:tc>
                  <a:txBody>
                    <a:bodyPr/>
                    <a:lstStyle/>
                    <a:p>
                      <a:r>
                        <a:rPr lang="en-US" b="1" dirty="0">
                          <a:solidFill>
                            <a:srgbClr val="34E9FC"/>
                          </a:solidFill>
                          <a:effectLst>
                            <a:glow rad="127000">
                              <a:srgbClr val="002060"/>
                            </a:glow>
                          </a:effectLst>
                        </a:rPr>
                        <a:t>16</a:t>
                      </a:r>
                      <a:r>
                        <a:rPr lang="en-US" b="0" dirty="0">
                          <a:solidFill>
                            <a:schemeClr val="tx1"/>
                          </a:solidFill>
                        </a:rPr>
                        <a:t>     </a:t>
                      </a:r>
                      <a:r>
                        <a:rPr lang="en-US" sz="2800" b="0" dirty="0">
                          <a:solidFill>
                            <a:schemeClr val="tx1"/>
                          </a:solidFill>
                        </a:rPr>
                        <a:t> 2</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17</a:t>
                      </a:r>
                      <a:r>
                        <a:rPr lang="en-US" b="0" dirty="0">
                          <a:solidFill>
                            <a:schemeClr val="tx1"/>
                          </a:solidFill>
                        </a:rPr>
                        <a:t>      </a:t>
                      </a:r>
                      <a:r>
                        <a:rPr lang="en-US" sz="2800" b="0" dirty="0">
                          <a:solidFill>
                            <a:schemeClr val="tx1"/>
                          </a:solidFill>
                        </a:rPr>
                        <a:t>3</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rgbClr val="F2DCC2"/>
                    </a:solidFill>
                  </a:tcPr>
                </a:tc>
                <a:tc>
                  <a:txBody>
                    <a:bodyPr/>
                    <a:lstStyle/>
                    <a:p>
                      <a:r>
                        <a:rPr lang="en-US" b="0" dirty="0">
                          <a:solidFill>
                            <a:schemeClr val="tx1"/>
                          </a:solidFill>
                        </a:rPr>
                        <a:t> </a:t>
                      </a:r>
                      <a:r>
                        <a:rPr lang="en-US" b="1" dirty="0">
                          <a:solidFill>
                            <a:srgbClr val="34E9FC"/>
                          </a:solidFill>
                          <a:effectLst>
                            <a:glow rad="127000">
                              <a:srgbClr val="002060"/>
                            </a:glow>
                          </a:effectLst>
                        </a:rPr>
                        <a:t>18</a:t>
                      </a:r>
                      <a:r>
                        <a:rPr lang="en-US" b="0" dirty="0">
                          <a:solidFill>
                            <a:schemeClr val="tx1"/>
                          </a:solidFill>
                        </a:rPr>
                        <a:t>    </a:t>
                      </a:r>
                      <a:r>
                        <a:rPr lang="en-US" sz="2800" b="0" dirty="0">
                          <a:solidFill>
                            <a:schemeClr val="tx1"/>
                          </a:solidFill>
                        </a:rPr>
                        <a:t>4 </a:t>
                      </a:r>
                      <a:endParaRPr lang="en-CA" sz="2800" b="1" u="sng" dirty="0">
                        <a:ln>
                          <a:solidFill>
                            <a:srgbClr val="002060"/>
                          </a:solidFill>
                        </a:ln>
                        <a:solidFill>
                          <a:srgbClr val="34E9F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rgbClr val="FF99FF"/>
                    </a:solidFill>
                  </a:tcPr>
                </a:tc>
                <a:tc>
                  <a:txBody>
                    <a:bodyPr/>
                    <a:lstStyle/>
                    <a:p>
                      <a:r>
                        <a:rPr lang="en-US" b="1" dirty="0">
                          <a:solidFill>
                            <a:srgbClr val="34E9FC"/>
                          </a:solidFill>
                          <a:effectLst>
                            <a:glow rad="127000">
                              <a:srgbClr val="002060"/>
                            </a:glow>
                          </a:effectLst>
                        </a:rPr>
                        <a:t>19</a:t>
                      </a:r>
                      <a:r>
                        <a:rPr lang="en-US" b="0" dirty="0">
                          <a:solidFill>
                            <a:schemeClr val="tx1"/>
                          </a:solidFill>
                        </a:rPr>
                        <a:t>      </a:t>
                      </a:r>
                      <a:r>
                        <a:rPr lang="en-US" sz="2800" b="0" dirty="0">
                          <a:solidFill>
                            <a:schemeClr val="tx1"/>
                          </a:solidFill>
                        </a:rPr>
                        <a:t>5</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rgbClr val="F2DCC2"/>
                    </a:solidFill>
                  </a:tcPr>
                </a:tc>
                <a:tc>
                  <a:txBody>
                    <a:bodyPr/>
                    <a:lstStyle/>
                    <a:p>
                      <a:r>
                        <a:rPr lang="en-US" b="1" dirty="0">
                          <a:solidFill>
                            <a:srgbClr val="34E9FC"/>
                          </a:solidFill>
                          <a:effectLst>
                            <a:glow rad="127000">
                              <a:srgbClr val="002060"/>
                            </a:glow>
                          </a:effectLst>
                        </a:rPr>
                        <a:t>20</a:t>
                      </a:r>
                      <a:r>
                        <a:rPr lang="en-US" b="0" dirty="0">
                          <a:solidFill>
                            <a:schemeClr val="tx1"/>
                          </a:solidFill>
                        </a:rPr>
                        <a:t>      </a:t>
                      </a:r>
                      <a:r>
                        <a:rPr lang="en-US" sz="2800" b="0" dirty="0">
                          <a:solidFill>
                            <a:schemeClr val="tx1"/>
                          </a:solidFill>
                        </a:rPr>
                        <a:t>6</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21</a:t>
                      </a:r>
                      <a:r>
                        <a:rPr lang="en-US" b="0" dirty="0">
                          <a:solidFill>
                            <a:schemeClr val="tx1"/>
                          </a:solidFill>
                        </a:rPr>
                        <a:t>      </a:t>
                      </a:r>
                      <a:r>
                        <a:rPr lang="en-US" sz="2800" b="1" dirty="0">
                          <a:solidFill>
                            <a:schemeClr val="bg1"/>
                          </a:solidFill>
                        </a:rPr>
                        <a:t>7</a:t>
                      </a:r>
                      <a:endParaRPr lang="en-CA" sz="2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rgbClr val="7030A0"/>
                    </a:solidFill>
                  </a:tcPr>
                </a:tc>
                <a:extLst>
                  <a:ext uri="{0D108BD9-81ED-4DB2-BD59-A6C34878D82A}">
                    <a16:rowId xmlns:a16="http://schemas.microsoft.com/office/drawing/2014/main" val="10000"/>
                  </a:ext>
                </a:extLst>
              </a:tr>
            </a:tbl>
          </a:graphicData>
        </a:graphic>
      </p:graphicFrame>
      <p:sp>
        <p:nvSpPr>
          <p:cNvPr id="13" name="Wave 12"/>
          <p:cNvSpPr/>
          <p:nvPr/>
        </p:nvSpPr>
        <p:spPr>
          <a:xfrm>
            <a:off x="685712" y="235556"/>
            <a:ext cx="10748199" cy="981667"/>
          </a:xfrm>
          <a:prstGeom prst="wave">
            <a:avLst>
              <a:gd name="adj1" fmla="val 12500"/>
              <a:gd name="adj2" fmla="val 453"/>
            </a:avLst>
          </a:prstGeom>
          <a:gradFill flip="none" rotWithShape="1">
            <a:gsLst>
              <a:gs pos="0">
                <a:srgbClr val="34E9FC"/>
              </a:gs>
              <a:gs pos="84000">
                <a:schemeClr val="bg2">
                  <a:tint val="98000"/>
                  <a:satMod val="130000"/>
                  <a:shade val="90000"/>
                  <a:lumMod val="103000"/>
                </a:schemeClr>
              </a:gs>
              <a:gs pos="76000">
                <a:schemeClr val="bg2">
                  <a:shade val="63000"/>
                  <a:satMod val="120000"/>
                </a:schemeClr>
              </a:gs>
            </a:gsLst>
            <a:lin ang="2700000" scaled="1"/>
            <a:tileRect/>
          </a:gradFill>
          <a:ln w="57150">
            <a:solidFill>
              <a:srgbClr val="0070C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sp3d extrusionH="57150">
              <a:bevelT w="82550" h="38100" prst="coolSlant"/>
            </a:sp3d>
          </a:bodyPr>
          <a:lstStyle/>
          <a:p>
            <a:pPr algn="ctr"/>
            <a:r>
              <a:rPr lang="en-US" sz="2000" dirty="0">
                <a:ln>
                  <a:solidFill>
                    <a:schemeClr val="tx1"/>
                  </a:solidFill>
                </a:ln>
                <a:solidFill>
                  <a:srgbClr val="CC00FF"/>
                </a:solidFill>
                <a:effectLst>
                  <a:glow rad="254000">
                    <a:schemeClr val="accent4">
                      <a:satMod val="175000"/>
                      <a:alpha val="86000"/>
                    </a:schemeClr>
                  </a:glow>
                </a:effectLst>
              </a:rPr>
              <a:t> </a:t>
            </a:r>
            <a:r>
              <a:rPr lang="en-US" sz="2000" b="1" dirty="0">
                <a:ln>
                  <a:solidFill>
                    <a:schemeClr val="tx1"/>
                  </a:solidFill>
                </a:ln>
                <a:solidFill>
                  <a:srgbClr val="CC00FF"/>
                </a:solidFill>
                <a:effectLst>
                  <a:glow rad="254000">
                    <a:schemeClr val="accent4">
                      <a:satMod val="175000"/>
                      <a:alpha val="86000"/>
                    </a:schemeClr>
                  </a:glow>
                </a:effectLst>
              </a:rPr>
              <a:t>Because Yahusha is teaching in the temple: </a:t>
            </a:r>
            <a:endParaRPr lang="en-US" sz="3200" b="1" dirty="0">
              <a:ln>
                <a:solidFill>
                  <a:schemeClr val="tx1"/>
                </a:solidFill>
              </a:ln>
              <a:solidFill>
                <a:srgbClr val="CC00FF"/>
              </a:solidFill>
              <a:effectLst>
                <a:glow rad="254000">
                  <a:schemeClr val="accent4">
                    <a:satMod val="175000"/>
                    <a:alpha val="86000"/>
                  </a:schemeClr>
                </a:glow>
              </a:effectLst>
            </a:endParaRPr>
          </a:p>
        </p:txBody>
      </p:sp>
      <p:sp>
        <p:nvSpPr>
          <p:cNvPr id="17" name="Line Callout 2 16"/>
          <p:cNvSpPr/>
          <p:nvPr/>
        </p:nvSpPr>
        <p:spPr>
          <a:xfrm>
            <a:off x="8458212" y="1658504"/>
            <a:ext cx="3733788" cy="1865615"/>
          </a:xfrm>
          <a:prstGeom prst="borderCallout2">
            <a:avLst>
              <a:gd name="adj1" fmla="val 78705"/>
              <a:gd name="adj2" fmla="val -1005"/>
              <a:gd name="adj3" fmla="val 74314"/>
              <a:gd name="adj4" fmla="val -30897"/>
              <a:gd name="adj5" fmla="val 163785"/>
              <a:gd name="adj6" fmla="val -63136"/>
            </a:avLst>
          </a:prstGeom>
          <a:gradFill flip="none" rotWithShape="1">
            <a:gsLst>
              <a:gs pos="0">
                <a:srgbClr val="34E9FC"/>
              </a:gs>
              <a:gs pos="84000">
                <a:schemeClr val="bg2">
                  <a:tint val="98000"/>
                  <a:satMod val="130000"/>
                  <a:shade val="90000"/>
                  <a:lumMod val="103000"/>
                </a:schemeClr>
              </a:gs>
              <a:gs pos="76000">
                <a:schemeClr val="bg2">
                  <a:shade val="63000"/>
                  <a:satMod val="120000"/>
                </a:schemeClr>
              </a:gs>
            </a:gsLst>
            <a:lin ang="2700000" scaled="1"/>
            <a:tileRect/>
          </a:gradFill>
          <a:ln w="76200">
            <a:headEnd type="diamond" w="med" len="med"/>
            <a:tailEnd type="triangle" w="med" len="med"/>
          </a:ln>
          <a:effectLst>
            <a:glow rad="228600">
              <a:srgbClr val="FF99FF">
                <a:alpha val="75000"/>
              </a:srgbClr>
            </a:glow>
            <a:innerShdw blurRad="63500" dist="50800" dir="16200000">
              <a:prstClr val="black">
                <a:alpha val="50000"/>
              </a:prstClr>
            </a:innerShdw>
            <a:reflection blurRad="6350" stA="52000" endA="300" endPos="35000" dir="5400000" sy="-100000" algn="bl" rotWithShape="0"/>
          </a:effectLst>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omic Sans MS" panose="030F0702030302020204" pitchFamily="66" charset="0"/>
              </a:rPr>
              <a:t>Remember: This is the </a:t>
            </a:r>
            <a:r>
              <a:rPr lang="en-US" sz="2800" b="1" dirty="0">
                <a:solidFill>
                  <a:srgbClr val="0070C0"/>
                </a:solidFill>
                <a:latin typeface="Comic Sans MS" panose="030F0702030302020204" pitchFamily="66" charset="0"/>
              </a:rPr>
              <a:t>middle</a:t>
            </a:r>
            <a:r>
              <a:rPr lang="en-US" sz="2800" b="1" dirty="0">
                <a:solidFill>
                  <a:srgbClr val="002060"/>
                </a:solidFill>
                <a:latin typeface="Comic Sans MS" panose="030F0702030302020204" pitchFamily="66" charset="0"/>
              </a:rPr>
              <a:t> day</a:t>
            </a:r>
            <a:br>
              <a:rPr lang="en-US" sz="2800" b="1" dirty="0">
                <a:solidFill>
                  <a:srgbClr val="002060"/>
                </a:solidFill>
                <a:latin typeface="Comic Sans MS" panose="030F0702030302020204" pitchFamily="66" charset="0"/>
              </a:rPr>
            </a:br>
            <a:r>
              <a:rPr lang="en-US" sz="2800" b="1" dirty="0">
                <a:solidFill>
                  <a:srgbClr val="002060"/>
                </a:solidFill>
                <a:latin typeface="Comic Sans MS" panose="030F0702030302020204" pitchFamily="66" charset="0"/>
              </a:rPr>
              <a:t>of the 7 day feast.</a:t>
            </a:r>
            <a:endParaRPr lang="en-CA" sz="2800" b="1" dirty="0">
              <a:solidFill>
                <a:srgbClr val="002060"/>
              </a:solidFill>
              <a:latin typeface="Comic Sans MS" panose="030F0702030302020204" pitchFamily="66" charset="0"/>
            </a:endParaRPr>
          </a:p>
        </p:txBody>
      </p:sp>
      <p:sp>
        <p:nvSpPr>
          <p:cNvPr id="19" name="Content Placeholder 2"/>
          <p:cNvSpPr txBox="1">
            <a:spLocks/>
          </p:cNvSpPr>
          <p:nvPr/>
        </p:nvSpPr>
        <p:spPr>
          <a:xfrm>
            <a:off x="383836" y="5215682"/>
            <a:ext cx="10063368" cy="1642318"/>
          </a:xfrm>
          <a:prstGeom prst="rect">
            <a:avLst/>
          </a:prstGeom>
          <a:ln w="76200">
            <a:noFill/>
          </a:ln>
          <a:scene3d>
            <a:camera prst="orthographicFront"/>
            <a:lightRig rig="threePt" dir="t"/>
          </a:scene3d>
          <a:sp3d>
            <a:bevelT/>
          </a:sp3d>
        </p:spPr>
        <p:txBody>
          <a:bodyPr vert="horz" lIns="91440" tIns="45720" rIns="91440" bIns="45720" rtlCol="0">
            <a:noAutofit/>
            <a:sp3d extrusionH="57150">
              <a:bevelT w="82550" h="38100" prst="coolSlant"/>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1" dirty="0">
                <a:solidFill>
                  <a:srgbClr val="002060"/>
                </a:solidFill>
                <a:latin typeface="Comic Sans MS" panose="030F0702030302020204" pitchFamily="66" charset="0"/>
              </a:rPr>
              <a:t>Would you be surprised to find that John is going to tell us exactly which cycles of the week qualify for “middle days”?  This is only through the comparison of the </a:t>
            </a:r>
            <a:r>
              <a:rPr lang="en-US" sz="2700" b="1" dirty="0">
                <a:solidFill>
                  <a:srgbClr val="002060"/>
                </a:solidFill>
                <a:effectLst>
                  <a:outerShdw blurRad="50800" dist="50800" dir="5400000" algn="ctr" rotWithShape="0">
                    <a:srgbClr val="FFFF00"/>
                  </a:outerShdw>
                </a:effectLst>
                <a:latin typeface="Comic Sans MS" panose="030F0702030302020204" pitchFamily="66" charset="0"/>
              </a:rPr>
              <a:t>Jew’s Lunar</a:t>
            </a:r>
            <a:r>
              <a:rPr lang="en-US" sz="2700" b="1" dirty="0">
                <a:solidFill>
                  <a:srgbClr val="002060"/>
                </a:solidFill>
                <a:latin typeface="Comic Sans MS" panose="030F0702030302020204" pitchFamily="66" charset="0"/>
              </a:rPr>
              <a:t> calendar with </a:t>
            </a:r>
            <a:r>
              <a:rPr lang="en-US" sz="2700" b="1" dirty="0">
                <a:solidFill>
                  <a:srgbClr val="004FEE"/>
                </a:solidFill>
                <a:effectLst>
                  <a:outerShdw blurRad="50800" dist="50800" dir="5400000" algn="ctr" rotWithShape="0">
                    <a:srgbClr val="CC0099"/>
                  </a:outerShdw>
                </a:effectLst>
                <a:latin typeface="Comic Sans MS" panose="030F0702030302020204" pitchFamily="66" charset="0"/>
              </a:rPr>
              <a:t>Torah’s - Covenant Calendar!</a:t>
            </a:r>
          </a:p>
        </p:txBody>
      </p:sp>
      <p:sp>
        <p:nvSpPr>
          <p:cNvPr id="21" name="Content Placeholder 2"/>
          <p:cNvSpPr txBox="1">
            <a:spLocks/>
          </p:cNvSpPr>
          <p:nvPr/>
        </p:nvSpPr>
        <p:spPr>
          <a:xfrm>
            <a:off x="-249338" y="1310976"/>
            <a:ext cx="8043242" cy="2459639"/>
          </a:xfrm>
          <a:prstGeom prst="rect">
            <a:avLst/>
          </a:prstGeom>
          <a:noFill/>
          <a:scene3d>
            <a:camera prst="isometricOffAxis1Right"/>
            <a:lightRig rig="threePt" dir="t"/>
          </a:scene3d>
          <a:sp3d>
            <a:bevelT w="165100" prst="coolSlant"/>
          </a:sp3d>
        </p:spPr>
        <p:txBody>
          <a:bodyPr vert="horz" lIns="91440" tIns="45720" rIns="91440" bIns="45720" rtlCol="0">
            <a:prstTxWarp prst="textDoubleWave1">
              <a:avLst>
                <a:gd name="adj1" fmla="val 3762"/>
                <a:gd name="adj2" fmla="val 181"/>
              </a:avLst>
            </a:prstTxWarp>
            <a:normAutofit fontScale="92500" lnSpcReduction="20000"/>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800" b="1" dirty="0">
                <a:solidFill>
                  <a:schemeClr val="tx1">
                    <a:lumMod val="65000"/>
                    <a:lumOff val="35000"/>
                  </a:schemeClr>
                </a:solidFill>
                <a:effectLst>
                  <a:glow rad="241300">
                    <a:schemeClr val="bg1">
                      <a:alpha val="78000"/>
                    </a:schemeClr>
                  </a:glow>
                </a:effectLst>
              </a:rPr>
              <a:t>… would </a:t>
            </a:r>
            <a:r>
              <a:rPr lang="en-US" sz="5800" b="1" dirty="0">
                <a:solidFill>
                  <a:srgbClr val="CC0099"/>
                </a:solidFill>
                <a:effectLst>
                  <a:glow rad="241300">
                    <a:schemeClr val="bg1">
                      <a:alpha val="78000"/>
                    </a:schemeClr>
                  </a:glow>
                </a:effectLst>
              </a:rPr>
              <a:t>“about </a:t>
            </a:r>
            <a:br>
              <a:rPr lang="en-US" sz="5800" b="1" dirty="0">
                <a:solidFill>
                  <a:srgbClr val="CC0099"/>
                </a:solidFill>
                <a:effectLst>
                  <a:glow rad="241300">
                    <a:schemeClr val="bg1">
                      <a:alpha val="78000"/>
                    </a:schemeClr>
                  </a:glow>
                </a:effectLst>
              </a:rPr>
            </a:br>
            <a:r>
              <a:rPr lang="en-US" sz="5800" b="1" dirty="0">
                <a:solidFill>
                  <a:srgbClr val="CC0099"/>
                </a:solidFill>
                <a:effectLst>
                  <a:glow rad="241300">
                    <a:schemeClr val="bg1">
                      <a:alpha val="78000"/>
                    </a:schemeClr>
                  </a:glow>
                </a:effectLst>
              </a:rPr>
              <a:t>the </a:t>
            </a:r>
            <a:r>
              <a:rPr lang="en-US" sz="6000" b="1" u="sng" dirty="0">
                <a:solidFill>
                  <a:srgbClr val="0070C0"/>
                </a:solidFill>
                <a:effectLst>
                  <a:glow rad="241300">
                    <a:schemeClr val="bg1">
                      <a:alpha val="78000"/>
                    </a:schemeClr>
                  </a:glow>
                </a:effectLst>
              </a:rPr>
              <a:t>middle</a:t>
            </a:r>
            <a:r>
              <a:rPr lang="en-US" sz="5400" b="1" dirty="0">
                <a:solidFill>
                  <a:srgbClr val="CC0099"/>
                </a:solidFill>
                <a:effectLst>
                  <a:glow rad="241300">
                    <a:schemeClr val="bg1">
                      <a:alpha val="78000"/>
                    </a:schemeClr>
                  </a:glow>
                </a:effectLst>
              </a:rPr>
              <a:t> of the feast” </a:t>
            </a:r>
            <a:br>
              <a:rPr lang="en-US" sz="5400" b="1" dirty="0">
                <a:solidFill>
                  <a:srgbClr val="CC0099"/>
                </a:solidFill>
                <a:effectLst>
                  <a:glow rad="241300">
                    <a:schemeClr val="bg1">
                      <a:alpha val="78000"/>
                    </a:schemeClr>
                  </a:glow>
                </a:effectLst>
              </a:rPr>
            </a:br>
            <a:r>
              <a:rPr lang="en-US" sz="5400" b="1" dirty="0">
                <a:solidFill>
                  <a:srgbClr val="CC0099"/>
                </a:solidFill>
                <a:effectLst>
                  <a:glow rad="241300">
                    <a:schemeClr val="bg1">
                      <a:alpha val="78000"/>
                    </a:schemeClr>
                  </a:glow>
                </a:effectLst>
              </a:rPr>
              <a:t>possibly be a </a:t>
            </a:r>
            <a:r>
              <a:rPr lang="en-US" sz="5400" b="1" dirty="0">
                <a:solidFill>
                  <a:srgbClr val="7030A0"/>
                </a:solidFill>
                <a:effectLst>
                  <a:glow rad="241300">
                    <a:schemeClr val="bg1">
                      <a:alpha val="78000"/>
                    </a:schemeClr>
                  </a:glow>
                </a:effectLst>
              </a:rPr>
              <a:t>feast</a:t>
            </a:r>
            <a:r>
              <a:rPr lang="en-US" sz="5400" b="1" dirty="0">
                <a:solidFill>
                  <a:srgbClr val="CC0099"/>
                </a:solidFill>
                <a:effectLst>
                  <a:glow rad="241300">
                    <a:schemeClr val="bg1">
                      <a:alpha val="78000"/>
                    </a:schemeClr>
                  </a:glow>
                </a:effectLst>
              </a:rPr>
              <a:t> </a:t>
            </a:r>
            <a:r>
              <a:rPr lang="en-US" sz="5400" b="1" dirty="0">
                <a:solidFill>
                  <a:srgbClr val="7030A0"/>
                </a:solidFill>
                <a:effectLst>
                  <a:glow rad="241300">
                    <a:schemeClr val="bg1">
                      <a:alpha val="78000"/>
                    </a:schemeClr>
                  </a:glow>
                </a:effectLst>
              </a:rPr>
              <a:t>Shabbat,</a:t>
            </a:r>
            <a:r>
              <a:rPr lang="en-US" sz="5400" b="1" dirty="0">
                <a:solidFill>
                  <a:srgbClr val="CC0099"/>
                </a:solidFill>
                <a:effectLst>
                  <a:glow rad="241300">
                    <a:schemeClr val="bg1">
                      <a:alpha val="78000"/>
                    </a:schemeClr>
                  </a:glow>
                </a:effectLst>
              </a:rPr>
              <a:t> or a </a:t>
            </a:r>
            <a:r>
              <a:rPr lang="en-US" sz="5400" b="1" dirty="0">
                <a:solidFill>
                  <a:srgbClr val="00B0F0"/>
                </a:solidFill>
                <a:effectLst>
                  <a:glow rad="241300">
                    <a:schemeClr val="bg1">
                      <a:alpha val="78000"/>
                    </a:schemeClr>
                  </a:glow>
                </a:effectLst>
              </a:rPr>
              <a:t>weekly</a:t>
            </a:r>
            <a:r>
              <a:rPr lang="en-US" sz="5400" b="1" dirty="0">
                <a:solidFill>
                  <a:srgbClr val="CC0099"/>
                </a:solidFill>
                <a:effectLst>
                  <a:glow rad="241300">
                    <a:schemeClr val="bg1">
                      <a:alpha val="78000"/>
                    </a:schemeClr>
                  </a:glow>
                </a:effectLst>
              </a:rPr>
              <a:t> </a:t>
            </a:r>
            <a:r>
              <a:rPr lang="en-US" sz="5400" b="1" dirty="0">
                <a:solidFill>
                  <a:srgbClr val="00B0F0"/>
                </a:solidFill>
                <a:effectLst>
                  <a:glow rad="241300">
                    <a:schemeClr val="bg1">
                      <a:alpha val="78000"/>
                    </a:schemeClr>
                  </a:glow>
                </a:effectLst>
              </a:rPr>
              <a:t>Shabbat?</a:t>
            </a:r>
            <a:endParaRPr lang="en-US" dirty="0">
              <a:solidFill>
                <a:srgbClr val="00B0F0"/>
              </a:solidFill>
            </a:endParaRPr>
          </a:p>
        </p:txBody>
      </p:sp>
      <p:pic>
        <p:nvPicPr>
          <p:cNvPr id="22" name="Picture 2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472422">
            <a:off x="9942669" y="5001186"/>
            <a:ext cx="1919156" cy="145084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Left Bracket 2">
            <a:extLst>
              <a:ext uri="{FF2B5EF4-FFF2-40B4-BE49-F238E27FC236}">
                <a16:creationId xmlns:a16="http://schemas.microsoft.com/office/drawing/2014/main" id="{44CCE974-FCFA-451F-970B-D855A53FAEA8}"/>
              </a:ext>
            </a:extLst>
          </p:cNvPr>
          <p:cNvSpPr/>
          <p:nvPr/>
        </p:nvSpPr>
        <p:spPr>
          <a:xfrm rot="16200000">
            <a:off x="6028789" y="2867818"/>
            <a:ext cx="478971" cy="4141694"/>
          </a:xfrm>
          <a:prstGeom prst="leftBracket">
            <a:avLst>
              <a:gd name="adj" fmla="val 75947"/>
            </a:avLst>
          </a:prstGeom>
          <a:ln w="5715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vert="vert" rtlCol="0" anchor="ctr"/>
          <a:lstStyle/>
          <a:p>
            <a:pPr algn="ctr"/>
            <a:r>
              <a:rPr lang="en-US" sz="2200" b="1" dirty="0">
                <a:ln>
                  <a:solidFill>
                    <a:sysClr val="windowText" lastClr="000000"/>
                  </a:solidFill>
                </a:ln>
                <a:solidFill>
                  <a:srgbClr val="0070C0"/>
                </a:solidFill>
              </a:rPr>
              <a:t>“about the midst of the week”</a:t>
            </a:r>
          </a:p>
        </p:txBody>
      </p:sp>
    </p:spTree>
    <p:extLst>
      <p:ext uri="{BB962C8B-B14F-4D97-AF65-F5344CB8AC3E}">
        <p14:creationId xmlns:p14="http://schemas.microsoft.com/office/powerpoint/2010/main" val="416892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75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left)">
                                      <p:cBhvr>
                                        <p:cTn id="7" dur="10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Effect transition="in" filter="fade">
                                      <p:cBhvr>
                                        <p:cTn id="14" dur="1000"/>
                                        <p:tgtEl>
                                          <p:spTgt spid="17"/>
                                        </p:tgtEl>
                                      </p:cBhvr>
                                    </p:animEffect>
                                  </p:childTnLst>
                                </p:cTn>
                              </p:par>
                            </p:childTnLst>
                          </p:cTn>
                        </p:par>
                        <p:par>
                          <p:cTn id="15" fill="hold">
                            <p:stCondLst>
                              <p:cond delay="1000"/>
                            </p:stCondLst>
                            <p:childTnLst>
                              <p:par>
                                <p:cTn id="16" presetID="31" presetClass="entr" presetSubtype="0" fill="hold" grpId="0" nodeType="afterEffect">
                                  <p:stCondLst>
                                    <p:cond delay="100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par>
                          <p:cTn id="22" fill="hold">
                            <p:stCondLst>
                              <p:cond delay="3000"/>
                            </p:stCondLst>
                            <p:childTnLst>
                              <p:par>
                                <p:cTn id="23" presetID="16" presetClass="entr" presetSubtype="21" fill="hold" nodeType="afterEffect">
                                  <p:stCondLst>
                                    <p:cond delay="1500"/>
                                  </p:stCondLst>
                                  <p:childTnLst>
                                    <p:set>
                                      <p:cBhvr>
                                        <p:cTn id="24" dur="1" fill="hold">
                                          <p:stCondLst>
                                            <p:cond delay="0"/>
                                          </p:stCondLst>
                                        </p:cTn>
                                        <p:tgtEl>
                                          <p:spTgt spid="19">
                                            <p:txEl>
                                              <p:pRg st="0" end="0"/>
                                            </p:txEl>
                                          </p:spTgt>
                                        </p:tgtEl>
                                        <p:attrNameLst>
                                          <p:attrName>style.visibility</p:attrName>
                                        </p:attrNameLst>
                                      </p:cBhvr>
                                      <p:to>
                                        <p:strVal val="visible"/>
                                      </p:to>
                                    </p:set>
                                    <p:animEffect transition="in" filter="barn(inVertical)">
                                      <p:cBhvr>
                                        <p:cTn id="25" dur="1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chemeClr val="accent6">
                <a:lumMod val="40000"/>
                <a:lumOff val="60000"/>
              </a:schemeClr>
            </a:gs>
            <a:gs pos="50000">
              <a:schemeClr val="accent4">
                <a:lumMod val="20000"/>
                <a:lumOff val="80000"/>
              </a:schemeClr>
            </a:gs>
            <a:gs pos="84000">
              <a:srgbClr val="FF99FF">
                <a:alpha val="51000"/>
              </a:srgbClr>
            </a:gs>
          </a:gsLst>
          <a:lin ang="2700000" scaled="1"/>
          <a:tileRect/>
        </a:gradFill>
        <a:effectLst/>
      </p:bgPr>
    </p:bg>
    <p:spTree>
      <p:nvGrpSpPr>
        <p:cNvPr id="1" name=""/>
        <p:cNvGrpSpPr/>
        <p:nvPr/>
      </p:nvGrpSpPr>
      <p:grpSpPr>
        <a:xfrm>
          <a:off x="0" y="0"/>
          <a:ext cx="0" cy="0"/>
          <a:chOff x="0" y="0"/>
          <a:chExt cx="0" cy="0"/>
        </a:xfrm>
      </p:grpSpPr>
      <p:sp>
        <p:nvSpPr>
          <p:cNvPr id="12" name="Slide Number Placeholder 1"/>
          <p:cNvSpPr txBox="1">
            <a:spLocks/>
          </p:cNvSpPr>
          <p:nvPr/>
        </p:nvSpPr>
        <p:spPr>
          <a:xfrm>
            <a:off x="11567885" y="6439478"/>
            <a:ext cx="435429" cy="365125"/>
          </a:xfrm>
          <a:prstGeom prst="rect">
            <a:avLst/>
          </a:prstGeom>
          <a:noFill/>
          <a:scene3d>
            <a:camera prst="orthographicFront"/>
            <a:lightRig rig="threePt" dir="t"/>
          </a:scene3d>
          <a:sp3d>
            <a:bevelT w="165100" prst="coolSlan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555D82-D20F-4DB7-B3E9-7B7EAC2F87A9}" type="slidenum">
              <a:rPr lang="en-US" sz="1600" b="1" smtClean="0">
                <a:solidFill>
                  <a:schemeClr val="tx1"/>
                </a:solidFill>
              </a:rPr>
              <a:pPr algn="ctr"/>
              <a:t>13</a:t>
            </a:fld>
            <a:endParaRPr lang="en-US" b="1" dirty="0">
              <a:solidFill>
                <a:schemeClr val="tx1"/>
              </a:solidFill>
            </a:endParaRPr>
          </a:p>
        </p:txBody>
      </p:sp>
      <p:pic>
        <p:nvPicPr>
          <p:cNvPr id="13" name="Picture 12"/>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2041" b="98299" l="0" r="93491"/>
                    </a14:imgEffect>
                    <a14:imgEffect>
                      <a14:saturation sat="66000"/>
                    </a14:imgEffect>
                  </a14:imgLayer>
                </a14:imgProps>
              </a:ext>
              <a:ext uri="{28A0092B-C50C-407E-A947-70E740481C1C}">
                <a14:useLocalDpi xmlns:a14="http://schemas.microsoft.com/office/drawing/2010/main"/>
              </a:ext>
            </a:extLst>
          </a:blip>
          <a:srcRect/>
          <a:stretch/>
        </p:blipFill>
        <p:spPr>
          <a:xfrm>
            <a:off x="145148" y="9153"/>
            <a:ext cx="2807809" cy="2448671"/>
          </a:xfrm>
          <a:prstGeom prst="rect">
            <a:avLst/>
          </a:prstGeom>
          <a:effectLst>
            <a:outerShdw blurRad="152400" dist="317500" dir="5400000" sx="90000" sy="-19000" rotWithShape="0">
              <a:prstClr val="black">
                <a:alpha val="15000"/>
              </a:prstClr>
            </a:outerShdw>
          </a:effectLst>
        </p:spPr>
      </p:pic>
      <p:pic>
        <p:nvPicPr>
          <p:cNvPr id="15" name="Picture 14"/>
          <p:cNvPicPr>
            <a:picLocks noChangeAspect="1"/>
          </p:cNvPicPr>
          <p:nvPr/>
        </p:nvPicPr>
        <p:blipFill>
          <a:blip r:embed="rId5" cstate="email">
            <a:extLst>
              <a:ext uri="{BEBA8EAE-BF5A-486C-A8C5-ECC9F3942E4B}">
                <a14:imgProps xmlns:a14="http://schemas.microsoft.com/office/drawing/2010/main">
                  <a14:imgLayer r:embed="rId6">
                    <a14:imgEffect>
                      <a14:backgroundRemoval t="0" b="100000" l="7190" r="89706"/>
                    </a14:imgEffect>
                  </a14:imgLayer>
                </a14:imgProps>
              </a:ext>
              <a:ext uri="{28A0092B-C50C-407E-A947-70E740481C1C}">
                <a14:useLocalDpi xmlns:a14="http://schemas.microsoft.com/office/drawing/2010/main"/>
              </a:ext>
            </a:extLst>
          </a:blip>
          <a:stretch>
            <a:fillRect/>
          </a:stretch>
        </p:blipFill>
        <p:spPr>
          <a:xfrm>
            <a:off x="3888169" y="1290066"/>
            <a:ext cx="1865376" cy="1243584"/>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03704" y="3728666"/>
            <a:ext cx="4499610" cy="2532987"/>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
        <p:nvSpPr>
          <p:cNvPr id="22" name="Wave 21"/>
          <p:cNvSpPr/>
          <p:nvPr/>
        </p:nvSpPr>
        <p:spPr>
          <a:xfrm>
            <a:off x="145147" y="2260426"/>
            <a:ext cx="5608398" cy="1240322"/>
          </a:xfrm>
          <a:prstGeom prst="wave">
            <a:avLst>
              <a:gd name="adj1" fmla="val 10977"/>
              <a:gd name="adj2" fmla="val 453"/>
            </a:avLst>
          </a:prstGeom>
          <a:gradFill>
            <a:gsLst>
              <a:gs pos="0">
                <a:srgbClr val="CC00FF"/>
              </a:gs>
              <a:gs pos="50000">
                <a:schemeClr val="bg2">
                  <a:tint val="98000"/>
                  <a:satMod val="130000"/>
                  <a:shade val="90000"/>
                  <a:lumMod val="103000"/>
                </a:schemeClr>
              </a:gs>
              <a:gs pos="100000">
                <a:schemeClr val="bg2">
                  <a:shade val="63000"/>
                  <a:satMod val="120000"/>
                </a:schemeClr>
              </a:gs>
            </a:gsLst>
            <a:lin ang="5400000" scaled="0"/>
          </a:gradFill>
          <a:ln w="57150">
            <a:solidFill>
              <a:srgbClr val="0070C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sp3d extrusionH="57150">
              <a:bevelT w="82550" h="38100" prst="coolSlant"/>
            </a:sp3d>
          </a:bodyPr>
          <a:lstStyle/>
          <a:p>
            <a:pPr algn="ctr"/>
            <a:r>
              <a:rPr lang="en-US" sz="2000" dirty="0">
                <a:ln>
                  <a:solidFill>
                    <a:schemeClr val="tx1"/>
                  </a:solidFill>
                </a:ln>
                <a:solidFill>
                  <a:srgbClr val="CC00FF"/>
                </a:solidFill>
                <a:effectLst>
                  <a:glow rad="254000">
                    <a:schemeClr val="accent4">
                      <a:satMod val="175000"/>
                      <a:alpha val="86000"/>
                    </a:schemeClr>
                  </a:glow>
                </a:effectLst>
              </a:rPr>
              <a:t> </a:t>
            </a:r>
            <a:r>
              <a:rPr lang="en-US" sz="2000" b="1" dirty="0">
                <a:ln>
                  <a:solidFill>
                    <a:schemeClr val="tx1"/>
                  </a:solidFill>
                </a:ln>
                <a:solidFill>
                  <a:srgbClr val="CC00FF"/>
                </a:solidFill>
                <a:effectLst>
                  <a:glow rad="254000">
                    <a:schemeClr val="accent4">
                      <a:satMod val="175000"/>
                      <a:alpha val="86000"/>
                    </a:schemeClr>
                  </a:glow>
                </a:effectLst>
              </a:rPr>
              <a:t>Are there really two </a:t>
            </a:r>
            <a:br>
              <a:rPr lang="en-US" sz="2000" b="1" dirty="0">
                <a:ln>
                  <a:solidFill>
                    <a:schemeClr val="tx1"/>
                  </a:solidFill>
                </a:ln>
                <a:solidFill>
                  <a:srgbClr val="CC00FF"/>
                </a:solidFill>
                <a:effectLst>
                  <a:glow rad="254000">
                    <a:schemeClr val="accent4">
                      <a:satMod val="175000"/>
                      <a:alpha val="86000"/>
                    </a:schemeClr>
                  </a:glow>
                </a:effectLst>
              </a:rPr>
            </a:br>
            <a:r>
              <a:rPr lang="en-US" sz="2000" b="1" dirty="0">
                <a:ln>
                  <a:solidFill>
                    <a:schemeClr val="tx1"/>
                  </a:solidFill>
                </a:ln>
                <a:solidFill>
                  <a:srgbClr val="CC00FF"/>
                </a:solidFill>
                <a:effectLst>
                  <a:glow rad="254000">
                    <a:schemeClr val="accent4">
                      <a:satMod val="175000"/>
                      <a:alpha val="86000"/>
                    </a:schemeClr>
                  </a:glow>
                </a:effectLst>
              </a:rPr>
              <a:t>different calendars in John 7?      </a:t>
            </a:r>
            <a:endParaRPr lang="en-US" sz="3200" b="1" dirty="0">
              <a:ln>
                <a:solidFill>
                  <a:schemeClr val="tx1"/>
                </a:solidFill>
              </a:ln>
              <a:solidFill>
                <a:srgbClr val="CC00FF"/>
              </a:solidFill>
              <a:effectLst>
                <a:glow rad="254000">
                  <a:schemeClr val="accent4">
                    <a:satMod val="175000"/>
                    <a:alpha val="86000"/>
                  </a:schemeClr>
                </a:glow>
              </a:effectLst>
            </a:endParaRPr>
          </a:p>
        </p:txBody>
      </p:sp>
      <p:sp>
        <p:nvSpPr>
          <p:cNvPr id="23" name="Content Placeholder 2"/>
          <p:cNvSpPr txBox="1">
            <a:spLocks/>
          </p:cNvSpPr>
          <p:nvPr/>
        </p:nvSpPr>
        <p:spPr>
          <a:xfrm>
            <a:off x="2248599" y="13444"/>
            <a:ext cx="2706914" cy="2970356"/>
          </a:xfrm>
          <a:prstGeom prst="rect">
            <a:avLst/>
          </a:prstGeom>
          <a:noFill/>
          <a:scene3d>
            <a:camera prst="isometricOffAxis1Right"/>
            <a:lightRig rig="threePt" dir="t"/>
          </a:scene3d>
          <a:sp3d>
            <a:bevelT w="165100" prst="coolSlant"/>
          </a:sp3d>
        </p:spPr>
        <p:txBody>
          <a:bodyPr vert="horz" lIns="91440" tIns="45720" rIns="91440" bIns="45720" rtlCol="0">
            <a:normAutofit fontScale="92500" lnSpcReduction="20000"/>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800" b="1" dirty="0">
                <a:solidFill>
                  <a:srgbClr val="CC0099"/>
                </a:solidFill>
                <a:effectLst>
                  <a:glow rad="241300">
                    <a:schemeClr val="bg1">
                      <a:alpha val="78000"/>
                    </a:schemeClr>
                  </a:glow>
                </a:effectLst>
              </a:rPr>
              <a:t> </a:t>
            </a:r>
            <a:r>
              <a:rPr lang="en-US" sz="6500" b="1" dirty="0">
                <a:solidFill>
                  <a:schemeClr val="accent5">
                    <a:lumMod val="75000"/>
                  </a:schemeClr>
                </a:solidFill>
                <a:effectLst>
                  <a:glow rad="241300">
                    <a:schemeClr val="bg1">
                      <a:alpha val="78000"/>
                    </a:schemeClr>
                  </a:glow>
                </a:effectLst>
              </a:rPr>
              <a:t>“Yes indeed  </a:t>
            </a:r>
            <a:br>
              <a:rPr lang="en-US" sz="6500" b="1" dirty="0">
                <a:solidFill>
                  <a:schemeClr val="accent5">
                    <a:lumMod val="75000"/>
                  </a:schemeClr>
                </a:solidFill>
                <a:effectLst>
                  <a:glow rad="241300">
                    <a:schemeClr val="bg1">
                      <a:alpha val="78000"/>
                    </a:schemeClr>
                  </a:glow>
                </a:effectLst>
              </a:rPr>
            </a:br>
            <a:r>
              <a:rPr lang="en-US" sz="6500" b="1" dirty="0">
                <a:solidFill>
                  <a:schemeClr val="accent5">
                    <a:lumMod val="75000"/>
                  </a:schemeClr>
                </a:solidFill>
                <a:effectLst>
                  <a:glow rad="241300">
                    <a:schemeClr val="bg1">
                      <a:alpha val="78000"/>
                    </a:schemeClr>
                  </a:glow>
                </a:effectLst>
              </a:rPr>
              <a:t>there </a:t>
            </a:r>
            <a:br>
              <a:rPr lang="en-US" sz="6500" b="1" dirty="0">
                <a:solidFill>
                  <a:schemeClr val="accent5">
                    <a:lumMod val="75000"/>
                  </a:schemeClr>
                </a:solidFill>
                <a:effectLst>
                  <a:glow rad="241300">
                    <a:schemeClr val="bg1">
                      <a:alpha val="78000"/>
                    </a:schemeClr>
                  </a:glow>
                </a:effectLst>
              </a:rPr>
            </a:br>
            <a:r>
              <a:rPr lang="en-US" sz="6500" b="1" dirty="0">
                <a:solidFill>
                  <a:schemeClr val="accent5">
                    <a:lumMod val="75000"/>
                  </a:schemeClr>
                </a:solidFill>
                <a:effectLst>
                  <a:glow rad="241300">
                    <a:schemeClr val="bg1">
                      <a:alpha val="78000"/>
                    </a:schemeClr>
                  </a:glow>
                </a:effectLst>
              </a:rPr>
              <a:t>are!”</a:t>
            </a:r>
            <a:endParaRPr lang="en-US" sz="3000" dirty="0">
              <a:solidFill>
                <a:schemeClr val="accent5">
                  <a:lumMod val="75000"/>
                </a:schemeClr>
              </a:solidFill>
            </a:endParaRPr>
          </a:p>
        </p:txBody>
      </p:sp>
      <p:sp>
        <p:nvSpPr>
          <p:cNvPr id="25" name="Content Placeholder 2"/>
          <p:cNvSpPr txBox="1">
            <a:spLocks/>
          </p:cNvSpPr>
          <p:nvPr/>
        </p:nvSpPr>
        <p:spPr>
          <a:xfrm>
            <a:off x="5543402" y="-229676"/>
            <a:ext cx="6648598" cy="4404636"/>
          </a:xfrm>
          <a:prstGeom prst="rect">
            <a:avLst/>
          </a:prstGeom>
        </p:spPr>
        <p:txBody>
          <a:bodyPr vert="horz" lIns="91440" tIns="45720" rIns="91440" bIns="45720" rtlCol="0">
            <a:normAutofit lnSpcReduction="10000"/>
            <a:scene3d>
              <a:camera prst="orthographicFront"/>
              <a:lightRig rig="threePt" dir="t"/>
            </a:scene3d>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a:p>
            <a:pPr marL="0" indent="0" algn="ctr">
              <a:buNone/>
            </a:pPr>
            <a: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t>The only way that </a:t>
            </a:r>
            <a:r>
              <a:rPr lang="en-US" b="1" dirty="0">
                <a:ln w="3175">
                  <a:solidFill>
                    <a:schemeClr val="tx1"/>
                  </a:solidFill>
                </a:ln>
                <a:solidFill>
                  <a:srgbClr val="00B0F0"/>
                </a:solidFill>
                <a:effectLst>
                  <a:glow rad="101600">
                    <a:schemeClr val="accent5">
                      <a:lumMod val="60000"/>
                      <a:lumOff val="40000"/>
                      <a:alpha val="86000"/>
                    </a:schemeClr>
                  </a:glow>
                </a:effectLst>
                <a:latin typeface="Comic Sans MS" panose="030F0702030302020204" pitchFamily="66" charset="0"/>
              </a:rPr>
              <a:t>John 7</a:t>
            </a:r>
            <a: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t> can be </a:t>
            </a:r>
            <a:b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br>
            <a: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t>so specific about the dating is because the </a:t>
            </a:r>
            <a:r>
              <a:rPr lang="en-US" b="1" dirty="0">
                <a:ln w="3175">
                  <a:solidFill>
                    <a:schemeClr val="tx1"/>
                  </a:solidFill>
                </a:ln>
                <a:solidFill>
                  <a:schemeClr val="accent4"/>
                </a:solidFill>
                <a:effectLst>
                  <a:glow rad="101600">
                    <a:schemeClr val="accent5">
                      <a:lumMod val="60000"/>
                      <a:lumOff val="40000"/>
                      <a:alpha val="86000"/>
                    </a:schemeClr>
                  </a:glow>
                </a:effectLst>
                <a:latin typeface="Comic Sans MS" panose="030F0702030302020204" pitchFamily="66" charset="0"/>
              </a:rPr>
              <a:t>Gospels</a:t>
            </a:r>
            <a: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t> contain the </a:t>
            </a:r>
            <a:b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br>
            <a:r>
              <a:rPr lang="en-US" b="1" dirty="0">
                <a:ln w="3175">
                  <a:solidFill>
                    <a:schemeClr val="tx1"/>
                  </a:solidFill>
                </a:ln>
                <a:solidFill>
                  <a:srgbClr val="FF0000"/>
                </a:solidFill>
                <a:effectLst>
                  <a:glow rad="101600">
                    <a:schemeClr val="accent5">
                      <a:lumMod val="60000"/>
                      <a:lumOff val="40000"/>
                      <a:alpha val="86000"/>
                    </a:schemeClr>
                  </a:glow>
                </a:effectLst>
                <a:latin typeface="Comic Sans MS" panose="030F0702030302020204" pitchFamily="66" charset="0"/>
              </a:rPr>
              <a:t>Lunar calendar </a:t>
            </a:r>
            <a: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t>of the </a:t>
            </a:r>
            <a:r>
              <a:rPr lang="en-US" b="1" u="sng" dirty="0">
                <a:ln w="3175">
                  <a:solidFill>
                    <a:schemeClr val="tx1"/>
                  </a:solidFill>
                </a:ln>
                <a:solidFill>
                  <a:srgbClr val="FF0000"/>
                </a:solidFill>
                <a:effectLst>
                  <a:glow rad="101600">
                    <a:schemeClr val="accent5">
                      <a:lumMod val="60000"/>
                      <a:lumOff val="40000"/>
                      <a:alpha val="86000"/>
                    </a:schemeClr>
                  </a:glow>
                </a:effectLst>
                <a:latin typeface="Comic Sans MS" panose="030F0702030302020204" pitchFamily="66" charset="0"/>
              </a:rPr>
              <a:t>un</a:t>
            </a:r>
            <a:r>
              <a:rPr lang="en-US" b="1" dirty="0">
                <a:ln w="3175">
                  <a:solidFill>
                    <a:schemeClr val="tx1"/>
                  </a:solidFill>
                </a:ln>
                <a:solidFill>
                  <a:srgbClr val="FF0000"/>
                </a:solidFill>
                <a:effectLst>
                  <a:glow rad="101600">
                    <a:schemeClr val="accent5">
                      <a:lumMod val="60000"/>
                      <a:lumOff val="40000"/>
                      <a:alpha val="86000"/>
                    </a:schemeClr>
                  </a:glow>
                </a:effectLst>
                <a:latin typeface="Comic Sans MS" panose="030F0702030302020204" pitchFamily="66" charset="0"/>
              </a:rPr>
              <a:t>believing</a:t>
            </a:r>
            <a: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t> Jews </a:t>
            </a:r>
            <a:r>
              <a:rPr lang="en-US" b="1" u="sng" dirty="0">
                <a:ln w="3175">
                  <a:solidFill>
                    <a:schemeClr val="tx1"/>
                  </a:solidFill>
                </a:ln>
                <a:solidFill>
                  <a:srgbClr val="00B0F0"/>
                </a:solidFill>
                <a:effectLst>
                  <a:glow rad="101600">
                    <a:schemeClr val="accent5">
                      <a:lumMod val="60000"/>
                      <a:lumOff val="40000"/>
                      <a:alpha val="86000"/>
                    </a:schemeClr>
                  </a:glow>
                </a:effectLst>
                <a:latin typeface="Comic Sans MS" panose="030F0702030302020204" pitchFamily="66" charset="0"/>
              </a:rPr>
              <a:t>and</a:t>
            </a:r>
            <a:r>
              <a:rPr lang="en-US" b="1" dirty="0">
                <a:ln w="3175">
                  <a:solidFill>
                    <a:schemeClr val="tx1"/>
                  </a:solidFill>
                </a:ln>
                <a:solidFill>
                  <a:srgbClr val="00B0F0"/>
                </a:solidFill>
                <a:effectLst>
                  <a:glow rad="101600">
                    <a:schemeClr val="accent5">
                      <a:lumMod val="60000"/>
                      <a:lumOff val="40000"/>
                      <a:alpha val="86000"/>
                    </a:schemeClr>
                  </a:glow>
                </a:effectLst>
                <a:latin typeface="Comic Sans MS" panose="030F0702030302020204" pitchFamily="66" charset="0"/>
              </a:rPr>
              <a:t> </a:t>
            </a:r>
            <a:r>
              <a:rPr lang="en-US" b="1" u="sng" dirty="0">
                <a:ln w="3175">
                  <a:solidFill>
                    <a:schemeClr val="tx1"/>
                  </a:solidFill>
                </a:ln>
                <a:solidFill>
                  <a:srgbClr val="00B0F0"/>
                </a:solidFill>
                <a:effectLst>
                  <a:glow rad="101600">
                    <a:schemeClr val="accent5">
                      <a:lumMod val="60000"/>
                      <a:lumOff val="40000"/>
                      <a:alpha val="86000"/>
                    </a:schemeClr>
                  </a:glow>
                </a:effectLst>
                <a:latin typeface="Comic Sans MS" panose="030F0702030302020204" pitchFamily="66" charset="0"/>
              </a:rPr>
              <a:t>also</a:t>
            </a:r>
            <a:r>
              <a:rPr lang="en-US" b="1" dirty="0">
                <a:ln w="3175">
                  <a:solidFill>
                    <a:schemeClr val="tx1"/>
                  </a:solidFill>
                </a:ln>
                <a:solidFill>
                  <a:srgbClr val="00B0F0"/>
                </a:solidFill>
                <a:effectLst>
                  <a:glow rad="101600">
                    <a:schemeClr val="accent5">
                      <a:lumMod val="60000"/>
                      <a:lumOff val="40000"/>
                      <a:alpha val="86000"/>
                    </a:schemeClr>
                  </a:glow>
                </a:effectLst>
                <a:latin typeface="Comic Sans MS" panose="030F0702030302020204" pitchFamily="66" charset="0"/>
              </a:rPr>
              <a:t> </a:t>
            </a:r>
            <a: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t>the </a:t>
            </a:r>
            <a:r>
              <a:rPr lang="en-US" b="1" dirty="0">
                <a:ln w="3175">
                  <a:solidFill>
                    <a:schemeClr val="tx1"/>
                  </a:solidFill>
                </a:ln>
                <a:solidFill>
                  <a:srgbClr val="00B0F0"/>
                </a:solidFill>
                <a:effectLst>
                  <a:glow rad="101600">
                    <a:schemeClr val="accent5">
                      <a:lumMod val="60000"/>
                      <a:lumOff val="40000"/>
                      <a:alpha val="86000"/>
                    </a:schemeClr>
                  </a:glow>
                </a:effectLst>
                <a:latin typeface="Comic Sans MS" panose="030F0702030302020204" pitchFamily="66" charset="0"/>
              </a:rPr>
              <a:t>Torah Covenant Calendar</a:t>
            </a:r>
            <a: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t> that </a:t>
            </a:r>
            <a:r>
              <a:rPr lang="en-US" b="1" dirty="0">
                <a:ln w="3175">
                  <a:solidFill>
                    <a:schemeClr val="tx1"/>
                  </a:solidFill>
                </a:ln>
                <a:solidFill>
                  <a:srgbClr val="00B0F0"/>
                </a:solidFill>
                <a:effectLst>
                  <a:glow rad="101600">
                    <a:schemeClr val="accent5">
                      <a:lumMod val="60000"/>
                      <a:lumOff val="40000"/>
                      <a:alpha val="86000"/>
                    </a:schemeClr>
                  </a:glow>
                </a:effectLst>
                <a:latin typeface="Comic Sans MS" panose="030F0702030302020204" pitchFamily="66" charset="0"/>
              </a:rPr>
              <a:t>Yahusha</a:t>
            </a:r>
            <a: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t> observed.</a:t>
            </a:r>
          </a:p>
          <a:p>
            <a:pPr marL="0" indent="0" algn="ctr">
              <a:buNone/>
            </a:pPr>
            <a: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t>The </a:t>
            </a:r>
            <a:r>
              <a:rPr lang="en-US" b="1" dirty="0">
                <a:ln w="3175">
                  <a:solidFill>
                    <a:schemeClr val="tx1"/>
                  </a:solidFill>
                </a:ln>
                <a:solidFill>
                  <a:schemeClr val="accent4"/>
                </a:solidFill>
                <a:effectLst>
                  <a:glow rad="101600">
                    <a:schemeClr val="accent5">
                      <a:lumMod val="60000"/>
                      <a:lumOff val="40000"/>
                      <a:alpha val="86000"/>
                    </a:schemeClr>
                  </a:glow>
                </a:effectLst>
                <a:latin typeface="Comic Sans MS" panose="030F0702030302020204" pitchFamily="66" charset="0"/>
              </a:rPr>
              <a:t>Gospels</a:t>
            </a:r>
            <a: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t> expose both the </a:t>
            </a:r>
            <a:b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br>
            <a:r>
              <a:rPr lang="en-US" b="1" dirty="0">
                <a:ln w="3175">
                  <a:solidFill>
                    <a:schemeClr val="tx1"/>
                  </a:solidFill>
                </a:ln>
                <a:solidFill>
                  <a:srgbClr val="00B0F0"/>
                </a:solidFill>
                <a:effectLst>
                  <a:glow rad="101600">
                    <a:schemeClr val="accent5">
                      <a:lumMod val="60000"/>
                      <a:lumOff val="40000"/>
                      <a:alpha val="86000"/>
                    </a:schemeClr>
                  </a:glow>
                </a:effectLst>
                <a:latin typeface="Comic Sans MS" panose="030F0702030302020204" pitchFamily="66" charset="0"/>
              </a:rPr>
              <a:t>true</a:t>
            </a:r>
            <a: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t> &amp; </a:t>
            </a:r>
            <a:r>
              <a:rPr lang="en-US" b="1" dirty="0">
                <a:ln w="3175">
                  <a:solidFill>
                    <a:schemeClr val="tx1"/>
                  </a:solidFill>
                </a:ln>
                <a:solidFill>
                  <a:srgbClr val="FF0000"/>
                </a:solidFill>
                <a:effectLst>
                  <a:glow rad="101600">
                    <a:schemeClr val="accent5">
                      <a:lumMod val="60000"/>
                      <a:lumOff val="40000"/>
                      <a:alpha val="86000"/>
                    </a:schemeClr>
                  </a:glow>
                </a:effectLst>
                <a:latin typeface="Comic Sans MS" panose="030F0702030302020204" pitchFamily="66" charset="0"/>
              </a:rPr>
              <a:t>false</a:t>
            </a:r>
            <a: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t> calendars so all can know exactly which </a:t>
            </a:r>
            <a:r>
              <a:rPr lang="en-US" b="1" dirty="0">
                <a:ln w="3175">
                  <a:solidFill>
                    <a:schemeClr val="tx1"/>
                  </a:solidFill>
                </a:ln>
                <a:solidFill>
                  <a:srgbClr val="00B0F0"/>
                </a:solidFill>
                <a:effectLst>
                  <a:glow rad="101600">
                    <a:schemeClr val="accent5">
                      <a:lumMod val="60000"/>
                      <a:lumOff val="40000"/>
                      <a:alpha val="86000"/>
                    </a:schemeClr>
                  </a:glow>
                </a:effectLst>
                <a:latin typeface="Comic Sans MS" panose="030F0702030302020204" pitchFamily="66" charset="0"/>
              </a:rPr>
              <a:t>“calendar” Yahusha</a:t>
            </a:r>
            <a: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t> was following.</a:t>
            </a:r>
            <a:endParaRPr lang="en-US" dirty="0">
              <a:ln w="3175">
                <a:solidFill>
                  <a:schemeClr val="tx1"/>
                </a:solidFill>
              </a:ln>
              <a:solidFill>
                <a:schemeClr val="bg1"/>
              </a:solidFill>
              <a:effectLst>
                <a:glow rad="101600">
                  <a:schemeClr val="accent5">
                    <a:lumMod val="60000"/>
                    <a:lumOff val="40000"/>
                    <a:alpha val="86000"/>
                  </a:schemeClr>
                </a:glow>
              </a:effectLst>
            </a:endParaRPr>
          </a:p>
        </p:txBody>
      </p:sp>
      <p:sp>
        <p:nvSpPr>
          <p:cNvPr id="24" name="Content Placeholder 2"/>
          <p:cNvSpPr txBox="1">
            <a:spLocks/>
          </p:cNvSpPr>
          <p:nvPr/>
        </p:nvSpPr>
        <p:spPr>
          <a:xfrm>
            <a:off x="176388" y="3398990"/>
            <a:ext cx="7195632" cy="3536190"/>
          </a:xfrm>
          <a:prstGeom prst="rect">
            <a:avLst/>
          </a:prstGeom>
        </p:spPr>
        <p:txBody>
          <a:bodyPr vert="horz" lIns="91440" tIns="45720" rIns="91440" bIns="45720" rtlCol="0">
            <a:normAutofit/>
            <a:scene3d>
              <a:camera prst="orthographicFront"/>
              <a:lightRig rig="threePt" dir="t"/>
            </a:scene3d>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a:p>
            <a:pPr marL="0" indent="0" algn="ctr">
              <a:buNone/>
            </a:pPr>
            <a:r>
              <a:rPr lang="en-US" b="1" dirty="0">
                <a:ln w="3175">
                  <a:solidFill>
                    <a:schemeClr val="tx1"/>
                  </a:solidFill>
                </a:ln>
                <a:solidFill>
                  <a:schemeClr val="bg1"/>
                </a:solidFill>
                <a:effectLst>
                  <a:glow rad="241300">
                    <a:schemeClr val="accent4">
                      <a:lumMod val="60000"/>
                      <a:lumOff val="40000"/>
                      <a:alpha val="86000"/>
                    </a:schemeClr>
                  </a:glow>
                </a:effectLst>
                <a:latin typeface="Comic Sans MS" panose="030F0702030302020204" pitchFamily="66" charset="0"/>
              </a:rPr>
              <a:t>This study is going to expose the exact </a:t>
            </a:r>
            <a:r>
              <a:rPr lang="en-US" b="1" dirty="0">
                <a:ln w="3175">
                  <a:solidFill>
                    <a:schemeClr val="tx1"/>
                  </a:solidFill>
                </a:ln>
                <a:solidFill>
                  <a:srgbClr val="FF0000"/>
                </a:solidFill>
                <a:effectLst>
                  <a:glow rad="241300">
                    <a:schemeClr val="accent4">
                      <a:lumMod val="60000"/>
                      <a:lumOff val="40000"/>
                      <a:alpha val="86000"/>
                    </a:schemeClr>
                  </a:glow>
                </a:effectLst>
                <a:latin typeface="Comic Sans MS" panose="030F0702030302020204" pitchFamily="66" charset="0"/>
              </a:rPr>
              <a:t>Lunar calendar </a:t>
            </a:r>
            <a:r>
              <a:rPr lang="en-US" b="1" dirty="0">
                <a:ln w="3175">
                  <a:solidFill>
                    <a:schemeClr val="tx1"/>
                  </a:solidFill>
                </a:ln>
                <a:solidFill>
                  <a:schemeClr val="bg1"/>
                </a:solidFill>
                <a:effectLst>
                  <a:glow rad="241300">
                    <a:schemeClr val="accent4">
                      <a:lumMod val="60000"/>
                      <a:lumOff val="40000"/>
                      <a:alpha val="86000"/>
                    </a:schemeClr>
                  </a:glow>
                </a:effectLst>
                <a:latin typeface="Comic Sans MS" panose="030F0702030302020204" pitchFamily="66" charset="0"/>
              </a:rPr>
              <a:t>that the </a:t>
            </a:r>
            <a:r>
              <a:rPr lang="en-US" b="1" u="sng" dirty="0">
                <a:ln w="3175">
                  <a:solidFill>
                    <a:schemeClr val="tx1"/>
                  </a:solidFill>
                </a:ln>
                <a:solidFill>
                  <a:srgbClr val="FF0000"/>
                </a:solidFill>
                <a:effectLst>
                  <a:glow rad="241300">
                    <a:schemeClr val="accent4">
                      <a:lumMod val="60000"/>
                      <a:lumOff val="40000"/>
                      <a:alpha val="86000"/>
                    </a:schemeClr>
                  </a:glow>
                </a:effectLst>
                <a:latin typeface="Comic Sans MS" panose="030F0702030302020204" pitchFamily="66" charset="0"/>
              </a:rPr>
              <a:t>un</a:t>
            </a:r>
            <a:r>
              <a:rPr lang="en-US" b="1" dirty="0">
                <a:ln w="3175">
                  <a:solidFill>
                    <a:schemeClr val="tx1"/>
                  </a:solidFill>
                </a:ln>
                <a:solidFill>
                  <a:srgbClr val="FF0000"/>
                </a:solidFill>
                <a:effectLst>
                  <a:glow rad="241300">
                    <a:schemeClr val="accent4">
                      <a:lumMod val="60000"/>
                      <a:lumOff val="40000"/>
                      <a:alpha val="86000"/>
                    </a:schemeClr>
                  </a:glow>
                </a:effectLst>
                <a:latin typeface="Comic Sans MS" panose="030F0702030302020204" pitchFamily="66" charset="0"/>
              </a:rPr>
              <a:t>believing </a:t>
            </a:r>
            <a:r>
              <a:rPr lang="en-US" b="1" dirty="0">
                <a:ln w="3175">
                  <a:solidFill>
                    <a:schemeClr val="tx1"/>
                  </a:solidFill>
                </a:ln>
                <a:solidFill>
                  <a:schemeClr val="bg1"/>
                </a:solidFill>
                <a:effectLst>
                  <a:glow rad="241300">
                    <a:schemeClr val="accent4">
                      <a:lumMod val="60000"/>
                      <a:lumOff val="40000"/>
                      <a:alpha val="86000"/>
                    </a:schemeClr>
                  </a:glow>
                </a:effectLst>
                <a:latin typeface="Comic Sans MS" panose="030F0702030302020204" pitchFamily="66" charset="0"/>
              </a:rPr>
              <a:t>Jews were using at the time of </a:t>
            </a:r>
            <a:r>
              <a:rPr lang="en-US" b="1" dirty="0">
                <a:ln w="3175">
                  <a:solidFill>
                    <a:schemeClr val="tx1"/>
                  </a:solidFill>
                </a:ln>
                <a:solidFill>
                  <a:srgbClr val="0070C0"/>
                </a:solidFill>
                <a:effectLst>
                  <a:glow rad="241300">
                    <a:schemeClr val="accent4">
                      <a:lumMod val="60000"/>
                      <a:lumOff val="40000"/>
                      <a:alpha val="86000"/>
                    </a:schemeClr>
                  </a:glow>
                </a:effectLst>
                <a:latin typeface="Comic Sans MS" panose="030F0702030302020204" pitchFamily="66" charset="0"/>
              </a:rPr>
              <a:t>John 7.</a:t>
            </a:r>
            <a:r>
              <a:rPr lang="en-US" b="1" dirty="0">
                <a:ln w="3175">
                  <a:solidFill>
                    <a:schemeClr val="tx1"/>
                  </a:solidFill>
                </a:ln>
                <a:solidFill>
                  <a:schemeClr val="bg1"/>
                </a:solidFill>
                <a:effectLst>
                  <a:glow rad="241300">
                    <a:schemeClr val="accent4">
                      <a:lumMod val="60000"/>
                      <a:lumOff val="40000"/>
                      <a:alpha val="86000"/>
                    </a:schemeClr>
                  </a:glow>
                </a:effectLst>
                <a:latin typeface="Comic Sans MS" panose="030F0702030302020204" pitchFamily="66" charset="0"/>
              </a:rPr>
              <a:t> It was the </a:t>
            </a:r>
            <a:r>
              <a:rPr lang="en-US" b="1" dirty="0">
                <a:ln w="3175">
                  <a:solidFill>
                    <a:schemeClr val="tx1"/>
                  </a:solidFill>
                </a:ln>
                <a:solidFill>
                  <a:srgbClr val="00FF00"/>
                </a:solidFill>
                <a:effectLst>
                  <a:glow rad="241300">
                    <a:schemeClr val="accent4">
                      <a:lumMod val="60000"/>
                      <a:lumOff val="40000"/>
                      <a:alpha val="86000"/>
                    </a:schemeClr>
                  </a:glow>
                </a:effectLst>
                <a:latin typeface="Comic Sans MS" panose="030F0702030302020204" pitchFamily="66" charset="0"/>
              </a:rPr>
              <a:t>prototype</a:t>
            </a:r>
            <a:r>
              <a:rPr lang="en-US" b="1" dirty="0">
                <a:ln w="3175">
                  <a:solidFill>
                    <a:schemeClr val="tx1"/>
                  </a:solidFill>
                </a:ln>
                <a:solidFill>
                  <a:schemeClr val="bg1"/>
                </a:solidFill>
                <a:effectLst>
                  <a:glow rad="241300">
                    <a:schemeClr val="accent4">
                      <a:lumMod val="60000"/>
                      <a:lumOff val="40000"/>
                      <a:alpha val="86000"/>
                    </a:schemeClr>
                  </a:glow>
                </a:effectLst>
                <a:latin typeface="Comic Sans MS" panose="030F0702030302020204" pitchFamily="66" charset="0"/>
              </a:rPr>
              <a:t> </a:t>
            </a:r>
            <a:r>
              <a:rPr lang="en-US" b="1" dirty="0">
                <a:ln w="3175">
                  <a:solidFill>
                    <a:schemeClr val="tx1"/>
                  </a:solidFill>
                </a:ln>
                <a:solidFill>
                  <a:srgbClr val="FF0000"/>
                </a:solidFill>
                <a:effectLst>
                  <a:glow rad="241300">
                    <a:schemeClr val="accent4">
                      <a:lumMod val="60000"/>
                      <a:lumOff val="40000"/>
                      <a:alpha val="86000"/>
                    </a:schemeClr>
                  </a:glow>
                </a:effectLst>
                <a:latin typeface="Comic Sans MS" panose="030F0702030302020204" pitchFamily="66" charset="0"/>
              </a:rPr>
              <a:t>lunar calendar </a:t>
            </a:r>
            <a:br>
              <a:rPr lang="en-US" b="1" dirty="0">
                <a:ln w="3175">
                  <a:solidFill>
                    <a:schemeClr val="tx1"/>
                  </a:solidFill>
                </a:ln>
                <a:solidFill>
                  <a:srgbClr val="FF0000"/>
                </a:solidFill>
                <a:effectLst>
                  <a:glow rad="241300">
                    <a:schemeClr val="accent4">
                      <a:lumMod val="60000"/>
                      <a:lumOff val="40000"/>
                      <a:alpha val="86000"/>
                    </a:schemeClr>
                  </a:glow>
                </a:effectLst>
                <a:latin typeface="Comic Sans MS" panose="030F0702030302020204" pitchFamily="66" charset="0"/>
              </a:rPr>
            </a:br>
            <a:r>
              <a:rPr lang="en-US" b="1" dirty="0">
                <a:ln w="3175">
                  <a:solidFill>
                    <a:schemeClr val="tx1"/>
                  </a:solidFill>
                </a:ln>
                <a:solidFill>
                  <a:schemeClr val="bg1"/>
                </a:solidFill>
                <a:effectLst>
                  <a:glow rad="241300">
                    <a:schemeClr val="accent4">
                      <a:lumMod val="60000"/>
                      <a:lumOff val="40000"/>
                      <a:alpha val="86000"/>
                    </a:schemeClr>
                  </a:glow>
                </a:effectLst>
                <a:latin typeface="Comic Sans MS" panose="030F0702030302020204" pitchFamily="66" charset="0"/>
              </a:rPr>
              <a:t>of which the Jews promote today.</a:t>
            </a:r>
            <a:endParaRPr lang="en-US" b="1" dirty="0">
              <a:ln w="3175">
                <a:solidFill>
                  <a:schemeClr val="tx1"/>
                </a:solidFill>
              </a:ln>
              <a:solidFill>
                <a:schemeClr val="accent2">
                  <a:lumMod val="75000"/>
                </a:schemeClr>
              </a:solidFill>
              <a:effectLst>
                <a:glow rad="241300">
                  <a:schemeClr val="accent4">
                    <a:lumMod val="60000"/>
                    <a:lumOff val="40000"/>
                    <a:alpha val="86000"/>
                  </a:schemeClr>
                </a:glow>
              </a:effectLst>
              <a:latin typeface="Comic Sans MS" panose="030F0702030302020204" pitchFamily="66" charset="0"/>
            </a:endParaRPr>
          </a:p>
        </p:txBody>
      </p:sp>
      <p:sp>
        <p:nvSpPr>
          <p:cNvPr id="27" name="Content Placeholder 2"/>
          <p:cNvSpPr txBox="1">
            <a:spLocks/>
          </p:cNvSpPr>
          <p:nvPr/>
        </p:nvSpPr>
        <p:spPr>
          <a:xfrm>
            <a:off x="259677" y="6062836"/>
            <a:ext cx="7650112" cy="575460"/>
          </a:xfrm>
          <a:prstGeom prst="rect">
            <a:avLst/>
          </a:prstGeom>
          <a:solidFill>
            <a:srgbClr val="89706C"/>
          </a:solidFill>
          <a:scene3d>
            <a:camera prst="orthographicFront"/>
            <a:lightRig rig="threePt" dir="t"/>
          </a:scene3d>
          <a:sp3d>
            <a:bevelT w="152400" h="50800" prst="softRound"/>
          </a:sp3d>
        </p:spPr>
        <p:txBody>
          <a:bodyPr vert="horz" lIns="91440" tIns="45720" rIns="91440" bIns="45720" rtlCol="0">
            <a:no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u="sng" dirty="0">
                <a:ln w="3175">
                  <a:solidFill>
                    <a:schemeClr val="tx1"/>
                  </a:solidFill>
                </a:ln>
                <a:solidFill>
                  <a:schemeClr val="accent2">
                    <a:lumMod val="75000"/>
                  </a:schemeClr>
                </a:solidFill>
                <a:effectLst>
                  <a:glow rad="241300">
                    <a:schemeClr val="accent4">
                      <a:lumMod val="60000"/>
                      <a:lumOff val="40000"/>
                      <a:alpha val="86000"/>
                    </a:schemeClr>
                  </a:glow>
                </a:effectLst>
                <a:latin typeface="Bodoni MT Black" panose="02070A03080606020203" pitchFamily="18" charset="0"/>
              </a:rPr>
              <a:t>All</a:t>
            </a:r>
            <a:r>
              <a:rPr lang="en-US" sz="3200" b="1" dirty="0">
                <a:ln w="3175">
                  <a:solidFill>
                    <a:schemeClr val="tx1"/>
                  </a:solidFill>
                </a:ln>
                <a:solidFill>
                  <a:schemeClr val="accent2">
                    <a:lumMod val="75000"/>
                  </a:schemeClr>
                </a:solidFill>
                <a:effectLst>
                  <a:glow rad="241300">
                    <a:schemeClr val="accent4">
                      <a:lumMod val="60000"/>
                      <a:lumOff val="40000"/>
                      <a:alpha val="86000"/>
                    </a:schemeClr>
                  </a:glow>
                </a:effectLst>
                <a:latin typeface="Bodoni MT Black" panose="02070A03080606020203" pitchFamily="18" charset="0"/>
              </a:rPr>
              <a:t> </a:t>
            </a:r>
            <a:r>
              <a:rPr lang="en-US" sz="3200" b="1" u="sng" dirty="0">
                <a:ln w="3175">
                  <a:solidFill>
                    <a:schemeClr val="tx1"/>
                  </a:solidFill>
                </a:ln>
                <a:solidFill>
                  <a:schemeClr val="accent2">
                    <a:lumMod val="75000"/>
                  </a:schemeClr>
                </a:solidFill>
                <a:effectLst>
                  <a:glow rad="241300">
                    <a:schemeClr val="accent4">
                      <a:lumMod val="60000"/>
                      <a:lumOff val="40000"/>
                      <a:alpha val="86000"/>
                    </a:schemeClr>
                  </a:glow>
                </a:effectLst>
                <a:latin typeface="Bodoni MT Black" panose="02070A03080606020203" pitchFamily="18" charset="0"/>
              </a:rPr>
              <a:t>lunar</a:t>
            </a:r>
            <a:r>
              <a:rPr lang="en-US" sz="3200" b="1" dirty="0">
                <a:ln w="3175">
                  <a:solidFill>
                    <a:schemeClr val="tx1"/>
                  </a:solidFill>
                </a:ln>
                <a:solidFill>
                  <a:schemeClr val="accent2">
                    <a:lumMod val="75000"/>
                  </a:schemeClr>
                </a:solidFill>
                <a:effectLst>
                  <a:glow rad="241300">
                    <a:schemeClr val="accent4">
                      <a:lumMod val="60000"/>
                      <a:lumOff val="40000"/>
                      <a:alpha val="86000"/>
                    </a:schemeClr>
                  </a:glow>
                </a:effectLst>
                <a:latin typeface="Bodoni MT Black" panose="02070A03080606020203" pitchFamily="18" charset="0"/>
              </a:rPr>
              <a:t> </a:t>
            </a:r>
            <a:r>
              <a:rPr lang="en-US" sz="3200" b="1" u="sng" dirty="0">
                <a:ln w="3175">
                  <a:solidFill>
                    <a:schemeClr val="tx1"/>
                  </a:solidFill>
                </a:ln>
                <a:solidFill>
                  <a:schemeClr val="accent2">
                    <a:lumMod val="75000"/>
                  </a:schemeClr>
                </a:solidFill>
                <a:effectLst>
                  <a:glow rad="241300">
                    <a:schemeClr val="accent4">
                      <a:lumMod val="60000"/>
                      <a:lumOff val="40000"/>
                      <a:alpha val="86000"/>
                    </a:schemeClr>
                  </a:glow>
                </a:effectLst>
                <a:latin typeface="Bodoni MT Black" panose="02070A03080606020203" pitchFamily="18" charset="0"/>
              </a:rPr>
              <a:t>calendars</a:t>
            </a:r>
            <a:r>
              <a:rPr lang="en-US" sz="3200" b="1" dirty="0">
                <a:ln w="3175">
                  <a:solidFill>
                    <a:schemeClr val="tx1"/>
                  </a:solidFill>
                </a:ln>
                <a:solidFill>
                  <a:schemeClr val="accent2">
                    <a:lumMod val="75000"/>
                  </a:schemeClr>
                </a:solidFill>
                <a:effectLst>
                  <a:glow rad="241300">
                    <a:schemeClr val="accent4">
                      <a:lumMod val="60000"/>
                      <a:lumOff val="40000"/>
                      <a:alpha val="86000"/>
                    </a:schemeClr>
                  </a:glow>
                </a:effectLst>
                <a:latin typeface="Bodoni MT Black" panose="02070A03080606020203" pitchFamily="18" charset="0"/>
              </a:rPr>
              <a:t> </a:t>
            </a:r>
            <a:r>
              <a:rPr lang="en-US" sz="3200" b="1" u="sng" dirty="0">
                <a:ln w="3175">
                  <a:solidFill>
                    <a:schemeClr val="tx1"/>
                  </a:solidFill>
                </a:ln>
                <a:solidFill>
                  <a:schemeClr val="accent2">
                    <a:lumMod val="75000"/>
                  </a:schemeClr>
                </a:solidFill>
                <a:effectLst>
                  <a:glow rad="241300">
                    <a:schemeClr val="accent4">
                      <a:lumMod val="60000"/>
                      <a:lumOff val="40000"/>
                      <a:alpha val="86000"/>
                    </a:schemeClr>
                  </a:glow>
                </a:effectLst>
                <a:latin typeface="Bodoni MT Black" panose="02070A03080606020203" pitchFamily="18" charset="0"/>
              </a:rPr>
              <a:t>are</a:t>
            </a:r>
            <a:r>
              <a:rPr lang="en-US" sz="3200" b="1" dirty="0">
                <a:ln w="3175">
                  <a:solidFill>
                    <a:schemeClr val="tx1"/>
                  </a:solidFill>
                </a:ln>
                <a:solidFill>
                  <a:schemeClr val="accent2">
                    <a:lumMod val="75000"/>
                  </a:schemeClr>
                </a:solidFill>
                <a:effectLst>
                  <a:glow rad="241300">
                    <a:schemeClr val="accent4">
                      <a:lumMod val="60000"/>
                      <a:lumOff val="40000"/>
                      <a:alpha val="86000"/>
                    </a:schemeClr>
                  </a:glow>
                </a:effectLst>
                <a:latin typeface="Bodoni MT Black" panose="02070A03080606020203" pitchFamily="18" charset="0"/>
              </a:rPr>
              <a:t> </a:t>
            </a:r>
            <a:r>
              <a:rPr lang="en-US" sz="3200" b="1" u="sng" dirty="0">
                <a:ln w="3175">
                  <a:solidFill>
                    <a:schemeClr val="tx1"/>
                  </a:solidFill>
                </a:ln>
                <a:solidFill>
                  <a:schemeClr val="accent2">
                    <a:lumMod val="75000"/>
                  </a:schemeClr>
                </a:solidFill>
                <a:effectLst>
                  <a:glow rad="241300">
                    <a:schemeClr val="accent4">
                      <a:lumMod val="60000"/>
                      <a:lumOff val="40000"/>
                      <a:alpha val="86000"/>
                    </a:schemeClr>
                  </a:glow>
                </a:effectLst>
                <a:latin typeface="Bodoni MT Black" panose="02070A03080606020203" pitchFamily="18" charset="0"/>
              </a:rPr>
              <a:t>counterfeit</a:t>
            </a:r>
            <a:r>
              <a:rPr lang="en-US" sz="3200" b="1" dirty="0">
                <a:ln w="3175">
                  <a:solidFill>
                    <a:schemeClr val="tx1"/>
                  </a:solidFill>
                </a:ln>
                <a:solidFill>
                  <a:schemeClr val="accent2">
                    <a:lumMod val="75000"/>
                  </a:schemeClr>
                </a:solidFill>
                <a:effectLst>
                  <a:glow rad="241300">
                    <a:schemeClr val="accent4">
                      <a:lumMod val="60000"/>
                      <a:lumOff val="40000"/>
                      <a:alpha val="86000"/>
                    </a:schemeClr>
                  </a:glow>
                </a:effectLst>
                <a:latin typeface="Bodoni MT Black" panose="02070A03080606020203" pitchFamily="18" charset="0"/>
              </a:rPr>
              <a:t>! </a:t>
            </a:r>
          </a:p>
        </p:txBody>
      </p:sp>
    </p:spTree>
    <p:extLst>
      <p:ext uri="{BB962C8B-B14F-4D97-AF65-F5344CB8AC3E}">
        <p14:creationId xmlns:p14="http://schemas.microsoft.com/office/powerpoint/2010/main" val="224973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Effect transition="in" filter="fade">
                                      <p:cBhvr>
                                        <p:cTn id="14" dur="1000"/>
                                        <p:tgtEl>
                                          <p:spTgt spid="15"/>
                                        </p:tgtEl>
                                      </p:cBhvr>
                                    </p:animEffect>
                                  </p:childTnLst>
                                </p:cTn>
                              </p:par>
                            </p:childTnLst>
                          </p:cTn>
                        </p:par>
                        <p:par>
                          <p:cTn id="15" fill="hold">
                            <p:stCondLst>
                              <p:cond delay="2000"/>
                            </p:stCondLst>
                            <p:childTnLst>
                              <p:par>
                                <p:cTn id="16" presetID="16" presetClass="entr" presetSubtype="21" fill="hold" grpId="0" nodeType="afterEffect">
                                  <p:stCondLst>
                                    <p:cond delay="100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1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1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7">
                                            <p:txEl>
                                              <p:pRg st="0" end="0"/>
                                            </p:txEl>
                                          </p:spTgt>
                                        </p:tgtEl>
                                        <p:attrNameLst>
                                          <p:attrName>style.visibility</p:attrName>
                                        </p:attrNameLst>
                                      </p:cBhvr>
                                      <p:to>
                                        <p:strVal val="visible"/>
                                      </p:to>
                                    </p:set>
                                    <p:animEffect transition="in" filter="barn(inVertical)">
                                      <p:cBhvr>
                                        <p:cTn id="28" dur="10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23000">
              <a:schemeClr val="accent1">
                <a:lumMod val="40000"/>
                <a:lumOff val="60000"/>
                <a:alpha val="74000"/>
              </a:schemeClr>
            </a:gs>
            <a:gs pos="50000">
              <a:srgbClr val="FF99FF"/>
            </a:gs>
            <a:gs pos="80000">
              <a:schemeClr val="accent4">
                <a:alpha val="72000"/>
                <a:lumMod val="60000"/>
                <a:lumOff val="40000"/>
              </a:schemeClr>
            </a:gs>
          </a:gsLst>
          <a:lin ang="5400000" scaled="0"/>
        </a:gradFill>
        <a:effectLst/>
      </p:bgPr>
    </p:bg>
    <p:spTree>
      <p:nvGrpSpPr>
        <p:cNvPr id="1" name=""/>
        <p:cNvGrpSpPr/>
        <p:nvPr/>
      </p:nvGrpSpPr>
      <p:grpSpPr>
        <a:xfrm>
          <a:off x="0" y="0"/>
          <a:ext cx="0" cy="0"/>
          <a:chOff x="0" y="0"/>
          <a:chExt cx="0" cy="0"/>
        </a:xfrm>
      </p:grpSpPr>
      <p:grpSp>
        <p:nvGrpSpPr>
          <p:cNvPr id="3" name="Group 2"/>
          <p:cNvGrpSpPr/>
          <p:nvPr/>
        </p:nvGrpSpPr>
        <p:grpSpPr>
          <a:xfrm>
            <a:off x="-596900" y="130542"/>
            <a:ext cx="5562970" cy="5526176"/>
            <a:chOff x="0" y="1258908"/>
            <a:chExt cx="4227689" cy="4677210"/>
          </a:xfrm>
        </p:grpSpPr>
        <p:pic>
          <p:nvPicPr>
            <p:cNvPr id="6" name="Picture 3" descr="C:\Users\Rae\Desktop\Art on Desktop\white man clip art\3d white people\3d white board 3.jpg"/>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0" y="1708429"/>
              <a:ext cx="4227689" cy="42276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 name="Picture 2" descr="C:\Users\Rae\Desktop\black hat clear.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rot="20429207">
              <a:off x="435802" y="1258908"/>
              <a:ext cx="1276683" cy="1147399"/>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itle 1"/>
          <p:cNvSpPr txBox="1">
            <a:spLocks/>
          </p:cNvSpPr>
          <p:nvPr/>
        </p:nvSpPr>
        <p:spPr>
          <a:xfrm>
            <a:off x="4248821" y="400488"/>
            <a:ext cx="7823200" cy="3943351"/>
          </a:xfrm>
          <a:prstGeom prst="rect">
            <a:avLst/>
          </a:prstGeom>
          <a:gradFill flip="none" rotWithShape="1">
            <a:gsLst>
              <a:gs pos="23000">
                <a:schemeClr val="accent1">
                  <a:lumMod val="40000"/>
                  <a:lumOff val="60000"/>
                  <a:alpha val="74000"/>
                </a:schemeClr>
              </a:gs>
              <a:gs pos="50000">
                <a:srgbClr val="FF99FF">
                  <a:alpha val="67000"/>
                </a:srgbClr>
              </a:gs>
              <a:gs pos="80000">
                <a:schemeClr val="accent4">
                  <a:lumMod val="60000"/>
                  <a:lumOff val="40000"/>
                  <a:alpha val="72000"/>
                </a:schemeClr>
              </a:gs>
            </a:gsLst>
            <a:path path="shape">
              <a:fillToRect l="50000" t="50000" r="50000" b="50000"/>
            </a:path>
            <a:tileRect/>
          </a:gradFill>
          <a:ln w="57150">
            <a:solidFill>
              <a:schemeClr val="accent5">
                <a:lumMod val="75000"/>
              </a:schemeClr>
            </a:solidFill>
          </a:ln>
          <a:effectLst>
            <a:glow rad="228600">
              <a:schemeClr val="accent4">
                <a:satMod val="175000"/>
                <a:alpha val="40000"/>
              </a:schemeClr>
            </a:glow>
          </a:effectLst>
          <a:scene3d>
            <a:camera prst="orthographicFront"/>
            <a:lightRig rig="threePt" dir="t"/>
          </a:scene3d>
          <a:sp3d>
            <a:bevelT w="114300" prst="artDeco"/>
          </a:sp3d>
        </p:spPr>
        <p:txBody>
          <a:bodyPr vert="horz" lIns="91440" tIns="45720" rIns="91440" bIns="45720" rtlCol="0" anchor="ctr">
            <a:noAutofit/>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chemeClr val="accent5">
                    <a:lumMod val="75000"/>
                  </a:schemeClr>
                </a:solidFill>
                <a:latin typeface="Comic Sans MS" panose="030F0702030302020204" pitchFamily="66" charset="0"/>
              </a:rPr>
              <a:t>Some </a:t>
            </a:r>
            <a:r>
              <a:rPr lang="en-US" sz="3400" b="1" u="sng" dirty="0">
                <a:solidFill>
                  <a:schemeClr val="tx1">
                    <a:lumMod val="65000"/>
                    <a:lumOff val="35000"/>
                  </a:schemeClr>
                </a:solidFill>
                <a:latin typeface="Comic Sans MS" panose="030F0702030302020204" pitchFamily="66" charset="0"/>
              </a:rPr>
              <a:t>bold</a:t>
            </a:r>
            <a:r>
              <a:rPr lang="en-US" sz="3400" b="1" dirty="0">
                <a:solidFill>
                  <a:schemeClr val="accent5">
                    <a:lumMod val="75000"/>
                  </a:schemeClr>
                </a:solidFill>
                <a:latin typeface="Comic Sans MS" panose="030F0702030302020204" pitchFamily="66" charset="0"/>
              </a:rPr>
              <a:t> statements have </a:t>
            </a:r>
            <a:br>
              <a:rPr lang="en-US" sz="3400" b="1" dirty="0">
                <a:solidFill>
                  <a:schemeClr val="accent5">
                    <a:lumMod val="75000"/>
                  </a:schemeClr>
                </a:solidFill>
                <a:latin typeface="Comic Sans MS" panose="030F0702030302020204" pitchFamily="66" charset="0"/>
              </a:rPr>
            </a:br>
            <a:r>
              <a:rPr lang="en-US" sz="3400" b="1" dirty="0">
                <a:solidFill>
                  <a:schemeClr val="accent5">
                    <a:lumMod val="75000"/>
                  </a:schemeClr>
                </a:solidFill>
                <a:latin typeface="Comic Sans MS" panose="030F0702030302020204" pitchFamily="66" charset="0"/>
              </a:rPr>
              <a:t>already been made. </a:t>
            </a:r>
            <a:br>
              <a:rPr lang="en-US" sz="3400" b="1" dirty="0">
                <a:solidFill>
                  <a:schemeClr val="accent5">
                    <a:lumMod val="75000"/>
                  </a:schemeClr>
                </a:solidFill>
                <a:latin typeface="Comic Sans MS" panose="030F0702030302020204" pitchFamily="66" charset="0"/>
              </a:rPr>
            </a:br>
            <a:r>
              <a:rPr lang="en-US" sz="3400" b="1" dirty="0">
                <a:solidFill>
                  <a:schemeClr val="accent5">
                    <a:lumMod val="75000"/>
                  </a:schemeClr>
                </a:solidFill>
                <a:latin typeface="Comic Sans MS" panose="030F0702030302020204" pitchFamily="66" charset="0"/>
              </a:rPr>
              <a:t>Covenant Calendar will also declare many more </a:t>
            </a:r>
            <a:r>
              <a:rPr lang="en-US" sz="3400" b="1" u="sng" dirty="0">
                <a:solidFill>
                  <a:schemeClr val="tx1">
                    <a:lumMod val="65000"/>
                    <a:lumOff val="35000"/>
                  </a:schemeClr>
                </a:solidFill>
                <a:latin typeface="Comic Sans MS" panose="030F0702030302020204" pitchFamily="66" charset="0"/>
              </a:rPr>
              <a:t>bold</a:t>
            </a:r>
            <a:r>
              <a:rPr lang="en-US" sz="3400" b="1" dirty="0">
                <a:solidFill>
                  <a:schemeClr val="accent5">
                    <a:lumMod val="75000"/>
                  </a:schemeClr>
                </a:solidFill>
                <a:latin typeface="Comic Sans MS" panose="030F0702030302020204" pitchFamily="66" charset="0"/>
              </a:rPr>
              <a:t> statements. </a:t>
            </a:r>
            <a:br>
              <a:rPr lang="en-US" sz="3400" b="1" dirty="0">
                <a:solidFill>
                  <a:schemeClr val="accent5">
                    <a:lumMod val="75000"/>
                  </a:schemeClr>
                </a:solidFill>
                <a:latin typeface="Comic Sans MS" panose="030F0702030302020204" pitchFamily="66" charset="0"/>
              </a:rPr>
            </a:br>
            <a:r>
              <a:rPr lang="en-US" sz="3400" b="1" dirty="0">
                <a:solidFill>
                  <a:schemeClr val="accent5">
                    <a:lumMod val="75000"/>
                  </a:schemeClr>
                </a:solidFill>
                <a:latin typeface="Comic Sans MS" panose="030F0702030302020204" pitchFamily="66" charset="0"/>
              </a:rPr>
              <a:t>John’s </a:t>
            </a:r>
            <a:r>
              <a:rPr lang="en-US" sz="3400" b="1" u="sng" dirty="0">
                <a:solidFill>
                  <a:schemeClr val="tx1">
                    <a:lumMod val="65000"/>
                    <a:lumOff val="35000"/>
                  </a:schemeClr>
                </a:solidFill>
                <a:latin typeface="Comic Sans MS" panose="030F0702030302020204" pitchFamily="66" charset="0"/>
              </a:rPr>
              <a:t>bold</a:t>
            </a:r>
            <a:r>
              <a:rPr lang="en-US" sz="3400" b="1" dirty="0">
                <a:solidFill>
                  <a:schemeClr val="accent5">
                    <a:lumMod val="75000"/>
                  </a:schemeClr>
                </a:solidFill>
                <a:latin typeface="Comic Sans MS" panose="030F0702030302020204" pitchFamily="66" charset="0"/>
              </a:rPr>
              <a:t> statements might be found “between the lines.”  </a:t>
            </a:r>
            <a:br>
              <a:rPr lang="en-US" sz="3400" b="1" dirty="0">
                <a:solidFill>
                  <a:schemeClr val="accent5">
                    <a:lumMod val="75000"/>
                  </a:schemeClr>
                </a:solidFill>
                <a:latin typeface="Comic Sans MS" panose="030F0702030302020204" pitchFamily="66" charset="0"/>
              </a:rPr>
            </a:br>
            <a:r>
              <a:rPr lang="en-US" sz="3400" b="1" dirty="0">
                <a:solidFill>
                  <a:schemeClr val="accent5">
                    <a:lumMod val="75000"/>
                  </a:schemeClr>
                </a:solidFill>
                <a:latin typeface="Comic Sans MS" panose="030F0702030302020204" pitchFamily="66" charset="0"/>
              </a:rPr>
              <a:t>Will we understand what John wants us to know about chapter 7? </a:t>
            </a:r>
          </a:p>
        </p:txBody>
      </p:sp>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14</a:t>
            </a:fld>
            <a:endParaRPr lang="en-US" dirty="0">
              <a:solidFill>
                <a:schemeClr val="tx1"/>
              </a:solidFill>
            </a:endParaRPr>
          </a:p>
        </p:txBody>
      </p:sp>
      <p:pic>
        <p:nvPicPr>
          <p:cNvPr id="4" name="Picture 2" descr="C:\Users\Rae\Desktop\Mario's CCC Announcement for 24 May 19 in PPT\audience participation table png 400.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99275" y="4250421"/>
            <a:ext cx="3517979" cy="29375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38803" y="2586651"/>
            <a:ext cx="2978701" cy="2504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US" sz="2400" b="1" dirty="0">
                <a:ln>
                  <a:solidFill>
                    <a:schemeClr val="tx1"/>
                  </a:solidFill>
                </a:ln>
                <a:solidFill>
                  <a:srgbClr val="D46DE7"/>
                </a:solidFill>
                <a:effectLst>
                  <a:glow rad="101600">
                    <a:srgbClr val="34E9FC">
                      <a:alpha val="90000"/>
                    </a:srgbClr>
                  </a:glow>
                </a:effectLst>
                <a:latin typeface="Comic Sans MS" panose="030F0702030302020204" pitchFamily="66" charset="0"/>
              </a:rPr>
              <a:t>What</a:t>
            </a:r>
            <a:r>
              <a:rPr lang="en-US" sz="2400" b="1" dirty="0">
                <a:ln>
                  <a:solidFill>
                    <a:schemeClr val="tx1"/>
                  </a:solidFill>
                </a:ln>
                <a:solidFill>
                  <a:srgbClr val="D46DE7"/>
                </a:solidFill>
                <a:effectLst>
                  <a:glow rad="101600">
                    <a:srgbClr val="FF9900">
                      <a:alpha val="89804"/>
                    </a:srgbClr>
                  </a:glow>
                </a:effectLst>
                <a:latin typeface="Comic Sans MS" panose="030F0702030302020204" pitchFamily="66" charset="0"/>
              </a:rPr>
              <a:t> cycle </a:t>
            </a:r>
            <a:r>
              <a:rPr lang="en-US" sz="2400" b="1" dirty="0">
                <a:ln>
                  <a:solidFill>
                    <a:schemeClr val="tx1"/>
                  </a:solidFill>
                </a:ln>
                <a:solidFill>
                  <a:srgbClr val="D46DE7"/>
                </a:solidFill>
                <a:effectLst>
                  <a:glow rad="101600">
                    <a:srgbClr val="34E9FC">
                      <a:alpha val="90000"/>
                    </a:srgbClr>
                  </a:glow>
                </a:effectLst>
                <a:latin typeface="Comic Sans MS" panose="030F0702030302020204" pitchFamily="66" charset="0"/>
              </a:rPr>
              <a:t>was </a:t>
            </a:r>
            <a:br>
              <a:rPr lang="en-US" sz="2400" b="1" dirty="0">
                <a:ln>
                  <a:solidFill>
                    <a:schemeClr val="tx1"/>
                  </a:solidFill>
                </a:ln>
                <a:solidFill>
                  <a:srgbClr val="D46DE7"/>
                </a:solidFill>
                <a:effectLst>
                  <a:glow rad="101600">
                    <a:srgbClr val="34E9FC">
                      <a:alpha val="90000"/>
                    </a:srgbClr>
                  </a:glow>
                </a:effectLst>
                <a:latin typeface="Comic Sans MS" panose="030F0702030302020204" pitchFamily="66" charset="0"/>
              </a:rPr>
            </a:br>
            <a:r>
              <a:rPr lang="en-US" sz="2400" b="1" dirty="0">
                <a:ln>
                  <a:solidFill>
                    <a:schemeClr val="tx1"/>
                  </a:solidFill>
                </a:ln>
                <a:solidFill>
                  <a:srgbClr val="D46DE7"/>
                </a:solidFill>
                <a:effectLst>
                  <a:glow rad="101600">
                    <a:srgbClr val="34E9FC">
                      <a:alpha val="90000"/>
                    </a:srgbClr>
                  </a:glow>
                </a:effectLst>
                <a:latin typeface="Comic Sans MS" panose="030F0702030302020204" pitchFamily="66" charset="0"/>
              </a:rPr>
              <a:t>it when Yahusha arrived about the “midst of the Jews’ feast”? </a:t>
            </a:r>
            <a:br>
              <a:rPr lang="en-US" sz="2400" b="1" dirty="0">
                <a:ln>
                  <a:solidFill>
                    <a:schemeClr val="tx1"/>
                  </a:solidFill>
                </a:ln>
                <a:solidFill>
                  <a:srgbClr val="D46DE7"/>
                </a:solidFill>
                <a:effectLst>
                  <a:glow rad="101600">
                    <a:srgbClr val="34E9FC">
                      <a:alpha val="90000"/>
                    </a:srgbClr>
                  </a:glow>
                </a:effectLst>
                <a:latin typeface="Comic Sans MS" panose="030F0702030302020204" pitchFamily="66" charset="0"/>
              </a:rPr>
            </a:br>
            <a:endParaRPr lang="en-US" sz="2400" b="1" dirty="0">
              <a:ln>
                <a:solidFill>
                  <a:schemeClr val="tx1"/>
                </a:solidFill>
              </a:ln>
              <a:solidFill>
                <a:srgbClr val="D46DE7"/>
              </a:solidFill>
              <a:effectLst>
                <a:glow rad="101600">
                  <a:srgbClr val="34E9FC">
                    <a:alpha val="90000"/>
                  </a:srgbClr>
                </a:glow>
              </a:effectLst>
              <a:latin typeface="Comic Sans MS" panose="030F0702030302020204" pitchFamily="66" charset="0"/>
            </a:endParaRPr>
          </a:p>
          <a:p>
            <a:pPr algn="ctr"/>
            <a:r>
              <a:rPr lang="en-US" sz="2400" b="1" dirty="0">
                <a:ln>
                  <a:solidFill>
                    <a:schemeClr val="tx1"/>
                  </a:solidFill>
                </a:ln>
                <a:solidFill>
                  <a:srgbClr val="D46DE7"/>
                </a:solidFill>
                <a:effectLst>
                  <a:glow rad="101600">
                    <a:srgbClr val="34E9FC">
                      <a:alpha val="90000"/>
                    </a:srgbClr>
                  </a:glow>
                </a:effectLst>
                <a:latin typeface="Comic Sans MS" panose="030F0702030302020204" pitchFamily="66" charset="0"/>
              </a:rPr>
              <a:t>            </a:t>
            </a:r>
            <a:r>
              <a:rPr lang="en-US" b="1" dirty="0">
                <a:ln>
                  <a:solidFill>
                    <a:schemeClr val="tx1"/>
                  </a:solidFill>
                </a:ln>
                <a:solidFill>
                  <a:srgbClr val="D46DE7"/>
                </a:solidFill>
                <a:effectLst/>
                <a:latin typeface="Comic Sans MS" panose="030F0702030302020204" pitchFamily="66" charset="0"/>
              </a:rPr>
              <a:t>John 7:14</a:t>
            </a:r>
          </a:p>
        </p:txBody>
      </p:sp>
      <p:sp>
        <p:nvSpPr>
          <p:cNvPr id="10" name="Rectangle 9">
            <a:extLst>
              <a:ext uri="{FF2B5EF4-FFF2-40B4-BE49-F238E27FC236}">
                <a16:creationId xmlns:a16="http://schemas.microsoft.com/office/drawing/2014/main" id="{66283F33-9D06-4703-A695-B707C448C394}"/>
              </a:ext>
            </a:extLst>
          </p:cNvPr>
          <p:cNvSpPr/>
          <p:nvPr/>
        </p:nvSpPr>
        <p:spPr>
          <a:xfrm>
            <a:off x="9566076" y="4616197"/>
            <a:ext cx="2494135" cy="1838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US" sz="2800" b="1" dirty="0">
                <a:ln>
                  <a:solidFill>
                    <a:schemeClr val="tx1"/>
                  </a:solidFill>
                </a:ln>
                <a:solidFill>
                  <a:srgbClr val="D46DE7"/>
                </a:solidFill>
                <a:effectLst>
                  <a:glow rad="101600">
                    <a:srgbClr val="34E9FC">
                      <a:alpha val="90000"/>
                    </a:srgbClr>
                  </a:glow>
                </a:effectLst>
                <a:latin typeface="Comic Sans MS" panose="030F0702030302020204" pitchFamily="66" charset="0"/>
              </a:rPr>
              <a:t>Next: some </a:t>
            </a:r>
            <a:br>
              <a:rPr lang="en-US" sz="2800" b="1" dirty="0">
                <a:ln>
                  <a:solidFill>
                    <a:schemeClr val="tx1"/>
                  </a:solidFill>
                </a:ln>
                <a:solidFill>
                  <a:srgbClr val="D46DE7"/>
                </a:solidFill>
                <a:effectLst>
                  <a:glow rad="101600">
                    <a:srgbClr val="34E9FC">
                      <a:alpha val="90000"/>
                    </a:srgbClr>
                  </a:glow>
                </a:effectLst>
                <a:latin typeface="Comic Sans MS" panose="030F0702030302020204" pitchFamily="66" charset="0"/>
              </a:rPr>
            </a:br>
            <a:r>
              <a:rPr lang="en-US" sz="2800" b="1" dirty="0">
                <a:ln>
                  <a:solidFill>
                    <a:schemeClr val="tx1"/>
                  </a:solidFill>
                </a:ln>
                <a:solidFill>
                  <a:srgbClr val="D46DE7"/>
                </a:solidFill>
                <a:effectLst>
                  <a:glow rad="101600">
                    <a:srgbClr val="34E9FC">
                      <a:alpha val="90000"/>
                    </a:srgbClr>
                  </a:glow>
                </a:effectLst>
                <a:latin typeface="Comic Sans MS" panose="030F0702030302020204" pitchFamily="66" charset="0"/>
              </a:rPr>
              <a:t>background </a:t>
            </a:r>
            <a:br>
              <a:rPr lang="en-US" sz="2800" b="1" dirty="0">
                <a:ln>
                  <a:solidFill>
                    <a:schemeClr val="tx1"/>
                  </a:solidFill>
                </a:ln>
                <a:solidFill>
                  <a:srgbClr val="D46DE7"/>
                </a:solidFill>
                <a:effectLst>
                  <a:glow rad="101600">
                    <a:srgbClr val="34E9FC">
                      <a:alpha val="90000"/>
                    </a:srgbClr>
                  </a:glow>
                </a:effectLst>
                <a:latin typeface="Comic Sans MS" panose="030F0702030302020204" pitchFamily="66" charset="0"/>
              </a:rPr>
            </a:br>
            <a:r>
              <a:rPr lang="en-US" sz="2800" b="1" dirty="0">
                <a:ln>
                  <a:solidFill>
                    <a:schemeClr val="tx1"/>
                  </a:solidFill>
                </a:ln>
                <a:solidFill>
                  <a:srgbClr val="D46DE7"/>
                </a:solidFill>
                <a:effectLst>
                  <a:glow rad="101600">
                    <a:srgbClr val="34E9FC">
                      <a:alpha val="90000"/>
                    </a:srgbClr>
                  </a:glow>
                </a:effectLst>
                <a:latin typeface="Comic Sans MS" panose="030F0702030302020204" pitchFamily="66" charset="0"/>
              </a:rPr>
              <a:t>information.</a:t>
            </a:r>
          </a:p>
        </p:txBody>
      </p:sp>
      <p:sp>
        <p:nvSpPr>
          <p:cNvPr id="12" name="Content Placeholder 2">
            <a:extLst>
              <a:ext uri="{FF2B5EF4-FFF2-40B4-BE49-F238E27FC236}">
                <a16:creationId xmlns:a16="http://schemas.microsoft.com/office/drawing/2014/main" id="{1145685E-983E-096F-02BE-9AD3848229A5}"/>
              </a:ext>
            </a:extLst>
          </p:cNvPr>
          <p:cNvSpPr txBox="1">
            <a:spLocks/>
          </p:cNvSpPr>
          <p:nvPr/>
        </p:nvSpPr>
        <p:spPr>
          <a:xfrm>
            <a:off x="4022185" y="4540472"/>
            <a:ext cx="2171874" cy="1794340"/>
          </a:xfrm>
          <a:prstGeom prst="rect">
            <a:avLst/>
          </a:prstGeom>
          <a:solidFill>
            <a:srgbClr val="C2AB8D"/>
          </a:solidFill>
          <a:effectLst>
            <a:outerShdw blurRad="76200" dir="13500000" sy="23000" kx="1200000" algn="br" rotWithShape="0">
              <a:prstClr val="black">
                <a:alpha val="20000"/>
              </a:prstClr>
            </a:outerShdw>
          </a:effectLst>
          <a:scene3d>
            <a:camera prst="orthographicFront"/>
            <a:lightRig rig="threePt" dir="t"/>
          </a:scene3d>
          <a:sp3d>
            <a:bevelT w="152400" h="50800" prst="softRound"/>
          </a:sp3d>
        </p:spPr>
        <p:txBody>
          <a:bodyPr vert="horz" lIns="91440" tIns="45720" rIns="91440" bIns="45720" rtlCol="0">
            <a:noAutofit/>
            <a:sp3d extrusionH="57150">
              <a:bevelT w="82550" h="38100" prst="coolSlant"/>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400" b="1" dirty="0">
              <a:ln w="3175">
                <a:solidFill>
                  <a:schemeClr val="tx1"/>
                </a:solidFill>
              </a:ln>
              <a:solidFill>
                <a:schemeClr val="accent1">
                  <a:lumMod val="75000"/>
                </a:schemeClr>
              </a:solidFill>
              <a:effectLst>
                <a:glow rad="241300">
                  <a:schemeClr val="accent4">
                    <a:lumMod val="60000"/>
                    <a:lumOff val="40000"/>
                    <a:alpha val="86000"/>
                  </a:schemeClr>
                </a:glow>
              </a:effectLst>
              <a:latin typeface="Bodoni MT Black" panose="02070A03080606020203" pitchFamily="18" charset="0"/>
            </a:endParaRPr>
          </a:p>
          <a:p>
            <a:pPr marL="0" indent="0" algn="ctr">
              <a:buNone/>
            </a:pPr>
            <a:r>
              <a:rPr lang="en-US" sz="3200" b="1" dirty="0">
                <a:ln w="3175">
                  <a:solidFill>
                    <a:schemeClr val="tx1"/>
                  </a:solidFill>
                </a:ln>
                <a:solidFill>
                  <a:schemeClr val="accent1">
                    <a:lumMod val="75000"/>
                  </a:schemeClr>
                </a:solidFill>
                <a:effectLst>
                  <a:glow rad="241300">
                    <a:schemeClr val="accent4">
                      <a:lumMod val="60000"/>
                      <a:lumOff val="40000"/>
                      <a:alpha val="86000"/>
                    </a:schemeClr>
                  </a:glow>
                </a:effectLst>
                <a:latin typeface="Bodoni MT Black" panose="02070A03080606020203" pitchFamily="18" charset="0"/>
              </a:rPr>
              <a:t>Does it really matter?</a:t>
            </a:r>
          </a:p>
        </p:txBody>
      </p:sp>
    </p:spTree>
    <p:extLst>
      <p:ext uri="{BB962C8B-B14F-4D97-AF65-F5344CB8AC3E}">
        <p14:creationId xmlns:p14="http://schemas.microsoft.com/office/powerpoint/2010/main" val="111346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1000"/>
                                        <p:tgtEl>
                                          <p:spTgt spid="12">
                                            <p:txEl>
                                              <p:pRg st="1" end="1"/>
                                            </p:txEl>
                                          </p:spTgt>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750"/>
                                        <p:tgtEl>
                                          <p:spTgt spid="10"/>
                                        </p:tgtEl>
                                      </p:cBhvr>
                                    </p:animEffect>
                                    <p:anim calcmode="lin" valueType="num">
                                      <p:cBhvr>
                                        <p:cTn id="17" dur="750" fill="hold"/>
                                        <p:tgtEl>
                                          <p:spTgt spid="10"/>
                                        </p:tgtEl>
                                        <p:attrNameLst>
                                          <p:attrName>ppt_x</p:attrName>
                                        </p:attrNameLst>
                                      </p:cBhvr>
                                      <p:tavLst>
                                        <p:tav tm="0">
                                          <p:val>
                                            <p:strVal val="#ppt_x"/>
                                          </p:val>
                                        </p:tav>
                                        <p:tav tm="100000">
                                          <p:val>
                                            <p:strVal val="#ppt_x"/>
                                          </p:val>
                                        </p:tav>
                                      </p:tavLst>
                                    </p:anim>
                                    <p:anim calcmode="lin" valueType="num">
                                      <p:cBhvr>
                                        <p:cTn id="18"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23000">
              <a:schemeClr val="accent1">
                <a:lumMod val="40000"/>
                <a:lumOff val="60000"/>
                <a:alpha val="74000"/>
              </a:schemeClr>
            </a:gs>
            <a:gs pos="50000">
              <a:srgbClr val="FF99FF"/>
            </a:gs>
            <a:gs pos="80000">
              <a:schemeClr val="accent4">
                <a:alpha val="72000"/>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15</a:t>
            </a:fld>
            <a:endParaRPr lang="en-US" dirty="0">
              <a:solidFill>
                <a:schemeClr val="tx1"/>
              </a:solidFill>
            </a:endParaRPr>
          </a:p>
        </p:txBody>
      </p:sp>
      <p:sp>
        <p:nvSpPr>
          <p:cNvPr id="10" name="Title 1"/>
          <p:cNvSpPr>
            <a:spLocks noGrp="1"/>
          </p:cNvSpPr>
          <p:nvPr>
            <p:ph type="title"/>
          </p:nvPr>
        </p:nvSpPr>
        <p:spPr>
          <a:xfrm>
            <a:off x="315346" y="248585"/>
            <a:ext cx="8104754" cy="927170"/>
          </a:xfrm>
          <a:solidFill>
            <a:srgbClr val="D7E7F5"/>
          </a:solidFill>
          <a:ln w="38100">
            <a:solidFill>
              <a:srgbClr val="0000FF"/>
            </a:solidFill>
          </a:ln>
          <a:scene3d>
            <a:camera prst="orthographicFront"/>
            <a:lightRig rig="threePt" dir="t"/>
          </a:scene3d>
          <a:sp3d>
            <a:bevelT w="139700" h="139700" prst="divot"/>
          </a:sp3d>
        </p:spPr>
        <p:txBody>
          <a:bodyPr>
            <a:normAutofit/>
            <a:sp3d extrusionH="57150">
              <a:bevelT w="38100" h="38100"/>
            </a:sp3d>
          </a:bodyPr>
          <a:lstStyle/>
          <a:p>
            <a:pPr algn="ctr"/>
            <a:r>
              <a:rPr lang="en-US" sz="4000" b="1" i="1" dirty="0">
                <a:ln>
                  <a:solidFill>
                    <a:sysClr val="windowText" lastClr="000000"/>
                  </a:solidFill>
                </a:ln>
                <a:solidFill>
                  <a:srgbClr val="0070C0"/>
                </a:solidFill>
                <a:effectLst>
                  <a:glow rad="127000">
                    <a:srgbClr val="FFFF00"/>
                  </a:glow>
                </a:effectLst>
                <a:latin typeface="Comic Sans MS" pitchFamily="66" charset="0"/>
              </a:rPr>
              <a:t>What is the setting of John 7? </a:t>
            </a:r>
            <a:endParaRPr lang="en-US" sz="4000" dirty="0">
              <a:solidFill>
                <a:srgbClr val="0070C0"/>
              </a:solidFill>
            </a:endParaRPr>
          </a:p>
        </p:txBody>
      </p:sp>
      <p:sp>
        <p:nvSpPr>
          <p:cNvPr id="11" name="Content Placeholder 2"/>
          <p:cNvSpPr>
            <a:spLocks noGrp="1"/>
          </p:cNvSpPr>
          <p:nvPr>
            <p:ph idx="1"/>
          </p:nvPr>
        </p:nvSpPr>
        <p:spPr>
          <a:xfrm>
            <a:off x="1482817" y="1299033"/>
            <a:ext cx="5769811" cy="1020851"/>
          </a:xfrm>
          <a:solidFill>
            <a:srgbClr val="FDF1E9"/>
          </a:solidFill>
          <a:ln w="28575">
            <a:solidFill>
              <a:srgbClr val="00B050"/>
            </a:solidFill>
          </a:ln>
          <a:scene3d>
            <a:camera prst="orthographicFront"/>
            <a:lightRig rig="threePt" dir="t"/>
          </a:scene3d>
          <a:sp3d>
            <a:bevelT prst="angle"/>
          </a:sp3d>
        </p:spPr>
        <p:txBody>
          <a:bodyPr lIns="182880" tIns="91440">
            <a:normAutofit/>
            <a:sp3d extrusionH="57150">
              <a:bevelT w="38100" h="38100"/>
            </a:sp3d>
          </a:bodyPr>
          <a:lstStyle/>
          <a:p>
            <a:pPr marL="0" indent="0" algn="ctr">
              <a:spcBef>
                <a:spcPts val="0"/>
              </a:spcBef>
              <a:spcAft>
                <a:spcPts val="1800"/>
              </a:spcAft>
              <a:buNone/>
            </a:pPr>
            <a:br>
              <a:rPr lang="en-US" sz="400" dirty="0"/>
            </a:br>
            <a:r>
              <a:rPr lang="en-US" dirty="0">
                <a:solidFill>
                  <a:srgbClr val="008080"/>
                </a:solidFill>
                <a:latin typeface="Georgia" panose="02040502050405020303" pitchFamily="18" charset="0"/>
                <a:ea typeface="Calibri" panose="020F0502020204030204" pitchFamily="34" charset="0"/>
                <a:cs typeface="Georgia" panose="02040502050405020303" pitchFamily="18" charset="0"/>
              </a:rPr>
              <a:t>John 7:1</a:t>
            </a:r>
            <a:r>
              <a:rPr lang="en-US" dirty="0">
                <a:latin typeface="Georgia" panose="02040502050405020303" pitchFamily="18" charset="0"/>
                <a:ea typeface="Calibri" panose="020F0502020204030204" pitchFamily="34" charset="0"/>
                <a:cs typeface="Georgia" panose="02040502050405020303" pitchFamily="18" charset="0"/>
              </a:rPr>
              <a:t>  </a:t>
            </a:r>
            <a:r>
              <a:rPr lang="en-US" dirty="0">
                <a:solidFill>
                  <a:srgbClr val="00B050"/>
                </a:solidFill>
                <a:latin typeface="Georgia" panose="02040502050405020303" pitchFamily="18" charset="0"/>
                <a:ea typeface="Calibri" panose="020F0502020204030204" pitchFamily="34" charset="0"/>
                <a:cs typeface="Georgia" panose="02040502050405020303" pitchFamily="18" charset="0"/>
              </a:rPr>
              <a:t>And after this </a:t>
            </a:r>
            <a:r>
              <a:rPr lang="he-IL" dirty="0">
                <a:solidFill>
                  <a:srgbClr val="0000FF"/>
                </a:solidFill>
                <a:latin typeface="SBL Hebrew"/>
                <a:ea typeface="Calibri" panose="020F0502020204030204" pitchFamily="34" charset="0"/>
                <a:cs typeface="SBL Hebrew"/>
              </a:rPr>
              <a:t>יהושע</a:t>
            </a:r>
            <a:r>
              <a:rPr lang="he-IL" dirty="0">
                <a:solidFill>
                  <a:srgbClr val="0000FF"/>
                </a:solidFill>
                <a:latin typeface="Calibri" panose="020F0502020204030204" pitchFamily="34" charset="0"/>
                <a:ea typeface="Calibri" panose="020F0502020204030204" pitchFamily="34" charset="0"/>
                <a:cs typeface="Georgia" panose="02040502050405020303" pitchFamily="18" charset="0"/>
              </a:rPr>
              <a:t> </a:t>
            </a:r>
            <a:r>
              <a:rPr lang="en-US" dirty="0">
                <a:solidFill>
                  <a:srgbClr val="0000FF"/>
                </a:solidFill>
                <a:latin typeface="Calibri" panose="020F0502020204030204" pitchFamily="34" charset="0"/>
                <a:ea typeface="Calibri" panose="020F0502020204030204" pitchFamily="34" charset="0"/>
                <a:cs typeface="Georgia" panose="02040502050405020303" pitchFamily="18" charset="0"/>
              </a:rPr>
              <a:t> </a:t>
            </a:r>
            <a:r>
              <a:rPr lang="en-US" sz="2600" dirty="0">
                <a:solidFill>
                  <a:srgbClr val="0000FF"/>
                </a:solidFill>
                <a:latin typeface="Georgia" panose="02040502050405020303" pitchFamily="18" charset="0"/>
                <a:ea typeface="Calibri" panose="020F0502020204030204" pitchFamily="34" charset="0"/>
                <a:cs typeface="Georgia" panose="02040502050405020303" pitchFamily="18" charset="0"/>
              </a:rPr>
              <a:t>[Yahusha]</a:t>
            </a:r>
            <a:r>
              <a:rPr lang="en-US" sz="2600" dirty="0">
                <a:solidFill>
                  <a:srgbClr val="00B050"/>
                </a:solidFill>
                <a:latin typeface="Georgia" panose="02040502050405020303" pitchFamily="18" charset="0"/>
                <a:ea typeface="Calibri" panose="020F0502020204030204" pitchFamily="34" charset="0"/>
                <a:cs typeface="Georgia" panose="02040502050405020303" pitchFamily="18" charset="0"/>
              </a:rPr>
              <a:t> </a:t>
            </a:r>
            <a:r>
              <a:rPr lang="en-US" dirty="0">
                <a:solidFill>
                  <a:srgbClr val="00B050"/>
                </a:solidFill>
                <a:latin typeface="Georgia" panose="02040502050405020303" pitchFamily="18" charset="0"/>
                <a:ea typeface="Calibri" panose="020F0502020204030204" pitchFamily="34" charset="0"/>
                <a:cs typeface="Georgia" panose="02040502050405020303" pitchFamily="18" charset="0"/>
              </a:rPr>
              <a:t>was walking </a:t>
            </a:r>
            <a:r>
              <a:rPr lang="en-US" dirty="0">
                <a:effectLst>
                  <a:outerShdw blurRad="50800" dist="50800" dir="5400000" sx="101000" sy="101000" algn="ctr" rotWithShape="0">
                    <a:srgbClr val="FF6600"/>
                  </a:outerShdw>
                </a:effectLst>
                <a:latin typeface="Georgia" panose="02040502050405020303" pitchFamily="18" charset="0"/>
                <a:ea typeface="Calibri" panose="020F0502020204030204" pitchFamily="34" charset="0"/>
                <a:cs typeface="Georgia" panose="02040502050405020303" pitchFamily="18" charset="0"/>
              </a:rPr>
              <a:t>in Galil</a:t>
            </a:r>
            <a:r>
              <a:rPr lang="en-US" dirty="0">
                <a:latin typeface="Georgia" panose="02040502050405020303" pitchFamily="18" charset="0"/>
                <a:ea typeface="Calibri" panose="020F0502020204030204" pitchFamily="34" charset="0"/>
                <a:cs typeface="Georgia" panose="02040502050405020303" pitchFamily="18" charset="0"/>
              </a:rPr>
              <a:t> … </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13" name="Content Placeholder 2"/>
          <p:cNvSpPr txBox="1">
            <a:spLocks/>
          </p:cNvSpPr>
          <p:nvPr/>
        </p:nvSpPr>
        <p:spPr>
          <a:xfrm>
            <a:off x="248816" y="2443162"/>
            <a:ext cx="8554037" cy="422973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During the time of </a:t>
            </a:r>
            <a:r>
              <a:rPr lang="en-US" b="1" dirty="0">
                <a:solidFill>
                  <a:srgbClr val="0070C0"/>
                </a:solidFill>
              </a:rPr>
              <a:t>Yahusha</a:t>
            </a:r>
            <a:r>
              <a:rPr lang="en-US" dirty="0"/>
              <a:t> there were three main regions mentioned in the New Testament:  </a:t>
            </a:r>
            <a:r>
              <a:rPr lang="en-US" b="1" dirty="0">
                <a:solidFill>
                  <a:schemeClr val="accent2">
                    <a:lumMod val="50000"/>
                  </a:schemeClr>
                </a:solidFill>
              </a:rPr>
              <a:t>Judea in the south, </a:t>
            </a:r>
            <a:br>
              <a:rPr lang="en-US" b="1" dirty="0">
                <a:solidFill>
                  <a:schemeClr val="accent2">
                    <a:lumMod val="50000"/>
                  </a:schemeClr>
                </a:solidFill>
              </a:rPr>
            </a:br>
            <a:r>
              <a:rPr lang="en-US" b="1" dirty="0">
                <a:solidFill>
                  <a:schemeClr val="accent6">
                    <a:lumMod val="50000"/>
                  </a:schemeClr>
                </a:solidFill>
              </a:rPr>
              <a:t>Samaria in the middle </a:t>
            </a:r>
            <a:r>
              <a:rPr lang="en-US" dirty="0"/>
              <a:t>and </a:t>
            </a:r>
            <a:r>
              <a:rPr lang="en-US" b="1" dirty="0">
                <a:solidFill>
                  <a:srgbClr val="7030A0"/>
                </a:solidFill>
              </a:rPr>
              <a:t>Galilee in the north. </a:t>
            </a:r>
          </a:p>
          <a:p>
            <a:r>
              <a:rPr lang="en-US" dirty="0"/>
              <a:t>The first setting for John 7 is in Galilee.  It included the </a:t>
            </a:r>
            <a:br>
              <a:rPr lang="en-US" dirty="0"/>
            </a:br>
            <a:r>
              <a:rPr lang="en-US" dirty="0"/>
              <a:t>ancient territories of Issachar, Zebulun, Asher and Naphtali.  </a:t>
            </a:r>
            <a:br>
              <a:rPr lang="en-US" dirty="0"/>
            </a:br>
            <a:r>
              <a:rPr lang="en-US" dirty="0"/>
              <a:t>During the time of </a:t>
            </a:r>
            <a:r>
              <a:rPr lang="en-US" b="1" dirty="0">
                <a:solidFill>
                  <a:srgbClr val="0070C0"/>
                </a:solidFill>
              </a:rPr>
              <a:t>Yahusha’s</a:t>
            </a:r>
            <a:r>
              <a:rPr lang="en-US" dirty="0"/>
              <a:t> ministry, Galilee measured roughly 80 km/50 mi north to south and about 50 km/30 mi east to west.  </a:t>
            </a:r>
          </a:p>
          <a:p>
            <a:r>
              <a:rPr lang="en-US" dirty="0"/>
              <a:t> A general estimate of the population of Galilee at that time </a:t>
            </a:r>
            <a:br>
              <a:rPr lang="en-US" dirty="0"/>
            </a:br>
            <a:r>
              <a:rPr lang="en-US" dirty="0"/>
              <a:t>was about 85,000+.    </a:t>
            </a:r>
          </a:p>
          <a:p>
            <a:r>
              <a:rPr lang="en-US" dirty="0"/>
              <a:t>Galilee was the scene of the greater part of </a:t>
            </a:r>
            <a:r>
              <a:rPr lang="en-US" b="1" dirty="0">
                <a:solidFill>
                  <a:srgbClr val="0070C0"/>
                </a:solidFill>
              </a:rPr>
              <a:t>Yahusha’s</a:t>
            </a:r>
            <a:r>
              <a:rPr lang="en-US" dirty="0"/>
              <a:t> private </a:t>
            </a:r>
            <a:br>
              <a:rPr lang="en-US" dirty="0"/>
            </a:br>
            <a:r>
              <a:rPr lang="en-US" dirty="0"/>
              <a:t>life and ministry documented in the Synoptic Gospels.  </a:t>
            </a:r>
            <a:br>
              <a:rPr lang="en-US" dirty="0"/>
            </a:br>
            <a:r>
              <a:rPr lang="en-US" dirty="0"/>
              <a:t>John’s Gospel dwells more upon </a:t>
            </a:r>
            <a:r>
              <a:rPr lang="en-US" b="1" dirty="0">
                <a:solidFill>
                  <a:srgbClr val="0070C0"/>
                </a:solidFill>
              </a:rPr>
              <a:t>Yahusha’s</a:t>
            </a:r>
            <a:r>
              <a:rPr lang="en-US" dirty="0"/>
              <a:t> connection in Judea.</a:t>
            </a:r>
          </a:p>
        </p:txBody>
      </p:sp>
      <p:pic>
        <p:nvPicPr>
          <p:cNvPr id="14" name="Picture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a:off x="8846718" y="248585"/>
            <a:ext cx="3084616" cy="6247921"/>
          </a:xfrm>
          <a:prstGeom prst="rect">
            <a:avLst/>
          </a:prstGeom>
          <a:ln w="38100">
            <a:solidFill>
              <a:schemeClr val="accent5">
                <a:lumMod val="75000"/>
              </a:schemeClr>
            </a:solidFill>
          </a:ln>
        </p:spPr>
      </p:pic>
    </p:spTree>
    <p:extLst>
      <p:ext uri="{BB962C8B-B14F-4D97-AF65-F5344CB8AC3E}">
        <p14:creationId xmlns:p14="http://schemas.microsoft.com/office/powerpoint/2010/main" val="1364532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accent1">
                <a:lumMod val="40000"/>
                <a:lumOff val="60000"/>
                <a:alpha val="74000"/>
              </a:schemeClr>
            </a:gs>
            <a:gs pos="50000">
              <a:srgbClr val="FF99FF"/>
            </a:gs>
            <a:gs pos="80000">
              <a:schemeClr val="accent4">
                <a:alpha val="72000"/>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16</a:t>
            </a:fld>
            <a:endParaRPr lang="en-US" dirty="0">
              <a:solidFill>
                <a:schemeClr val="tx1"/>
              </a:solidFill>
            </a:endParaRPr>
          </a:p>
        </p:txBody>
      </p:sp>
      <p:sp>
        <p:nvSpPr>
          <p:cNvPr id="3" name="Title 1"/>
          <p:cNvSpPr>
            <a:spLocks noGrp="1"/>
          </p:cNvSpPr>
          <p:nvPr>
            <p:ph type="title"/>
          </p:nvPr>
        </p:nvSpPr>
        <p:spPr>
          <a:xfrm>
            <a:off x="881402" y="349190"/>
            <a:ext cx="5679054" cy="927170"/>
          </a:xfrm>
          <a:solidFill>
            <a:srgbClr val="D7E7F5"/>
          </a:solidFill>
          <a:ln w="38100">
            <a:solidFill>
              <a:srgbClr val="0000FF"/>
            </a:solidFill>
          </a:ln>
          <a:scene3d>
            <a:camera prst="orthographicFront"/>
            <a:lightRig rig="threePt" dir="t"/>
          </a:scene3d>
          <a:sp3d>
            <a:bevelT w="139700" h="139700" prst="divot"/>
          </a:sp3d>
        </p:spPr>
        <p:txBody>
          <a:bodyPr>
            <a:normAutofit/>
            <a:sp3d extrusionH="57150">
              <a:bevelT w="38100" h="38100"/>
            </a:sp3d>
          </a:bodyPr>
          <a:lstStyle/>
          <a:p>
            <a:pPr algn="ctr"/>
            <a:r>
              <a:rPr lang="en-US" sz="4000" b="1" i="1" dirty="0">
                <a:ln>
                  <a:solidFill>
                    <a:sysClr val="windowText" lastClr="000000"/>
                  </a:solidFill>
                </a:ln>
                <a:solidFill>
                  <a:srgbClr val="0070C0"/>
                </a:solidFill>
                <a:effectLst>
                  <a:glow rad="127000">
                    <a:srgbClr val="FFFF00"/>
                  </a:glow>
                </a:effectLst>
                <a:latin typeface="Comic Sans MS" pitchFamily="66" charset="0"/>
              </a:rPr>
              <a:t>Distances of Galilee</a:t>
            </a:r>
            <a:endParaRPr lang="en-US" sz="4000" dirty="0">
              <a:solidFill>
                <a:srgbClr val="0070C0"/>
              </a:solidFill>
            </a:endParaRPr>
          </a:p>
        </p:txBody>
      </p:sp>
      <p:sp>
        <p:nvSpPr>
          <p:cNvPr id="4" name="Content Placeholder 2"/>
          <p:cNvSpPr txBox="1">
            <a:spLocks/>
          </p:cNvSpPr>
          <p:nvPr/>
        </p:nvSpPr>
        <p:spPr>
          <a:xfrm>
            <a:off x="228260" y="1480457"/>
            <a:ext cx="6985339" cy="47415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We are not told the specific location in </a:t>
            </a:r>
            <a:br>
              <a:rPr lang="en-US" dirty="0"/>
            </a:br>
            <a:r>
              <a:rPr lang="en-US" dirty="0"/>
              <a:t>Galilee for the John 7 conversation.  </a:t>
            </a:r>
            <a:br>
              <a:rPr lang="en-US" dirty="0"/>
            </a:br>
            <a:r>
              <a:rPr lang="en-US" dirty="0"/>
              <a:t>Possible options are:</a:t>
            </a:r>
            <a:endParaRPr lang="en-US" b="1" dirty="0"/>
          </a:p>
          <a:p>
            <a:pPr marL="514350" indent="-514350">
              <a:buFont typeface="+mj-lt"/>
              <a:buAutoNum type="arabicPeriod"/>
            </a:pPr>
            <a:r>
              <a:rPr lang="en-US" b="1" dirty="0">
                <a:solidFill>
                  <a:srgbClr val="C00000"/>
                </a:solidFill>
              </a:rPr>
              <a:t>Nazareth</a:t>
            </a:r>
            <a:r>
              <a:rPr lang="en-US" b="1" dirty="0"/>
              <a:t> to </a:t>
            </a:r>
            <a:r>
              <a:rPr lang="en-US" b="1" dirty="0">
                <a:solidFill>
                  <a:srgbClr val="7030A0"/>
                </a:solidFill>
              </a:rPr>
              <a:t>Jerusalem</a:t>
            </a:r>
            <a:r>
              <a:rPr lang="en-US" b="1" dirty="0"/>
              <a:t> </a:t>
            </a:r>
            <a:r>
              <a:rPr lang="en-US" dirty="0"/>
              <a:t>(145 km/90 mi):  Walking between Nazareth and Jerusalem </a:t>
            </a:r>
            <a:br>
              <a:rPr lang="en-US" dirty="0"/>
            </a:br>
            <a:r>
              <a:rPr lang="en-US" dirty="0"/>
              <a:t>would take about </a:t>
            </a:r>
            <a:r>
              <a:rPr lang="en-US" b="1" dirty="0">
                <a:solidFill>
                  <a:srgbClr val="C00000"/>
                </a:solidFill>
              </a:rPr>
              <a:t>4-5 days </a:t>
            </a:r>
            <a:r>
              <a:rPr lang="en-US" dirty="0"/>
              <a:t>(at the least). </a:t>
            </a:r>
          </a:p>
          <a:p>
            <a:pPr marL="514350" indent="-514350">
              <a:buFont typeface="+mj-lt"/>
              <a:buAutoNum type="arabicPeriod"/>
            </a:pPr>
            <a:r>
              <a:rPr lang="en-US" b="1" dirty="0">
                <a:solidFill>
                  <a:schemeClr val="accent1">
                    <a:lumMod val="50000"/>
                  </a:schemeClr>
                </a:solidFill>
              </a:rPr>
              <a:t>Capernaum</a:t>
            </a:r>
            <a:r>
              <a:rPr lang="en-US" b="1" dirty="0"/>
              <a:t> to </a:t>
            </a:r>
            <a:r>
              <a:rPr lang="en-US" b="1" dirty="0">
                <a:solidFill>
                  <a:srgbClr val="7030A0"/>
                </a:solidFill>
              </a:rPr>
              <a:t>Jerusalem</a:t>
            </a:r>
            <a:r>
              <a:rPr lang="en-US" b="1" dirty="0"/>
              <a:t> </a:t>
            </a:r>
            <a:r>
              <a:rPr lang="en-US" dirty="0"/>
              <a:t>(195 km/122 mi)</a:t>
            </a:r>
            <a:r>
              <a:rPr lang="en-US" b="1" dirty="0"/>
              <a:t>:  </a:t>
            </a:r>
            <a:r>
              <a:rPr lang="en-US" dirty="0"/>
              <a:t>The geography and distances involved to naturally walk this distance at 32 km/20 mi per day would be approximately </a:t>
            </a:r>
            <a:r>
              <a:rPr lang="en-US" b="1" dirty="0">
                <a:solidFill>
                  <a:schemeClr val="accent1">
                    <a:lumMod val="50000"/>
                  </a:schemeClr>
                </a:solidFill>
              </a:rPr>
              <a:t>5-6 days</a:t>
            </a:r>
            <a:r>
              <a:rPr lang="en-US" dirty="0">
                <a:solidFill>
                  <a:schemeClr val="accent1">
                    <a:lumMod val="50000"/>
                  </a:schemeClr>
                </a:solidFill>
              </a:rPr>
              <a:t>.</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67992" y="284325"/>
            <a:ext cx="4502659" cy="5710076"/>
          </a:xfrm>
          <a:prstGeom prst="rect">
            <a:avLst/>
          </a:prstGeom>
        </p:spPr>
      </p:pic>
      <p:cxnSp>
        <p:nvCxnSpPr>
          <p:cNvPr id="8" name="Straight Arrow Connector 7">
            <a:extLst>
              <a:ext uri="{FF2B5EF4-FFF2-40B4-BE49-F238E27FC236}">
                <a16:creationId xmlns:a16="http://schemas.microsoft.com/office/drawing/2014/main" id="{2C29F29D-4DF4-4189-8585-EDC9642881C4}"/>
              </a:ext>
            </a:extLst>
          </p:cNvPr>
          <p:cNvCxnSpPr>
            <a:cxnSpLocks/>
          </p:cNvCxnSpPr>
          <p:nvPr/>
        </p:nvCxnSpPr>
        <p:spPr>
          <a:xfrm flipH="1">
            <a:off x="9744364" y="1866698"/>
            <a:ext cx="399413" cy="2123411"/>
          </a:xfrm>
          <a:prstGeom prst="straightConnector1">
            <a:avLst/>
          </a:prstGeom>
          <a:ln w="76200">
            <a:solidFill>
              <a:schemeClr val="accent1">
                <a:lumMod val="75000"/>
              </a:schemeClr>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C29F29D-4DF4-4189-8585-EDC9642881C4}"/>
              </a:ext>
            </a:extLst>
          </p:cNvPr>
          <p:cNvCxnSpPr>
            <a:cxnSpLocks/>
          </p:cNvCxnSpPr>
          <p:nvPr/>
        </p:nvCxnSpPr>
        <p:spPr>
          <a:xfrm flipH="1">
            <a:off x="9467462" y="2327563"/>
            <a:ext cx="122509" cy="1690253"/>
          </a:xfrm>
          <a:prstGeom prst="straightConnector1">
            <a:avLst/>
          </a:prstGeom>
          <a:ln w="76200">
            <a:solidFill>
              <a:srgbClr val="C00000"/>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56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repeatCount="300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125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000"/>
                                        <p:tgtEl>
                                          <p:spTgt spid="4">
                                            <p:txEl>
                                              <p:pRg st="2" end="2"/>
                                            </p:txEl>
                                          </p:spTgt>
                                        </p:tgtEl>
                                      </p:cBhvr>
                                    </p:animEffect>
                                    <p:anim calcmode="lin" valueType="num">
                                      <p:cBhvr>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2" repeatCount="300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accent1">
                <a:lumMod val="40000"/>
                <a:lumOff val="60000"/>
                <a:alpha val="74000"/>
              </a:schemeClr>
            </a:gs>
            <a:gs pos="50000">
              <a:srgbClr val="FF99FF"/>
            </a:gs>
            <a:gs pos="80000">
              <a:schemeClr val="accent4">
                <a:alpha val="72000"/>
                <a:lumMod val="60000"/>
                <a:lumOff val="40000"/>
              </a:schemeClr>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17</a:t>
            </a:fld>
            <a:endParaRPr lang="en-US" dirty="0">
              <a:solidFill>
                <a:schemeClr val="tx1"/>
              </a:solidFill>
            </a:endParaRPr>
          </a:p>
        </p:txBody>
      </p:sp>
      <p:sp>
        <p:nvSpPr>
          <p:cNvPr id="3" name="Title 1"/>
          <p:cNvSpPr>
            <a:spLocks noGrp="1"/>
          </p:cNvSpPr>
          <p:nvPr>
            <p:ph type="title"/>
          </p:nvPr>
        </p:nvSpPr>
        <p:spPr>
          <a:xfrm>
            <a:off x="189537" y="386913"/>
            <a:ext cx="5262139" cy="927170"/>
          </a:xfrm>
          <a:solidFill>
            <a:srgbClr val="D7E7F5"/>
          </a:solidFill>
          <a:ln w="38100">
            <a:solidFill>
              <a:srgbClr val="0000FF"/>
            </a:solidFill>
          </a:ln>
          <a:scene3d>
            <a:camera prst="orthographicFront"/>
            <a:lightRig rig="threePt" dir="t"/>
          </a:scene3d>
          <a:sp3d>
            <a:bevelT w="139700" h="139700" prst="divot"/>
          </a:sp3d>
        </p:spPr>
        <p:txBody>
          <a:bodyPr>
            <a:normAutofit/>
            <a:sp3d extrusionH="57150">
              <a:bevelT w="38100" h="38100"/>
            </a:sp3d>
          </a:bodyPr>
          <a:lstStyle/>
          <a:p>
            <a:pPr algn="ctr"/>
            <a:r>
              <a:rPr lang="en-US" sz="4000" b="1" i="1" dirty="0">
                <a:ln>
                  <a:solidFill>
                    <a:sysClr val="windowText" lastClr="000000"/>
                  </a:solidFill>
                </a:ln>
                <a:solidFill>
                  <a:srgbClr val="0070C0"/>
                </a:solidFill>
                <a:effectLst>
                  <a:glow rad="127000">
                    <a:srgbClr val="FFFF00"/>
                  </a:glow>
                </a:effectLst>
                <a:latin typeface="Comic Sans MS" pitchFamily="66" charset="0"/>
              </a:rPr>
              <a:t>More on Capernaum</a:t>
            </a:r>
            <a:endParaRPr lang="en-US" sz="4000" dirty="0">
              <a:solidFill>
                <a:srgbClr val="0070C0"/>
              </a:solidFill>
            </a:endParaRPr>
          </a:p>
        </p:txBody>
      </p:sp>
      <p:sp>
        <p:nvSpPr>
          <p:cNvPr id="4" name="Content Placeholder 2"/>
          <p:cNvSpPr txBox="1">
            <a:spLocks/>
          </p:cNvSpPr>
          <p:nvPr/>
        </p:nvSpPr>
        <p:spPr>
          <a:xfrm>
            <a:off x="5753418" y="386913"/>
            <a:ext cx="6396221" cy="647108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When we consider the location of </a:t>
            </a:r>
            <a:r>
              <a:rPr lang="en-US" b="1" dirty="0">
                <a:solidFill>
                  <a:srgbClr val="0070C0"/>
                </a:solidFill>
              </a:rPr>
              <a:t>Yahusha’s</a:t>
            </a:r>
            <a:r>
              <a:rPr lang="en-US" dirty="0"/>
              <a:t> hometown, we generally think of </a:t>
            </a:r>
            <a:r>
              <a:rPr lang="en-US" b="1" dirty="0">
                <a:solidFill>
                  <a:schemeClr val="tx1">
                    <a:lumMod val="65000"/>
                    <a:lumOff val="35000"/>
                  </a:schemeClr>
                </a:solidFill>
              </a:rPr>
              <a:t>Nazareth</a:t>
            </a:r>
            <a:r>
              <a:rPr lang="en-US" dirty="0">
                <a:solidFill>
                  <a:schemeClr val="tx1">
                    <a:lumMod val="65000"/>
                    <a:lumOff val="35000"/>
                  </a:schemeClr>
                </a:solidFill>
              </a:rPr>
              <a:t>.</a:t>
            </a:r>
            <a:r>
              <a:rPr lang="en-US" dirty="0"/>
              <a:t>    </a:t>
            </a:r>
            <a:br>
              <a:rPr lang="en-US" dirty="0"/>
            </a:br>
            <a:r>
              <a:rPr lang="en-US" dirty="0"/>
              <a:t>   However, the biblical record indicates that, after being driven out of </a:t>
            </a:r>
            <a:r>
              <a:rPr lang="en-US" b="1" dirty="0">
                <a:solidFill>
                  <a:schemeClr val="tx1">
                    <a:lumMod val="65000"/>
                    <a:lumOff val="35000"/>
                  </a:schemeClr>
                </a:solidFill>
              </a:rPr>
              <a:t>Nazareth</a:t>
            </a:r>
            <a:r>
              <a:rPr lang="en-US" dirty="0"/>
              <a:t> </a:t>
            </a:r>
            <a:r>
              <a:rPr lang="en-US" sz="2200" dirty="0"/>
              <a:t>(Luke 4:29-31), </a:t>
            </a:r>
            <a:r>
              <a:rPr lang="en-US" b="1" dirty="0">
                <a:solidFill>
                  <a:srgbClr val="0070C0"/>
                </a:solidFill>
              </a:rPr>
              <a:t>Yahusha</a:t>
            </a:r>
            <a:r>
              <a:rPr lang="en-US" dirty="0"/>
              <a:t> relocated to the town of </a:t>
            </a:r>
            <a:r>
              <a:rPr lang="en-US" b="1" dirty="0">
                <a:solidFill>
                  <a:schemeClr val="accent1">
                    <a:lumMod val="50000"/>
                  </a:schemeClr>
                </a:solidFill>
              </a:rPr>
              <a:t>Capernaum </a:t>
            </a:r>
            <a:r>
              <a:rPr lang="en-US" sz="2200" dirty="0"/>
              <a:t>(located </a:t>
            </a:r>
            <a:r>
              <a:rPr lang="en-US" sz="2200" b="1" dirty="0"/>
              <a:t>on the northern shore of the Sea of Galilee</a:t>
            </a:r>
            <a:r>
              <a:rPr lang="en-US" sz="2200" dirty="0"/>
              <a:t>) </a:t>
            </a:r>
            <a:br>
              <a:rPr lang="en-US" sz="2200" dirty="0"/>
            </a:br>
            <a:r>
              <a:rPr lang="en-US" dirty="0"/>
              <a:t>for the period of His earthly ministry.</a:t>
            </a:r>
          </a:p>
          <a:p>
            <a:pPr>
              <a:lnSpc>
                <a:spcPct val="120000"/>
              </a:lnSpc>
            </a:pPr>
            <a:r>
              <a:rPr lang="en-US" dirty="0"/>
              <a:t>We will choose </a:t>
            </a:r>
            <a:r>
              <a:rPr lang="en-US" b="1" dirty="0">
                <a:solidFill>
                  <a:schemeClr val="accent1">
                    <a:lumMod val="50000"/>
                  </a:schemeClr>
                </a:solidFill>
              </a:rPr>
              <a:t>Capernaum</a:t>
            </a:r>
            <a:r>
              <a:rPr lang="en-US" dirty="0"/>
              <a:t> for this study because </a:t>
            </a:r>
            <a:r>
              <a:rPr lang="en-US" b="1" dirty="0">
                <a:solidFill>
                  <a:schemeClr val="accent1">
                    <a:lumMod val="50000"/>
                  </a:schemeClr>
                </a:solidFill>
              </a:rPr>
              <a:t>Capernaum</a:t>
            </a:r>
            <a:r>
              <a:rPr lang="en-US" dirty="0"/>
              <a:t> is the most likely </a:t>
            </a:r>
            <a:br>
              <a:rPr lang="en-US" dirty="0"/>
            </a:br>
            <a:r>
              <a:rPr lang="en-US" dirty="0"/>
              <a:t>location for the geographical setting of John 7.  </a:t>
            </a:r>
            <a:br>
              <a:rPr lang="en-US" dirty="0"/>
            </a:br>
            <a:r>
              <a:rPr lang="en-US" dirty="0"/>
              <a:t>   Matthew 4:13 tells us that </a:t>
            </a:r>
            <a:r>
              <a:rPr lang="en-US" b="1" dirty="0">
                <a:solidFill>
                  <a:srgbClr val="0070C0"/>
                </a:solidFill>
              </a:rPr>
              <a:t>Yahusha</a:t>
            </a:r>
            <a:r>
              <a:rPr lang="en-US" dirty="0"/>
              <a:t> left </a:t>
            </a:r>
            <a:r>
              <a:rPr lang="en-US" b="1" dirty="0">
                <a:solidFill>
                  <a:schemeClr val="tx1">
                    <a:lumMod val="65000"/>
                    <a:lumOff val="35000"/>
                  </a:schemeClr>
                </a:solidFill>
              </a:rPr>
              <a:t>Nazareth</a:t>
            </a:r>
            <a:r>
              <a:rPr lang="en-US" dirty="0"/>
              <a:t> and went to live in </a:t>
            </a:r>
            <a:r>
              <a:rPr lang="en-US" b="1" dirty="0">
                <a:solidFill>
                  <a:schemeClr val="accent1">
                    <a:lumMod val="50000"/>
                  </a:schemeClr>
                </a:solidFill>
              </a:rPr>
              <a:t>Capernaum </a:t>
            </a:r>
            <a:br>
              <a:rPr lang="en-US" dirty="0"/>
            </a:br>
            <a:r>
              <a:rPr lang="en-US" dirty="0"/>
              <a:t>after meeting temptation in the wilderness. </a:t>
            </a:r>
            <a:br>
              <a:rPr lang="en-US" dirty="0"/>
            </a:br>
            <a:r>
              <a:rPr lang="en-US" dirty="0"/>
              <a:t>   Here He met five of his future disciples:  </a:t>
            </a:r>
            <a:br>
              <a:rPr lang="en-US" dirty="0"/>
            </a:br>
            <a:r>
              <a:rPr lang="en-US" dirty="0"/>
              <a:t>James, John, Peter, Andrew (all fishermen), </a:t>
            </a:r>
            <a:br>
              <a:rPr lang="en-US" dirty="0"/>
            </a:br>
            <a:r>
              <a:rPr lang="en-US" dirty="0"/>
              <a:t>and Matthew a tax collector.</a:t>
            </a:r>
            <a:br>
              <a:rPr lang="en-US" dirty="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1541" y="1588494"/>
            <a:ext cx="4746172" cy="4746172"/>
          </a:xfrm>
          <a:prstGeom prst="round2DiagRect">
            <a:avLst>
              <a:gd name="adj1" fmla="val 16667"/>
              <a:gd name="adj2" fmla="val 0"/>
            </a:avLst>
          </a:prstGeom>
          <a:ln w="88900" cap="sq">
            <a:solidFill>
              <a:srgbClr val="C0000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6820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accent1">
                <a:lumMod val="40000"/>
                <a:lumOff val="60000"/>
                <a:alpha val="74000"/>
              </a:schemeClr>
            </a:gs>
            <a:gs pos="50000">
              <a:srgbClr val="FF99FF"/>
            </a:gs>
            <a:gs pos="80000">
              <a:schemeClr val="accent4">
                <a:alpha val="72000"/>
                <a:lumMod val="60000"/>
                <a:lumOff val="4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18</a:t>
            </a:fld>
            <a:endParaRPr lang="en-US" dirty="0">
              <a:solidFill>
                <a:schemeClr val="tx1"/>
              </a:solidFill>
            </a:endParaRPr>
          </a:p>
        </p:txBody>
      </p:sp>
      <p:sp>
        <p:nvSpPr>
          <p:cNvPr id="8" name="Content Placeholder 5"/>
          <p:cNvSpPr>
            <a:spLocks noGrp="1"/>
          </p:cNvSpPr>
          <p:nvPr>
            <p:ph sz="half" idx="1"/>
          </p:nvPr>
        </p:nvSpPr>
        <p:spPr>
          <a:xfrm>
            <a:off x="294261" y="1439863"/>
            <a:ext cx="4013200" cy="5167312"/>
          </a:xfrm>
        </p:spPr>
        <p:txBody>
          <a:bodyPr>
            <a:normAutofit fontScale="62500" lnSpcReduction="20000"/>
          </a:bodyPr>
          <a:lstStyle/>
          <a:p>
            <a:pPr marL="0" indent="0">
              <a:buNone/>
            </a:pPr>
            <a:r>
              <a:rPr lang="en-US" b="1" dirty="0">
                <a:solidFill>
                  <a:srgbClr val="0070C0"/>
                </a:solidFill>
              </a:rPr>
              <a:t>Matt 4:12-17  </a:t>
            </a:r>
            <a:r>
              <a:rPr lang="en-US" dirty="0"/>
              <a:t>Now when </a:t>
            </a:r>
            <a:r>
              <a:rPr lang="en-US" b="1" dirty="0">
                <a:solidFill>
                  <a:srgbClr val="0070C0"/>
                </a:solidFill>
              </a:rPr>
              <a:t>Yahusha</a:t>
            </a:r>
            <a:r>
              <a:rPr lang="en-US" dirty="0"/>
              <a:t> had heard that John was cast into prison, </a:t>
            </a:r>
            <a:br>
              <a:rPr lang="en-US" dirty="0"/>
            </a:br>
            <a:r>
              <a:rPr lang="en-US" dirty="0"/>
              <a:t>he departed into Galilee;</a:t>
            </a:r>
          </a:p>
          <a:p>
            <a:r>
              <a:rPr lang="en-US" b="1" dirty="0"/>
              <a:t>13</a:t>
            </a:r>
            <a:r>
              <a:rPr lang="en-US" dirty="0"/>
              <a:t> </a:t>
            </a:r>
            <a:r>
              <a:rPr lang="en-US" b="1" u="sng" dirty="0"/>
              <a:t>And leavin</a:t>
            </a:r>
            <a:r>
              <a:rPr lang="en-US" b="1" dirty="0"/>
              <a:t>g </a:t>
            </a:r>
            <a:r>
              <a:rPr lang="en-US" b="1" u="sng" dirty="0">
                <a:solidFill>
                  <a:srgbClr val="C00000"/>
                </a:solidFill>
              </a:rPr>
              <a:t>Nazareth</a:t>
            </a:r>
            <a:r>
              <a:rPr lang="en-US" b="1" dirty="0">
                <a:solidFill>
                  <a:srgbClr val="C00000"/>
                </a:solidFill>
              </a:rPr>
              <a:t>, </a:t>
            </a:r>
            <a:r>
              <a:rPr lang="en-US" b="1" u="sng" dirty="0"/>
              <a:t>he came and dwelt in Ca</a:t>
            </a:r>
            <a:r>
              <a:rPr lang="en-US" b="1" dirty="0"/>
              <a:t>p</a:t>
            </a:r>
            <a:r>
              <a:rPr lang="en-US" b="1" u="sng" dirty="0"/>
              <a:t>ernaum</a:t>
            </a:r>
            <a:r>
              <a:rPr lang="en-US" dirty="0"/>
              <a:t>, which is upon the sea coast, in the borders </a:t>
            </a:r>
            <a:br>
              <a:rPr lang="en-US" dirty="0"/>
            </a:br>
            <a:r>
              <a:rPr lang="en-US" dirty="0"/>
              <a:t>of </a:t>
            </a:r>
            <a:r>
              <a:rPr lang="en-US" dirty="0" err="1"/>
              <a:t>Zabulon</a:t>
            </a:r>
            <a:r>
              <a:rPr lang="en-US" dirty="0"/>
              <a:t> and </a:t>
            </a:r>
            <a:r>
              <a:rPr lang="en-US" dirty="0" err="1"/>
              <a:t>Nephthalim</a:t>
            </a:r>
            <a:r>
              <a:rPr lang="en-US" dirty="0"/>
              <a:t>:</a:t>
            </a:r>
          </a:p>
          <a:p>
            <a:r>
              <a:rPr lang="en-US" b="1" dirty="0"/>
              <a:t>14</a:t>
            </a:r>
            <a:r>
              <a:rPr lang="en-US" dirty="0"/>
              <a:t> That it might be fulfilled which was spoken by </a:t>
            </a:r>
            <a:r>
              <a:rPr lang="en-US" dirty="0" err="1"/>
              <a:t>Esaias</a:t>
            </a:r>
            <a:r>
              <a:rPr lang="en-US" dirty="0"/>
              <a:t> the prophet, saying,</a:t>
            </a:r>
          </a:p>
          <a:p>
            <a:r>
              <a:rPr lang="en-US" b="1" dirty="0"/>
              <a:t>15</a:t>
            </a:r>
            <a:r>
              <a:rPr lang="en-US" dirty="0"/>
              <a:t> The land of </a:t>
            </a:r>
            <a:r>
              <a:rPr lang="en-US" dirty="0" err="1"/>
              <a:t>Zabulon</a:t>
            </a:r>
            <a:r>
              <a:rPr lang="en-US" dirty="0"/>
              <a:t>, and the land of </a:t>
            </a:r>
            <a:r>
              <a:rPr lang="en-US" dirty="0" err="1"/>
              <a:t>Nephthalim</a:t>
            </a:r>
            <a:r>
              <a:rPr lang="en-US" dirty="0"/>
              <a:t>, by the way of the sea, beyond Jordan, Galilee of the Gentiles;</a:t>
            </a:r>
          </a:p>
          <a:p>
            <a:r>
              <a:rPr lang="en-US" b="1" dirty="0"/>
              <a:t>16</a:t>
            </a:r>
            <a:r>
              <a:rPr lang="en-US" dirty="0"/>
              <a:t> The people which sat in darkness saw great light; and to them which </a:t>
            </a:r>
            <a:br>
              <a:rPr lang="en-US" dirty="0"/>
            </a:br>
            <a:r>
              <a:rPr lang="en-US" dirty="0"/>
              <a:t>sat in the region and shadow of </a:t>
            </a:r>
            <a:br>
              <a:rPr lang="en-US" dirty="0"/>
            </a:br>
            <a:r>
              <a:rPr lang="en-US" dirty="0"/>
              <a:t>death[,] light is sprung up.</a:t>
            </a:r>
          </a:p>
          <a:p>
            <a:r>
              <a:rPr lang="en-US" b="1" dirty="0"/>
              <a:t>17</a:t>
            </a:r>
            <a:r>
              <a:rPr lang="en-US" dirty="0"/>
              <a:t> From that time </a:t>
            </a:r>
            <a:r>
              <a:rPr lang="en-US" b="1" dirty="0">
                <a:solidFill>
                  <a:srgbClr val="0070C0"/>
                </a:solidFill>
              </a:rPr>
              <a:t>Yahusha</a:t>
            </a:r>
            <a:r>
              <a:rPr lang="en-US" dirty="0"/>
              <a:t> began </a:t>
            </a:r>
            <a:br>
              <a:rPr lang="en-US" dirty="0"/>
            </a:br>
            <a:r>
              <a:rPr lang="en-US" dirty="0"/>
              <a:t>to preach, and to say, Repent: for </a:t>
            </a:r>
            <a:br>
              <a:rPr lang="en-US" dirty="0"/>
            </a:br>
            <a:r>
              <a:rPr lang="en-US" dirty="0"/>
              <a:t>the kingdom of heaven is at hand.  </a:t>
            </a:r>
            <a:r>
              <a:rPr lang="en-US" sz="2200" i="1" dirty="0"/>
              <a:t>KJV</a:t>
            </a:r>
            <a:endParaRPr lang="en-US" i="1" dirty="0"/>
          </a:p>
        </p:txBody>
      </p:sp>
      <p:sp>
        <p:nvSpPr>
          <p:cNvPr id="9" name="Content Placeholder 5"/>
          <p:cNvSpPr txBox="1">
            <a:spLocks/>
          </p:cNvSpPr>
          <p:nvPr/>
        </p:nvSpPr>
        <p:spPr>
          <a:xfrm>
            <a:off x="8605936" y="1690688"/>
            <a:ext cx="3432109" cy="435133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70C0"/>
                </a:solidFill>
              </a:rPr>
              <a:t>Luke 4:28-31  </a:t>
            </a:r>
            <a:r>
              <a:rPr lang="en-US" dirty="0"/>
              <a:t> And all they in the synagogue [at Nazareth], when they heard these things, were filled with wrath,</a:t>
            </a:r>
          </a:p>
          <a:p>
            <a:r>
              <a:rPr lang="en-US" b="1" dirty="0"/>
              <a:t>29</a:t>
            </a:r>
            <a:r>
              <a:rPr lang="en-US" dirty="0"/>
              <a:t> And rose up, and thrust him out of the city, and led him unto the brow of the hill whereon their city was built, that they might cast him down headlong.</a:t>
            </a:r>
          </a:p>
          <a:p>
            <a:r>
              <a:rPr lang="en-US" b="1" dirty="0"/>
              <a:t>30</a:t>
            </a:r>
            <a:r>
              <a:rPr lang="en-US" dirty="0"/>
              <a:t> But he passing through the midst of them went his way,</a:t>
            </a:r>
          </a:p>
          <a:p>
            <a:r>
              <a:rPr lang="en-US" b="1" dirty="0"/>
              <a:t>31</a:t>
            </a:r>
            <a:r>
              <a:rPr lang="en-US" dirty="0"/>
              <a:t> And came down to </a:t>
            </a:r>
            <a:r>
              <a:rPr lang="en-US" b="1" dirty="0">
                <a:solidFill>
                  <a:schemeClr val="accent1">
                    <a:lumMod val="50000"/>
                  </a:schemeClr>
                </a:solidFill>
              </a:rPr>
              <a:t>Capernaum</a:t>
            </a:r>
            <a:r>
              <a:rPr lang="en-US" dirty="0">
                <a:solidFill>
                  <a:schemeClr val="accent1">
                    <a:lumMod val="50000"/>
                  </a:schemeClr>
                </a:solidFill>
              </a:rPr>
              <a:t>,</a:t>
            </a:r>
            <a:r>
              <a:rPr lang="en-US" dirty="0"/>
              <a:t> a city of Galilee, and taught them on the </a:t>
            </a:r>
            <a:r>
              <a:rPr lang="en-US" dirty="0" err="1"/>
              <a:t>sabbath</a:t>
            </a:r>
            <a:r>
              <a:rPr lang="en-US" dirty="0"/>
              <a:t> days.  </a:t>
            </a:r>
            <a:r>
              <a:rPr lang="en-US" sz="2300" i="1" dirty="0"/>
              <a:t>KJV</a:t>
            </a:r>
            <a:endParaRPr lang="en-US" i="1" dirty="0"/>
          </a:p>
        </p:txBody>
      </p:sp>
      <p:sp>
        <p:nvSpPr>
          <p:cNvPr id="10" name="Rectangle 9"/>
          <p:cNvSpPr/>
          <p:nvPr/>
        </p:nvSpPr>
        <p:spPr>
          <a:xfrm>
            <a:off x="531816" y="6042710"/>
            <a:ext cx="11128367"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rgbClr val="0070C0"/>
                </a:solidFill>
                <a:effectLst/>
              </a:rPr>
              <a:t>Distance between Capernaum &amp; Nazareth:  33 km/20 mi.</a:t>
            </a:r>
            <a:endParaRPr lang="en-CA" sz="3600" b="1" cap="none" spc="0" dirty="0">
              <a:ln/>
              <a:solidFill>
                <a:srgbClr val="0070C0"/>
              </a:solidFill>
              <a:effectLst/>
            </a:endParaRP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3726" y="1569632"/>
            <a:ext cx="3785944" cy="4316342"/>
          </a:xfrm>
          <a:prstGeom prst="rect">
            <a:avLst/>
          </a:prstGeom>
          <a:ln w="38100">
            <a:solidFill>
              <a:schemeClr val="accent5">
                <a:lumMod val="50000"/>
              </a:schemeClr>
            </a:solidFill>
          </a:ln>
        </p:spPr>
      </p:pic>
      <p:sp>
        <p:nvSpPr>
          <p:cNvPr id="12" name="Title 1"/>
          <p:cNvSpPr txBox="1">
            <a:spLocks/>
          </p:cNvSpPr>
          <p:nvPr/>
        </p:nvSpPr>
        <p:spPr>
          <a:xfrm>
            <a:off x="1528598" y="292128"/>
            <a:ext cx="9190706" cy="927170"/>
          </a:xfrm>
          <a:prstGeom prst="rect">
            <a:avLst/>
          </a:prstGeom>
          <a:solidFill>
            <a:srgbClr val="D7E7F5"/>
          </a:solidFill>
          <a:ln w="38100">
            <a:solidFill>
              <a:srgbClr val="0000FF"/>
            </a:solidFill>
          </a:ln>
          <a:scene3d>
            <a:camera prst="orthographicFront"/>
            <a:lightRig rig="threePt" dir="t"/>
          </a:scene3d>
          <a:sp3d>
            <a:bevelT w="139700" h="139700" prst="divot"/>
          </a:sp3d>
        </p:spPr>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i="1" dirty="0">
                <a:ln>
                  <a:solidFill>
                    <a:sysClr val="windowText" lastClr="000000"/>
                  </a:solidFill>
                </a:ln>
                <a:solidFill>
                  <a:srgbClr val="0070C0"/>
                </a:solidFill>
                <a:effectLst>
                  <a:glow rad="127000">
                    <a:srgbClr val="FFFF00"/>
                  </a:glow>
                </a:effectLst>
                <a:latin typeface="Comic Sans MS" pitchFamily="66" charset="0"/>
              </a:rPr>
              <a:t>Capernaum ~ Yahusha’s Home Base</a:t>
            </a:r>
            <a:endParaRPr lang="en-US" sz="4000" dirty="0">
              <a:solidFill>
                <a:srgbClr val="0070C0"/>
              </a:solidFill>
            </a:endParaRPr>
          </a:p>
        </p:txBody>
      </p:sp>
      <p:cxnSp>
        <p:nvCxnSpPr>
          <p:cNvPr id="13" name="Straight Arrow Connector 12">
            <a:extLst>
              <a:ext uri="{FF2B5EF4-FFF2-40B4-BE49-F238E27FC236}">
                <a16:creationId xmlns:a16="http://schemas.microsoft.com/office/drawing/2014/main" id="{2C29F29D-4DF4-4189-8585-EDC9642881C4}"/>
              </a:ext>
            </a:extLst>
          </p:cNvPr>
          <p:cNvCxnSpPr>
            <a:cxnSpLocks/>
          </p:cNvCxnSpPr>
          <p:nvPr/>
        </p:nvCxnSpPr>
        <p:spPr>
          <a:xfrm flipH="1">
            <a:off x="6400800" y="3530851"/>
            <a:ext cx="470780" cy="851026"/>
          </a:xfrm>
          <a:prstGeom prst="straightConnector1">
            <a:avLst/>
          </a:prstGeom>
          <a:ln w="76200">
            <a:solidFill>
              <a:schemeClr val="accent1">
                <a:lumMod val="75000"/>
              </a:schemeClr>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32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repeatCount="3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12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accent1">
                <a:lumMod val="40000"/>
                <a:lumOff val="60000"/>
                <a:alpha val="74000"/>
              </a:schemeClr>
            </a:gs>
            <a:gs pos="50000">
              <a:srgbClr val="FF99FF"/>
            </a:gs>
            <a:gs pos="80000">
              <a:schemeClr val="accent4">
                <a:alpha val="72000"/>
                <a:lumMod val="60000"/>
                <a:lumOff val="4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19</a:t>
            </a:fld>
            <a:endParaRPr lang="en-US" dirty="0">
              <a:solidFill>
                <a:schemeClr val="tx1"/>
              </a:solidFill>
            </a:endParaRPr>
          </a:p>
        </p:txBody>
      </p:sp>
      <p:sp>
        <p:nvSpPr>
          <p:cNvPr id="10" name="Rectangle 9"/>
          <p:cNvSpPr/>
          <p:nvPr/>
        </p:nvSpPr>
        <p:spPr>
          <a:xfrm>
            <a:off x="4788789" y="3961483"/>
            <a:ext cx="7310809" cy="107721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rgbClr val="0070C0"/>
                </a:solidFill>
                <a:effectLst/>
              </a:rPr>
              <a:t>Capernaum - </a:t>
            </a:r>
            <a:r>
              <a:rPr lang="en-US" sz="3200" b="1" cap="none" spc="0" dirty="0">
                <a:ln/>
                <a:solidFill>
                  <a:srgbClr val="C00000"/>
                </a:solidFill>
                <a:effectLst/>
              </a:rPr>
              <a:t>Nazareth:  </a:t>
            </a:r>
            <a:r>
              <a:rPr lang="en-US" sz="3200" b="1" cap="none" spc="0" dirty="0">
                <a:ln/>
                <a:solidFill>
                  <a:srgbClr val="0070C0"/>
                </a:solidFill>
                <a:effectLst/>
              </a:rPr>
              <a:t>33 km/20 mi</a:t>
            </a:r>
          </a:p>
          <a:p>
            <a:pPr algn="ctr"/>
            <a:r>
              <a:rPr lang="en-US" sz="3200" b="1" dirty="0">
                <a:ln/>
                <a:solidFill>
                  <a:srgbClr val="0070C0"/>
                </a:solidFill>
              </a:rPr>
              <a:t>Capernaum - </a:t>
            </a:r>
            <a:r>
              <a:rPr lang="en-US" sz="3200" b="1" dirty="0">
                <a:ln/>
                <a:solidFill>
                  <a:srgbClr val="7030A0"/>
                </a:solidFill>
              </a:rPr>
              <a:t>Jerusalem: </a:t>
            </a:r>
            <a:r>
              <a:rPr lang="en-US" sz="3200" b="1" dirty="0">
                <a:ln/>
                <a:solidFill>
                  <a:srgbClr val="0070C0"/>
                </a:solidFill>
              </a:rPr>
              <a:t>195 km/122 mi  </a:t>
            </a:r>
            <a:endParaRPr lang="en-CA" sz="3200" b="1" cap="none" spc="0" dirty="0">
              <a:ln/>
              <a:solidFill>
                <a:srgbClr val="0070C0"/>
              </a:solidFill>
              <a:effectLst/>
            </a:endParaRPr>
          </a:p>
        </p:txBody>
      </p:sp>
      <p:sp>
        <p:nvSpPr>
          <p:cNvPr id="12" name="Title 1"/>
          <p:cNvSpPr txBox="1">
            <a:spLocks/>
          </p:cNvSpPr>
          <p:nvPr/>
        </p:nvSpPr>
        <p:spPr>
          <a:xfrm>
            <a:off x="1528597" y="223134"/>
            <a:ext cx="9190706" cy="660751"/>
          </a:xfrm>
          <a:prstGeom prst="rect">
            <a:avLst/>
          </a:prstGeom>
          <a:solidFill>
            <a:srgbClr val="D7E7F5"/>
          </a:solidFill>
          <a:ln w="38100">
            <a:solidFill>
              <a:srgbClr val="0000FF"/>
            </a:solidFill>
          </a:ln>
          <a:scene3d>
            <a:camera prst="orthographicFront"/>
            <a:lightRig rig="threePt" dir="t"/>
          </a:scene3d>
          <a:sp3d>
            <a:bevelT w="139700" h="139700" prst="divot"/>
          </a:sp3d>
        </p:spPr>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i="1" dirty="0">
                <a:ln>
                  <a:solidFill>
                    <a:sysClr val="windowText" lastClr="000000"/>
                  </a:solidFill>
                </a:ln>
                <a:solidFill>
                  <a:srgbClr val="0070C0"/>
                </a:solidFill>
                <a:effectLst>
                  <a:glow rad="127000">
                    <a:srgbClr val="FFFF00"/>
                  </a:glow>
                </a:effectLst>
                <a:latin typeface="Comic Sans MS" pitchFamily="66" charset="0"/>
              </a:rPr>
              <a:t>Capernaum to Jerusalem Journey</a:t>
            </a:r>
          </a:p>
        </p:txBody>
      </p:sp>
      <p:pic>
        <p:nvPicPr>
          <p:cNvPr id="15" name="Content Placeholder 10"/>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92646" y="1025783"/>
            <a:ext cx="4496145" cy="5701816"/>
          </a:xfrm>
        </p:spPr>
      </p:pic>
      <p:sp>
        <p:nvSpPr>
          <p:cNvPr id="16" name="Content Placeholder 3"/>
          <p:cNvSpPr txBox="1">
            <a:spLocks/>
          </p:cNvSpPr>
          <p:nvPr/>
        </p:nvSpPr>
        <p:spPr>
          <a:xfrm>
            <a:off x="4930476" y="1077544"/>
            <a:ext cx="6680650" cy="29574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Feast of Tabernacles, or Sukkot, is the third great annual pilgrimage festival when the Jewish people would gather together in Jerusalem to celebrate the seven days of Tabernacles, </a:t>
            </a:r>
            <a:r>
              <a:rPr lang="en-US" u="sng" dirty="0"/>
              <a:t>and</a:t>
            </a:r>
            <a:r>
              <a:rPr lang="en-US" dirty="0"/>
              <a:t> the Last Great Day.  </a:t>
            </a:r>
          </a:p>
          <a:p>
            <a:r>
              <a:rPr lang="en-US" dirty="0"/>
              <a:t>Coming from all over the land of Israel, some had a longer pilgrimage than others. </a:t>
            </a:r>
          </a:p>
        </p:txBody>
      </p:sp>
      <p:sp>
        <p:nvSpPr>
          <p:cNvPr id="17" name="Oval 16"/>
          <p:cNvSpPr/>
          <p:nvPr/>
        </p:nvSpPr>
        <p:spPr>
          <a:xfrm>
            <a:off x="2324100" y="2433412"/>
            <a:ext cx="876300" cy="209550"/>
          </a:xfrm>
          <a:prstGeom prst="ellipse">
            <a:avLst/>
          </a:prstGeom>
          <a:noFill/>
          <a:ln w="57150">
            <a:solidFill>
              <a:schemeClr val="accent5">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ounded Rectangle 17"/>
          <p:cNvSpPr/>
          <p:nvPr/>
        </p:nvSpPr>
        <p:spPr>
          <a:xfrm>
            <a:off x="2132837" y="3052855"/>
            <a:ext cx="452909" cy="48895"/>
          </a:xfrm>
          <a:prstGeom prst="roundRect">
            <a:avLst/>
          </a:prstGeom>
          <a:solidFill>
            <a:srgbClr val="FF0000"/>
          </a:solidFill>
          <a:ln w="28575">
            <a:solidFill>
              <a:schemeClr val="accent5">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ounded Rectangle 18"/>
          <p:cNvSpPr/>
          <p:nvPr/>
        </p:nvSpPr>
        <p:spPr>
          <a:xfrm>
            <a:off x="2257510" y="4853239"/>
            <a:ext cx="566415" cy="45719"/>
          </a:xfrm>
          <a:prstGeom prst="roundRect">
            <a:avLst/>
          </a:prstGeom>
          <a:solidFill>
            <a:srgbClr val="7030A0"/>
          </a:solidFill>
          <a:ln w="19050">
            <a:solidFill>
              <a:srgbClr val="FFFF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 name="Straight Arrow Connector 12">
            <a:extLst>
              <a:ext uri="{FF2B5EF4-FFF2-40B4-BE49-F238E27FC236}">
                <a16:creationId xmlns:a16="http://schemas.microsoft.com/office/drawing/2014/main" id="{2C29F29D-4DF4-4189-8585-EDC9642881C4}"/>
              </a:ext>
            </a:extLst>
          </p:cNvPr>
          <p:cNvCxnSpPr>
            <a:cxnSpLocks/>
          </p:cNvCxnSpPr>
          <p:nvPr/>
        </p:nvCxnSpPr>
        <p:spPr>
          <a:xfrm flipH="1">
            <a:off x="2585746" y="2651789"/>
            <a:ext cx="524456" cy="2065354"/>
          </a:xfrm>
          <a:prstGeom prst="straightConnector1">
            <a:avLst/>
          </a:prstGeom>
          <a:ln w="76200">
            <a:solidFill>
              <a:schemeClr val="accent1">
                <a:lumMod val="50000"/>
              </a:schemeClr>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0" name="Content Placeholder 3"/>
          <p:cNvSpPr txBox="1">
            <a:spLocks/>
          </p:cNvSpPr>
          <p:nvPr/>
        </p:nvSpPr>
        <p:spPr>
          <a:xfrm>
            <a:off x="4930476" y="5153752"/>
            <a:ext cx="6854043" cy="1311187"/>
          </a:xfrm>
          <a:prstGeom prst="rect">
            <a:avLst/>
          </a:prstGeom>
        </p:spPr>
        <p:txBody>
          <a:bodyPr>
            <a:normAutofit/>
            <a:scene3d>
              <a:camera prst="orthographicFront"/>
              <a:lightRig rig="threePt" dir="t"/>
            </a:scene3d>
            <a:sp3d extrusionH="57150">
              <a:bevelT w="82550" h="38100" prst="coolSlant"/>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5">
                    <a:lumMod val="50000"/>
                  </a:schemeClr>
                </a:solidFill>
              </a:rPr>
              <a:t>Did the people arrive at Jerusalem on the last day before a feast, or did they plan to arrive early, if possible? </a:t>
            </a:r>
            <a:endParaRPr lang="en-CA" b="1" dirty="0">
              <a:solidFill>
                <a:schemeClr val="accent5">
                  <a:lumMod val="50000"/>
                </a:schemeClr>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4573" y="4809712"/>
            <a:ext cx="1884216" cy="1884216"/>
          </a:xfrm>
          <a:prstGeom prst="ellipse">
            <a:avLst/>
          </a:prstGeom>
          <a:ln>
            <a:noFill/>
          </a:ln>
          <a:effectLst>
            <a:glow rad="228600">
              <a:schemeClr val="accent1">
                <a:satMod val="175000"/>
                <a:alpha val="40000"/>
              </a:schemeClr>
            </a:glow>
            <a:softEdge rad="112500"/>
          </a:effectLst>
        </p:spPr>
      </p:pic>
    </p:spTree>
    <p:extLst>
      <p:ext uri="{BB962C8B-B14F-4D97-AF65-F5344CB8AC3E}">
        <p14:creationId xmlns:p14="http://schemas.microsoft.com/office/powerpoint/2010/main" val="371840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repeatCount="3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325" y="831009"/>
            <a:ext cx="7064376" cy="1325563"/>
          </a:xfrm>
        </p:spPr>
        <p:txBody>
          <a:bodyPr>
            <a:scene3d>
              <a:camera prst="orthographicFront"/>
              <a:lightRig rig="threePt" dir="t"/>
            </a:scene3d>
            <a:sp3d extrusionH="57150">
              <a:bevelT w="38100" h="38100" prst="angle"/>
            </a:sp3d>
          </a:bodyPr>
          <a:lstStyle/>
          <a:p>
            <a:r>
              <a:rPr lang="en-US" b="1" dirty="0">
                <a:solidFill>
                  <a:srgbClr val="0070C0"/>
                </a:solidFill>
                <a:latin typeface="Comic Sans MS" panose="030F0702030302020204" pitchFamily="66" charset="0"/>
              </a:rPr>
              <a:t>In Part 2 we’re going to discover that Yahusha’s</a:t>
            </a:r>
            <a:endParaRPr lang="en-CA" b="1" dirty="0">
              <a:solidFill>
                <a:srgbClr val="0070C0"/>
              </a:solidFill>
              <a:latin typeface="Comic Sans MS" panose="030F0702030302020204" pitchFamily="66" charset="0"/>
            </a:endParaRPr>
          </a:p>
        </p:txBody>
      </p:sp>
      <p:sp>
        <p:nvSpPr>
          <p:cNvPr id="11" name="Content Placeholder 2"/>
          <p:cNvSpPr txBox="1">
            <a:spLocks/>
          </p:cNvSpPr>
          <p:nvPr/>
        </p:nvSpPr>
        <p:spPr>
          <a:xfrm>
            <a:off x="43543" y="4240211"/>
            <a:ext cx="12136436" cy="2008189"/>
          </a:xfrm>
          <a:prstGeom prst="rect">
            <a:avLst/>
          </a:prstGeom>
          <a:solidFill>
            <a:schemeClr val="bg1">
              <a:alpha val="37000"/>
            </a:schemeClr>
          </a:solidFill>
          <a:effectLst>
            <a:glow rad="228600">
              <a:schemeClr val="accent1">
                <a:satMod val="175000"/>
                <a:alpha val="19000"/>
              </a:schemeClr>
            </a:glow>
          </a:effectLst>
          <a:scene3d>
            <a:camera prst="orthographicFront"/>
            <a:lightRig rig="threePt" dir="t"/>
          </a:scene3d>
          <a:sp3d>
            <a:bevelT w="165100" prst="coolSlant"/>
          </a:sp3d>
        </p:spPr>
        <p:txBody>
          <a:bodyPr vert="horz" lIns="91440" tIns="45720" rIns="91440" bIns="45720" rtlCol="0">
            <a:no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0070C0"/>
                </a:solidFill>
                <a:effectLst>
                  <a:glow rad="254000">
                    <a:schemeClr val="bg1"/>
                  </a:glow>
                </a:effectLst>
              </a:rPr>
              <a:t>Yahusha</a:t>
            </a:r>
            <a:r>
              <a:rPr lang="en-US" b="1" dirty="0">
                <a:solidFill>
                  <a:srgbClr val="3D4141"/>
                </a:solidFill>
                <a:effectLst>
                  <a:glow rad="254000">
                    <a:schemeClr val="bg1"/>
                  </a:glow>
                </a:effectLst>
              </a:rPr>
              <a:t> </a:t>
            </a:r>
            <a:r>
              <a:rPr lang="en-US" b="1" u="sng" dirty="0">
                <a:solidFill>
                  <a:srgbClr val="7030A0"/>
                </a:solidFill>
                <a:effectLst>
                  <a:glow rad="254000">
                    <a:schemeClr val="bg1"/>
                  </a:glow>
                </a:effectLst>
              </a:rPr>
              <a:t>deliberatel</a:t>
            </a:r>
            <a:r>
              <a:rPr lang="en-US" b="1" dirty="0">
                <a:solidFill>
                  <a:srgbClr val="7030A0"/>
                </a:solidFill>
                <a:effectLst>
                  <a:glow rad="254000">
                    <a:schemeClr val="bg1"/>
                  </a:glow>
                </a:effectLst>
              </a:rPr>
              <a:t>y </a:t>
            </a:r>
            <a:r>
              <a:rPr lang="en-US" b="1" u="sng" dirty="0">
                <a:solidFill>
                  <a:srgbClr val="7030A0"/>
                </a:solidFill>
                <a:effectLst>
                  <a:glow rad="254000">
                    <a:schemeClr val="bg1"/>
                  </a:glow>
                </a:effectLst>
              </a:rPr>
              <a:t>avoided the first c</a:t>
            </a:r>
            <a:r>
              <a:rPr lang="en-US" b="1" dirty="0">
                <a:solidFill>
                  <a:srgbClr val="7030A0"/>
                </a:solidFill>
                <a:effectLst>
                  <a:glow rad="254000">
                    <a:schemeClr val="bg1"/>
                  </a:glow>
                </a:effectLst>
              </a:rPr>
              <a:t>y</a:t>
            </a:r>
            <a:r>
              <a:rPr lang="en-US" b="1" u="sng" dirty="0">
                <a:solidFill>
                  <a:srgbClr val="7030A0"/>
                </a:solidFill>
                <a:effectLst>
                  <a:glow rad="254000">
                    <a:schemeClr val="bg1"/>
                  </a:glow>
                </a:effectLst>
              </a:rPr>
              <a:t>cles</a:t>
            </a:r>
            <a:r>
              <a:rPr lang="en-US" b="1" dirty="0">
                <a:solidFill>
                  <a:srgbClr val="7030A0"/>
                </a:solidFill>
                <a:effectLst>
                  <a:glow rad="254000">
                    <a:schemeClr val="bg1"/>
                  </a:glow>
                </a:effectLst>
              </a:rPr>
              <a:t> </a:t>
            </a:r>
            <a:r>
              <a:rPr lang="en-US" b="1" dirty="0">
                <a:solidFill>
                  <a:schemeClr val="tx1">
                    <a:lumMod val="65000"/>
                    <a:lumOff val="35000"/>
                  </a:schemeClr>
                </a:solidFill>
                <a:effectLst>
                  <a:glow rad="254000">
                    <a:schemeClr val="bg1"/>
                  </a:glow>
                </a:effectLst>
              </a:rPr>
              <a:t>of the </a:t>
            </a:r>
            <a:r>
              <a:rPr lang="en-US" b="1" u="sng" dirty="0">
                <a:solidFill>
                  <a:srgbClr val="FF0000"/>
                </a:solidFill>
                <a:effectLst>
                  <a:glow rad="254000">
                    <a:schemeClr val="bg1"/>
                  </a:glow>
                </a:effectLst>
              </a:rPr>
              <a:t>Jews’ Feast of Tabernacles</a:t>
            </a:r>
            <a:r>
              <a:rPr lang="en-US" b="1" dirty="0">
                <a:solidFill>
                  <a:srgbClr val="FF0000"/>
                </a:solidFill>
                <a:effectLst>
                  <a:glow rad="254000">
                    <a:schemeClr val="bg1"/>
                  </a:glow>
                </a:effectLst>
              </a:rPr>
              <a:t>. </a:t>
            </a:r>
          </a:p>
          <a:p>
            <a:pPr marL="0" indent="0" algn="ctr">
              <a:buNone/>
            </a:pPr>
            <a:r>
              <a:rPr lang="en-US" sz="1600" b="1" dirty="0">
                <a:solidFill>
                  <a:srgbClr val="CC0099"/>
                </a:solidFill>
                <a:effectLst>
                  <a:glow rad="254000">
                    <a:schemeClr val="bg1"/>
                  </a:glow>
                </a:effectLst>
              </a:rPr>
              <a:t> </a:t>
            </a:r>
            <a:br>
              <a:rPr lang="en-US" b="1" dirty="0">
                <a:solidFill>
                  <a:srgbClr val="CC0099"/>
                </a:solidFill>
                <a:effectLst>
                  <a:glow rad="254000">
                    <a:schemeClr val="bg1"/>
                  </a:glow>
                </a:effectLst>
              </a:rPr>
            </a:br>
            <a:r>
              <a:rPr lang="en-US" b="1" dirty="0">
                <a:solidFill>
                  <a:srgbClr val="3D4141"/>
                </a:solidFill>
                <a:effectLst>
                  <a:glow rad="254000">
                    <a:schemeClr val="bg1"/>
                  </a:glow>
                </a:effectLst>
              </a:rPr>
              <a:t>This was a </a:t>
            </a:r>
            <a:r>
              <a:rPr lang="en-US" b="1" dirty="0">
                <a:solidFill>
                  <a:srgbClr val="222BDC"/>
                </a:solidFill>
                <a:effectLst>
                  <a:glow rad="254000">
                    <a:schemeClr val="bg1"/>
                  </a:glow>
                  <a:outerShdw blurRad="50800" dist="50800" dir="5400000" algn="ctr" rotWithShape="0">
                    <a:srgbClr val="00FFFF"/>
                  </a:outerShdw>
                </a:effectLst>
                <a:latin typeface="Comic Sans MS" panose="030F0702030302020204" pitchFamily="66" charset="0"/>
              </a:rPr>
              <a:t>SPIRITUALLY</a:t>
            </a:r>
            <a:r>
              <a:rPr lang="en-US" b="1" dirty="0">
                <a:solidFill>
                  <a:srgbClr val="222BDC"/>
                </a:solidFill>
                <a:effectLst>
                  <a:glow rad="254000">
                    <a:schemeClr val="bg1"/>
                  </a:glow>
                </a:effectLst>
                <a:latin typeface="Comic Sans MS" panose="030F0702030302020204" pitchFamily="66" charset="0"/>
              </a:rPr>
              <a:t> motivated PHYSICAL </a:t>
            </a:r>
            <a:r>
              <a:rPr lang="en-US" b="1" dirty="0">
                <a:solidFill>
                  <a:srgbClr val="3D4141"/>
                </a:solidFill>
                <a:effectLst>
                  <a:glow rad="254000">
                    <a:schemeClr val="bg1"/>
                  </a:glow>
                </a:effectLst>
              </a:rPr>
              <a:t>STATEMENT!</a:t>
            </a:r>
          </a:p>
          <a:p>
            <a:pPr marL="0" indent="0" algn="ctr">
              <a:buNone/>
            </a:pPr>
            <a:r>
              <a:rPr lang="en-US" sz="2400" b="1" dirty="0">
                <a:solidFill>
                  <a:srgbClr val="3D4141"/>
                </a:solidFill>
                <a:effectLst>
                  <a:glow rad="254000">
                    <a:schemeClr val="bg1"/>
                  </a:glow>
                </a:effectLst>
              </a:rPr>
              <a:t>Also, this statement was highly </a:t>
            </a:r>
            <a:r>
              <a:rPr lang="en-US" sz="2400" b="1" dirty="0">
                <a:solidFill>
                  <a:srgbClr val="FF0000"/>
                </a:solidFill>
                <a:effectLst>
                  <a:glow rad="254000">
                    <a:schemeClr val="bg1"/>
                  </a:glow>
                </a:effectLst>
              </a:rPr>
              <a:t>calculated &amp; intentional.  </a:t>
            </a:r>
            <a:r>
              <a:rPr lang="en-US" sz="2400" b="1" dirty="0">
                <a:effectLst>
                  <a:glow rad="254000">
                    <a:schemeClr val="bg1"/>
                  </a:glow>
                </a:effectLst>
              </a:rPr>
              <a:t>It clearly exposes </a:t>
            </a:r>
            <a:r>
              <a:rPr lang="en-US" sz="2400" b="1" dirty="0">
                <a:solidFill>
                  <a:srgbClr val="3D4141"/>
                </a:solidFill>
                <a:effectLst>
                  <a:glow rad="254000">
                    <a:schemeClr val="bg1"/>
                  </a:glow>
                </a:effectLst>
              </a:rPr>
              <a:t>how </a:t>
            </a:r>
            <a:br>
              <a:rPr lang="en-US" sz="2400" b="1" dirty="0">
                <a:solidFill>
                  <a:srgbClr val="3D4141"/>
                </a:solidFill>
                <a:effectLst>
                  <a:glow rad="254000">
                    <a:schemeClr val="bg1"/>
                  </a:glow>
                </a:effectLst>
              </a:rPr>
            </a:br>
            <a:r>
              <a:rPr lang="en-US" sz="2400" b="1" dirty="0">
                <a:solidFill>
                  <a:srgbClr val="222BDC"/>
                </a:solidFill>
                <a:effectLst>
                  <a:glow rad="254000">
                    <a:schemeClr val="bg1"/>
                  </a:glow>
                </a:effectLst>
              </a:rPr>
              <a:t>Yahusha</a:t>
            </a:r>
            <a:r>
              <a:rPr lang="en-US" sz="2400" b="1" dirty="0">
                <a:solidFill>
                  <a:srgbClr val="3D4141"/>
                </a:solidFill>
                <a:effectLst>
                  <a:glow rad="254000">
                    <a:schemeClr val="bg1"/>
                  </a:glow>
                </a:effectLst>
              </a:rPr>
              <a:t> </a:t>
            </a:r>
            <a:r>
              <a:rPr lang="en-US" sz="2400" b="1" dirty="0">
                <a:solidFill>
                  <a:srgbClr val="3D4141"/>
                </a:solidFill>
                <a:effectLst>
                  <a:glow rad="254000">
                    <a:schemeClr val="bg1"/>
                  </a:glow>
                  <a:outerShdw blurRad="50800" dist="50800" dir="5400000" algn="ctr" rotWithShape="0">
                    <a:srgbClr val="00FF00"/>
                  </a:outerShdw>
                </a:effectLst>
                <a:latin typeface="Snap ITC" panose="04040A07060A02020202" pitchFamily="82" charset="0"/>
              </a:rPr>
              <a:t>adamantly</a:t>
            </a:r>
            <a:r>
              <a:rPr lang="en-US" sz="2400" b="1" dirty="0">
                <a:solidFill>
                  <a:srgbClr val="3D4141"/>
                </a:solidFill>
                <a:effectLst>
                  <a:glow rad="254000">
                    <a:schemeClr val="bg1"/>
                  </a:glow>
                  <a:outerShdw blurRad="50800" dist="50800" dir="5400000" algn="ctr" rotWithShape="0">
                    <a:srgbClr val="00FF00"/>
                  </a:outerShdw>
                </a:effectLst>
              </a:rPr>
              <a:t> </a:t>
            </a:r>
            <a:r>
              <a:rPr lang="en-US" sz="2400" b="1" dirty="0">
                <a:solidFill>
                  <a:srgbClr val="3D4141"/>
                </a:solidFill>
                <a:effectLst>
                  <a:glow rad="254000">
                    <a:schemeClr val="bg1"/>
                  </a:glow>
                  <a:outerShdw blurRad="50800" dist="50800" dir="5400000" algn="ctr" rotWithShape="0">
                    <a:srgbClr val="00FF00"/>
                  </a:outerShdw>
                </a:effectLst>
                <a:latin typeface="Arial Black" panose="020B0A04020102020204" pitchFamily="34" charset="0"/>
              </a:rPr>
              <a:t>WITNESSED</a:t>
            </a:r>
            <a:r>
              <a:rPr lang="en-US" sz="2400" b="1" dirty="0">
                <a:solidFill>
                  <a:srgbClr val="3D4141"/>
                </a:solidFill>
                <a:effectLst>
                  <a:glow rad="254000">
                    <a:schemeClr val="bg1"/>
                  </a:glow>
                  <a:outerShdw blurRad="50800" dist="50800" dir="5400000" algn="ctr" rotWithShape="0">
                    <a:srgbClr val="00FF00"/>
                  </a:outerShdw>
                </a:effectLst>
              </a:rPr>
              <a:t> </a:t>
            </a:r>
            <a:r>
              <a:rPr lang="en-US" sz="2400" b="1" dirty="0">
                <a:solidFill>
                  <a:srgbClr val="3D4141"/>
                </a:solidFill>
                <a:effectLst>
                  <a:glow rad="254000">
                    <a:schemeClr val="bg1"/>
                  </a:glow>
                </a:effectLst>
              </a:rPr>
              <a:t>and </a:t>
            </a:r>
            <a:r>
              <a:rPr lang="en-US" sz="2400" b="1" dirty="0">
                <a:solidFill>
                  <a:srgbClr val="3D4141"/>
                </a:solidFill>
                <a:effectLst>
                  <a:glow rad="254000">
                    <a:schemeClr val="bg1"/>
                  </a:glow>
                  <a:outerShdw blurRad="50800" dist="50800" dir="5400000" algn="ctr" rotWithShape="0">
                    <a:srgbClr val="00FF00"/>
                  </a:outerShdw>
                </a:effectLst>
                <a:latin typeface="Arial Black" panose="020B0A04020102020204" pitchFamily="34" charset="0"/>
              </a:rPr>
              <a:t>PROTESTED</a:t>
            </a:r>
            <a:r>
              <a:rPr lang="en-US" sz="2400" b="1" dirty="0">
                <a:solidFill>
                  <a:srgbClr val="3D4141"/>
                </a:solidFill>
                <a:effectLst>
                  <a:glow rad="254000">
                    <a:schemeClr val="bg1"/>
                  </a:glow>
                </a:effectLst>
                <a:latin typeface="Arial Black" panose="020B0A04020102020204" pitchFamily="34" charset="0"/>
              </a:rPr>
              <a:t> </a:t>
            </a:r>
            <a:r>
              <a:rPr lang="en-US" sz="2400" b="1" dirty="0">
                <a:solidFill>
                  <a:srgbClr val="3D4141"/>
                </a:solidFill>
                <a:effectLst>
                  <a:glow rad="254000">
                    <a:schemeClr val="bg1"/>
                  </a:glow>
                </a:effectLst>
              </a:rPr>
              <a:t>against the lunar calendar!  </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3013" y="298381"/>
            <a:ext cx="2986087" cy="2390821"/>
          </a:xfrm>
          <a:prstGeom prst="ellipse">
            <a:avLst/>
          </a:prstGeom>
          <a:ln w="190500" cap="rnd">
            <a:solidFill>
              <a:schemeClr val="accent1">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Slide Number Placeholder 3"/>
          <p:cNvSpPr>
            <a:spLocks noGrp="1"/>
          </p:cNvSpPr>
          <p:nvPr>
            <p:ph type="sldNum" sz="quarter" idx="12"/>
          </p:nvPr>
        </p:nvSpPr>
        <p:spPr>
          <a:xfrm>
            <a:off x="11747500" y="6356350"/>
            <a:ext cx="342900" cy="365125"/>
          </a:xfrm>
          <a:solidFill>
            <a:schemeClr val="bg1"/>
          </a:solidFill>
          <a:scene3d>
            <a:camera prst="orthographicFront"/>
            <a:lightRig rig="threePt" dir="t"/>
          </a:scene3d>
          <a:sp3d>
            <a:bevelT w="165100" prst="coolSlant"/>
          </a:sp3d>
        </p:spPr>
        <p:txBody>
          <a:bodyPr/>
          <a:lstStyle/>
          <a:p>
            <a:pPr algn="ctr"/>
            <a:fld id="{0B555D82-D20F-4DB7-B3E9-7B7EAC2F87A9}" type="slidenum">
              <a:rPr lang="en-US" sz="1400" smtClean="0">
                <a:solidFill>
                  <a:schemeClr val="tx1"/>
                </a:solidFill>
              </a:rPr>
              <a:pPr algn="ctr"/>
              <a:t>2</a:t>
            </a:fld>
            <a:endParaRPr lang="en-US" sz="1400" dirty="0">
              <a:solidFill>
                <a:schemeClr val="tx1"/>
              </a:solidFill>
            </a:endParaRPr>
          </a:p>
        </p:txBody>
      </p:sp>
    </p:spTree>
    <p:extLst>
      <p:ext uri="{BB962C8B-B14F-4D97-AF65-F5344CB8AC3E}">
        <p14:creationId xmlns:p14="http://schemas.microsoft.com/office/powerpoint/2010/main" val="145567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16" presetClass="entr" presetSubtype="21" fill="hold" nodeType="afterEffect">
                                  <p:stCondLst>
                                    <p:cond delay="100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1000"/>
                                        <p:tgtEl>
                                          <p:spTgt spid="11">
                                            <p:txEl>
                                              <p:pRg st="0" end="0"/>
                                            </p:txEl>
                                          </p:spTgt>
                                        </p:tgtEl>
                                      </p:cBhvr>
                                    </p:animEffect>
                                  </p:childTnLst>
                                </p:cTn>
                              </p:par>
                            </p:childTnLst>
                          </p:cTn>
                        </p:par>
                        <p:par>
                          <p:cTn id="18" fill="hold">
                            <p:stCondLst>
                              <p:cond delay="4000"/>
                            </p:stCondLst>
                            <p:childTnLst>
                              <p:par>
                                <p:cTn id="19" presetID="16" presetClass="entr" presetSubtype="21" fill="hold" nodeType="afterEffect">
                                  <p:stCondLst>
                                    <p:cond delay="100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barn(inVertical)">
                                      <p:cBhvr>
                                        <p:cTn id="21" dur="1000"/>
                                        <p:tgtEl>
                                          <p:spTgt spid="11">
                                            <p:txEl>
                                              <p:pRg st="1" end="1"/>
                                            </p:txEl>
                                          </p:spTgt>
                                        </p:tgtEl>
                                      </p:cBhvr>
                                    </p:animEffect>
                                  </p:childTnLst>
                                </p:cTn>
                              </p:par>
                            </p:childTnLst>
                          </p:cTn>
                        </p:par>
                        <p:par>
                          <p:cTn id="22" fill="hold">
                            <p:stCondLst>
                              <p:cond delay="6000"/>
                            </p:stCondLst>
                            <p:childTnLst>
                              <p:par>
                                <p:cTn id="23" presetID="16" presetClass="entr" presetSubtype="21" fill="hold" nodeType="afterEffect">
                                  <p:stCondLst>
                                    <p:cond delay="100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barn(inVertical)">
                                      <p:cBhvr>
                                        <p:cTn id="25" dur="1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accent1">
                <a:lumMod val="40000"/>
                <a:lumOff val="60000"/>
                <a:alpha val="74000"/>
              </a:schemeClr>
            </a:gs>
            <a:gs pos="50000">
              <a:srgbClr val="FF99FF"/>
            </a:gs>
            <a:gs pos="80000">
              <a:schemeClr val="accent4">
                <a:alpha val="72000"/>
                <a:lumMod val="60000"/>
                <a:lumOff val="40000"/>
              </a:schemeClr>
            </a:gs>
          </a:gsLst>
          <a:path path="rect">
            <a:fillToRect t="100000" r="100000"/>
          </a:path>
          <a:tileRect l="-100000" b="-10000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20</a:t>
            </a:fld>
            <a:endParaRPr lang="en-US" dirty="0">
              <a:solidFill>
                <a:schemeClr val="tx1"/>
              </a:solidFill>
            </a:endParaRPr>
          </a:p>
        </p:txBody>
      </p:sp>
      <p:sp>
        <p:nvSpPr>
          <p:cNvPr id="3" name="Content Placeholder 2"/>
          <p:cNvSpPr>
            <a:spLocks noGrp="1"/>
          </p:cNvSpPr>
          <p:nvPr>
            <p:ph idx="1"/>
          </p:nvPr>
        </p:nvSpPr>
        <p:spPr>
          <a:xfrm>
            <a:off x="3241675" y="2069647"/>
            <a:ext cx="8146143" cy="5138737"/>
          </a:xfrm>
        </p:spPr>
        <p:txBody>
          <a:bodyPr>
            <a:normAutofit/>
          </a:bodyPr>
          <a:lstStyle/>
          <a:p>
            <a:pPr marL="0" indent="0">
              <a:buNone/>
            </a:pPr>
            <a:r>
              <a:rPr lang="en-US" b="1" dirty="0">
                <a:solidFill>
                  <a:srgbClr val="0070C0"/>
                </a:solidFill>
              </a:rPr>
              <a:t>John 12:1, 9</a:t>
            </a:r>
          </a:p>
          <a:p>
            <a:r>
              <a:rPr lang="en-US" b="1" dirty="0"/>
              <a:t>1</a:t>
            </a:r>
            <a:r>
              <a:rPr lang="en-US" dirty="0"/>
              <a:t>  Then </a:t>
            </a:r>
            <a:r>
              <a:rPr lang="en-US" b="1" dirty="0">
                <a:solidFill>
                  <a:srgbClr val="0070C0"/>
                </a:solidFill>
              </a:rPr>
              <a:t>Yahusha</a:t>
            </a:r>
            <a:r>
              <a:rPr lang="en-US" dirty="0"/>
              <a:t> </a:t>
            </a:r>
            <a:r>
              <a:rPr lang="en-US" b="1" dirty="0"/>
              <a:t>six days before the Passover </a:t>
            </a:r>
            <a:r>
              <a:rPr lang="en-US" dirty="0"/>
              <a:t>came to Bethany, where Lazarus was which had been dead, whom He raised from the dead</a:t>
            </a:r>
          </a:p>
          <a:p>
            <a:r>
              <a:rPr lang="en-US" b="1" dirty="0"/>
              <a:t>9</a:t>
            </a:r>
            <a:r>
              <a:rPr lang="en-US" dirty="0"/>
              <a:t>  </a:t>
            </a:r>
            <a:r>
              <a:rPr lang="en-US" b="1" dirty="0"/>
              <a:t>Much people of the Jews therefore knew that He was there: and they came </a:t>
            </a:r>
            <a:r>
              <a:rPr lang="en-US" dirty="0"/>
              <a:t>not for </a:t>
            </a:r>
            <a:r>
              <a:rPr lang="en-US" b="1" dirty="0">
                <a:solidFill>
                  <a:srgbClr val="0070C0"/>
                </a:solidFill>
              </a:rPr>
              <a:t>Yahusha’s</a:t>
            </a:r>
            <a:r>
              <a:rPr lang="en-US" dirty="0"/>
              <a:t> sake only, but that they might see Lazarus also, whom He had raised from the dead. </a:t>
            </a:r>
            <a:r>
              <a:rPr lang="en-US" sz="2000" i="1" dirty="0"/>
              <a:t>KJV</a:t>
            </a:r>
            <a:endParaRPr lang="en-US" i="1" dirty="0"/>
          </a:p>
          <a:p>
            <a:endParaRPr lang="en-CA"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612571" cy="6858000"/>
          </a:xfrm>
          <a:prstGeom prst="rect">
            <a:avLst/>
          </a:prstGeom>
          <a:scene3d>
            <a:camera prst="orthographicFront"/>
            <a:lightRig rig="threePt" dir="t"/>
          </a:scene3d>
          <a:sp3d>
            <a:bevelT w="152400" h="50800" prst="softRound"/>
          </a:sp3d>
        </p:spPr>
      </p:pic>
      <p:sp>
        <p:nvSpPr>
          <p:cNvPr id="5" name="Title 1"/>
          <p:cNvSpPr txBox="1">
            <a:spLocks/>
          </p:cNvSpPr>
          <p:nvPr/>
        </p:nvSpPr>
        <p:spPr>
          <a:xfrm>
            <a:off x="3367314" y="237649"/>
            <a:ext cx="8020504" cy="1475037"/>
          </a:xfrm>
          <a:prstGeom prst="round2DiagRect">
            <a:avLst/>
          </a:prstGeom>
          <a:solidFill>
            <a:srgbClr val="D7E7F5"/>
          </a:solidFill>
          <a:ln w="38100">
            <a:solidFill>
              <a:srgbClr val="0000FF"/>
            </a:solidFill>
          </a:ln>
          <a:scene3d>
            <a:camera prst="orthographicFront"/>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i="1" dirty="0">
                <a:ln>
                  <a:solidFill>
                    <a:sysClr val="windowText" lastClr="000000"/>
                  </a:solidFill>
                </a:ln>
                <a:solidFill>
                  <a:srgbClr val="0070C0"/>
                </a:solidFill>
                <a:effectLst>
                  <a:glow rad="127000">
                    <a:srgbClr val="FFFF00"/>
                  </a:glow>
                </a:effectLst>
                <a:latin typeface="Comic Sans MS" pitchFamily="66" charset="0"/>
              </a:rPr>
              <a:t>What was the Custom for </a:t>
            </a:r>
            <a:br>
              <a:rPr lang="en-US" sz="4000" b="1" i="1" dirty="0">
                <a:ln>
                  <a:solidFill>
                    <a:sysClr val="windowText" lastClr="000000"/>
                  </a:solidFill>
                </a:ln>
                <a:solidFill>
                  <a:srgbClr val="0070C0"/>
                </a:solidFill>
                <a:effectLst>
                  <a:glow rad="127000">
                    <a:srgbClr val="FFFF00"/>
                  </a:glow>
                </a:effectLst>
                <a:latin typeface="Comic Sans MS" pitchFamily="66" charset="0"/>
              </a:rPr>
            </a:br>
            <a:r>
              <a:rPr lang="en-US" sz="4000" b="1" i="1" dirty="0">
                <a:ln>
                  <a:solidFill>
                    <a:sysClr val="windowText" lastClr="000000"/>
                  </a:solidFill>
                </a:ln>
                <a:solidFill>
                  <a:srgbClr val="0070C0"/>
                </a:solidFill>
                <a:effectLst>
                  <a:glow rad="127000">
                    <a:srgbClr val="FFFF00"/>
                  </a:glow>
                </a:effectLst>
                <a:latin typeface="Comic Sans MS" pitchFamily="66" charset="0"/>
              </a:rPr>
              <a:t>the Passover Pilgrimage?</a:t>
            </a:r>
          </a:p>
        </p:txBody>
      </p:sp>
    </p:spTree>
    <p:extLst>
      <p:ext uri="{BB962C8B-B14F-4D97-AF65-F5344CB8AC3E}">
        <p14:creationId xmlns:p14="http://schemas.microsoft.com/office/powerpoint/2010/main" val="1817849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accent1">
                <a:lumMod val="40000"/>
                <a:lumOff val="60000"/>
                <a:alpha val="74000"/>
              </a:schemeClr>
            </a:gs>
            <a:gs pos="50000">
              <a:srgbClr val="FF99FF"/>
            </a:gs>
            <a:gs pos="80000">
              <a:schemeClr val="accent4">
                <a:alpha val="72000"/>
                <a:lumMod val="60000"/>
                <a:lumOff val="40000"/>
              </a:schemeClr>
            </a:gs>
          </a:gsLst>
          <a:path path="rect">
            <a:fillToRect t="100000" r="100000"/>
          </a:path>
          <a:tileRect l="-100000" b="-10000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21</a:t>
            </a:fld>
            <a:endParaRPr lang="en-US" dirty="0">
              <a:solidFill>
                <a:schemeClr val="tx1"/>
              </a:solidFill>
            </a:endParaRPr>
          </a:p>
        </p:txBody>
      </p:sp>
      <p:sp>
        <p:nvSpPr>
          <p:cNvPr id="5" name="Title 1"/>
          <p:cNvSpPr txBox="1">
            <a:spLocks/>
          </p:cNvSpPr>
          <p:nvPr/>
        </p:nvSpPr>
        <p:spPr>
          <a:xfrm>
            <a:off x="363764" y="5037225"/>
            <a:ext cx="5950857" cy="1295185"/>
          </a:xfrm>
          <a:prstGeom prst="round2DiagRect">
            <a:avLst/>
          </a:prstGeom>
          <a:solidFill>
            <a:srgbClr val="D7E7F5"/>
          </a:solidFill>
          <a:ln w="38100">
            <a:solidFill>
              <a:srgbClr val="0000FF"/>
            </a:solidFill>
          </a:ln>
          <a:scene3d>
            <a:camera prst="orthographicFront"/>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i="1" dirty="0">
                <a:ln>
                  <a:solidFill>
                    <a:sysClr val="windowText" lastClr="000000"/>
                  </a:solidFill>
                </a:ln>
                <a:solidFill>
                  <a:srgbClr val="0070C0"/>
                </a:solidFill>
                <a:effectLst>
                  <a:glow rad="127000">
                    <a:srgbClr val="FFFF00"/>
                  </a:glow>
                </a:effectLst>
                <a:latin typeface="Comic Sans MS" pitchFamily="66" charset="0"/>
              </a:rPr>
              <a:t>Many of the people were early for the Passover Festival.</a:t>
            </a:r>
          </a:p>
        </p:txBody>
      </p:sp>
      <p:sp>
        <p:nvSpPr>
          <p:cNvPr id="6" name="Content Placeholder 2"/>
          <p:cNvSpPr txBox="1">
            <a:spLocks/>
          </p:cNvSpPr>
          <p:nvPr/>
        </p:nvSpPr>
        <p:spPr>
          <a:xfrm>
            <a:off x="363764" y="391164"/>
            <a:ext cx="6066065" cy="51387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0070C0"/>
                </a:solidFill>
              </a:rPr>
              <a:t>John 12:12-13</a:t>
            </a:r>
          </a:p>
          <a:p>
            <a:r>
              <a:rPr lang="en-US" b="1" dirty="0"/>
              <a:t>12</a:t>
            </a:r>
            <a:r>
              <a:rPr lang="en-US" dirty="0"/>
              <a:t>  </a:t>
            </a:r>
            <a:r>
              <a:rPr lang="en-US" b="1" dirty="0"/>
              <a:t>On the next day </a:t>
            </a:r>
            <a:r>
              <a:rPr lang="en-US" sz="2000" dirty="0">
                <a:solidFill>
                  <a:schemeClr val="accent2">
                    <a:lumMod val="50000"/>
                  </a:schemeClr>
                </a:solidFill>
              </a:rPr>
              <a:t>[10</a:t>
            </a:r>
            <a:r>
              <a:rPr lang="en-US" sz="2000" baseline="30000" dirty="0">
                <a:solidFill>
                  <a:schemeClr val="accent2">
                    <a:lumMod val="50000"/>
                  </a:schemeClr>
                </a:solidFill>
              </a:rPr>
              <a:t>th</a:t>
            </a:r>
            <a:r>
              <a:rPr lang="en-US" sz="2000" dirty="0">
                <a:solidFill>
                  <a:schemeClr val="accent2">
                    <a:lumMod val="50000"/>
                  </a:schemeClr>
                </a:solidFill>
              </a:rPr>
              <a:t> day; 1</a:t>
            </a:r>
            <a:r>
              <a:rPr lang="en-US" sz="2000" baseline="30000" dirty="0">
                <a:solidFill>
                  <a:schemeClr val="accent2">
                    <a:lumMod val="50000"/>
                  </a:schemeClr>
                </a:solidFill>
              </a:rPr>
              <a:t>st</a:t>
            </a:r>
            <a:r>
              <a:rPr lang="en-US" sz="2000" dirty="0">
                <a:solidFill>
                  <a:schemeClr val="accent2">
                    <a:lumMod val="50000"/>
                  </a:schemeClr>
                </a:solidFill>
              </a:rPr>
              <a:t> month] </a:t>
            </a:r>
            <a:r>
              <a:rPr lang="en-US" dirty="0"/>
              <a:t>much people that were come to the feast, when they heard that </a:t>
            </a:r>
            <a:r>
              <a:rPr lang="en-US" b="1" dirty="0">
                <a:solidFill>
                  <a:srgbClr val="0070C0"/>
                </a:solidFill>
              </a:rPr>
              <a:t>Yahusha</a:t>
            </a:r>
            <a:r>
              <a:rPr lang="en-US" b="1" dirty="0"/>
              <a:t> </a:t>
            </a:r>
            <a:r>
              <a:rPr lang="en-US" dirty="0"/>
              <a:t>was coming to Jerusalem,</a:t>
            </a:r>
          </a:p>
          <a:p>
            <a:r>
              <a:rPr lang="en-US" b="1" dirty="0"/>
              <a:t>13</a:t>
            </a:r>
            <a:r>
              <a:rPr lang="en-US" dirty="0"/>
              <a:t>  Took branches of palm trees, and went forth to meet Him </a:t>
            </a:r>
            <a:r>
              <a:rPr lang="en-US" sz="2000" dirty="0">
                <a:solidFill>
                  <a:schemeClr val="accent2">
                    <a:lumMod val="50000"/>
                  </a:schemeClr>
                </a:solidFill>
              </a:rPr>
              <a:t>[for His Triumphal Entry – 4 days before Passover],</a:t>
            </a:r>
            <a:r>
              <a:rPr lang="en-US" dirty="0"/>
              <a:t> and cried, Hosanna: Blessed is the King of Israel that cometh in the name of </a:t>
            </a:r>
            <a:r>
              <a:rPr lang="en-US" b="1" dirty="0">
                <a:solidFill>
                  <a:srgbClr val="0070C0"/>
                </a:solidFill>
              </a:rPr>
              <a:t>Yahuah</a:t>
            </a:r>
            <a:r>
              <a:rPr lang="en-US" dirty="0">
                <a:solidFill>
                  <a:srgbClr val="0070C0"/>
                </a:solidFill>
              </a:rPr>
              <a:t>.</a:t>
            </a:r>
            <a:r>
              <a:rPr lang="en-US" dirty="0"/>
              <a:t>  </a:t>
            </a:r>
            <a:r>
              <a:rPr lang="en-US" sz="2000" i="1" dirty="0"/>
              <a:t>KJV</a:t>
            </a:r>
            <a:endParaRPr lang="en-US" i="1" dirty="0"/>
          </a:p>
          <a:p>
            <a:endParaRPr lang="en-CA"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6913" y="962081"/>
            <a:ext cx="5283201" cy="5283201"/>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val="2800656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accent4">
                <a:lumMod val="40000"/>
                <a:lumOff val="60000"/>
              </a:schemeClr>
            </a:gs>
            <a:gs pos="50000">
              <a:schemeClr val="accent6">
                <a:lumMod val="60000"/>
                <a:lumOff val="40000"/>
              </a:schemeClr>
            </a:gs>
            <a:gs pos="80000">
              <a:schemeClr val="accent2">
                <a:lumMod val="40000"/>
                <a:lumOff val="60000"/>
              </a:schemeClr>
            </a:gs>
          </a:gsLst>
          <a:lin ang="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22</a:t>
            </a:fld>
            <a:endParaRPr lang="en-US" dirty="0">
              <a:solidFill>
                <a:schemeClr val="tx1"/>
              </a:solidFill>
            </a:endParaRPr>
          </a:p>
        </p:txBody>
      </p:sp>
      <p:sp>
        <p:nvSpPr>
          <p:cNvPr id="3" name="Title 1"/>
          <p:cNvSpPr txBox="1">
            <a:spLocks/>
          </p:cNvSpPr>
          <p:nvPr/>
        </p:nvSpPr>
        <p:spPr>
          <a:xfrm>
            <a:off x="391887" y="275750"/>
            <a:ext cx="11426044" cy="682194"/>
          </a:xfrm>
          <a:prstGeom prst="round2DiagRect">
            <a:avLst/>
          </a:prstGeom>
          <a:solidFill>
            <a:srgbClr val="D7E7F5"/>
          </a:solidFill>
          <a:ln w="38100">
            <a:solidFill>
              <a:srgbClr val="0000FF"/>
            </a:solidFill>
          </a:ln>
          <a:scene3d>
            <a:camera prst="orthographicFront"/>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i="1" dirty="0">
                <a:ln>
                  <a:solidFill>
                    <a:sysClr val="windowText" lastClr="000000"/>
                  </a:solidFill>
                </a:ln>
                <a:solidFill>
                  <a:srgbClr val="0070C0"/>
                </a:solidFill>
                <a:effectLst>
                  <a:glow rad="127000">
                    <a:srgbClr val="FFFF00"/>
                  </a:glow>
                </a:effectLst>
                <a:latin typeface="Comic Sans MS" pitchFamily="66" charset="0"/>
              </a:rPr>
              <a:t>What would the Custom be for the Sukkot Pilgrimage?</a:t>
            </a:r>
          </a:p>
        </p:txBody>
      </p:sp>
      <p:sp>
        <p:nvSpPr>
          <p:cNvPr id="7" name="Content Placeholder 2"/>
          <p:cNvSpPr txBox="1">
            <a:spLocks/>
          </p:cNvSpPr>
          <p:nvPr/>
        </p:nvSpPr>
        <p:spPr>
          <a:xfrm>
            <a:off x="304803" y="1268002"/>
            <a:ext cx="4382722" cy="513873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Some things to remember:</a:t>
            </a:r>
          </a:p>
          <a:p>
            <a:r>
              <a:rPr lang="en-US" dirty="0"/>
              <a:t>Several festivals are found in the 7</a:t>
            </a:r>
            <a:r>
              <a:rPr lang="en-US" baseline="30000" dirty="0"/>
              <a:t>th</a:t>
            </a:r>
            <a:r>
              <a:rPr lang="en-US" dirty="0"/>
              <a:t> month:</a:t>
            </a:r>
          </a:p>
          <a:p>
            <a:pPr marL="914400" lvl="1" indent="-457200">
              <a:buFont typeface="+mj-lt"/>
              <a:buAutoNum type="arabicPeriod"/>
            </a:pPr>
            <a:r>
              <a:rPr lang="en-US" b="1" dirty="0">
                <a:ln>
                  <a:solidFill>
                    <a:srgbClr val="002060"/>
                  </a:solidFill>
                </a:ln>
                <a:solidFill>
                  <a:srgbClr val="0070C0"/>
                </a:solidFill>
              </a:rPr>
              <a:t>Feast of Trumpets on </a:t>
            </a:r>
            <a:br>
              <a:rPr lang="en-US" b="1" dirty="0">
                <a:ln>
                  <a:solidFill>
                    <a:srgbClr val="002060"/>
                  </a:solidFill>
                </a:ln>
                <a:solidFill>
                  <a:srgbClr val="0070C0"/>
                </a:solidFill>
              </a:rPr>
            </a:br>
            <a:r>
              <a:rPr lang="en-US" b="1" dirty="0">
                <a:ln>
                  <a:solidFill>
                    <a:srgbClr val="002060"/>
                  </a:solidFill>
                </a:ln>
                <a:solidFill>
                  <a:srgbClr val="0070C0"/>
                </a:solidFill>
              </a:rPr>
              <a:t>the 1</a:t>
            </a:r>
            <a:r>
              <a:rPr lang="en-US" b="1" baseline="30000" dirty="0">
                <a:ln>
                  <a:solidFill>
                    <a:srgbClr val="002060"/>
                  </a:solidFill>
                </a:ln>
                <a:solidFill>
                  <a:srgbClr val="0070C0"/>
                </a:solidFill>
              </a:rPr>
              <a:t>st</a:t>
            </a:r>
            <a:r>
              <a:rPr lang="en-US" b="1" dirty="0">
                <a:ln>
                  <a:solidFill>
                    <a:srgbClr val="002060"/>
                  </a:solidFill>
                </a:ln>
                <a:solidFill>
                  <a:srgbClr val="0070C0"/>
                </a:solidFill>
              </a:rPr>
              <a:t> day of the month was a reminder to be prepared for Yom Kippur. </a:t>
            </a:r>
          </a:p>
          <a:p>
            <a:pPr marL="914400" lvl="1" indent="-457200">
              <a:buFont typeface="+mj-lt"/>
              <a:buAutoNum type="arabicPeriod"/>
            </a:pPr>
            <a:r>
              <a:rPr lang="en-US" b="1" dirty="0">
                <a:ln>
                  <a:solidFill>
                    <a:srgbClr val="002060"/>
                  </a:solidFill>
                </a:ln>
                <a:solidFill>
                  <a:srgbClr val="7030A0"/>
                </a:solidFill>
              </a:rPr>
              <a:t>Yom Kippur was honored on the 10</a:t>
            </a:r>
            <a:r>
              <a:rPr lang="en-US" b="1" baseline="30000" dirty="0">
                <a:ln>
                  <a:solidFill>
                    <a:srgbClr val="002060"/>
                  </a:solidFill>
                </a:ln>
                <a:solidFill>
                  <a:srgbClr val="7030A0"/>
                </a:solidFill>
              </a:rPr>
              <a:t>th</a:t>
            </a:r>
            <a:r>
              <a:rPr lang="en-US" b="1" dirty="0">
                <a:ln>
                  <a:solidFill>
                    <a:srgbClr val="002060"/>
                  </a:solidFill>
                </a:ln>
                <a:solidFill>
                  <a:srgbClr val="7030A0"/>
                </a:solidFill>
              </a:rPr>
              <a:t> day of the month.</a:t>
            </a:r>
          </a:p>
          <a:p>
            <a:pPr marL="914400" lvl="1" indent="-457200">
              <a:buFont typeface="+mj-lt"/>
              <a:buAutoNum type="arabicPeriod"/>
            </a:pPr>
            <a:r>
              <a:rPr lang="en-US" b="1" dirty="0">
                <a:solidFill>
                  <a:schemeClr val="accent2">
                    <a:lumMod val="50000"/>
                  </a:schemeClr>
                </a:solidFill>
              </a:rPr>
              <a:t>Sukkot included: </a:t>
            </a:r>
          </a:p>
          <a:p>
            <a:pPr marL="1428750" lvl="2" indent="-514350">
              <a:buFont typeface="+mj-lt"/>
              <a:buAutoNum type="romanLcPeriod"/>
            </a:pPr>
            <a:r>
              <a:rPr lang="en-US" b="1" dirty="0">
                <a:ln>
                  <a:solidFill>
                    <a:schemeClr val="accent2">
                      <a:lumMod val="50000"/>
                    </a:schemeClr>
                  </a:solidFill>
                </a:ln>
                <a:solidFill>
                  <a:schemeClr val="accent2">
                    <a:lumMod val="50000"/>
                  </a:schemeClr>
                </a:solidFill>
              </a:rPr>
              <a:t>7 Days of Feast of Tabernacles (15</a:t>
            </a:r>
            <a:r>
              <a:rPr lang="en-US" b="1" baseline="30000" dirty="0">
                <a:ln>
                  <a:solidFill>
                    <a:schemeClr val="accent2">
                      <a:lumMod val="50000"/>
                    </a:schemeClr>
                  </a:solidFill>
                </a:ln>
                <a:solidFill>
                  <a:schemeClr val="accent2">
                    <a:lumMod val="50000"/>
                  </a:schemeClr>
                </a:solidFill>
              </a:rPr>
              <a:t>th</a:t>
            </a:r>
            <a:r>
              <a:rPr lang="en-US" b="1" dirty="0">
                <a:ln>
                  <a:solidFill>
                    <a:schemeClr val="accent2">
                      <a:lumMod val="50000"/>
                    </a:schemeClr>
                  </a:solidFill>
                </a:ln>
                <a:solidFill>
                  <a:schemeClr val="accent2">
                    <a:lumMod val="50000"/>
                  </a:schemeClr>
                </a:solidFill>
              </a:rPr>
              <a:t> – </a:t>
            </a:r>
            <a:br>
              <a:rPr lang="en-US" b="1" dirty="0">
                <a:ln>
                  <a:solidFill>
                    <a:schemeClr val="accent2">
                      <a:lumMod val="50000"/>
                    </a:schemeClr>
                  </a:solidFill>
                </a:ln>
                <a:solidFill>
                  <a:schemeClr val="accent2">
                    <a:lumMod val="50000"/>
                  </a:schemeClr>
                </a:solidFill>
              </a:rPr>
            </a:br>
            <a:r>
              <a:rPr lang="en-US" b="1" dirty="0">
                <a:ln>
                  <a:solidFill>
                    <a:schemeClr val="accent2">
                      <a:lumMod val="50000"/>
                    </a:schemeClr>
                  </a:solidFill>
                </a:ln>
                <a:solidFill>
                  <a:schemeClr val="accent2">
                    <a:lumMod val="50000"/>
                  </a:schemeClr>
                </a:solidFill>
              </a:rPr>
              <a:t>21</a:t>
            </a:r>
            <a:r>
              <a:rPr lang="en-US" b="1" baseline="30000" dirty="0">
                <a:ln>
                  <a:solidFill>
                    <a:schemeClr val="accent2">
                      <a:lumMod val="50000"/>
                    </a:schemeClr>
                  </a:solidFill>
                </a:ln>
                <a:solidFill>
                  <a:schemeClr val="accent2">
                    <a:lumMod val="50000"/>
                  </a:schemeClr>
                </a:solidFill>
              </a:rPr>
              <a:t>st</a:t>
            </a:r>
            <a:r>
              <a:rPr lang="en-US" b="1" dirty="0">
                <a:ln>
                  <a:solidFill>
                    <a:schemeClr val="accent2">
                      <a:lumMod val="50000"/>
                    </a:schemeClr>
                  </a:solidFill>
                </a:ln>
                <a:solidFill>
                  <a:schemeClr val="accent2">
                    <a:lumMod val="50000"/>
                  </a:schemeClr>
                </a:solidFill>
              </a:rPr>
              <a:t> of the month) </a:t>
            </a:r>
          </a:p>
          <a:p>
            <a:pPr marL="1428750" lvl="2" indent="-514350">
              <a:buFont typeface="+mj-lt"/>
              <a:buAutoNum type="romanLcPeriod"/>
            </a:pPr>
            <a:r>
              <a:rPr lang="en-US" b="1" dirty="0">
                <a:ln>
                  <a:solidFill>
                    <a:srgbClr val="FF0066"/>
                  </a:solidFill>
                </a:ln>
                <a:solidFill>
                  <a:srgbClr val="FF3FFF"/>
                </a:solidFill>
                <a:effectLst>
                  <a:glow rad="406400">
                    <a:srgbClr val="00FFFF">
                      <a:alpha val="40000"/>
                    </a:srgbClr>
                  </a:glow>
                </a:effectLst>
              </a:rPr>
              <a:t>The Last Great Day </a:t>
            </a:r>
            <a:br>
              <a:rPr lang="en-US" b="1" dirty="0">
                <a:ln>
                  <a:solidFill>
                    <a:srgbClr val="FF0066"/>
                  </a:solidFill>
                </a:ln>
                <a:solidFill>
                  <a:srgbClr val="FF3FFF"/>
                </a:solidFill>
                <a:effectLst>
                  <a:glow rad="406400">
                    <a:srgbClr val="00FFFF">
                      <a:alpha val="40000"/>
                    </a:srgbClr>
                  </a:glow>
                </a:effectLst>
              </a:rPr>
            </a:br>
            <a:r>
              <a:rPr lang="en-US" b="1" dirty="0">
                <a:ln>
                  <a:solidFill>
                    <a:srgbClr val="FF0066"/>
                  </a:solidFill>
                </a:ln>
                <a:solidFill>
                  <a:srgbClr val="FF3FFF"/>
                </a:solidFill>
                <a:effectLst>
                  <a:glow rad="406400">
                    <a:srgbClr val="00FFFF">
                      <a:alpha val="40000"/>
                    </a:srgbClr>
                  </a:glow>
                </a:effectLst>
              </a:rPr>
              <a:t>(22</a:t>
            </a:r>
            <a:r>
              <a:rPr lang="en-US" b="1" baseline="30000" dirty="0">
                <a:ln>
                  <a:solidFill>
                    <a:srgbClr val="FF0066"/>
                  </a:solidFill>
                </a:ln>
                <a:solidFill>
                  <a:srgbClr val="FF3FFF"/>
                </a:solidFill>
                <a:effectLst>
                  <a:glow rad="406400">
                    <a:srgbClr val="00FFFF">
                      <a:alpha val="40000"/>
                    </a:srgbClr>
                  </a:glow>
                </a:effectLst>
              </a:rPr>
              <a:t>nd</a:t>
            </a:r>
            <a:r>
              <a:rPr lang="en-US" b="1" dirty="0">
                <a:ln>
                  <a:solidFill>
                    <a:srgbClr val="FF0066"/>
                  </a:solidFill>
                </a:ln>
                <a:solidFill>
                  <a:srgbClr val="FF3FFF"/>
                </a:solidFill>
                <a:effectLst>
                  <a:glow rad="406400">
                    <a:srgbClr val="00FFFF">
                      <a:alpha val="40000"/>
                    </a:srgbClr>
                  </a:glow>
                </a:effectLst>
              </a:rPr>
              <a:t> of the month) </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7366" y="1044055"/>
            <a:ext cx="6903968" cy="4046142"/>
          </a:xfrm>
          <a:prstGeom prst="rect">
            <a:avLst/>
          </a:prstGeom>
          <a:scene3d>
            <a:camera prst="obliqueTopRight"/>
            <a:lightRig rig="threePt" dir="t"/>
          </a:scene3d>
        </p:spPr>
      </p:pic>
      <p:sp>
        <p:nvSpPr>
          <p:cNvPr id="11" name="Title 1"/>
          <p:cNvSpPr txBox="1">
            <a:spLocks/>
          </p:cNvSpPr>
          <p:nvPr/>
        </p:nvSpPr>
        <p:spPr>
          <a:xfrm>
            <a:off x="4551696" y="5191715"/>
            <a:ext cx="7286172" cy="1528317"/>
          </a:xfrm>
          <a:prstGeom prst="round2DiagRect">
            <a:avLst/>
          </a:prstGeom>
          <a:solidFill>
            <a:srgbClr val="D7E7F5"/>
          </a:solidFill>
          <a:ln w="38100">
            <a:solidFill>
              <a:srgbClr val="0000FF"/>
            </a:solidFill>
          </a:ln>
          <a:scene3d>
            <a:camera prst="orthographicFront"/>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i="1" dirty="0">
                <a:ln>
                  <a:solidFill>
                    <a:sysClr val="windowText" lastClr="000000"/>
                  </a:solidFill>
                </a:ln>
                <a:solidFill>
                  <a:srgbClr val="0070C0"/>
                </a:solidFill>
                <a:effectLst>
                  <a:glow rad="127000">
                    <a:srgbClr val="FFFF00"/>
                  </a:glow>
                </a:effectLst>
                <a:latin typeface="Comic Sans MS" pitchFamily="66" charset="0"/>
              </a:rPr>
              <a:t>There was no requirement for the people to be present at Jerusalem for Trumpets &amp; Yom Kippur.</a:t>
            </a:r>
          </a:p>
        </p:txBody>
      </p:sp>
      <p:sp>
        <p:nvSpPr>
          <p:cNvPr id="4" name="Rectangle 3">
            <a:extLst>
              <a:ext uri="{FF2B5EF4-FFF2-40B4-BE49-F238E27FC236}">
                <a16:creationId xmlns:a16="http://schemas.microsoft.com/office/drawing/2014/main" id="{1BE2C562-59E6-B184-71D5-3FFA817EBBE0}"/>
              </a:ext>
            </a:extLst>
          </p:cNvPr>
          <p:cNvSpPr/>
          <p:nvPr/>
        </p:nvSpPr>
        <p:spPr>
          <a:xfrm>
            <a:off x="5010150" y="3819525"/>
            <a:ext cx="1000125" cy="581025"/>
          </a:xfrm>
          <a:prstGeom prst="rect">
            <a:avLst/>
          </a:prstGeom>
          <a:noFill/>
          <a:effectLst>
            <a:glow rad="101600">
              <a:srgbClr val="00FF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251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accent1">
                <a:lumMod val="40000"/>
                <a:lumOff val="60000"/>
                <a:alpha val="74000"/>
              </a:schemeClr>
            </a:gs>
            <a:gs pos="50000">
              <a:schemeClr val="accent6">
                <a:lumMod val="60000"/>
                <a:lumOff val="40000"/>
              </a:schemeClr>
            </a:gs>
            <a:gs pos="80000">
              <a:schemeClr val="accent2">
                <a:lumMod val="40000"/>
                <a:lumOff val="60000"/>
              </a:schemeClr>
            </a:gs>
          </a:gsLst>
          <a:lin ang="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23</a:t>
            </a:fld>
            <a:endParaRPr lang="en-US" dirty="0">
              <a:solidFill>
                <a:schemeClr val="tx1"/>
              </a:solidFill>
            </a:endParaRPr>
          </a:p>
        </p:txBody>
      </p:sp>
      <p:sp>
        <p:nvSpPr>
          <p:cNvPr id="3" name="Content Placeholder 2"/>
          <p:cNvSpPr>
            <a:spLocks noGrp="1"/>
          </p:cNvSpPr>
          <p:nvPr>
            <p:ph idx="1"/>
          </p:nvPr>
        </p:nvSpPr>
        <p:spPr>
          <a:xfrm>
            <a:off x="4063999" y="365126"/>
            <a:ext cx="7993743" cy="6282375"/>
          </a:xfrm>
        </p:spPr>
        <p:txBody>
          <a:bodyPr>
            <a:normAutofit fontScale="92500" lnSpcReduction="20000"/>
          </a:bodyPr>
          <a:lstStyle/>
          <a:p>
            <a:pPr marL="0" indent="0">
              <a:buNone/>
            </a:pPr>
            <a:r>
              <a:rPr lang="en-US" b="1" dirty="0">
                <a:solidFill>
                  <a:schemeClr val="accent2">
                    <a:lumMod val="50000"/>
                  </a:schemeClr>
                </a:solidFill>
              </a:rPr>
              <a:t>The common land owner was not required to attend Trumpets and Yom Kippur at Jerusalem.  In every year except the Sabbatical and Jubilee years, they were harvesting their fall crops in time to attend Sukkot </a:t>
            </a:r>
            <a:br>
              <a:rPr lang="en-US" b="1" dirty="0">
                <a:solidFill>
                  <a:schemeClr val="accent2">
                    <a:lumMod val="50000"/>
                  </a:schemeClr>
                </a:solidFill>
              </a:rPr>
            </a:br>
            <a:r>
              <a:rPr lang="en-US" b="1" dirty="0">
                <a:solidFill>
                  <a:schemeClr val="accent2">
                    <a:lumMod val="50000"/>
                  </a:schemeClr>
                </a:solidFill>
              </a:rPr>
              <a:t>with their offerings.  Most of them likely began their pilgrimage right after Yom Kippur to arrive at Jerusalem as soon as possible to build their Sukkot.</a:t>
            </a:r>
          </a:p>
          <a:p>
            <a:r>
              <a:rPr lang="en-US" b="1" dirty="0">
                <a:solidFill>
                  <a:schemeClr val="accent6">
                    <a:lumMod val="50000"/>
                  </a:schemeClr>
                </a:solidFill>
              </a:rPr>
              <a:t>However, </a:t>
            </a:r>
            <a:r>
              <a:rPr lang="en-US" b="1" u="sng" dirty="0">
                <a:solidFill>
                  <a:schemeClr val="accent6">
                    <a:lumMod val="50000"/>
                  </a:schemeClr>
                </a:solidFill>
                <a:effectLst>
                  <a:glow rad="127000">
                    <a:schemeClr val="accent4">
                      <a:lumMod val="60000"/>
                      <a:lumOff val="40000"/>
                    </a:schemeClr>
                  </a:glow>
                </a:effectLst>
              </a:rPr>
              <a:t>the Scribes</a:t>
            </a:r>
            <a:r>
              <a:rPr lang="en-US" b="1" dirty="0">
                <a:solidFill>
                  <a:schemeClr val="accent6">
                    <a:lumMod val="50000"/>
                  </a:schemeClr>
                </a:solidFill>
                <a:effectLst>
                  <a:glow rad="127000">
                    <a:schemeClr val="accent4">
                      <a:lumMod val="60000"/>
                      <a:lumOff val="40000"/>
                    </a:schemeClr>
                  </a:glow>
                </a:effectLst>
              </a:rPr>
              <a:t>, </a:t>
            </a:r>
            <a:r>
              <a:rPr lang="en-US" b="1" u="sng" dirty="0">
                <a:solidFill>
                  <a:schemeClr val="accent6">
                    <a:lumMod val="50000"/>
                  </a:schemeClr>
                </a:solidFill>
                <a:effectLst>
                  <a:glow rad="127000">
                    <a:schemeClr val="accent4">
                      <a:lumMod val="60000"/>
                      <a:lumOff val="40000"/>
                    </a:schemeClr>
                  </a:glow>
                </a:effectLst>
              </a:rPr>
              <a:t>Pharisees</a:t>
            </a:r>
            <a:r>
              <a:rPr lang="en-US" b="1" dirty="0">
                <a:solidFill>
                  <a:schemeClr val="accent6">
                    <a:lumMod val="50000"/>
                  </a:schemeClr>
                </a:solidFill>
                <a:effectLst>
                  <a:glow rad="127000">
                    <a:schemeClr val="accent4">
                      <a:lumMod val="60000"/>
                      <a:lumOff val="40000"/>
                    </a:schemeClr>
                  </a:glow>
                </a:effectLst>
              </a:rPr>
              <a:t>, </a:t>
            </a:r>
            <a:r>
              <a:rPr lang="en-US" b="1" u="sng" dirty="0">
                <a:solidFill>
                  <a:schemeClr val="accent6">
                    <a:lumMod val="50000"/>
                  </a:schemeClr>
                </a:solidFill>
                <a:effectLst>
                  <a:glow rad="127000">
                    <a:schemeClr val="accent4">
                      <a:lumMod val="60000"/>
                      <a:lumOff val="40000"/>
                    </a:schemeClr>
                  </a:glow>
                </a:effectLst>
              </a:rPr>
              <a:t>Priests and other leaders</a:t>
            </a:r>
            <a:r>
              <a:rPr lang="en-US" b="1" dirty="0">
                <a:solidFill>
                  <a:schemeClr val="accent6">
                    <a:lumMod val="50000"/>
                  </a:schemeClr>
                </a:solidFill>
              </a:rPr>
              <a:t> that were scattered throughout the land </a:t>
            </a:r>
            <a:br>
              <a:rPr lang="en-US" b="1" dirty="0">
                <a:solidFill>
                  <a:schemeClr val="accent6">
                    <a:lumMod val="50000"/>
                  </a:schemeClr>
                </a:solidFill>
              </a:rPr>
            </a:br>
            <a:r>
              <a:rPr lang="en-US" sz="2200" dirty="0"/>
              <a:t>(that did not have a land inheritance with sowing and reaping responsibilities) </a:t>
            </a:r>
            <a:r>
              <a:rPr lang="en-US" b="1" u="sng" dirty="0">
                <a:solidFill>
                  <a:schemeClr val="accent6">
                    <a:lumMod val="50000"/>
                  </a:schemeClr>
                </a:solidFill>
                <a:effectLst>
                  <a:glow rad="127000">
                    <a:schemeClr val="accent4">
                      <a:lumMod val="60000"/>
                      <a:lumOff val="40000"/>
                    </a:schemeClr>
                  </a:glow>
                </a:effectLst>
              </a:rPr>
              <a:t>would have been free to travel to Jerusalem well in advance of ever</a:t>
            </a:r>
            <a:r>
              <a:rPr lang="en-US" b="1" dirty="0">
                <a:solidFill>
                  <a:schemeClr val="accent6">
                    <a:lumMod val="50000"/>
                  </a:schemeClr>
                </a:solidFill>
                <a:effectLst>
                  <a:glow rad="127000">
                    <a:schemeClr val="accent4">
                      <a:lumMod val="60000"/>
                      <a:lumOff val="40000"/>
                    </a:schemeClr>
                  </a:glow>
                </a:effectLst>
              </a:rPr>
              <a:t>y</a:t>
            </a:r>
            <a:r>
              <a:rPr lang="en-US" b="1" u="sng" dirty="0">
                <a:solidFill>
                  <a:schemeClr val="accent6">
                    <a:lumMod val="50000"/>
                  </a:schemeClr>
                </a:solidFill>
                <a:effectLst>
                  <a:glow rad="127000">
                    <a:schemeClr val="accent4">
                      <a:lumMod val="60000"/>
                      <a:lumOff val="40000"/>
                    </a:schemeClr>
                  </a:glow>
                </a:effectLst>
              </a:rPr>
              <a:t> festival</a:t>
            </a:r>
            <a:r>
              <a:rPr lang="en-US" b="1" dirty="0">
                <a:solidFill>
                  <a:schemeClr val="accent6">
                    <a:lumMod val="50000"/>
                  </a:schemeClr>
                </a:solidFill>
                <a:effectLst>
                  <a:glow rad="127000">
                    <a:schemeClr val="accent4">
                      <a:lumMod val="60000"/>
                      <a:lumOff val="40000"/>
                    </a:schemeClr>
                  </a:glow>
                </a:effectLst>
              </a:rPr>
              <a:t> </a:t>
            </a:r>
            <a:r>
              <a:rPr lang="en-US" b="1" dirty="0">
                <a:solidFill>
                  <a:schemeClr val="accent6">
                    <a:lumMod val="50000"/>
                  </a:schemeClr>
                </a:solidFill>
              </a:rPr>
              <a:t>to be prepared for wherever they were needed, etc.  </a:t>
            </a:r>
          </a:p>
          <a:p>
            <a:r>
              <a:rPr lang="en-US" b="1" dirty="0">
                <a:solidFill>
                  <a:srgbClr val="002060"/>
                </a:solidFill>
                <a:effectLst>
                  <a:glow rad="127000">
                    <a:schemeClr val="accent5">
                      <a:lumMod val="60000"/>
                      <a:lumOff val="40000"/>
                    </a:schemeClr>
                  </a:glow>
                </a:effectLst>
              </a:rPr>
              <a:t>Teachers,</a:t>
            </a:r>
            <a:r>
              <a:rPr lang="en-US" b="1" dirty="0">
                <a:solidFill>
                  <a:srgbClr val="002060"/>
                </a:solidFill>
              </a:rPr>
              <a:t> </a:t>
            </a:r>
            <a:r>
              <a:rPr lang="en-US" b="1" dirty="0">
                <a:solidFill>
                  <a:schemeClr val="tx1">
                    <a:lumMod val="65000"/>
                    <a:lumOff val="35000"/>
                  </a:schemeClr>
                </a:solidFill>
              </a:rPr>
              <a:t>(such as </a:t>
            </a:r>
            <a:r>
              <a:rPr lang="en-US" b="1" dirty="0">
                <a:solidFill>
                  <a:srgbClr val="0070C0"/>
                </a:solidFill>
              </a:rPr>
              <a:t>Yahusha</a:t>
            </a:r>
            <a:r>
              <a:rPr lang="en-US" b="1" dirty="0">
                <a:solidFill>
                  <a:schemeClr val="tx1">
                    <a:lumMod val="65000"/>
                    <a:lumOff val="35000"/>
                  </a:schemeClr>
                </a:solidFill>
              </a:rPr>
              <a:t>),</a:t>
            </a:r>
            <a:r>
              <a:rPr lang="en-US" b="1" dirty="0"/>
              <a:t> </a:t>
            </a:r>
            <a:r>
              <a:rPr lang="en-US" b="1" dirty="0">
                <a:solidFill>
                  <a:srgbClr val="002060"/>
                </a:solidFill>
              </a:rPr>
              <a:t>and their followers would have also </a:t>
            </a:r>
            <a:r>
              <a:rPr lang="en-US" b="1" dirty="0">
                <a:solidFill>
                  <a:srgbClr val="002060"/>
                </a:solidFill>
                <a:effectLst>
                  <a:glow rad="127000">
                    <a:schemeClr val="accent5">
                      <a:lumMod val="60000"/>
                      <a:lumOff val="40000"/>
                    </a:schemeClr>
                  </a:glow>
                </a:effectLst>
              </a:rPr>
              <a:t>had the leisure of beginning their Jerusalem pilgrimage as early as they would have desired.  </a:t>
            </a:r>
            <a:br>
              <a:rPr lang="en-US" b="1" dirty="0">
                <a:solidFill>
                  <a:srgbClr val="002060"/>
                </a:solidFill>
                <a:effectLst>
                  <a:glow rad="127000">
                    <a:schemeClr val="accent5">
                      <a:lumMod val="60000"/>
                      <a:lumOff val="40000"/>
                    </a:schemeClr>
                  </a:glow>
                </a:effectLst>
              </a:rPr>
            </a:br>
            <a:br>
              <a:rPr lang="en-US" b="1" dirty="0">
                <a:solidFill>
                  <a:srgbClr val="002060"/>
                </a:solidFill>
                <a:effectLst>
                  <a:glow rad="127000">
                    <a:schemeClr val="accent5">
                      <a:lumMod val="60000"/>
                      <a:lumOff val="40000"/>
                    </a:schemeClr>
                  </a:glow>
                </a:effectLst>
              </a:rPr>
            </a:br>
            <a:r>
              <a:rPr lang="en-US" b="1" dirty="0">
                <a:solidFill>
                  <a:srgbClr val="002060"/>
                </a:solidFill>
              </a:rPr>
              <a:t>This would have been applicable to </a:t>
            </a:r>
            <a:r>
              <a:rPr lang="en-US" b="1" dirty="0">
                <a:solidFill>
                  <a:srgbClr val="0070C0"/>
                </a:solidFill>
              </a:rPr>
              <a:t>Yahusha</a:t>
            </a:r>
            <a:r>
              <a:rPr lang="en-US" b="1" dirty="0">
                <a:solidFill>
                  <a:srgbClr val="002060"/>
                </a:solidFill>
              </a:rPr>
              <a:t> and </a:t>
            </a:r>
            <a:br>
              <a:rPr lang="en-US" b="1" dirty="0">
                <a:solidFill>
                  <a:srgbClr val="002060"/>
                </a:solidFill>
              </a:rPr>
            </a:br>
            <a:r>
              <a:rPr lang="en-US" b="1" dirty="0">
                <a:solidFill>
                  <a:srgbClr val="002060"/>
                </a:solidFill>
              </a:rPr>
              <a:t>His brothers that approached Him with their </a:t>
            </a:r>
            <a:br>
              <a:rPr lang="en-US" b="1" dirty="0">
                <a:solidFill>
                  <a:srgbClr val="002060"/>
                </a:solidFill>
              </a:rPr>
            </a:br>
            <a:r>
              <a:rPr lang="en-US" b="1" dirty="0">
                <a:solidFill>
                  <a:srgbClr val="002060"/>
                </a:solidFill>
              </a:rPr>
              <a:t>request in the first place.</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1886" y="2619505"/>
            <a:ext cx="3418114" cy="3414316"/>
          </a:xfrm>
          <a:prstGeom prst="roundRect">
            <a:avLst>
              <a:gd name="adj" fmla="val 1029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itle 1"/>
          <p:cNvSpPr txBox="1">
            <a:spLocks/>
          </p:cNvSpPr>
          <p:nvPr/>
        </p:nvSpPr>
        <p:spPr>
          <a:xfrm>
            <a:off x="710540" y="564632"/>
            <a:ext cx="2780806" cy="1639244"/>
          </a:xfrm>
          <a:prstGeom prst="round2DiagRect">
            <a:avLst/>
          </a:prstGeom>
          <a:solidFill>
            <a:srgbClr val="D7E7F5"/>
          </a:solidFill>
          <a:ln w="38100">
            <a:solidFill>
              <a:srgbClr val="0000FF"/>
            </a:solidFill>
          </a:ln>
          <a:scene3d>
            <a:camera prst="orthographicFront"/>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i="1" dirty="0">
                <a:ln>
                  <a:solidFill>
                    <a:sysClr val="windowText" lastClr="000000"/>
                  </a:solidFill>
                </a:ln>
                <a:solidFill>
                  <a:srgbClr val="0070C0"/>
                </a:solidFill>
                <a:effectLst>
                  <a:glow rad="127000">
                    <a:srgbClr val="FFFF00"/>
                  </a:glow>
                </a:effectLst>
                <a:latin typeface="Comic Sans MS" pitchFamily="66" charset="0"/>
              </a:rPr>
              <a:t>When did Pilgrimages </a:t>
            </a:r>
            <a:br>
              <a:rPr lang="en-US" sz="3200" b="1" i="1" dirty="0">
                <a:ln>
                  <a:solidFill>
                    <a:sysClr val="windowText" lastClr="000000"/>
                  </a:solidFill>
                </a:ln>
                <a:solidFill>
                  <a:srgbClr val="0070C0"/>
                </a:solidFill>
                <a:effectLst>
                  <a:glow rad="127000">
                    <a:srgbClr val="FFFF00"/>
                  </a:glow>
                </a:effectLst>
                <a:latin typeface="Comic Sans MS" pitchFamily="66" charset="0"/>
              </a:rPr>
            </a:br>
            <a:r>
              <a:rPr lang="en-US" sz="3200" b="1" i="1" dirty="0">
                <a:ln>
                  <a:solidFill>
                    <a:sysClr val="windowText" lastClr="000000"/>
                  </a:solidFill>
                </a:ln>
                <a:solidFill>
                  <a:srgbClr val="0070C0"/>
                </a:solidFill>
                <a:effectLst>
                  <a:glow rad="127000">
                    <a:srgbClr val="FFFF00"/>
                  </a:glow>
                </a:effectLst>
                <a:latin typeface="Comic Sans MS" pitchFamily="66" charset="0"/>
              </a:rPr>
              <a:t>Begin?</a:t>
            </a:r>
          </a:p>
        </p:txBody>
      </p:sp>
    </p:spTree>
    <p:extLst>
      <p:ext uri="{BB962C8B-B14F-4D97-AF65-F5344CB8AC3E}">
        <p14:creationId xmlns:p14="http://schemas.microsoft.com/office/powerpoint/2010/main" val="62263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accent4">
                <a:lumMod val="40000"/>
                <a:lumOff val="60000"/>
              </a:schemeClr>
            </a:gs>
            <a:gs pos="50000">
              <a:schemeClr val="tx2">
                <a:lumMod val="40000"/>
                <a:lumOff val="60000"/>
              </a:schemeClr>
            </a:gs>
            <a:gs pos="80000">
              <a:schemeClr val="accent2">
                <a:lumMod val="40000"/>
                <a:lumOff val="60000"/>
              </a:schemeClr>
            </a:gs>
          </a:gsLst>
          <a:lin ang="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24</a:t>
            </a:fld>
            <a:endParaRPr lang="en-US" dirty="0">
              <a:solidFill>
                <a:schemeClr val="tx1"/>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1887" y="1185016"/>
            <a:ext cx="5849257" cy="146105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300000"/>
                    </a14:imgEffect>
                  </a14:imgLayer>
                </a14:imgProps>
              </a:ext>
              <a:ext uri="{28A0092B-C50C-407E-A947-70E740481C1C}">
                <a14:useLocalDpi xmlns:a14="http://schemas.microsoft.com/office/drawing/2010/main"/>
              </a:ext>
            </a:extLst>
          </a:blip>
          <a:stretch>
            <a:fillRect/>
          </a:stretch>
        </p:blipFill>
        <p:spPr>
          <a:xfrm>
            <a:off x="6461341" y="892462"/>
            <a:ext cx="5092031" cy="21822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Content Placeholder 2"/>
          <p:cNvSpPr>
            <a:spLocks noGrp="1"/>
          </p:cNvSpPr>
          <p:nvPr>
            <p:ph idx="1"/>
          </p:nvPr>
        </p:nvSpPr>
        <p:spPr>
          <a:xfrm>
            <a:off x="519794" y="3301833"/>
            <a:ext cx="11065327" cy="3468872"/>
          </a:xfrm>
        </p:spPr>
        <p:txBody>
          <a:bodyPr>
            <a:normAutofit/>
          </a:bodyPr>
          <a:lstStyle/>
          <a:p>
            <a:pPr marL="0" indent="0">
              <a:buNone/>
            </a:pPr>
            <a:r>
              <a:rPr lang="en-US" b="1" dirty="0">
                <a:solidFill>
                  <a:schemeClr val="accent2">
                    <a:lumMod val="50000"/>
                  </a:schemeClr>
                </a:solidFill>
              </a:rPr>
              <a:t>Sabbatical Year:  </a:t>
            </a:r>
            <a:r>
              <a:rPr lang="en-US" dirty="0"/>
              <a:t>Every 7</a:t>
            </a:r>
            <a:r>
              <a:rPr lang="en-US" baseline="30000" dirty="0"/>
              <a:t>th</a:t>
            </a:r>
            <a:r>
              <a:rPr lang="en-US" dirty="0"/>
              <a:t> year was a “year of release” as well as a year of rest for the land.  The people were free from sowing and reaping duties. </a:t>
            </a:r>
          </a:p>
          <a:p>
            <a:pPr marL="0" indent="0">
              <a:buNone/>
            </a:pPr>
            <a:r>
              <a:rPr lang="en-US" b="1" dirty="0">
                <a:solidFill>
                  <a:srgbClr val="7030A0"/>
                </a:solidFill>
              </a:rPr>
              <a:t>Year of Jubilee – 50</a:t>
            </a:r>
            <a:r>
              <a:rPr lang="en-US" b="1" baseline="30000" dirty="0">
                <a:solidFill>
                  <a:srgbClr val="7030A0"/>
                </a:solidFill>
              </a:rPr>
              <a:t>th</a:t>
            </a:r>
            <a:r>
              <a:rPr lang="en-US" b="1" dirty="0">
                <a:solidFill>
                  <a:srgbClr val="7030A0"/>
                </a:solidFill>
              </a:rPr>
              <a:t> Year:  </a:t>
            </a:r>
            <a:r>
              <a:rPr lang="en-US" dirty="0"/>
              <a:t>Every 50</a:t>
            </a:r>
            <a:r>
              <a:rPr lang="en-US" baseline="30000" dirty="0"/>
              <a:t>th</a:t>
            </a:r>
            <a:r>
              <a:rPr lang="en-US" dirty="0"/>
              <a:t> year was also a Sabbatical Year beginning with the blowing of the trumpets at the end of </a:t>
            </a:r>
            <a:r>
              <a:rPr lang="en-US" b="1" dirty="0">
                <a:solidFill>
                  <a:srgbClr val="7030A0"/>
                </a:solidFill>
              </a:rPr>
              <a:t>Yom Kippur.  </a:t>
            </a:r>
            <a:br>
              <a:rPr lang="en-US" b="1" dirty="0">
                <a:solidFill>
                  <a:srgbClr val="7030A0"/>
                </a:solidFill>
              </a:rPr>
            </a:br>
            <a:r>
              <a:rPr lang="en-US" dirty="0"/>
              <a:t>This was the year that all debts were cancelled, and all “land inheritance”</a:t>
            </a:r>
            <a:br>
              <a:rPr lang="en-US" dirty="0"/>
            </a:br>
            <a:r>
              <a:rPr lang="en-US" dirty="0"/>
              <a:t>was returned to the original owner.  Again, no sowing and reaping duties.</a:t>
            </a:r>
          </a:p>
        </p:txBody>
      </p:sp>
      <p:sp>
        <p:nvSpPr>
          <p:cNvPr id="8" name="Title 1"/>
          <p:cNvSpPr txBox="1">
            <a:spLocks/>
          </p:cNvSpPr>
          <p:nvPr/>
        </p:nvSpPr>
        <p:spPr>
          <a:xfrm>
            <a:off x="391887" y="275750"/>
            <a:ext cx="11321142" cy="682194"/>
          </a:xfrm>
          <a:prstGeom prst="round2DiagRect">
            <a:avLst/>
          </a:prstGeom>
          <a:solidFill>
            <a:srgbClr val="D7E7F5"/>
          </a:solidFill>
          <a:ln w="38100">
            <a:solidFill>
              <a:srgbClr val="0000FF"/>
            </a:solidFill>
          </a:ln>
          <a:scene3d>
            <a:camera prst="orthographicFront"/>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i="1" dirty="0">
                <a:ln>
                  <a:solidFill>
                    <a:sysClr val="windowText" lastClr="000000"/>
                  </a:solidFill>
                </a:ln>
                <a:solidFill>
                  <a:srgbClr val="0070C0"/>
                </a:solidFill>
                <a:effectLst>
                  <a:glow rad="127000">
                    <a:srgbClr val="FFFF00"/>
                  </a:glow>
                </a:effectLst>
                <a:latin typeface="Comic Sans MS" pitchFamily="66" charset="0"/>
              </a:rPr>
              <a:t>Were there exceptions for special Sabbatical Years?</a:t>
            </a:r>
          </a:p>
        </p:txBody>
      </p:sp>
    </p:spTree>
    <p:extLst>
      <p:ext uri="{BB962C8B-B14F-4D97-AF65-F5344CB8AC3E}">
        <p14:creationId xmlns:p14="http://schemas.microsoft.com/office/powerpoint/2010/main" val="367037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accent1">
                <a:lumMod val="40000"/>
                <a:lumOff val="60000"/>
                <a:alpha val="74000"/>
              </a:schemeClr>
            </a:gs>
            <a:gs pos="50000">
              <a:schemeClr val="accent6">
                <a:lumMod val="60000"/>
                <a:lumOff val="40000"/>
              </a:schemeClr>
            </a:gs>
            <a:gs pos="80000">
              <a:schemeClr val="accent4">
                <a:alpha val="72000"/>
                <a:lumMod val="60000"/>
                <a:lumOff val="40000"/>
              </a:schemeClr>
            </a:gs>
          </a:gsLst>
          <a:lin ang="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25</a:t>
            </a:fld>
            <a:endParaRPr lang="en-US" dirty="0">
              <a:solidFill>
                <a:schemeClr val="tx1"/>
              </a:solidFill>
            </a:endParaRPr>
          </a:p>
        </p:txBody>
      </p:sp>
      <p:sp>
        <p:nvSpPr>
          <p:cNvPr id="4" name="Title 1"/>
          <p:cNvSpPr txBox="1">
            <a:spLocks/>
          </p:cNvSpPr>
          <p:nvPr/>
        </p:nvSpPr>
        <p:spPr>
          <a:xfrm>
            <a:off x="1393373" y="275750"/>
            <a:ext cx="9318170" cy="682194"/>
          </a:xfrm>
          <a:prstGeom prst="round2DiagRect">
            <a:avLst/>
          </a:prstGeom>
          <a:solidFill>
            <a:srgbClr val="D7E7F5"/>
          </a:solidFill>
          <a:ln w="38100">
            <a:solidFill>
              <a:srgbClr val="0000FF"/>
            </a:solidFill>
          </a:ln>
          <a:scene3d>
            <a:camera prst="orthographicFront"/>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i="1" dirty="0">
                <a:ln>
                  <a:solidFill>
                    <a:sysClr val="windowText" lastClr="000000"/>
                  </a:solidFill>
                </a:ln>
                <a:solidFill>
                  <a:srgbClr val="0070C0"/>
                </a:solidFill>
                <a:effectLst>
                  <a:glow rad="127000">
                    <a:srgbClr val="FFFF00"/>
                  </a:glow>
                </a:effectLst>
                <a:latin typeface="Comic Sans MS" pitchFamily="66" charset="0"/>
              </a:rPr>
              <a:t>Was the “year” of John 7 a “special year”?</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62501" y="1121841"/>
            <a:ext cx="4204357" cy="10501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300000"/>
                    </a14:imgEffect>
                  </a14:imgLayer>
                </a14:imgProps>
              </a:ext>
              <a:ext uri="{28A0092B-C50C-407E-A947-70E740481C1C}">
                <a14:useLocalDpi xmlns:a14="http://schemas.microsoft.com/office/drawing/2010/main"/>
              </a:ext>
            </a:extLst>
          </a:blip>
          <a:stretch>
            <a:fillRect/>
          </a:stretch>
        </p:blipFill>
        <p:spPr>
          <a:xfrm>
            <a:off x="1037692" y="3527312"/>
            <a:ext cx="3660074" cy="15686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6"/>
          <p:cNvSpPr/>
          <p:nvPr/>
        </p:nvSpPr>
        <p:spPr>
          <a:xfrm>
            <a:off x="0" y="1045028"/>
            <a:ext cx="2953653" cy="1200329"/>
          </a:xfrm>
          <a:prstGeom prst="rect">
            <a:avLst/>
          </a:prstGeom>
          <a:noFill/>
        </p:spPr>
        <p:txBody>
          <a:bodyPr wrap="square" lIns="91440" tIns="45720" rIns="91440" bIns="45720">
            <a:spAutoFit/>
            <a:scene3d>
              <a:camera prst="isometricOffAxis1Right"/>
              <a:lightRig rig="harsh" dir="t"/>
            </a:scene3d>
            <a:sp3d extrusionH="57150" prstMaterial="matte">
              <a:bevelT w="63500" h="12700" prst="softRound"/>
              <a:contourClr>
                <a:schemeClr val="bg1">
                  <a:lumMod val="65000"/>
                </a:schemeClr>
              </a:contourClr>
            </a:sp3d>
          </a:bodyPr>
          <a:lstStyle/>
          <a:p>
            <a:pPr algn="ctr"/>
            <a:r>
              <a:rPr lang="en-US" sz="7200" b="1" cap="none" spc="0" dirty="0">
                <a:ln>
                  <a:solidFill>
                    <a:schemeClr val="accent4">
                      <a:lumMod val="60000"/>
                      <a:lumOff val="40000"/>
                    </a:schemeClr>
                  </a:solidFill>
                </a:ln>
                <a:solidFill>
                  <a:srgbClr val="7030A0"/>
                </a:solidFill>
                <a:effectLst>
                  <a:outerShdw blurRad="60007" dist="310007" dir="7680000" sy="30000" kx="1300200" algn="ctr" rotWithShape="0">
                    <a:prstClr val="black">
                      <a:alpha val="32000"/>
                    </a:prstClr>
                  </a:outerShdw>
                </a:effectLst>
                <a:latin typeface="Snap ITC" panose="04040A07060A02020202" pitchFamily="82" charset="0"/>
              </a:rPr>
              <a:t>Yes!</a:t>
            </a:r>
          </a:p>
        </p:txBody>
      </p:sp>
      <p:sp>
        <p:nvSpPr>
          <p:cNvPr id="8" name="TextBox 7"/>
          <p:cNvSpPr txBox="1"/>
          <p:nvPr/>
        </p:nvSpPr>
        <p:spPr>
          <a:xfrm>
            <a:off x="180108" y="2151970"/>
            <a:ext cx="5536046" cy="1384995"/>
          </a:xfrm>
          <a:prstGeom prst="rect">
            <a:avLst/>
          </a:prstGeom>
          <a:noFill/>
        </p:spPr>
        <p:txBody>
          <a:bodyPr wrap="square" rtlCol="0">
            <a:spAutoFit/>
          </a:bodyPr>
          <a:lstStyle/>
          <a:p>
            <a:pPr algn="ctr"/>
            <a:r>
              <a:rPr lang="en-CA" sz="2800" dirty="0"/>
              <a:t>From </a:t>
            </a:r>
            <a:r>
              <a:rPr lang="en-CA" sz="2800" b="1" dirty="0">
                <a:solidFill>
                  <a:srgbClr val="0070C0"/>
                </a:solidFill>
              </a:rPr>
              <a:t>Yahusha’s</a:t>
            </a:r>
            <a:r>
              <a:rPr lang="en-CA" sz="2800" dirty="0"/>
              <a:t> baptism to </a:t>
            </a:r>
            <a:br>
              <a:rPr lang="en-CA" sz="2800" dirty="0"/>
            </a:br>
            <a:r>
              <a:rPr lang="en-CA" sz="2800" b="1" dirty="0">
                <a:solidFill>
                  <a:srgbClr val="7030A0"/>
                </a:solidFill>
              </a:rPr>
              <a:t>Day of Atonement </a:t>
            </a:r>
            <a:r>
              <a:rPr lang="en-CA" sz="2800" dirty="0"/>
              <a:t>it was a Sabbatical Year for everyone.</a:t>
            </a:r>
          </a:p>
        </p:txBody>
      </p:sp>
      <p:sp>
        <p:nvSpPr>
          <p:cNvPr id="9" name="TextBox 8"/>
          <p:cNvSpPr txBox="1"/>
          <p:nvPr/>
        </p:nvSpPr>
        <p:spPr>
          <a:xfrm>
            <a:off x="180108" y="5262506"/>
            <a:ext cx="4941175" cy="1384995"/>
          </a:xfrm>
          <a:prstGeom prst="rect">
            <a:avLst/>
          </a:prstGeom>
          <a:noFill/>
        </p:spPr>
        <p:txBody>
          <a:bodyPr wrap="square" rtlCol="0">
            <a:spAutoFit/>
          </a:bodyPr>
          <a:lstStyle/>
          <a:p>
            <a:pPr algn="ctr"/>
            <a:r>
              <a:rPr lang="en-CA" sz="2800" dirty="0"/>
              <a:t>On the </a:t>
            </a:r>
            <a:r>
              <a:rPr lang="en-CA" sz="2800" b="1" dirty="0">
                <a:solidFill>
                  <a:srgbClr val="7030A0"/>
                </a:solidFill>
              </a:rPr>
              <a:t>Day of Atonement </a:t>
            </a:r>
            <a:br>
              <a:rPr lang="en-CA" sz="2800" b="1" dirty="0">
                <a:solidFill>
                  <a:srgbClr val="7030A0"/>
                </a:solidFill>
              </a:rPr>
            </a:br>
            <a:r>
              <a:rPr lang="en-CA" sz="2800" dirty="0"/>
              <a:t>the silver trumpets announced the </a:t>
            </a:r>
            <a:r>
              <a:rPr lang="en-CA" sz="2800" b="1" dirty="0">
                <a:solidFill>
                  <a:srgbClr val="7030A0"/>
                </a:solidFill>
              </a:rPr>
              <a:t>Year of Jubilee </a:t>
            </a:r>
            <a:r>
              <a:rPr lang="en-CA" sz="2800" dirty="0"/>
              <a:t>had begun.</a:t>
            </a:r>
          </a:p>
        </p:txBody>
      </p:sp>
      <p:pic>
        <p:nvPicPr>
          <p:cNvPr id="11" name="Picture 10"/>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1247" b="100000" l="778" r="99778"/>
                    </a14:imgEffect>
                  </a14:imgLayer>
                </a14:imgProps>
              </a:ext>
              <a:ext uri="{28A0092B-C50C-407E-A947-70E740481C1C}">
                <a14:useLocalDpi xmlns:a14="http://schemas.microsoft.com/office/drawing/2010/main"/>
              </a:ext>
            </a:extLst>
          </a:blip>
          <a:srcRect t="-6849"/>
          <a:stretch/>
        </p:blipFill>
        <p:spPr>
          <a:xfrm rot="21060968" flipH="1">
            <a:off x="7727396" y="999483"/>
            <a:ext cx="3869452" cy="1792001"/>
          </a:xfrm>
          <a:prstGeom prst="rect">
            <a:avLst/>
          </a:prstGeom>
          <a:scene3d>
            <a:camera prst="isometricOffAxis2Left"/>
            <a:lightRig rig="threePt" dir="t"/>
          </a:scene3d>
        </p:spPr>
      </p:pic>
      <p:sp>
        <p:nvSpPr>
          <p:cNvPr id="12" name="TextBox 11"/>
          <p:cNvSpPr txBox="1"/>
          <p:nvPr/>
        </p:nvSpPr>
        <p:spPr>
          <a:xfrm>
            <a:off x="6518969" y="2426781"/>
            <a:ext cx="5673031" cy="1384995"/>
          </a:xfrm>
          <a:prstGeom prst="rect">
            <a:avLst/>
          </a:prstGeom>
          <a:noFill/>
        </p:spPr>
        <p:txBody>
          <a:bodyPr wrap="square" rtlCol="0">
            <a:spAutoFit/>
            <a:scene3d>
              <a:camera prst="isometricOffAxis2Left"/>
              <a:lightRig rig="threePt" dir="t"/>
            </a:scene3d>
            <a:sp3d extrusionH="57150">
              <a:bevelT h="25400" prst="softRound"/>
            </a:sp3d>
          </a:bodyPr>
          <a:lstStyle/>
          <a:p>
            <a:pPr algn="ctr"/>
            <a:r>
              <a:rPr lang="en-CA" sz="2800" b="1" dirty="0">
                <a:solidFill>
                  <a:srgbClr val="0070C0"/>
                </a:solidFill>
              </a:rPr>
              <a:t>The context of John 7 is Feast of Tabernacles – which is now considered as the Year of Jubilee.</a:t>
            </a:r>
          </a:p>
        </p:txBody>
      </p:sp>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64679" y="4065285"/>
            <a:ext cx="4634593" cy="2605671"/>
          </a:xfrm>
          <a:prstGeom prst="ellipse">
            <a:avLst/>
          </a:prstGeom>
          <a:ln>
            <a:noFill/>
          </a:ln>
          <a:effectLst>
            <a:softEdge rad="112500"/>
          </a:effectLst>
          <a:scene3d>
            <a:camera prst="isometricOffAxis1Right"/>
            <a:lightRig rig="threePt" dir="t"/>
          </a:scene3d>
        </p:spPr>
      </p:pic>
      <p:sp>
        <p:nvSpPr>
          <p:cNvPr id="15" name="TextBox 14"/>
          <p:cNvSpPr txBox="1"/>
          <p:nvPr/>
        </p:nvSpPr>
        <p:spPr>
          <a:xfrm>
            <a:off x="8675497" y="4065285"/>
            <a:ext cx="3838681" cy="2677656"/>
          </a:xfrm>
          <a:prstGeom prst="rect">
            <a:avLst/>
          </a:prstGeom>
          <a:noFill/>
        </p:spPr>
        <p:txBody>
          <a:bodyPr wrap="square" rtlCol="0">
            <a:spAutoFit/>
            <a:scene3d>
              <a:camera prst="isometricOffAxis2Left"/>
              <a:lightRig rig="threePt" dir="t"/>
            </a:scene3d>
            <a:sp3d extrusionH="57150">
              <a:bevelT h="25400" prst="softRound"/>
            </a:sp3d>
          </a:bodyPr>
          <a:lstStyle/>
          <a:p>
            <a:pPr algn="ctr"/>
            <a:r>
              <a:rPr lang="en-CA" sz="2800" b="1" spc="300" dirty="0">
                <a:ln>
                  <a:solidFill>
                    <a:srgbClr val="C00000"/>
                  </a:solidFill>
                </a:ln>
                <a:solidFill>
                  <a:schemeClr val="accent2">
                    <a:lumMod val="50000"/>
                  </a:schemeClr>
                </a:solidFill>
                <a:latin typeface="Comic Sans MS" panose="030F0702030302020204" pitchFamily="66" charset="0"/>
              </a:rPr>
              <a:t>Did you ever wonder why the crowds could follow</a:t>
            </a:r>
            <a:r>
              <a:rPr lang="en-CA" sz="2800" b="1" spc="300" dirty="0">
                <a:ln>
                  <a:solidFill>
                    <a:srgbClr val="C00000"/>
                  </a:solidFill>
                </a:ln>
                <a:solidFill>
                  <a:schemeClr val="accent6">
                    <a:lumMod val="50000"/>
                  </a:schemeClr>
                </a:solidFill>
                <a:latin typeface="Comic Sans MS" panose="030F0702030302020204" pitchFamily="66" charset="0"/>
              </a:rPr>
              <a:t> </a:t>
            </a:r>
            <a:r>
              <a:rPr lang="en-CA" sz="2800" b="1" spc="300" dirty="0">
                <a:ln>
                  <a:solidFill>
                    <a:srgbClr val="C00000"/>
                  </a:solidFill>
                </a:ln>
                <a:solidFill>
                  <a:srgbClr val="00B0F0"/>
                </a:solidFill>
                <a:latin typeface="Comic Sans MS" panose="030F0702030302020204" pitchFamily="66" charset="0"/>
              </a:rPr>
              <a:t>Yahusha</a:t>
            </a:r>
            <a:r>
              <a:rPr lang="en-CA" sz="2800" b="1" spc="300" dirty="0">
                <a:ln>
                  <a:solidFill>
                    <a:srgbClr val="C00000"/>
                  </a:solidFill>
                </a:ln>
                <a:solidFill>
                  <a:schemeClr val="accent6">
                    <a:lumMod val="50000"/>
                  </a:schemeClr>
                </a:solidFill>
                <a:latin typeface="Comic Sans MS" panose="030F0702030302020204" pitchFamily="66" charset="0"/>
              </a:rPr>
              <a:t> </a:t>
            </a:r>
            <a:r>
              <a:rPr lang="en-CA" sz="2800" b="1" spc="300" dirty="0">
                <a:ln>
                  <a:solidFill>
                    <a:schemeClr val="accent2"/>
                  </a:solidFill>
                </a:ln>
                <a:solidFill>
                  <a:schemeClr val="accent2">
                    <a:lumMod val="50000"/>
                  </a:schemeClr>
                </a:solidFill>
                <a:latin typeface="Comic Sans MS" panose="030F0702030302020204" pitchFamily="66" charset="0"/>
              </a:rPr>
              <a:t>everywhere </a:t>
            </a:r>
            <a:br>
              <a:rPr lang="en-CA" sz="2800" b="1" spc="300" dirty="0">
                <a:ln>
                  <a:solidFill>
                    <a:schemeClr val="accent2"/>
                  </a:solidFill>
                </a:ln>
                <a:solidFill>
                  <a:schemeClr val="accent2">
                    <a:lumMod val="50000"/>
                  </a:schemeClr>
                </a:solidFill>
                <a:latin typeface="Comic Sans MS" panose="030F0702030302020204" pitchFamily="66" charset="0"/>
              </a:rPr>
            </a:br>
            <a:r>
              <a:rPr lang="en-CA" sz="2800" b="1" spc="300" dirty="0">
                <a:ln>
                  <a:solidFill>
                    <a:schemeClr val="accent2"/>
                  </a:solidFill>
                </a:ln>
                <a:solidFill>
                  <a:srgbClr val="00B0F0"/>
                </a:solidFill>
                <a:latin typeface="Comic Sans MS" panose="030F0702030302020204" pitchFamily="66" charset="0"/>
              </a:rPr>
              <a:t>He</a:t>
            </a:r>
            <a:r>
              <a:rPr lang="en-CA" sz="2800" b="1" spc="300" dirty="0">
                <a:ln>
                  <a:solidFill>
                    <a:schemeClr val="accent2"/>
                  </a:solidFill>
                </a:ln>
                <a:solidFill>
                  <a:schemeClr val="accent2">
                    <a:lumMod val="50000"/>
                  </a:schemeClr>
                </a:solidFill>
                <a:latin typeface="Comic Sans MS" panose="030F0702030302020204" pitchFamily="66" charset="0"/>
              </a:rPr>
              <a:t> went?</a:t>
            </a:r>
          </a:p>
        </p:txBody>
      </p:sp>
    </p:spTree>
    <p:extLst>
      <p:ext uri="{BB962C8B-B14F-4D97-AF65-F5344CB8AC3E}">
        <p14:creationId xmlns:p14="http://schemas.microsoft.com/office/powerpoint/2010/main" val="321990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1000" fill="hold"/>
                                        <p:tgtEl>
                                          <p:spTgt spid="13"/>
                                        </p:tgtEl>
                                        <p:attrNameLst>
                                          <p:attrName>ppt_w</p:attrName>
                                        </p:attrNameLst>
                                      </p:cBhvr>
                                      <p:tavLst>
                                        <p:tav tm="0">
                                          <p:val>
                                            <p:fltVal val="0"/>
                                          </p:val>
                                        </p:tav>
                                        <p:tav tm="100000">
                                          <p:val>
                                            <p:strVal val="#ppt_w"/>
                                          </p:val>
                                        </p:tav>
                                      </p:tavLst>
                                    </p:anim>
                                    <p:anim calcmode="lin" valueType="num">
                                      <p:cBhvr>
                                        <p:cTn id="51" dur="1000" fill="hold"/>
                                        <p:tgtEl>
                                          <p:spTgt spid="13"/>
                                        </p:tgtEl>
                                        <p:attrNameLst>
                                          <p:attrName>ppt_h</p:attrName>
                                        </p:attrNameLst>
                                      </p:cBhvr>
                                      <p:tavLst>
                                        <p:tav tm="0">
                                          <p:val>
                                            <p:fltVal val="0"/>
                                          </p:val>
                                        </p:tav>
                                        <p:tav tm="100000">
                                          <p:val>
                                            <p:strVal val="#ppt_h"/>
                                          </p:val>
                                        </p:tav>
                                      </p:tavLst>
                                    </p:anim>
                                    <p:animEffect transition="in" filter="fade">
                                      <p:cBhvr>
                                        <p:cTn id="52" dur="1000"/>
                                        <p:tgtEl>
                                          <p:spTgt spid="1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fltVal val="0"/>
                                          </p:val>
                                        </p:tav>
                                        <p:tav tm="100000">
                                          <p:val>
                                            <p:strVal val="#ppt_w"/>
                                          </p:val>
                                        </p:tav>
                                      </p:tavLst>
                                    </p:anim>
                                    <p:anim calcmode="lin" valueType="num">
                                      <p:cBhvr>
                                        <p:cTn id="56" dur="1000" fill="hold"/>
                                        <p:tgtEl>
                                          <p:spTgt spid="15"/>
                                        </p:tgtEl>
                                        <p:attrNameLst>
                                          <p:attrName>ppt_h</p:attrName>
                                        </p:attrNameLst>
                                      </p:cBhvr>
                                      <p:tavLst>
                                        <p:tav tm="0">
                                          <p:val>
                                            <p:fltVal val="0"/>
                                          </p:val>
                                        </p:tav>
                                        <p:tav tm="100000">
                                          <p:val>
                                            <p:strVal val="#ppt_h"/>
                                          </p:val>
                                        </p:tav>
                                      </p:tavLst>
                                    </p:anim>
                                    <p:animEffect transition="in" filter="fade">
                                      <p:cBhvr>
                                        <p:cTn id="5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rgbClr val="7030A0">
                <a:alpha val="29000"/>
              </a:srgbClr>
            </a:gs>
            <a:gs pos="50000">
              <a:schemeClr val="accent6">
                <a:lumMod val="60000"/>
                <a:lumOff val="40000"/>
              </a:schemeClr>
            </a:gs>
            <a:gs pos="80000">
              <a:schemeClr val="accent2">
                <a:lumMod val="40000"/>
                <a:lumOff val="60000"/>
              </a:schemeClr>
            </a:gs>
          </a:gsLst>
          <a:lin ang="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26</a:t>
            </a:fld>
            <a:endParaRPr lang="en-US" dirty="0">
              <a:solidFill>
                <a:schemeClr val="tx1"/>
              </a:solidFill>
            </a:endParaRPr>
          </a:p>
        </p:txBody>
      </p:sp>
      <p:sp>
        <p:nvSpPr>
          <p:cNvPr id="5" name="Content Placeholder 2"/>
          <p:cNvSpPr txBox="1">
            <a:spLocks/>
          </p:cNvSpPr>
          <p:nvPr/>
        </p:nvSpPr>
        <p:spPr>
          <a:xfrm>
            <a:off x="261257" y="1608506"/>
            <a:ext cx="11670077" cy="2397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Vs</a:t>
            </a:r>
            <a:r>
              <a:rPr lang="en-US" dirty="0"/>
              <a:t> 2:  </a:t>
            </a:r>
            <a:r>
              <a:rPr lang="en-US" b="1" dirty="0"/>
              <a:t>the Jews’ Feast of Tabernacles was at hand</a:t>
            </a:r>
            <a:r>
              <a:rPr lang="en-US" dirty="0"/>
              <a:t> … </a:t>
            </a:r>
            <a:r>
              <a:rPr lang="en-US" b="1" dirty="0">
                <a:solidFill>
                  <a:srgbClr val="C00000"/>
                </a:solidFill>
              </a:rPr>
              <a:t>this does </a:t>
            </a:r>
            <a:r>
              <a:rPr lang="en-US" b="1" u="sng" dirty="0">
                <a:solidFill>
                  <a:srgbClr val="C00000"/>
                </a:solidFill>
              </a:rPr>
              <a:t>not</a:t>
            </a:r>
            <a:r>
              <a:rPr lang="en-US" b="1" dirty="0">
                <a:solidFill>
                  <a:srgbClr val="C00000"/>
                </a:solidFill>
              </a:rPr>
              <a:t> mean </a:t>
            </a:r>
            <a:br>
              <a:rPr lang="en-US" dirty="0"/>
            </a:br>
            <a:r>
              <a:rPr lang="en-US" dirty="0"/>
              <a:t>(and cannot mean) “</a:t>
            </a:r>
            <a:r>
              <a:rPr lang="en-US" b="1" dirty="0">
                <a:solidFill>
                  <a:srgbClr val="C00000"/>
                </a:solidFill>
              </a:rPr>
              <a:t>the feast was a few short days away</a:t>
            </a:r>
            <a:r>
              <a:rPr lang="en-US" dirty="0"/>
              <a:t>” – but … that </a:t>
            </a:r>
            <a:br>
              <a:rPr lang="en-US" dirty="0"/>
            </a:br>
            <a:r>
              <a:rPr lang="en-US" dirty="0"/>
              <a:t>“</a:t>
            </a:r>
            <a:r>
              <a:rPr lang="en-US" b="1" dirty="0">
                <a:solidFill>
                  <a:schemeClr val="accent5">
                    <a:lumMod val="75000"/>
                  </a:schemeClr>
                </a:solidFill>
              </a:rPr>
              <a:t>this is the time </a:t>
            </a:r>
            <a:r>
              <a:rPr lang="en-US" b="1" dirty="0">
                <a:solidFill>
                  <a:schemeClr val="accent5">
                    <a:lumMod val="75000"/>
                  </a:schemeClr>
                </a:solidFill>
                <a:effectLst>
                  <a:outerShdw blurRad="50800" dist="50800" dir="5400000" algn="ctr" rotWithShape="0">
                    <a:srgbClr val="FBD4FA"/>
                  </a:outerShdw>
                </a:effectLst>
              </a:rPr>
              <a:t>to prepare </a:t>
            </a:r>
            <a:r>
              <a:rPr lang="en-US" b="1" dirty="0">
                <a:solidFill>
                  <a:schemeClr val="accent5">
                    <a:lumMod val="75000"/>
                  </a:schemeClr>
                </a:solidFill>
              </a:rPr>
              <a:t>to go up to the feast.</a:t>
            </a:r>
            <a:r>
              <a:rPr lang="en-US" dirty="0"/>
              <a:t>” </a:t>
            </a:r>
          </a:p>
          <a:p>
            <a:r>
              <a:rPr lang="en-US" dirty="0"/>
              <a:t>Just as many arrived for Passover many days in advance of the festival, so </a:t>
            </a:r>
            <a:br>
              <a:rPr lang="en-US" dirty="0"/>
            </a:br>
            <a:r>
              <a:rPr lang="en-US" dirty="0"/>
              <a:t>too at Sukkot, many would make preparations well in advance of their travels.</a:t>
            </a:r>
          </a:p>
        </p:txBody>
      </p:sp>
      <p:sp>
        <p:nvSpPr>
          <p:cNvPr id="6" name="Content Placeholder 2"/>
          <p:cNvSpPr txBox="1">
            <a:spLocks/>
          </p:cNvSpPr>
          <p:nvPr/>
        </p:nvSpPr>
        <p:spPr>
          <a:xfrm>
            <a:off x="760343" y="233040"/>
            <a:ext cx="10662402" cy="1062250"/>
          </a:xfrm>
          <a:prstGeom prst="rect">
            <a:avLst/>
          </a:prstGeom>
          <a:solidFill>
            <a:srgbClr val="FDF1E9"/>
          </a:solidFill>
          <a:ln w="28575">
            <a:solidFill>
              <a:srgbClr val="00B050"/>
            </a:solidFill>
          </a:ln>
          <a:scene3d>
            <a:camera prst="orthographicFront"/>
            <a:lightRig rig="threePt" dir="t"/>
          </a:scene3d>
          <a:sp3d>
            <a:bevelT prst="angle"/>
          </a:sp3d>
        </p:spPr>
        <p:txBody>
          <a:bodyPr vert="horz" lIns="182880" tIns="91440" rIns="91440" bIns="45720" rtlCol="0">
            <a:normAutofit/>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800"/>
              </a:spcAft>
              <a:buFont typeface="Arial" panose="020B0604020202020204" pitchFamily="34" charset="0"/>
              <a:buNone/>
            </a:pPr>
            <a:br>
              <a:rPr lang="en-US" sz="400" dirty="0"/>
            </a:br>
            <a:r>
              <a:rPr lang="en-US" dirty="0">
                <a:solidFill>
                  <a:srgbClr val="008080"/>
                </a:solidFill>
                <a:latin typeface="Georgia" panose="02040502050405020303" pitchFamily="18" charset="0"/>
                <a:ea typeface="TITUS Cyberbit Basic" panose="02020603050405020304" pitchFamily="18" charset="0"/>
                <a:cs typeface="Georgia" panose="02040502050405020303" pitchFamily="18" charset="0"/>
              </a:rPr>
              <a:t>John 7:2</a:t>
            </a:r>
            <a:r>
              <a:rPr lang="en-US" dirty="0">
                <a:latin typeface="Georgia" panose="02040502050405020303" pitchFamily="18" charset="0"/>
                <a:ea typeface="TITUS Cyberbit Basic" panose="02020603050405020304" pitchFamily="18" charset="0"/>
                <a:cs typeface="Georgia" panose="02040502050405020303" pitchFamily="18" charset="0"/>
              </a:rPr>
              <a:t>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And </a:t>
            </a:r>
            <a:r>
              <a:rPr lang="en-US" dirty="0">
                <a:solidFill>
                  <a:srgbClr val="E46C0A"/>
                </a:solidFill>
                <a:latin typeface="Georgia" panose="02040502050405020303" pitchFamily="18" charset="0"/>
                <a:ea typeface="TITUS Cyberbit Basic" panose="02020603050405020304" pitchFamily="18" charset="0"/>
                <a:cs typeface="Georgia" panose="02040502050405020303" pitchFamily="18" charset="0"/>
              </a:rPr>
              <a:t>the festival </a:t>
            </a:r>
            <a:r>
              <a:rPr lang="en-US" b="1" i="1" dirty="0">
                <a:ln>
                  <a:solidFill>
                    <a:srgbClr val="002060"/>
                  </a:solidFill>
                </a:ln>
                <a:solidFill>
                  <a:srgbClr val="E46C0A"/>
                </a:solidFill>
                <a:effectLst>
                  <a:glow rad="228600">
                    <a:schemeClr val="accent4">
                      <a:satMod val="175000"/>
                      <a:alpha val="40000"/>
                    </a:schemeClr>
                  </a:glow>
                </a:effectLst>
                <a:latin typeface="Georgia" panose="02040502050405020303" pitchFamily="18" charset="0"/>
                <a:ea typeface="TITUS Cyberbit Basic" panose="02020603050405020304" pitchFamily="18" charset="0"/>
                <a:cs typeface="Georgia" panose="02040502050405020303" pitchFamily="18" charset="0"/>
              </a:rPr>
              <a:t>of the </a:t>
            </a:r>
            <a:r>
              <a:rPr lang="en-US" b="1" i="1" dirty="0" err="1">
                <a:ln>
                  <a:solidFill>
                    <a:srgbClr val="002060"/>
                  </a:solidFill>
                </a:ln>
                <a:solidFill>
                  <a:srgbClr val="E46C0A"/>
                </a:solidFill>
                <a:effectLst>
                  <a:glow rad="228600">
                    <a:schemeClr val="accent4">
                      <a:satMod val="175000"/>
                      <a:alpha val="40000"/>
                    </a:schemeClr>
                  </a:glow>
                </a:effectLst>
                <a:latin typeface="Georgia" panose="02040502050405020303" pitchFamily="18" charset="0"/>
                <a:ea typeface="TITUS Cyberbit Basic" panose="02020603050405020304" pitchFamily="18" charset="0"/>
                <a:cs typeface="Georgia" panose="02040502050405020303" pitchFamily="18" charset="0"/>
              </a:rPr>
              <a:t>Yehu</a:t>
            </a:r>
            <a:r>
              <a:rPr lang="en-US" b="1" i="1" dirty="0" err="1">
                <a:ln>
                  <a:solidFill>
                    <a:srgbClr val="002060"/>
                  </a:solidFill>
                </a:ln>
                <a:solidFill>
                  <a:srgbClr val="E46C0A"/>
                </a:solidFill>
                <a:effectLst>
                  <a:glow rad="228600">
                    <a:schemeClr val="accent4">
                      <a:satMod val="175000"/>
                      <a:alpha val="40000"/>
                    </a:schemeClr>
                  </a:glow>
                </a:effectLst>
                <a:latin typeface="Georgia" panose="02040502050405020303" pitchFamily="18" charset="0"/>
                <a:ea typeface="Calibri" panose="020F0502020204030204" pitchFamily="34" charset="0"/>
                <a:cs typeface="Arial" panose="020B0604020202020204" pitchFamily="34" charset="0"/>
              </a:rPr>
              <a:t>d</a:t>
            </a:r>
            <a:r>
              <a:rPr lang="en-US" b="1" i="1" dirty="0" err="1">
                <a:ln>
                  <a:solidFill>
                    <a:srgbClr val="002060"/>
                  </a:solidFill>
                </a:ln>
                <a:solidFill>
                  <a:srgbClr val="E46C0A"/>
                </a:solidFill>
                <a:effectLst>
                  <a:glow rad="228600">
                    <a:schemeClr val="accent4">
                      <a:satMod val="175000"/>
                      <a:alpha val="40000"/>
                    </a:schemeClr>
                  </a:glow>
                </a:effectLst>
                <a:latin typeface="Georgia" panose="02040502050405020303" pitchFamily="18" charset="0"/>
                <a:ea typeface="TITUS Cyberbit Basic" panose="02020603050405020304" pitchFamily="18" charset="0"/>
                <a:cs typeface="Georgia" panose="02040502050405020303" pitchFamily="18" charset="0"/>
              </a:rPr>
              <a:t>im</a:t>
            </a:r>
            <a:r>
              <a:rPr lang="en-US" dirty="0">
                <a:ln>
                  <a:solidFill>
                    <a:srgbClr val="002060"/>
                  </a:solidFill>
                </a:ln>
                <a:solidFill>
                  <a:srgbClr val="E46C0A"/>
                </a:solidFill>
                <a:effectLst>
                  <a:glow rad="228600">
                    <a:schemeClr val="accent4">
                      <a:satMod val="175000"/>
                      <a:alpha val="40000"/>
                    </a:schemeClr>
                  </a:glow>
                </a:effectLst>
                <a:latin typeface="Georgia" panose="02040502050405020303" pitchFamily="18" charset="0"/>
                <a:ea typeface="TITUS Cyberbit Basic" panose="02020603050405020304" pitchFamily="18" charset="0"/>
                <a:cs typeface="Georgia" panose="02040502050405020303" pitchFamily="18" charset="0"/>
              </a:rPr>
              <a:t> </a:t>
            </a:r>
            <a:r>
              <a:rPr lang="en-US" sz="2600" dirty="0">
                <a:latin typeface="Georgia" panose="02040502050405020303" pitchFamily="18" charset="0"/>
                <a:ea typeface="TITUS Cyberbit Basic" panose="02020603050405020304" pitchFamily="18" charset="0"/>
                <a:cs typeface="Georgia" panose="02040502050405020303" pitchFamily="18" charset="0"/>
              </a:rPr>
              <a:t>[Jews]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was near, the Festival of Booths </a:t>
            </a:r>
            <a:r>
              <a:rPr lang="en-US" sz="2600" dirty="0">
                <a:latin typeface="Georgia" panose="02040502050405020303" pitchFamily="18" charset="0"/>
                <a:ea typeface="TITUS Cyberbit Basic" panose="02020603050405020304" pitchFamily="18" charset="0"/>
                <a:cs typeface="Georgia" panose="02040502050405020303" pitchFamily="18" charset="0"/>
              </a:rPr>
              <a:t>[Sukkot/Tabernacles] … </a:t>
            </a:r>
            <a:r>
              <a:rPr lang="en-US" sz="2600"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 </a:t>
            </a:r>
            <a:endParaRPr lang="en-US" sz="2600" dirty="0">
              <a:latin typeface="Calibri" panose="020F0502020204030204" pitchFamily="34" charset="0"/>
              <a:ea typeface="Calibri" panose="020F0502020204030204" pitchFamily="34" charset="0"/>
              <a:cs typeface="Arial" panose="020B0604020202020204" pitchFamily="34" charset="0"/>
            </a:endParaRPr>
          </a:p>
        </p:txBody>
      </p:sp>
      <p:sp>
        <p:nvSpPr>
          <p:cNvPr id="7" name="Curved Up Arrow 6"/>
          <p:cNvSpPr/>
          <p:nvPr/>
        </p:nvSpPr>
        <p:spPr>
          <a:xfrm flipH="1">
            <a:off x="7513095" y="756755"/>
            <a:ext cx="1209994" cy="467802"/>
          </a:xfrm>
          <a:prstGeom prst="curvedUpArrow">
            <a:avLst>
              <a:gd name="adj1" fmla="val 47309"/>
              <a:gd name="adj2" fmla="val 155797"/>
              <a:gd name="adj3" fmla="val 25000"/>
            </a:avLst>
          </a:prstGeom>
          <a:solidFill>
            <a:srgbClr val="00FF00"/>
          </a:solidFill>
          <a:ln w="57150">
            <a:solidFill>
              <a:srgbClr val="0000CC"/>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4700"/>
                    </a14:imgEffect>
                    <a14:imgEffect>
                      <a14:saturation sat="300000"/>
                    </a14:imgEffect>
                  </a14:imgLayer>
                </a14:imgProps>
              </a:ext>
              <a:ext uri="{28A0092B-C50C-407E-A947-70E740481C1C}">
                <a14:useLocalDpi xmlns:a14="http://schemas.microsoft.com/office/drawing/2010/main"/>
              </a:ext>
            </a:extLst>
          </a:blip>
          <a:stretch>
            <a:fillRect/>
          </a:stretch>
        </p:blipFill>
        <p:spPr>
          <a:xfrm>
            <a:off x="588703" y="3795647"/>
            <a:ext cx="3067819" cy="131477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Content Placeholder 2"/>
          <p:cNvSpPr txBox="1">
            <a:spLocks/>
          </p:cNvSpPr>
          <p:nvPr/>
        </p:nvSpPr>
        <p:spPr>
          <a:xfrm>
            <a:off x="256505" y="5320722"/>
            <a:ext cx="11670077" cy="135584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n>
                  <a:solidFill>
                    <a:srgbClr val="002060"/>
                  </a:solidFill>
                </a:ln>
                <a:solidFill>
                  <a:srgbClr val="FF0000"/>
                </a:solidFill>
              </a:rPr>
              <a:t>Question:</a:t>
            </a:r>
            <a:r>
              <a:rPr lang="en-US" dirty="0">
                <a:ln>
                  <a:solidFill>
                    <a:srgbClr val="002060"/>
                  </a:solidFill>
                </a:ln>
                <a:solidFill>
                  <a:srgbClr val="FF0000"/>
                </a:solidFill>
              </a:rPr>
              <a:t>  </a:t>
            </a:r>
            <a:r>
              <a:rPr lang="en-US" dirty="0"/>
              <a:t>Preparations would have been anticipated in advance for all of the </a:t>
            </a:r>
            <a:br>
              <a:rPr lang="en-US" dirty="0"/>
            </a:br>
            <a:r>
              <a:rPr lang="en-US" dirty="0"/>
              <a:t>fall festivals, not just Sukkot.  </a:t>
            </a:r>
            <a:r>
              <a:rPr lang="en-US" dirty="0">
                <a:effectLst>
                  <a:glow rad="228600">
                    <a:schemeClr val="accent1">
                      <a:satMod val="175000"/>
                      <a:alpha val="40000"/>
                    </a:schemeClr>
                  </a:glow>
                </a:effectLst>
              </a:rPr>
              <a:t>What are the possibilities this discussion between </a:t>
            </a:r>
            <a:r>
              <a:rPr lang="en-US" b="1" dirty="0">
                <a:solidFill>
                  <a:srgbClr val="0070C0"/>
                </a:solidFill>
                <a:effectLst>
                  <a:glow rad="228600">
                    <a:schemeClr val="accent1">
                      <a:satMod val="175000"/>
                      <a:alpha val="40000"/>
                    </a:schemeClr>
                  </a:glow>
                </a:effectLst>
              </a:rPr>
              <a:t>Yahusha</a:t>
            </a:r>
            <a:r>
              <a:rPr lang="en-US" dirty="0">
                <a:effectLst>
                  <a:glow rad="228600">
                    <a:schemeClr val="accent1">
                      <a:satMod val="175000"/>
                      <a:alpha val="40000"/>
                    </a:schemeClr>
                  </a:glow>
                </a:effectLst>
              </a:rPr>
              <a:t> and His brethren was </a:t>
            </a:r>
            <a:r>
              <a:rPr lang="en-US" u="sng" dirty="0">
                <a:effectLst>
                  <a:glow rad="228600">
                    <a:schemeClr val="accent1">
                      <a:satMod val="175000"/>
                      <a:alpha val="40000"/>
                    </a:schemeClr>
                  </a:glow>
                </a:effectLst>
              </a:rPr>
              <a:t>well before</a:t>
            </a:r>
            <a:r>
              <a:rPr lang="en-US" dirty="0">
                <a:effectLst>
                  <a:glow rad="228600">
                    <a:schemeClr val="accent1">
                      <a:satMod val="175000"/>
                      <a:alpha val="40000"/>
                    </a:schemeClr>
                  </a:glow>
                </a:effectLst>
              </a:rPr>
              <a:t> the time of </a:t>
            </a:r>
            <a:r>
              <a:rPr lang="en-US" b="1" dirty="0">
                <a:ln>
                  <a:solidFill>
                    <a:srgbClr val="002060"/>
                  </a:solidFill>
                </a:ln>
                <a:solidFill>
                  <a:srgbClr val="FF0000"/>
                </a:solidFill>
                <a:effectLst>
                  <a:glow rad="228600">
                    <a:schemeClr val="accent1">
                      <a:satMod val="175000"/>
                      <a:alpha val="40000"/>
                    </a:schemeClr>
                  </a:glow>
                </a:effectLst>
              </a:rPr>
              <a:t>lunar</a:t>
            </a:r>
            <a:r>
              <a:rPr lang="en-US" dirty="0">
                <a:effectLst>
                  <a:glow rad="228600">
                    <a:schemeClr val="accent1">
                      <a:satMod val="175000"/>
                      <a:alpha val="40000"/>
                    </a:schemeClr>
                  </a:glow>
                </a:effectLst>
              </a:rPr>
              <a:t> Trumpets?</a:t>
            </a:r>
          </a:p>
          <a:p>
            <a:pPr marL="1428750" lvl="2" indent="-514350">
              <a:buFont typeface="+mj-lt"/>
              <a:buAutoNum type="romanLcPeriod"/>
            </a:pPr>
            <a:endParaRPr lang="en-CA" dirty="0"/>
          </a:p>
        </p:txBody>
      </p:sp>
      <p:sp>
        <p:nvSpPr>
          <p:cNvPr id="10" name="TextBox 9"/>
          <p:cNvSpPr txBox="1"/>
          <p:nvPr/>
        </p:nvSpPr>
        <p:spPr>
          <a:xfrm>
            <a:off x="3546201" y="3865687"/>
            <a:ext cx="8166828" cy="1384995"/>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CA" sz="2800" b="1" dirty="0">
                <a:ln>
                  <a:solidFill>
                    <a:srgbClr val="002060"/>
                  </a:solidFill>
                </a:ln>
                <a:solidFill>
                  <a:srgbClr val="0070C0"/>
                </a:solidFill>
              </a:rPr>
              <a:t>At this time in John 7, everyone could make preparations to “go up to Jerusalem” for the feasts </a:t>
            </a:r>
            <a:br>
              <a:rPr lang="en-CA" sz="2800" b="1" dirty="0">
                <a:ln>
                  <a:solidFill>
                    <a:srgbClr val="002060"/>
                  </a:solidFill>
                </a:ln>
                <a:solidFill>
                  <a:srgbClr val="0070C0"/>
                </a:solidFill>
              </a:rPr>
            </a:br>
            <a:r>
              <a:rPr lang="en-CA" sz="2800" b="1" dirty="0">
                <a:ln>
                  <a:solidFill>
                    <a:srgbClr val="002060"/>
                  </a:solidFill>
                </a:ln>
                <a:solidFill>
                  <a:srgbClr val="0070C0"/>
                </a:solidFill>
              </a:rPr>
              <a:t>as early as they wished.  They had sukkot to build!</a:t>
            </a:r>
          </a:p>
        </p:txBody>
      </p:sp>
    </p:spTree>
    <p:extLst>
      <p:ext uri="{BB962C8B-B14F-4D97-AF65-F5344CB8AC3E}">
        <p14:creationId xmlns:p14="http://schemas.microsoft.com/office/powerpoint/2010/main" val="368538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FF0000">
                <a:alpha val="25000"/>
              </a:srgbClr>
            </a:gs>
            <a:gs pos="31000">
              <a:schemeClr val="accent6">
                <a:lumMod val="60000"/>
                <a:lumOff val="40000"/>
                <a:alpha val="33000"/>
              </a:schemeClr>
            </a:gs>
            <a:gs pos="63000">
              <a:srgbClr val="FF0000">
                <a:alpha val="25000"/>
              </a:srgbClr>
            </a:gs>
            <a:gs pos="70000">
              <a:srgbClr val="7030A0">
                <a:alpha val="25000"/>
              </a:srgbClr>
            </a:gs>
          </a:gsLst>
          <a:lin ang="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27</a:t>
            </a:fld>
            <a:endParaRPr lang="en-US" dirty="0">
              <a:solidFill>
                <a:schemeClr val="tx1"/>
              </a:solidFill>
            </a:endParaRPr>
          </a:p>
        </p:txBody>
      </p:sp>
      <p:sp>
        <p:nvSpPr>
          <p:cNvPr id="3" name="Title 1"/>
          <p:cNvSpPr>
            <a:spLocks noGrp="1"/>
          </p:cNvSpPr>
          <p:nvPr>
            <p:ph type="title"/>
          </p:nvPr>
        </p:nvSpPr>
        <p:spPr>
          <a:xfrm>
            <a:off x="621185" y="285645"/>
            <a:ext cx="5730351" cy="927170"/>
          </a:xfrm>
          <a:prstGeom prst="homePlate">
            <a:avLst>
              <a:gd name="adj" fmla="val 35911"/>
            </a:avLst>
          </a:prstGeom>
          <a:solidFill>
            <a:srgbClr val="D7E7F5"/>
          </a:solidFill>
          <a:ln w="38100">
            <a:solidFill>
              <a:srgbClr val="0000FF"/>
            </a:solidFill>
          </a:ln>
          <a:scene3d>
            <a:camera prst="orthographicFront"/>
            <a:lightRig rig="threePt" dir="t"/>
          </a:scene3d>
          <a:sp3d>
            <a:bevelT w="139700" h="139700" prst="divot"/>
          </a:sp3d>
        </p:spPr>
        <p:txBody>
          <a:bodyPr>
            <a:normAutofit/>
            <a:sp3d extrusionH="57150">
              <a:bevelT w="38100" h="38100"/>
            </a:sp3d>
          </a:bodyPr>
          <a:lstStyle/>
          <a:p>
            <a:pPr algn="ctr"/>
            <a:r>
              <a:rPr lang="en-US" sz="4000" b="1" i="1" dirty="0">
                <a:ln>
                  <a:solidFill>
                    <a:sysClr val="windowText" lastClr="000000"/>
                  </a:solidFill>
                </a:ln>
                <a:solidFill>
                  <a:srgbClr val="0070C0"/>
                </a:solidFill>
                <a:effectLst>
                  <a:glow rad="127000">
                    <a:srgbClr val="FFFF00"/>
                  </a:glow>
                </a:effectLst>
                <a:latin typeface="Comic Sans MS" pitchFamily="66" charset="0"/>
              </a:rPr>
              <a:t>Facts We Do Know</a:t>
            </a:r>
            <a:endParaRPr lang="en-US" sz="4000" dirty="0">
              <a:solidFill>
                <a:srgbClr val="0070C0"/>
              </a:solidFill>
            </a:endParaRPr>
          </a:p>
        </p:txBody>
      </p:sp>
      <p:sp>
        <p:nvSpPr>
          <p:cNvPr id="12" name="Content Placeholder 4"/>
          <p:cNvSpPr txBox="1">
            <a:spLocks/>
          </p:cNvSpPr>
          <p:nvPr/>
        </p:nvSpPr>
        <p:spPr>
          <a:xfrm>
            <a:off x="96745" y="4358360"/>
            <a:ext cx="4611352" cy="254857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ln>
                  <a:solidFill>
                    <a:srgbClr val="002060"/>
                  </a:solidFill>
                </a:ln>
                <a:solidFill>
                  <a:schemeClr val="accent6">
                    <a:lumMod val="50000"/>
                  </a:schemeClr>
                </a:solidFill>
              </a:rPr>
              <a:t>At age 12, </a:t>
            </a:r>
            <a:r>
              <a:rPr lang="en-US" b="1" dirty="0">
                <a:ln>
                  <a:solidFill>
                    <a:srgbClr val="002060"/>
                  </a:solidFill>
                </a:ln>
                <a:solidFill>
                  <a:srgbClr val="0000FF"/>
                </a:solidFill>
              </a:rPr>
              <a:t>Yahusha</a:t>
            </a:r>
            <a:r>
              <a:rPr lang="en-US" b="1" dirty="0">
                <a:ln>
                  <a:solidFill>
                    <a:srgbClr val="002060"/>
                  </a:solidFill>
                </a:ln>
                <a:solidFill>
                  <a:schemeClr val="accent6">
                    <a:lumMod val="50000"/>
                  </a:schemeClr>
                </a:solidFill>
              </a:rPr>
              <a:t> was </a:t>
            </a:r>
            <a:br>
              <a:rPr lang="en-US" b="1" dirty="0">
                <a:ln>
                  <a:solidFill>
                    <a:srgbClr val="002060"/>
                  </a:solidFill>
                </a:ln>
                <a:solidFill>
                  <a:schemeClr val="accent6">
                    <a:lumMod val="50000"/>
                  </a:schemeClr>
                </a:solidFill>
              </a:rPr>
            </a:br>
            <a:r>
              <a:rPr lang="en-US" b="1" dirty="0">
                <a:ln>
                  <a:solidFill>
                    <a:srgbClr val="002060"/>
                  </a:solidFill>
                </a:ln>
                <a:solidFill>
                  <a:schemeClr val="accent6">
                    <a:lumMod val="50000"/>
                  </a:schemeClr>
                </a:solidFill>
              </a:rPr>
              <a:t>in the temple observing the </a:t>
            </a:r>
            <a:r>
              <a:rPr lang="en-US" b="1" dirty="0">
                <a:ln>
                  <a:solidFill>
                    <a:srgbClr val="002060"/>
                  </a:solidFill>
                </a:ln>
                <a:solidFill>
                  <a:schemeClr val="accent6">
                    <a:lumMod val="50000"/>
                  </a:schemeClr>
                </a:solidFill>
                <a:effectLst>
                  <a:glow rad="127000">
                    <a:srgbClr val="FBD4FA"/>
                  </a:glow>
                </a:effectLst>
              </a:rPr>
              <a:t>High </a:t>
            </a:r>
            <a:r>
              <a:rPr lang="en-US" b="1" baseline="30000" dirty="0">
                <a:ln>
                  <a:solidFill>
                    <a:srgbClr val="002060"/>
                  </a:solidFill>
                </a:ln>
                <a:solidFill>
                  <a:schemeClr val="accent6">
                    <a:lumMod val="50000"/>
                  </a:schemeClr>
                </a:solidFill>
                <a:effectLst>
                  <a:glow rad="127000">
                    <a:srgbClr val="FBD4FA"/>
                  </a:glow>
                </a:effectLst>
              </a:rPr>
              <a:t> </a:t>
            </a:r>
            <a:r>
              <a:rPr lang="en-US" b="1" dirty="0">
                <a:ln>
                  <a:solidFill>
                    <a:srgbClr val="002060"/>
                  </a:solidFill>
                </a:ln>
                <a:solidFill>
                  <a:schemeClr val="accent6">
                    <a:lumMod val="50000"/>
                  </a:schemeClr>
                </a:solidFill>
                <a:effectLst>
                  <a:glow rad="127000">
                    <a:srgbClr val="FBD4FA"/>
                  </a:glow>
                </a:effectLst>
              </a:rPr>
              <a:t>Shabbat </a:t>
            </a:r>
            <a:r>
              <a:rPr lang="en-US" b="1" dirty="0">
                <a:ln>
                  <a:solidFill>
                    <a:srgbClr val="002060"/>
                  </a:solidFill>
                </a:ln>
                <a:solidFill>
                  <a:schemeClr val="accent6">
                    <a:lumMod val="50000"/>
                  </a:schemeClr>
                </a:solidFill>
              </a:rPr>
              <a:t>of Unleavened Bread</a:t>
            </a:r>
            <a:r>
              <a:rPr lang="en-US" b="1" baseline="30000" dirty="0">
                <a:ln>
                  <a:solidFill>
                    <a:srgbClr val="002060"/>
                  </a:solidFill>
                </a:ln>
                <a:solidFill>
                  <a:schemeClr val="accent6">
                    <a:lumMod val="50000"/>
                  </a:schemeClr>
                </a:solidFill>
              </a:rPr>
              <a:t> </a:t>
            </a:r>
            <a:r>
              <a:rPr lang="en-US" b="1" dirty="0">
                <a:ln>
                  <a:solidFill>
                    <a:srgbClr val="002060"/>
                  </a:solidFill>
                </a:ln>
                <a:solidFill>
                  <a:schemeClr val="accent6">
                    <a:lumMod val="50000"/>
                  </a:schemeClr>
                </a:solidFill>
              </a:rPr>
              <a:t>on </a:t>
            </a:r>
            <a:r>
              <a:rPr lang="en-US" b="1" u="sng" dirty="0">
                <a:ln>
                  <a:solidFill>
                    <a:srgbClr val="002060"/>
                  </a:solidFill>
                </a:ln>
                <a:solidFill>
                  <a:schemeClr val="accent6">
                    <a:lumMod val="50000"/>
                  </a:schemeClr>
                </a:solidFill>
              </a:rPr>
              <a:t>His</a:t>
            </a:r>
            <a:r>
              <a:rPr lang="en-US" b="1" dirty="0">
                <a:ln>
                  <a:solidFill>
                    <a:srgbClr val="002060"/>
                  </a:solidFill>
                </a:ln>
                <a:solidFill>
                  <a:schemeClr val="accent6">
                    <a:lumMod val="50000"/>
                  </a:schemeClr>
                </a:solidFill>
              </a:rPr>
              <a:t> schedule, </a:t>
            </a:r>
            <a:br>
              <a:rPr lang="en-US" b="1" dirty="0">
                <a:ln>
                  <a:solidFill>
                    <a:srgbClr val="002060"/>
                  </a:solidFill>
                </a:ln>
                <a:solidFill>
                  <a:schemeClr val="accent6">
                    <a:lumMod val="50000"/>
                  </a:schemeClr>
                </a:solidFill>
              </a:rPr>
            </a:br>
            <a:r>
              <a:rPr lang="en-US" b="1" dirty="0">
                <a:ln>
                  <a:solidFill>
                    <a:srgbClr val="002060"/>
                  </a:solidFill>
                </a:ln>
                <a:solidFill>
                  <a:srgbClr val="FF0000"/>
                </a:solidFill>
              </a:rPr>
              <a:t>Abib </a:t>
            </a:r>
            <a:r>
              <a:rPr lang="en-US" b="1" u="sng" dirty="0">
                <a:ln>
                  <a:solidFill>
                    <a:srgbClr val="002060"/>
                  </a:solidFill>
                </a:ln>
                <a:solidFill>
                  <a:srgbClr val="FF0000"/>
                </a:solidFill>
              </a:rPr>
              <a:t>15</a:t>
            </a:r>
            <a:r>
              <a:rPr lang="en-US" b="1" dirty="0">
                <a:ln>
                  <a:solidFill>
                    <a:srgbClr val="002060"/>
                  </a:solidFill>
                </a:ln>
                <a:solidFill>
                  <a:srgbClr val="FF0000"/>
                </a:solidFill>
              </a:rPr>
              <a:t>, </a:t>
            </a:r>
            <a:r>
              <a:rPr lang="en-US" b="1" dirty="0">
                <a:ln>
                  <a:solidFill>
                    <a:srgbClr val="002060"/>
                  </a:solidFill>
                </a:ln>
                <a:solidFill>
                  <a:schemeClr val="accent6">
                    <a:lumMod val="50000"/>
                  </a:schemeClr>
                </a:solidFill>
              </a:rPr>
              <a:t>which was </a:t>
            </a:r>
            <a:r>
              <a:rPr lang="en-US" b="1" dirty="0">
                <a:ln>
                  <a:solidFill>
                    <a:srgbClr val="002060"/>
                  </a:solidFill>
                </a:ln>
                <a:solidFill>
                  <a:srgbClr val="FF0000"/>
                </a:solidFill>
              </a:rPr>
              <a:t>Blood Ratified</a:t>
            </a:r>
            <a:r>
              <a:rPr lang="en-US" b="1" dirty="0">
                <a:ln>
                  <a:solidFill>
                    <a:srgbClr val="002060"/>
                  </a:solidFill>
                </a:ln>
                <a:solidFill>
                  <a:schemeClr val="accent6">
                    <a:lumMod val="50000"/>
                  </a:schemeClr>
                </a:solidFill>
              </a:rPr>
              <a:t> and </a:t>
            </a:r>
            <a:r>
              <a:rPr lang="en-US" b="1" u="sng" dirty="0">
                <a:ln>
                  <a:solidFill>
                    <a:srgbClr val="002060"/>
                  </a:solidFill>
                </a:ln>
                <a:solidFill>
                  <a:srgbClr val="0000FF"/>
                </a:solidFill>
              </a:rPr>
              <a:t>Covenanted</a:t>
            </a:r>
            <a:r>
              <a:rPr lang="en-US" b="1" dirty="0">
                <a:ln>
                  <a:solidFill>
                    <a:srgbClr val="002060"/>
                  </a:solidFill>
                </a:ln>
                <a:solidFill>
                  <a:srgbClr val="0000FF"/>
                </a:solidFill>
              </a:rPr>
              <a:t> by </a:t>
            </a:r>
            <a:br>
              <a:rPr lang="en-US" b="1" dirty="0">
                <a:ln>
                  <a:solidFill>
                    <a:srgbClr val="002060"/>
                  </a:solidFill>
                </a:ln>
                <a:solidFill>
                  <a:srgbClr val="0000FF"/>
                </a:solidFill>
              </a:rPr>
            </a:br>
            <a:r>
              <a:rPr lang="en-US" b="1" dirty="0">
                <a:ln>
                  <a:solidFill>
                    <a:srgbClr val="002060"/>
                  </a:solidFill>
                </a:ln>
                <a:solidFill>
                  <a:srgbClr val="0000FF"/>
                </a:solidFill>
              </a:rPr>
              <a:t>the 75 elders on Mt Sinai</a:t>
            </a:r>
            <a:r>
              <a:rPr lang="en-US" b="1" dirty="0">
                <a:ln>
                  <a:solidFill>
                    <a:srgbClr val="002060"/>
                  </a:solidFill>
                </a:ln>
                <a:solidFill>
                  <a:schemeClr val="accent6">
                    <a:lumMod val="50000"/>
                  </a:schemeClr>
                </a:solidFill>
              </a:rPr>
              <a:t>. </a:t>
            </a:r>
            <a:br>
              <a:rPr lang="en-US" b="1" dirty="0">
                <a:ln>
                  <a:solidFill>
                    <a:srgbClr val="002060"/>
                  </a:solidFill>
                </a:ln>
                <a:solidFill>
                  <a:schemeClr val="accent6">
                    <a:lumMod val="50000"/>
                  </a:schemeClr>
                </a:solidFill>
              </a:rPr>
            </a:br>
            <a:r>
              <a:rPr lang="en-US" b="1" dirty="0">
                <a:ln>
                  <a:solidFill>
                    <a:srgbClr val="002060"/>
                  </a:solidFill>
                </a:ln>
                <a:solidFill>
                  <a:schemeClr val="accent6">
                    <a:lumMod val="50000"/>
                  </a:schemeClr>
                </a:solidFill>
              </a:rPr>
              <a:t>(Exo 24:1-11)</a:t>
            </a:r>
          </a:p>
        </p:txBody>
      </p:sp>
      <p:sp>
        <p:nvSpPr>
          <p:cNvPr id="14" name="Content Placeholder 4"/>
          <p:cNvSpPr txBox="1">
            <a:spLocks/>
          </p:cNvSpPr>
          <p:nvPr/>
        </p:nvSpPr>
        <p:spPr>
          <a:xfrm>
            <a:off x="6471311" y="190430"/>
            <a:ext cx="5460023" cy="1117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n>
                  <a:solidFill>
                    <a:srgbClr val="002060"/>
                  </a:solidFill>
                </a:ln>
                <a:solidFill>
                  <a:srgbClr val="0070C0"/>
                </a:solidFill>
              </a:rPr>
              <a:t>Yahusha</a:t>
            </a:r>
            <a:r>
              <a:rPr lang="en-US" sz="3600" dirty="0">
                <a:ln>
                  <a:solidFill>
                    <a:srgbClr val="002060"/>
                  </a:solidFill>
                </a:ln>
              </a:rPr>
              <a:t> </a:t>
            </a:r>
            <a:r>
              <a:rPr lang="en-US" sz="3600" b="1" dirty="0">
                <a:ln>
                  <a:solidFill>
                    <a:srgbClr val="002060"/>
                  </a:solidFill>
                </a:ln>
                <a:solidFill>
                  <a:srgbClr val="7030A0"/>
                </a:solidFill>
              </a:rPr>
              <a:t>is the Creator of the </a:t>
            </a:r>
            <a:r>
              <a:rPr lang="en-US" sz="3600" b="1" dirty="0">
                <a:ln>
                  <a:solidFill>
                    <a:srgbClr val="002060"/>
                  </a:solidFill>
                </a:ln>
                <a:solidFill>
                  <a:srgbClr val="7030A0"/>
                </a:solidFill>
                <a:effectLst>
                  <a:outerShdw blurRad="50800" dist="50800" dir="5400000" sx="101000" sy="101000" algn="ctr" rotWithShape="0">
                    <a:srgbClr val="00FFFF"/>
                  </a:outerShdw>
                </a:effectLst>
              </a:rPr>
              <a:t>Covenant Calendar</a:t>
            </a: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35634" y="3509725"/>
            <a:ext cx="2010088" cy="3181361"/>
          </a:xfrm>
          <a:prstGeom prst="ellipse">
            <a:avLst/>
          </a:prstGeom>
          <a:ln>
            <a:noFill/>
          </a:ln>
          <a:effectLst>
            <a:softEdge rad="112500"/>
          </a:effectLst>
        </p:spPr>
      </p:pic>
      <p:pic>
        <p:nvPicPr>
          <p:cNvPr id="18" name="Content Placeholder 17"/>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8421659" y="1266428"/>
            <a:ext cx="3124200" cy="3124200"/>
          </a:xfrm>
          <a:prstGeom prst="ellipse">
            <a:avLst/>
          </a:prstGeom>
          <a:ln>
            <a:noFill/>
          </a:ln>
          <a:effectLst>
            <a:softEdge rad="112500"/>
          </a:effectLst>
        </p:spPr>
      </p:pic>
      <p:pic>
        <p:nvPicPr>
          <p:cNvPr id="19"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0857" y="1352726"/>
            <a:ext cx="3124200" cy="3124200"/>
          </a:xfrm>
          <a:prstGeom prst="ellipse">
            <a:avLst/>
          </a:prstGeom>
          <a:ln>
            <a:noFill/>
          </a:ln>
          <a:effectLst>
            <a:softEdge rad="112500"/>
          </a:effectLst>
        </p:spPr>
      </p:pic>
      <p:sp>
        <p:nvSpPr>
          <p:cNvPr id="20" name="Content Placeholder 4"/>
          <p:cNvSpPr txBox="1">
            <a:spLocks/>
          </p:cNvSpPr>
          <p:nvPr/>
        </p:nvSpPr>
        <p:spPr>
          <a:xfrm>
            <a:off x="4673147" y="1482690"/>
            <a:ext cx="3118183" cy="26829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ln>
                  <a:solidFill>
                    <a:srgbClr val="002060"/>
                  </a:solidFill>
                </a:ln>
                <a:solidFill>
                  <a:srgbClr val="C00000"/>
                </a:solidFill>
              </a:rPr>
              <a:t>At His death, </a:t>
            </a:r>
            <a:br>
              <a:rPr lang="en-US" b="1" dirty="0">
                <a:ln>
                  <a:solidFill>
                    <a:srgbClr val="002060"/>
                  </a:solidFill>
                </a:ln>
                <a:solidFill>
                  <a:srgbClr val="C00000"/>
                </a:solidFill>
              </a:rPr>
            </a:br>
            <a:r>
              <a:rPr lang="en-US" b="1" dirty="0">
                <a:ln>
                  <a:solidFill>
                    <a:srgbClr val="002060"/>
                  </a:solidFill>
                </a:ln>
                <a:solidFill>
                  <a:srgbClr val="C00000"/>
                </a:solidFill>
              </a:rPr>
              <a:t>He died on </a:t>
            </a:r>
            <a:br>
              <a:rPr lang="en-US" b="1" dirty="0">
                <a:ln>
                  <a:solidFill>
                    <a:srgbClr val="002060"/>
                  </a:solidFill>
                </a:ln>
                <a:solidFill>
                  <a:srgbClr val="C00000"/>
                </a:solidFill>
              </a:rPr>
            </a:br>
            <a:r>
              <a:rPr lang="en-US" b="1" u="sng" dirty="0">
                <a:ln>
                  <a:solidFill>
                    <a:srgbClr val="002060"/>
                  </a:solidFill>
                </a:ln>
                <a:solidFill>
                  <a:srgbClr val="C00000"/>
                </a:solidFill>
                <a:effectLst>
                  <a:outerShdw blurRad="50800" dist="50800" dir="5400000" algn="ctr" rotWithShape="0">
                    <a:srgbClr val="00FFFF"/>
                  </a:outerShdw>
                </a:effectLst>
              </a:rPr>
              <a:t>His Covenant </a:t>
            </a:r>
            <a:br>
              <a:rPr lang="en-US" b="1" dirty="0">
                <a:ln>
                  <a:solidFill>
                    <a:srgbClr val="002060"/>
                  </a:solidFill>
                </a:ln>
                <a:solidFill>
                  <a:srgbClr val="C00000"/>
                </a:solidFill>
              </a:rPr>
            </a:br>
            <a:r>
              <a:rPr lang="en-US" b="1" dirty="0">
                <a:ln>
                  <a:solidFill>
                    <a:srgbClr val="002060"/>
                  </a:solidFill>
                </a:ln>
                <a:solidFill>
                  <a:srgbClr val="C00000"/>
                </a:solidFill>
              </a:rPr>
              <a:t>Passover </a:t>
            </a:r>
            <a:br>
              <a:rPr lang="en-US" b="1" dirty="0">
                <a:ln>
                  <a:solidFill>
                    <a:srgbClr val="002060"/>
                  </a:solidFill>
                </a:ln>
                <a:solidFill>
                  <a:srgbClr val="C00000"/>
                </a:solidFill>
              </a:rPr>
            </a:br>
            <a:r>
              <a:rPr lang="en-US" b="1" dirty="0">
                <a:ln>
                  <a:solidFill>
                    <a:srgbClr val="002060"/>
                  </a:solidFill>
                </a:ln>
                <a:solidFill>
                  <a:srgbClr val="C00000"/>
                </a:solidFill>
              </a:rPr>
              <a:t>Festival.</a:t>
            </a:r>
          </a:p>
        </p:txBody>
      </p:sp>
      <p:sp>
        <p:nvSpPr>
          <p:cNvPr id="21" name="Content Placeholder 4"/>
          <p:cNvSpPr txBox="1">
            <a:spLocks/>
          </p:cNvSpPr>
          <p:nvPr/>
        </p:nvSpPr>
        <p:spPr>
          <a:xfrm>
            <a:off x="8184618" y="4242956"/>
            <a:ext cx="3805028" cy="1636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ln>
                  <a:solidFill>
                    <a:srgbClr val="002060"/>
                  </a:solidFill>
                </a:ln>
                <a:solidFill>
                  <a:srgbClr val="7030A0"/>
                </a:solidFill>
              </a:rPr>
              <a:t>Where was </a:t>
            </a:r>
            <a:r>
              <a:rPr lang="en-US" b="1" dirty="0">
                <a:ln>
                  <a:solidFill>
                    <a:srgbClr val="002060"/>
                  </a:solidFill>
                </a:ln>
                <a:solidFill>
                  <a:srgbClr val="0070C0"/>
                </a:solidFill>
              </a:rPr>
              <a:t>Yahusha</a:t>
            </a:r>
            <a:r>
              <a:rPr lang="en-US" b="1" dirty="0">
                <a:ln>
                  <a:solidFill>
                    <a:srgbClr val="002060"/>
                  </a:solidFill>
                </a:ln>
                <a:solidFill>
                  <a:srgbClr val="7030A0"/>
                </a:solidFill>
              </a:rPr>
              <a:t> for  Covenant Calendar’s Tabernacles</a:t>
            </a:r>
            <a:br>
              <a:rPr lang="en-US" b="1" dirty="0">
                <a:ln>
                  <a:solidFill>
                    <a:srgbClr val="002060"/>
                  </a:solidFill>
                </a:ln>
                <a:solidFill>
                  <a:srgbClr val="7030A0"/>
                </a:solidFill>
              </a:rPr>
            </a:br>
            <a:r>
              <a:rPr lang="en-US" b="1" dirty="0">
                <a:ln>
                  <a:solidFill>
                    <a:srgbClr val="002060"/>
                  </a:solidFill>
                </a:ln>
                <a:solidFill>
                  <a:srgbClr val="7030A0"/>
                </a:solidFill>
              </a:rPr>
              <a:t> in John 7?</a:t>
            </a:r>
            <a:endParaRPr lang="en-CA" b="1" dirty="0">
              <a:ln>
                <a:solidFill>
                  <a:srgbClr val="002060"/>
                </a:solidFill>
              </a:ln>
              <a:solidFill>
                <a:srgbClr val="7030A0"/>
              </a:solidFill>
            </a:endParaRPr>
          </a:p>
        </p:txBody>
      </p:sp>
      <p:pic>
        <p:nvPicPr>
          <p:cNvPr id="15" name="Picture 14">
            <a:extLst>
              <a:ext uri="{FF2B5EF4-FFF2-40B4-BE49-F238E27FC236}">
                <a16:creationId xmlns:a16="http://schemas.microsoft.com/office/drawing/2014/main" id="{8D7AB12B-5104-4C20-8429-599537D02C4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81441" y="5016498"/>
            <a:ext cx="1569716" cy="154508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7" name="Content Placeholder 4">
            <a:extLst>
              <a:ext uri="{FF2B5EF4-FFF2-40B4-BE49-F238E27FC236}">
                <a16:creationId xmlns:a16="http://schemas.microsoft.com/office/drawing/2014/main" id="{92472C20-1A62-4FBB-88F3-90BE667D2898}"/>
              </a:ext>
            </a:extLst>
          </p:cNvPr>
          <p:cNvSpPr txBox="1">
            <a:spLocks/>
          </p:cNvSpPr>
          <p:nvPr/>
        </p:nvSpPr>
        <p:spPr>
          <a:xfrm>
            <a:off x="8808354" y="5879444"/>
            <a:ext cx="2975429" cy="11017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ln>
                  <a:solidFill>
                    <a:srgbClr val="002060"/>
                  </a:solidFill>
                </a:ln>
                <a:solidFill>
                  <a:srgbClr val="C00000"/>
                </a:solidFill>
              </a:rPr>
              <a:t>Careful with </a:t>
            </a:r>
            <a:br>
              <a:rPr lang="en-US" b="1" dirty="0">
                <a:ln>
                  <a:solidFill>
                    <a:srgbClr val="002060"/>
                  </a:solidFill>
                </a:ln>
                <a:solidFill>
                  <a:srgbClr val="C00000"/>
                </a:solidFill>
              </a:rPr>
            </a:br>
            <a:r>
              <a:rPr lang="en-US" b="1" dirty="0">
                <a:ln>
                  <a:solidFill>
                    <a:srgbClr val="002060"/>
                  </a:solidFill>
                </a:ln>
                <a:solidFill>
                  <a:srgbClr val="C00000"/>
                </a:solidFill>
              </a:rPr>
              <a:t>this question!</a:t>
            </a:r>
          </a:p>
        </p:txBody>
      </p:sp>
    </p:spTree>
    <p:extLst>
      <p:ext uri="{BB962C8B-B14F-4D97-AF65-F5344CB8AC3E}">
        <p14:creationId xmlns:p14="http://schemas.microsoft.com/office/powerpoint/2010/main" val="98181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fltVal val="0"/>
                                          </p:val>
                                        </p:tav>
                                        <p:tav tm="100000">
                                          <p:val>
                                            <p:strVal val="#ppt_w"/>
                                          </p:val>
                                        </p:tav>
                                      </p:tavLst>
                                    </p:anim>
                                    <p:anim calcmode="lin" valueType="num">
                                      <p:cBhvr>
                                        <p:cTn id="13" dur="1000" fill="hold"/>
                                        <p:tgtEl>
                                          <p:spTgt spid="19"/>
                                        </p:tgtEl>
                                        <p:attrNameLst>
                                          <p:attrName>ppt_h</p:attrName>
                                        </p:attrNameLst>
                                      </p:cBhvr>
                                      <p:tavLst>
                                        <p:tav tm="0">
                                          <p:val>
                                            <p:fltVal val="0"/>
                                          </p:val>
                                        </p:tav>
                                        <p:tav tm="100000">
                                          <p:val>
                                            <p:strVal val="#ppt_h"/>
                                          </p:val>
                                        </p:tav>
                                      </p:tavLst>
                                    </p:anim>
                                    <p:animEffect transition="in" filter="fade">
                                      <p:cBhvr>
                                        <p:cTn id="14" dur="10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1000" fill="hold"/>
                                        <p:tgtEl>
                                          <p:spTgt spid="20"/>
                                        </p:tgtEl>
                                        <p:attrNameLst>
                                          <p:attrName>ppt_w</p:attrName>
                                        </p:attrNameLst>
                                      </p:cBhvr>
                                      <p:tavLst>
                                        <p:tav tm="0">
                                          <p:val>
                                            <p:fltVal val="0"/>
                                          </p:val>
                                        </p:tav>
                                        <p:tav tm="100000">
                                          <p:val>
                                            <p:strVal val="#ppt_w"/>
                                          </p:val>
                                        </p:tav>
                                      </p:tavLst>
                                    </p:anim>
                                    <p:anim calcmode="lin" valueType="num">
                                      <p:cBhvr>
                                        <p:cTn id="25" dur="1000" fill="hold"/>
                                        <p:tgtEl>
                                          <p:spTgt spid="20"/>
                                        </p:tgtEl>
                                        <p:attrNameLst>
                                          <p:attrName>ppt_h</p:attrName>
                                        </p:attrNameLst>
                                      </p:cBhvr>
                                      <p:tavLst>
                                        <p:tav tm="0">
                                          <p:val>
                                            <p:fltVal val="0"/>
                                          </p:val>
                                        </p:tav>
                                        <p:tav tm="100000">
                                          <p:val>
                                            <p:strVal val="#ppt_h"/>
                                          </p:val>
                                        </p:tav>
                                      </p:tavLst>
                                    </p:anim>
                                    <p:animEffect transition="in" filter="fade">
                                      <p:cBhvr>
                                        <p:cTn id="26" dur="1000"/>
                                        <p:tgtEl>
                                          <p:spTgt spid="20"/>
                                        </p:tgtEl>
                                      </p:cBhvr>
                                    </p:animEffect>
                                  </p:childTnLst>
                                </p:cTn>
                              </p:par>
                              <p:par>
                                <p:cTn id="27" presetID="53" presetClass="entr" presetSubtype="16"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Effect transition="in" filter="fade">
                                      <p:cBhvr>
                                        <p:cTn id="31" dur="1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000" fill="hold"/>
                                        <p:tgtEl>
                                          <p:spTgt spid="18"/>
                                        </p:tgtEl>
                                        <p:attrNameLst>
                                          <p:attrName>ppt_w</p:attrName>
                                        </p:attrNameLst>
                                      </p:cBhvr>
                                      <p:tavLst>
                                        <p:tav tm="0">
                                          <p:val>
                                            <p:fltVal val="0"/>
                                          </p:val>
                                        </p:tav>
                                        <p:tav tm="100000">
                                          <p:val>
                                            <p:strVal val="#ppt_w"/>
                                          </p:val>
                                        </p:tav>
                                      </p:tavLst>
                                    </p:anim>
                                    <p:anim calcmode="lin" valueType="num">
                                      <p:cBhvr>
                                        <p:cTn id="37" dur="1000" fill="hold"/>
                                        <p:tgtEl>
                                          <p:spTgt spid="18"/>
                                        </p:tgtEl>
                                        <p:attrNameLst>
                                          <p:attrName>ppt_h</p:attrName>
                                        </p:attrNameLst>
                                      </p:cBhvr>
                                      <p:tavLst>
                                        <p:tav tm="0">
                                          <p:val>
                                            <p:fltVal val="0"/>
                                          </p:val>
                                        </p:tav>
                                        <p:tav tm="100000">
                                          <p:val>
                                            <p:strVal val="#ppt_h"/>
                                          </p:val>
                                        </p:tav>
                                      </p:tavLst>
                                    </p:anim>
                                    <p:animEffect transition="in" filter="fade">
                                      <p:cBhvr>
                                        <p:cTn id="38" dur="10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1000" fill="hold"/>
                                        <p:tgtEl>
                                          <p:spTgt spid="21"/>
                                        </p:tgtEl>
                                        <p:attrNameLst>
                                          <p:attrName>ppt_w</p:attrName>
                                        </p:attrNameLst>
                                      </p:cBhvr>
                                      <p:tavLst>
                                        <p:tav tm="0">
                                          <p:val>
                                            <p:fltVal val="0"/>
                                          </p:val>
                                        </p:tav>
                                        <p:tav tm="100000">
                                          <p:val>
                                            <p:strVal val="#ppt_w"/>
                                          </p:val>
                                        </p:tav>
                                      </p:tavLst>
                                    </p:anim>
                                    <p:anim calcmode="lin" valueType="num">
                                      <p:cBhvr>
                                        <p:cTn id="42" dur="1000" fill="hold"/>
                                        <p:tgtEl>
                                          <p:spTgt spid="21"/>
                                        </p:tgtEl>
                                        <p:attrNameLst>
                                          <p:attrName>ppt_h</p:attrName>
                                        </p:attrNameLst>
                                      </p:cBhvr>
                                      <p:tavLst>
                                        <p:tav tm="0">
                                          <p:val>
                                            <p:fltVal val="0"/>
                                          </p:val>
                                        </p:tav>
                                        <p:tav tm="100000">
                                          <p:val>
                                            <p:strVal val="#ppt_h"/>
                                          </p:val>
                                        </p:tav>
                                      </p:tavLst>
                                    </p:anim>
                                    <p:animEffect transition="in" filter="fade">
                                      <p:cBhvr>
                                        <p:cTn id="43" dur="1000"/>
                                        <p:tgtEl>
                                          <p:spTgt spid="21"/>
                                        </p:tgtEl>
                                      </p:cBhvr>
                                    </p:animEffect>
                                  </p:childTnLst>
                                </p:cTn>
                              </p:par>
                            </p:childTnLst>
                          </p:cTn>
                        </p:par>
                        <p:par>
                          <p:cTn id="44" fill="hold">
                            <p:stCondLst>
                              <p:cond delay="1000"/>
                            </p:stCondLst>
                            <p:childTnLst>
                              <p:par>
                                <p:cTn id="45" presetID="53" presetClass="entr" presetSubtype="16" fill="hold" nodeType="afterEffect">
                                  <p:stCondLst>
                                    <p:cond delay="100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fltVal val="0"/>
                                          </p:val>
                                        </p:tav>
                                        <p:tav tm="100000">
                                          <p:val>
                                            <p:strVal val="#ppt_w"/>
                                          </p:val>
                                        </p:tav>
                                      </p:tavLst>
                                    </p:anim>
                                    <p:anim calcmode="lin" valueType="num">
                                      <p:cBhvr>
                                        <p:cTn id="48" dur="1000" fill="hold"/>
                                        <p:tgtEl>
                                          <p:spTgt spid="15"/>
                                        </p:tgtEl>
                                        <p:attrNameLst>
                                          <p:attrName>ppt_h</p:attrName>
                                        </p:attrNameLst>
                                      </p:cBhvr>
                                      <p:tavLst>
                                        <p:tav tm="0">
                                          <p:val>
                                            <p:fltVal val="0"/>
                                          </p:val>
                                        </p:tav>
                                        <p:tav tm="100000">
                                          <p:val>
                                            <p:strVal val="#ppt_h"/>
                                          </p:val>
                                        </p:tav>
                                      </p:tavLst>
                                    </p:anim>
                                    <p:animEffect transition="in" filter="fade">
                                      <p:cBhvr>
                                        <p:cTn id="49" dur="1000"/>
                                        <p:tgtEl>
                                          <p:spTgt spid="15"/>
                                        </p:tgtEl>
                                      </p:cBhvr>
                                    </p:animEffect>
                                  </p:childTnLst>
                                </p:cTn>
                              </p:par>
                            </p:childTnLst>
                          </p:cTn>
                        </p:par>
                        <p:par>
                          <p:cTn id="50" fill="hold">
                            <p:stCondLst>
                              <p:cond delay="3000"/>
                            </p:stCondLst>
                            <p:childTnLst>
                              <p:par>
                                <p:cTn id="51" presetID="53" presetClass="entr" presetSubtype="16"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1000" fill="hold"/>
                                        <p:tgtEl>
                                          <p:spTgt spid="17"/>
                                        </p:tgtEl>
                                        <p:attrNameLst>
                                          <p:attrName>ppt_w</p:attrName>
                                        </p:attrNameLst>
                                      </p:cBhvr>
                                      <p:tavLst>
                                        <p:tav tm="0">
                                          <p:val>
                                            <p:fltVal val="0"/>
                                          </p:val>
                                        </p:tav>
                                        <p:tav tm="100000">
                                          <p:val>
                                            <p:strVal val="#ppt_w"/>
                                          </p:val>
                                        </p:tav>
                                      </p:tavLst>
                                    </p:anim>
                                    <p:anim calcmode="lin" valueType="num">
                                      <p:cBhvr>
                                        <p:cTn id="54" dur="1000" fill="hold"/>
                                        <p:tgtEl>
                                          <p:spTgt spid="17"/>
                                        </p:tgtEl>
                                        <p:attrNameLst>
                                          <p:attrName>ppt_h</p:attrName>
                                        </p:attrNameLst>
                                      </p:cBhvr>
                                      <p:tavLst>
                                        <p:tav tm="0">
                                          <p:val>
                                            <p:fltVal val="0"/>
                                          </p:val>
                                        </p:tav>
                                        <p:tav tm="100000">
                                          <p:val>
                                            <p:strVal val="#ppt_h"/>
                                          </p:val>
                                        </p:tav>
                                      </p:tavLst>
                                    </p:anim>
                                    <p:animEffect transition="in" filter="fade">
                                      <p:cBhvr>
                                        <p:cTn id="5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0" grpId="0"/>
      <p:bldP spid="21"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chemeClr val="accent1">
                <a:lumMod val="40000"/>
                <a:lumOff val="60000"/>
                <a:alpha val="74000"/>
              </a:schemeClr>
            </a:gs>
            <a:gs pos="100000">
              <a:srgbClr val="FF99FF">
                <a:alpha val="62000"/>
              </a:srgbClr>
            </a:gs>
            <a:gs pos="68000">
              <a:schemeClr val="accent4">
                <a:lumMod val="60000"/>
                <a:lumOff val="40000"/>
                <a:alpha val="60000"/>
              </a:schemeClr>
            </a:gs>
          </a:gsLst>
          <a:lin ang="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28</a:t>
            </a:fld>
            <a:endParaRPr lang="en-US" dirty="0">
              <a:solidFill>
                <a:schemeClr val="tx1"/>
              </a:solidFill>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01890" y="3203607"/>
            <a:ext cx="3590110" cy="3626457"/>
          </a:xfrm>
          <a:prstGeom prst="ellipse">
            <a:avLst/>
          </a:prstGeom>
          <a:ln>
            <a:noFill/>
          </a:ln>
          <a:effectLst>
            <a:softEdge rad="112500"/>
          </a:effectLst>
        </p:spPr>
      </p:pic>
      <p:sp>
        <p:nvSpPr>
          <p:cNvPr id="9" name="Content Placeholder 8"/>
          <p:cNvSpPr>
            <a:spLocks noGrp="1"/>
          </p:cNvSpPr>
          <p:nvPr>
            <p:ph sz="half" idx="1"/>
          </p:nvPr>
        </p:nvSpPr>
        <p:spPr>
          <a:xfrm>
            <a:off x="362857" y="1498460"/>
            <a:ext cx="6571343" cy="5331604"/>
          </a:xfrm>
        </p:spPr>
        <p:txBody>
          <a:bodyPr>
            <a:normAutofit fontScale="85000" lnSpcReduction="20000"/>
          </a:bodyPr>
          <a:lstStyle/>
          <a:p>
            <a:pPr marL="0" indent="0">
              <a:buNone/>
            </a:pPr>
            <a:r>
              <a:rPr lang="en-US" b="1" dirty="0">
                <a:solidFill>
                  <a:srgbClr val="0070C0"/>
                </a:solidFill>
              </a:rPr>
              <a:t>John 4:19-24  </a:t>
            </a:r>
            <a:r>
              <a:rPr lang="en-US" dirty="0"/>
              <a:t>The woman </a:t>
            </a:r>
            <a:r>
              <a:rPr lang="en-US" dirty="0" err="1"/>
              <a:t>saith</a:t>
            </a:r>
            <a:r>
              <a:rPr lang="en-US" dirty="0"/>
              <a:t> unto him, </a:t>
            </a:r>
            <a:br>
              <a:rPr lang="en-US" dirty="0"/>
            </a:br>
            <a:r>
              <a:rPr lang="en-US" dirty="0"/>
              <a:t>Sir, I perceive that thou art a prophet.</a:t>
            </a:r>
          </a:p>
          <a:p>
            <a:r>
              <a:rPr lang="en-US" b="1" dirty="0">
                <a:solidFill>
                  <a:srgbClr val="0070C0"/>
                </a:solidFill>
              </a:rPr>
              <a:t>20</a:t>
            </a:r>
            <a:r>
              <a:rPr lang="en-US" dirty="0"/>
              <a:t> Our fathers worshipped in this mountain; </a:t>
            </a:r>
            <a:br>
              <a:rPr lang="en-US" dirty="0"/>
            </a:br>
            <a:r>
              <a:rPr lang="en-US" dirty="0"/>
              <a:t>and ye say, that in Jerusalem is the place </a:t>
            </a:r>
            <a:br>
              <a:rPr lang="en-US" dirty="0"/>
            </a:br>
            <a:r>
              <a:rPr lang="en-US" dirty="0"/>
              <a:t>where men ought to worship.</a:t>
            </a:r>
          </a:p>
          <a:p>
            <a:r>
              <a:rPr lang="en-US" b="1" dirty="0">
                <a:solidFill>
                  <a:srgbClr val="0070C0"/>
                </a:solidFill>
              </a:rPr>
              <a:t>21</a:t>
            </a:r>
            <a:r>
              <a:rPr lang="en-US" dirty="0"/>
              <a:t> </a:t>
            </a:r>
            <a:r>
              <a:rPr lang="en-US" b="1" dirty="0">
                <a:solidFill>
                  <a:srgbClr val="0070C0"/>
                </a:solidFill>
              </a:rPr>
              <a:t>Yahusha</a:t>
            </a:r>
            <a:r>
              <a:rPr lang="en-US" dirty="0"/>
              <a:t> saith unto her, </a:t>
            </a:r>
            <a:r>
              <a:rPr lang="en-US" dirty="0">
                <a:solidFill>
                  <a:srgbClr val="FF0000"/>
                </a:solidFill>
              </a:rPr>
              <a:t>Woman, believe me, the hour cometh, when ye shall </a:t>
            </a:r>
            <a:r>
              <a:rPr lang="en-US" b="1" dirty="0">
                <a:ln>
                  <a:solidFill>
                    <a:sysClr val="windowText" lastClr="000000"/>
                  </a:solidFill>
                </a:ln>
                <a:solidFill>
                  <a:srgbClr val="FF0000"/>
                </a:solidFill>
                <a:effectLst>
                  <a:outerShdw blurRad="50800" dist="50800" dir="5400000" algn="ctr" rotWithShape="0">
                    <a:srgbClr val="0000FF"/>
                  </a:outerShdw>
                </a:effectLst>
              </a:rPr>
              <a:t>neither in this mountain, </a:t>
            </a:r>
            <a:r>
              <a:rPr lang="en-US" b="1" u="sng" dirty="0">
                <a:ln>
                  <a:solidFill>
                    <a:sysClr val="windowText" lastClr="000000"/>
                  </a:solidFill>
                </a:ln>
                <a:solidFill>
                  <a:srgbClr val="FF0000"/>
                </a:solidFill>
                <a:effectLst>
                  <a:outerShdw blurRad="50800" dist="50800" dir="5400000" algn="ctr" rotWithShape="0">
                    <a:srgbClr val="0000FF"/>
                  </a:outerShdw>
                </a:effectLst>
              </a:rPr>
              <a:t>nor</a:t>
            </a:r>
            <a:r>
              <a:rPr lang="en-US" b="1" dirty="0">
                <a:ln>
                  <a:solidFill>
                    <a:sysClr val="windowText" lastClr="000000"/>
                  </a:solidFill>
                </a:ln>
                <a:solidFill>
                  <a:srgbClr val="FF0000"/>
                </a:solidFill>
                <a:effectLst>
                  <a:outerShdw blurRad="50800" dist="50800" dir="5400000" algn="ctr" rotWithShape="0">
                    <a:srgbClr val="0000FF"/>
                  </a:outerShdw>
                </a:effectLst>
              </a:rPr>
              <a:t> y</a:t>
            </a:r>
            <a:r>
              <a:rPr lang="en-US" b="1" u="sng" dirty="0">
                <a:ln>
                  <a:solidFill>
                    <a:sysClr val="windowText" lastClr="000000"/>
                  </a:solidFill>
                </a:ln>
                <a:solidFill>
                  <a:srgbClr val="FF0000"/>
                </a:solidFill>
                <a:effectLst>
                  <a:outerShdw blurRad="50800" dist="50800" dir="5400000" algn="ctr" rotWithShape="0">
                    <a:srgbClr val="0000FF"/>
                  </a:outerShdw>
                </a:effectLst>
              </a:rPr>
              <a:t>et at Jerusalem</a:t>
            </a:r>
            <a:r>
              <a:rPr lang="en-US" b="1" dirty="0">
                <a:ln>
                  <a:solidFill>
                    <a:sysClr val="windowText" lastClr="000000"/>
                  </a:solidFill>
                </a:ln>
                <a:solidFill>
                  <a:srgbClr val="FF0000"/>
                </a:solidFill>
                <a:effectLst>
                  <a:outerShdw blurRad="50800" dist="50800" dir="5400000" algn="ctr" rotWithShape="0">
                    <a:srgbClr val="0000FF"/>
                  </a:outerShdw>
                </a:effectLst>
              </a:rPr>
              <a:t>,</a:t>
            </a:r>
            <a:r>
              <a:rPr lang="en-US" dirty="0">
                <a:solidFill>
                  <a:srgbClr val="FF0000"/>
                </a:solidFill>
              </a:rPr>
              <a:t> worship the Father.</a:t>
            </a:r>
          </a:p>
          <a:p>
            <a:r>
              <a:rPr lang="en-US" b="1" dirty="0">
                <a:solidFill>
                  <a:srgbClr val="0070C0"/>
                </a:solidFill>
              </a:rPr>
              <a:t>22</a:t>
            </a:r>
            <a:r>
              <a:rPr lang="en-US" dirty="0"/>
              <a:t> </a:t>
            </a:r>
            <a:r>
              <a:rPr lang="en-US" dirty="0">
                <a:solidFill>
                  <a:srgbClr val="FF0000"/>
                </a:solidFill>
              </a:rPr>
              <a:t>Ye worship ye know not what: we know </a:t>
            </a:r>
            <a:br>
              <a:rPr lang="en-US" dirty="0">
                <a:solidFill>
                  <a:srgbClr val="FF0000"/>
                </a:solidFill>
              </a:rPr>
            </a:br>
            <a:r>
              <a:rPr lang="en-US" dirty="0">
                <a:solidFill>
                  <a:srgbClr val="FF0000"/>
                </a:solidFill>
              </a:rPr>
              <a:t>what we worship: for salvation is of the Jews.</a:t>
            </a:r>
          </a:p>
          <a:p>
            <a:r>
              <a:rPr lang="en-US" b="1" dirty="0">
                <a:solidFill>
                  <a:srgbClr val="0070C0"/>
                </a:solidFill>
              </a:rPr>
              <a:t>23</a:t>
            </a:r>
            <a:r>
              <a:rPr lang="en-US" dirty="0"/>
              <a:t> </a:t>
            </a:r>
            <a:r>
              <a:rPr lang="en-US" dirty="0">
                <a:solidFill>
                  <a:srgbClr val="FF0000"/>
                </a:solidFill>
              </a:rPr>
              <a:t>But the hour cometh, </a:t>
            </a:r>
            <a:r>
              <a:rPr lang="en-US" b="1" dirty="0">
                <a:ln>
                  <a:solidFill>
                    <a:sysClr val="windowText" lastClr="000000"/>
                  </a:solidFill>
                </a:ln>
                <a:solidFill>
                  <a:srgbClr val="FF0000"/>
                </a:solidFill>
                <a:effectLst>
                  <a:glow rad="127000">
                    <a:srgbClr val="00B050"/>
                  </a:glow>
                </a:effectLst>
              </a:rPr>
              <a:t>and now is, </a:t>
            </a:r>
            <a:r>
              <a:rPr lang="en-US" b="1" dirty="0">
                <a:ln>
                  <a:solidFill>
                    <a:sysClr val="windowText" lastClr="000000"/>
                  </a:solidFill>
                </a:ln>
                <a:solidFill>
                  <a:srgbClr val="FF0000"/>
                </a:solidFill>
                <a:effectLst>
                  <a:outerShdw blurRad="50800" dist="50800" dir="5400000" algn="ctr" rotWithShape="0">
                    <a:srgbClr val="0000FF"/>
                  </a:outerShdw>
                </a:effectLst>
              </a:rPr>
              <a:t>when the true worshippers shall worship the Father </a:t>
            </a:r>
            <a:r>
              <a:rPr lang="en-US" b="1" u="sng" dirty="0">
                <a:ln>
                  <a:solidFill>
                    <a:sysClr val="windowText" lastClr="000000"/>
                  </a:solidFill>
                </a:ln>
                <a:solidFill>
                  <a:srgbClr val="FF0000"/>
                </a:solidFill>
                <a:effectLst>
                  <a:outerShdw blurRad="50800" dist="50800" dir="5400000" algn="ctr" rotWithShape="0">
                    <a:srgbClr val="0000FF"/>
                  </a:outerShdw>
                </a:effectLst>
              </a:rPr>
              <a:t>in</a:t>
            </a:r>
            <a:r>
              <a:rPr lang="en-US" b="1" dirty="0">
                <a:ln>
                  <a:solidFill>
                    <a:sysClr val="windowText" lastClr="000000"/>
                  </a:solidFill>
                </a:ln>
                <a:solidFill>
                  <a:srgbClr val="FF0000"/>
                </a:solidFill>
                <a:effectLst>
                  <a:outerShdw blurRad="50800" dist="50800" dir="5400000" algn="ctr" rotWithShape="0">
                    <a:srgbClr val="0000FF"/>
                  </a:outerShdw>
                </a:effectLst>
              </a:rPr>
              <a:t> </a:t>
            </a:r>
            <a:br>
              <a:rPr lang="en-US" b="1" dirty="0">
                <a:ln>
                  <a:solidFill>
                    <a:sysClr val="windowText" lastClr="000000"/>
                  </a:solidFill>
                </a:ln>
                <a:solidFill>
                  <a:srgbClr val="FF0000"/>
                </a:solidFill>
                <a:effectLst>
                  <a:outerShdw blurRad="50800" dist="50800" dir="5400000" algn="ctr" rotWithShape="0">
                    <a:srgbClr val="0000FF"/>
                  </a:outerShdw>
                </a:effectLst>
              </a:rPr>
            </a:br>
            <a:r>
              <a:rPr lang="en-US" b="1" u="sng" dirty="0">
                <a:ln>
                  <a:solidFill>
                    <a:sysClr val="windowText" lastClr="000000"/>
                  </a:solidFill>
                </a:ln>
                <a:solidFill>
                  <a:srgbClr val="FF0000"/>
                </a:solidFill>
                <a:effectLst>
                  <a:outerShdw blurRad="50800" dist="50800" dir="5400000" algn="ctr" rotWithShape="0">
                    <a:srgbClr val="0000FF"/>
                  </a:outerShdw>
                </a:effectLst>
              </a:rPr>
              <a:t>s</a:t>
            </a:r>
            <a:r>
              <a:rPr lang="en-US" b="1" dirty="0">
                <a:ln>
                  <a:solidFill>
                    <a:sysClr val="windowText" lastClr="000000"/>
                  </a:solidFill>
                </a:ln>
                <a:solidFill>
                  <a:srgbClr val="FF0000"/>
                </a:solidFill>
                <a:effectLst>
                  <a:outerShdw blurRad="50800" dist="50800" dir="5400000" algn="ctr" rotWithShape="0">
                    <a:srgbClr val="0000FF"/>
                  </a:outerShdw>
                </a:effectLst>
              </a:rPr>
              <a:t>p</a:t>
            </a:r>
            <a:r>
              <a:rPr lang="en-US" b="1" u="sng" dirty="0">
                <a:ln>
                  <a:solidFill>
                    <a:sysClr val="windowText" lastClr="000000"/>
                  </a:solidFill>
                </a:ln>
                <a:solidFill>
                  <a:srgbClr val="FF0000"/>
                </a:solidFill>
                <a:effectLst>
                  <a:outerShdw blurRad="50800" dist="50800" dir="5400000" algn="ctr" rotWithShape="0">
                    <a:srgbClr val="0000FF"/>
                  </a:outerShdw>
                </a:effectLst>
              </a:rPr>
              <a:t>irit and in truth</a:t>
            </a:r>
            <a:r>
              <a:rPr lang="en-US" b="1" dirty="0">
                <a:ln>
                  <a:solidFill>
                    <a:sysClr val="windowText" lastClr="000000"/>
                  </a:solidFill>
                </a:ln>
                <a:solidFill>
                  <a:srgbClr val="FF0000"/>
                </a:solidFill>
                <a:effectLst>
                  <a:outerShdw blurRad="50800" dist="50800" dir="5400000" algn="ctr" rotWithShape="0">
                    <a:srgbClr val="0000FF"/>
                  </a:outerShdw>
                </a:effectLst>
              </a:rPr>
              <a:t>:</a:t>
            </a:r>
            <a:r>
              <a:rPr lang="en-US" dirty="0">
                <a:solidFill>
                  <a:srgbClr val="FF0000"/>
                </a:solidFill>
              </a:rPr>
              <a:t> for the Father </a:t>
            </a:r>
            <a:r>
              <a:rPr lang="en-US" dirty="0" err="1">
                <a:solidFill>
                  <a:srgbClr val="FF0000"/>
                </a:solidFill>
              </a:rPr>
              <a:t>seeketh</a:t>
            </a:r>
            <a:r>
              <a:rPr lang="en-US" dirty="0">
                <a:solidFill>
                  <a:srgbClr val="FF0000"/>
                </a:solidFill>
              </a:rPr>
              <a:t> such </a:t>
            </a:r>
            <a:br>
              <a:rPr lang="en-US" dirty="0">
                <a:solidFill>
                  <a:srgbClr val="FF0000"/>
                </a:solidFill>
              </a:rPr>
            </a:br>
            <a:r>
              <a:rPr lang="en-US" dirty="0">
                <a:solidFill>
                  <a:srgbClr val="FF0000"/>
                </a:solidFill>
              </a:rPr>
              <a:t>to worship him.</a:t>
            </a:r>
          </a:p>
          <a:p>
            <a:r>
              <a:rPr lang="en-US" b="1" dirty="0">
                <a:solidFill>
                  <a:srgbClr val="0070C0"/>
                </a:solidFill>
              </a:rPr>
              <a:t>24</a:t>
            </a:r>
            <a:r>
              <a:rPr lang="en-US" dirty="0"/>
              <a:t> </a:t>
            </a:r>
            <a:r>
              <a:rPr lang="en-US" b="1" dirty="0">
                <a:solidFill>
                  <a:srgbClr val="0070C0"/>
                </a:solidFill>
              </a:rPr>
              <a:t>Yahuah</a:t>
            </a:r>
            <a:r>
              <a:rPr lang="en-US" dirty="0"/>
              <a:t> </a:t>
            </a:r>
            <a:r>
              <a:rPr lang="en-US" dirty="0">
                <a:solidFill>
                  <a:srgbClr val="FF0000"/>
                </a:solidFill>
              </a:rPr>
              <a:t>is a Spirit: and they that worship him must worship him in spirit and in truth.    </a:t>
            </a:r>
            <a:r>
              <a:rPr lang="en-US" sz="2200" i="1" dirty="0"/>
              <a:t>KJV</a:t>
            </a:r>
            <a:endParaRPr lang="en-US" i="1" dirty="0"/>
          </a:p>
          <a:p>
            <a:endParaRPr lang="en-CA" dirty="0"/>
          </a:p>
        </p:txBody>
      </p:sp>
      <p:sp>
        <p:nvSpPr>
          <p:cNvPr id="10" name="Title 1"/>
          <p:cNvSpPr txBox="1">
            <a:spLocks/>
          </p:cNvSpPr>
          <p:nvPr/>
        </p:nvSpPr>
        <p:spPr>
          <a:xfrm>
            <a:off x="112735" y="285645"/>
            <a:ext cx="7841292" cy="927170"/>
          </a:xfrm>
          <a:prstGeom prst="homePlate">
            <a:avLst>
              <a:gd name="adj" fmla="val 35911"/>
            </a:avLst>
          </a:prstGeom>
          <a:solidFill>
            <a:srgbClr val="D7E7F5"/>
          </a:solidFill>
          <a:ln w="38100">
            <a:solidFill>
              <a:srgbClr val="0000FF"/>
            </a:solidFill>
          </a:ln>
          <a:scene3d>
            <a:camera prst="orthographicFront"/>
            <a:lightRig rig="threePt" dir="t"/>
          </a:scene3d>
          <a:sp3d>
            <a:bevelT w="139700" h="139700" prst="divot"/>
          </a:sp3d>
        </p:spPr>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i="1" dirty="0">
                <a:ln>
                  <a:solidFill>
                    <a:sysClr val="windowText" lastClr="000000"/>
                  </a:solidFill>
                </a:ln>
                <a:solidFill>
                  <a:srgbClr val="0070C0"/>
                </a:solidFill>
                <a:effectLst>
                  <a:glow rad="127000">
                    <a:srgbClr val="FFFF00"/>
                  </a:glow>
                </a:effectLst>
                <a:latin typeface="Comic Sans MS" pitchFamily="66" charset="0"/>
              </a:rPr>
              <a:t>Consider John 4 </a:t>
            </a:r>
            <a:r>
              <a:rPr lang="en-US" sz="2000" i="1" dirty="0">
                <a:ln>
                  <a:solidFill>
                    <a:sysClr val="windowText" lastClr="000000"/>
                  </a:solidFill>
                </a:ln>
                <a:solidFill>
                  <a:srgbClr val="0070C0"/>
                </a:solidFill>
                <a:effectLst>
                  <a:glow rad="127000">
                    <a:srgbClr val="FFFF00"/>
                  </a:glow>
                </a:effectLst>
                <a:latin typeface="Comic Sans MS" pitchFamily="66" charset="0"/>
              </a:rPr>
              <a:t>(months before John 7)</a:t>
            </a:r>
            <a:endParaRPr lang="en-US" sz="4000" dirty="0">
              <a:solidFill>
                <a:srgbClr val="0070C0"/>
              </a:solidFill>
            </a:endParaRPr>
          </a:p>
        </p:txBody>
      </p:sp>
      <p:sp>
        <p:nvSpPr>
          <p:cNvPr id="15" name="Content Placeholder 4"/>
          <p:cNvSpPr txBox="1">
            <a:spLocks/>
          </p:cNvSpPr>
          <p:nvPr/>
        </p:nvSpPr>
        <p:spPr>
          <a:xfrm>
            <a:off x="7753611" y="190430"/>
            <a:ext cx="4177723" cy="1117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n>
                  <a:solidFill>
                    <a:srgbClr val="002060"/>
                  </a:solidFill>
                </a:ln>
                <a:solidFill>
                  <a:srgbClr val="0070C0"/>
                </a:solidFill>
              </a:rPr>
              <a:t>Yahusha</a:t>
            </a:r>
            <a:r>
              <a:rPr lang="en-US" sz="3600" dirty="0">
                <a:ln>
                  <a:solidFill>
                    <a:srgbClr val="002060"/>
                  </a:solidFill>
                </a:ln>
              </a:rPr>
              <a:t> </a:t>
            </a:r>
            <a:r>
              <a:rPr lang="en-US" sz="3600" b="1" dirty="0">
                <a:ln>
                  <a:solidFill>
                    <a:srgbClr val="002060"/>
                  </a:solidFill>
                </a:ln>
                <a:solidFill>
                  <a:srgbClr val="7030A0"/>
                </a:solidFill>
              </a:rPr>
              <a:t>meets the </a:t>
            </a:r>
            <a:br>
              <a:rPr lang="en-US" sz="3600" b="1" dirty="0">
                <a:ln>
                  <a:solidFill>
                    <a:srgbClr val="002060"/>
                  </a:solidFill>
                </a:ln>
                <a:solidFill>
                  <a:srgbClr val="7030A0"/>
                </a:solidFill>
              </a:rPr>
            </a:br>
            <a:r>
              <a:rPr lang="en-US" sz="3600" b="1" dirty="0">
                <a:ln>
                  <a:solidFill>
                    <a:srgbClr val="002060"/>
                  </a:solidFill>
                </a:ln>
                <a:solidFill>
                  <a:srgbClr val="7030A0"/>
                </a:solidFill>
              </a:rPr>
              <a:t>woman at the well!</a:t>
            </a: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53975" y="1085945"/>
            <a:ext cx="3379189" cy="3370547"/>
          </a:xfrm>
          <a:prstGeom prst="ellipse">
            <a:avLst/>
          </a:prstGeom>
          <a:ln>
            <a:noFill/>
          </a:ln>
          <a:effectLst>
            <a:softEdge rad="112500"/>
          </a:effectLst>
        </p:spPr>
      </p:pic>
    </p:spTree>
    <p:extLst>
      <p:ext uri="{BB962C8B-B14F-4D97-AF65-F5344CB8AC3E}">
        <p14:creationId xmlns:p14="http://schemas.microsoft.com/office/powerpoint/2010/main" val="309389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1000"/>
                                        <p:tgtEl>
                                          <p:spTgt spid="9">
                                            <p:txEl>
                                              <p:pRg st="0" end="0"/>
                                            </p:txEl>
                                          </p:spTgt>
                                        </p:tgtEl>
                                      </p:cBhvr>
                                    </p:animEffect>
                                    <p:anim calcmode="lin" valueType="num">
                                      <p:cBhvr>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100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1000"/>
                                        <p:tgtEl>
                                          <p:spTgt spid="9">
                                            <p:txEl>
                                              <p:pRg st="1" end="1"/>
                                            </p:txEl>
                                          </p:spTgt>
                                        </p:tgtEl>
                                      </p:cBhvr>
                                    </p:animEffect>
                                    <p:anim calcmode="lin" valueType="num">
                                      <p:cBhvr>
                                        <p:cTn id="2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1000"/>
                                        <p:tgtEl>
                                          <p:spTgt spid="9">
                                            <p:txEl>
                                              <p:pRg st="2" end="2"/>
                                            </p:txEl>
                                          </p:spTgt>
                                        </p:tgtEl>
                                      </p:cBhvr>
                                    </p:animEffect>
                                    <p:anim calcmode="lin" valueType="num">
                                      <p:cBhvr>
                                        <p:cTn id="27"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53" presetClass="entr" presetSubtype="16" fill="hold" nodeType="afterEffect">
                                  <p:stCondLst>
                                    <p:cond delay="100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Effect transition="in" filter="fade">
                                      <p:cBhvr>
                                        <p:cTn id="34" dur="1000"/>
                                        <p:tgtEl>
                                          <p:spTgt spid="14"/>
                                        </p:tgtEl>
                                      </p:cBhvr>
                                    </p:animEffect>
                                  </p:childTnLst>
                                </p:cTn>
                              </p:par>
                            </p:childTnLst>
                          </p:cTn>
                        </p:par>
                        <p:par>
                          <p:cTn id="35" fill="hold">
                            <p:stCondLst>
                              <p:cond delay="3000"/>
                            </p:stCondLst>
                            <p:childTnLst>
                              <p:par>
                                <p:cTn id="36" presetID="42" presetClass="entr" presetSubtype="0" fill="hold" grpId="0" nodeType="afterEffect">
                                  <p:stCondLst>
                                    <p:cond delay="200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fade">
                                      <p:cBhvr>
                                        <p:cTn id="38" dur="1000"/>
                                        <p:tgtEl>
                                          <p:spTgt spid="9">
                                            <p:txEl>
                                              <p:pRg st="3" end="3"/>
                                            </p:txEl>
                                          </p:spTgt>
                                        </p:tgtEl>
                                      </p:cBhvr>
                                    </p:animEffect>
                                    <p:anim calcmode="lin" valueType="num">
                                      <p:cBhvr>
                                        <p:cTn id="3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53" presetClass="entr" presetSubtype="16" fill="hold" nodeType="afterEffect">
                                  <p:stCondLst>
                                    <p:cond delay="1000"/>
                                  </p:stCondLst>
                                  <p:childTnLst>
                                    <p:set>
                                      <p:cBhvr>
                                        <p:cTn id="43" dur="1" fill="hold">
                                          <p:stCondLst>
                                            <p:cond delay="0"/>
                                          </p:stCondLst>
                                        </p:cTn>
                                        <p:tgtEl>
                                          <p:spTgt spid="13"/>
                                        </p:tgtEl>
                                        <p:attrNameLst>
                                          <p:attrName>style.visibility</p:attrName>
                                        </p:attrNameLst>
                                      </p:cBhvr>
                                      <p:to>
                                        <p:strVal val="visible"/>
                                      </p:to>
                                    </p:set>
                                    <p:anim calcmode="lin" valueType="num">
                                      <p:cBhvr>
                                        <p:cTn id="44" dur="1000" fill="hold"/>
                                        <p:tgtEl>
                                          <p:spTgt spid="13"/>
                                        </p:tgtEl>
                                        <p:attrNameLst>
                                          <p:attrName>ppt_w</p:attrName>
                                        </p:attrNameLst>
                                      </p:cBhvr>
                                      <p:tavLst>
                                        <p:tav tm="0">
                                          <p:val>
                                            <p:fltVal val="0"/>
                                          </p:val>
                                        </p:tav>
                                        <p:tav tm="100000">
                                          <p:val>
                                            <p:strVal val="#ppt_w"/>
                                          </p:val>
                                        </p:tav>
                                      </p:tavLst>
                                    </p:anim>
                                    <p:anim calcmode="lin" valueType="num">
                                      <p:cBhvr>
                                        <p:cTn id="45" dur="1000" fill="hold"/>
                                        <p:tgtEl>
                                          <p:spTgt spid="13"/>
                                        </p:tgtEl>
                                        <p:attrNameLst>
                                          <p:attrName>ppt_h</p:attrName>
                                        </p:attrNameLst>
                                      </p:cBhvr>
                                      <p:tavLst>
                                        <p:tav tm="0">
                                          <p:val>
                                            <p:fltVal val="0"/>
                                          </p:val>
                                        </p:tav>
                                        <p:tav tm="100000">
                                          <p:val>
                                            <p:strVal val="#ppt_h"/>
                                          </p:val>
                                        </p:tav>
                                      </p:tavLst>
                                    </p:anim>
                                    <p:animEffect transition="in" filter="fade">
                                      <p:cBhvr>
                                        <p:cTn id="46" dur="1000"/>
                                        <p:tgtEl>
                                          <p:spTgt spid="13"/>
                                        </p:tgtEl>
                                      </p:cBhvr>
                                    </p:animEffect>
                                  </p:childTnLst>
                                </p:cTn>
                              </p:par>
                            </p:childTnLst>
                          </p:cTn>
                        </p:par>
                        <p:par>
                          <p:cTn id="47" fill="hold">
                            <p:stCondLst>
                              <p:cond delay="8000"/>
                            </p:stCondLst>
                            <p:childTnLst>
                              <p:par>
                                <p:cTn id="48" presetID="42" presetClass="entr" presetSubtype="0" fill="hold" grpId="0" nodeType="afterEffect">
                                  <p:stCondLst>
                                    <p:cond delay="2000"/>
                                  </p:stCondLst>
                                  <p:childTnLst>
                                    <p:set>
                                      <p:cBhvr>
                                        <p:cTn id="49" dur="1" fill="hold">
                                          <p:stCondLst>
                                            <p:cond delay="0"/>
                                          </p:stCondLst>
                                        </p:cTn>
                                        <p:tgtEl>
                                          <p:spTgt spid="9">
                                            <p:txEl>
                                              <p:pRg st="4" end="4"/>
                                            </p:txEl>
                                          </p:spTgt>
                                        </p:tgtEl>
                                        <p:attrNameLst>
                                          <p:attrName>style.visibility</p:attrName>
                                        </p:attrNameLst>
                                      </p:cBhvr>
                                      <p:to>
                                        <p:strVal val="visible"/>
                                      </p:to>
                                    </p:set>
                                    <p:animEffect transition="in" filter="fade">
                                      <p:cBhvr>
                                        <p:cTn id="50" dur="1000"/>
                                        <p:tgtEl>
                                          <p:spTgt spid="9">
                                            <p:txEl>
                                              <p:pRg st="4" end="4"/>
                                            </p:txEl>
                                          </p:spTgt>
                                        </p:tgtEl>
                                      </p:cBhvr>
                                    </p:animEffect>
                                    <p:anim calcmode="lin" valueType="num">
                                      <p:cBhvr>
                                        <p:cTn id="51"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par>
                          <p:cTn id="53" fill="hold">
                            <p:stCondLst>
                              <p:cond delay="11000"/>
                            </p:stCondLst>
                            <p:childTnLst>
                              <p:par>
                                <p:cTn id="54" presetID="42" presetClass="entr" presetSubtype="0" fill="hold" grpId="0" nodeType="afterEffect">
                                  <p:stCondLst>
                                    <p:cond delay="2000"/>
                                  </p:stCondLst>
                                  <p:childTnLst>
                                    <p:set>
                                      <p:cBhvr>
                                        <p:cTn id="55" dur="1" fill="hold">
                                          <p:stCondLst>
                                            <p:cond delay="0"/>
                                          </p:stCondLst>
                                        </p:cTn>
                                        <p:tgtEl>
                                          <p:spTgt spid="9">
                                            <p:txEl>
                                              <p:pRg st="5" end="5"/>
                                            </p:txEl>
                                          </p:spTgt>
                                        </p:tgtEl>
                                        <p:attrNameLst>
                                          <p:attrName>style.visibility</p:attrName>
                                        </p:attrNameLst>
                                      </p:cBhvr>
                                      <p:to>
                                        <p:strVal val="visible"/>
                                      </p:to>
                                    </p:set>
                                    <p:animEffect transition="in" filter="fade">
                                      <p:cBhvr>
                                        <p:cTn id="56" dur="1000"/>
                                        <p:tgtEl>
                                          <p:spTgt spid="9">
                                            <p:txEl>
                                              <p:pRg st="5" end="5"/>
                                            </p:txEl>
                                          </p:spTgt>
                                        </p:tgtEl>
                                      </p:cBhvr>
                                    </p:animEffect>
                                    <p:anim calcmode="lin" valueType="num">
                                      <p:cBhvr>
                                        <p:cTn id="57"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accent1">
                <a:lumMod val="40000"/>
                <a:lumOff val="60000"/>
                <a:alpha val="74000"/>
              </a:schemeClr>
            </a:gs>
            <a:gs pos="66000">
              <a:schemeClr val="accent4">
                <a:alpha val="72000"/>
                <a:lumMod val="60000"/>
                <a:lumOff val="40000"/>
              </a:schemeClr>
            </a:gs>
          </a:gsLst>
          <a:lin ang="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29</a:t>
            </a:fld>
            <a:endParaRPr lang="en-US" dirty="0">
              <a:solidFill>
                <a:schemeClr val="tx1"/>
              </a:solidFill>
            </a:endParaRPr>
          </a:p>
        </p:txBody>
      </p:sp>
      <p:sp>
        <p:nvSpPr>
          <p:cNvPr id="3" name="Title 1"/>
          <p:cNvSpPr txBox="1">
            <a:spLocks/>
          </p:cNvSpPr>
          <p:nvPr/>
        </p:nvSpPr>
        <p:spPr>
          <a:xfrm>
            <a:off x="289113" y="175121"/>
            <a:ext cx="9582358" cy="927170"/>
          </a:xfrm>
          <a:prstGeom prst="homePlate">
            <a:avLst>
              <a:gd name="adj" fmla="val 35911"/>
            </a:avLst>
          </a:prstGeom>
          <a:solidFill>
            <a:srgbClr val="D7E7F5"/>
          </a:solidFill>
          <a:ln w="38100">
            <a:solidFill>
              <a:srgbClr val="0000FF"/>
            </a:solidFill>
          </a:ln>
          <a:scene3d>
            <a:camera prst="orthographicFront"/>
            <a:lightRig rig="threePt" dir="t"/>
          </a:scene3d>
          <a:sp3d>
            <a:bevelT w="139700" h="139700" prst="divot"/>
          </a:sp3d>
        </p:spPr>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i="1" dirty="0">
                <a:ln>
                  <a:solidFill>
                    <a:sysClr val="windowText" lastClr="000000"/>
                  </a:solidFill>
                </a:ln>
                <a:solidFill>
                  <a:srgbClr val="0070C0"/>
                </a:solidFill>
                <a:effectLst>
                  <a:glow rad="127000">
                    <a:srgbClr val="FFFF00"/>
                  </a:glow>
                </a:effectLst>
                <a:latin typeface="Comic Sans MS" pitchFamily="66" charset="0"/>
              </a:rPr>
              <a:t>Acknowledge these Facts in John 4</a:t>
            </a:r>
            <a:endParaRPr lang="en-US" sz="4000" dirty="0">
              <a:solidFill>
                <a:srgbClr val="0070C0"/>
              </a:solidFill>
            </a:endParaRPr>
          </a:p>
        </p:txBody>
      </p:sp>
      <p:sp>
        <p:nvSpPr>
          <p:cNvPr id="4" name="Content Placeholder 9"/>
          <p:cNvSpPr>
            <a:spLocks noGrp="1"/>
          </p:cNvSpPr>
          <p:nvPr>
            <p:ph sz="half" idx="4294967295"/>
          </p:nvPr>
        </p:nvSpPr>
        <p:spPr>
          <a:xfrm>
            <a:off x="308430" y="1199139"/>
            <a:ext cx="4132944" cy="5483740"/>
          </a:xfrm>
          <a:prstGeom prst="rect">
            <a:avLst/>
          </a:prstGeom>
        </p:spPr>
        <p:txBody>
          <a:bodyPr>
            <a:normAutofit/>
          </a:bodyPr>
          <a:lstStyle/>
          <a:p>
            <a:pPr marL="514350" indent="-514350">
              <a:buFont typeface="+mj-lt"/>
              <a:buAutoNum type="arabicPeriod"/>
            </a:pPr>
            <a:r>
              <a:rPr lang="en-US" sz="2400" b="1" dirty="0">
                <a:solidFill>
                  <a:srgbClr val="0070C0"/>
                </a:solidFill>
              </a:rPr>
              <a:t>Yahusha</a:t>
            </a:r>
            <a:r>
              <a:rPr lang="en-US" sz="2400" dirty="0"/>
              <a:t> met the woman </a:t>
            </a:r>
            <a:br>
              <a:rPr lang="en-US" sz="2400" dirty="0"/>
            </a:br>
            <a:r>
              <a:rPr lang="en-US" sz="2400" dirty="0"/>
              <a:t>at a well in Samaria.</a:t>
            </a:r>
          </a:p>
          <a:p>
            <a:pPr marL="514350" indent="-514350">
              <a:buFont typeface="+mj-lt"/>
              <a:buAutoNum type="arabicPeriod"/>
            </a:pPr>
            <a:r>
              <a:rPr lang="en-US" sz="2400" b="1" dirty="0">
                <a:solidFill>
                  <a:srgbClr val="002060"/>
                </a:solidFill>
              </a:rPr>
              <a:t>Samaria had their own temple to worship at for the feasts and festivals.  </a:t>
            </a:r>
            <a:r>
              <a:rPr lang="en-US" sz="2400" dirty="0"/>
              <a:t>Due to the hatred towards them from the Jews </a:t>
            </a:r>
            <a:br>
              <a:rPr lang="en-US" sz="2400" dirty="0"/>
            </a:br>
            <a:r>
              <a:rPr lang="en-US" sz="2400" dirty="0"/>
              <a:t>they were likely very unwelcome to worship </a:t>
            </a:r>
            <a:br>
              <a:rPr lang="en-US" sz="2400" dirty="0"/>
            </a:br>
            <a:r>
              <a:rPr lang="en-US" sz="2400" dirty="0"/>
              <a:t>at Jerusalem.</a:t>
            </a:r>
          </a:p>
          <a:p>
            <a:pPr marL="514350" indent="-514350">
              <a:buFont typeface="+mj-lt"/>
              <a:buAutoNum type="arabicPeriod"/>
            </a:pPr>
            <a:r>
              <a:rPr lang="en-US" sz="2400" dirty="0"/>
              <a:t>The woman asked </a:t>
            </a:r>
            <a:r>
              <a:rPr lang="en-US" sz="2400" b="1" dirty="0">
                <a:solidFill>
                  <a:srgbClr val="0070C0"/>
                </a:solidFill>
              </a:rPr>
              <a:t>Yahusha</a:t>
            </a:r>
            <a:r>
              <a:rPr lang="en-US" sz="2400" dirty="0"/>
              <a:t> to settle the question of where they were to worship.</a:t>
            </a:r>
          </a:p>
        </p:txBody>
      </p:sp>
      <p:sp>
        <p:nvSpPr>
          <p:cNvPr id="7" name="Content Placeholder 4"/>
          <p:cNvSpPr txBox="1">
            <a:spLocks/>
          </p:cNvSpPr>
          <p:nvPr/>
        </p:nvSpPr>
        <p:spPr>
          <a:xfrm>
            <a:off x="9815171" y="79906"/>
            <a:ext cx="2232130" cy="1117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n>
                  <a:solidFill>
                    <a:srgbClr val="002060"/>
                  </a:solidFill>
                </a:ln>
                <a:solidFill>
                  <a:srgbClr val="0070C0"/>
                </a:solidFill>
              </a:rPr>
              <a:t>Points to Consider: </a:t>
            </a:r>
            <a:endParaRPr lang="en-US" sz="3600" b="1" dirty="0">
              <a:ln>
                <a:solidFill>
                  <a:srgbClr val="002060"/>
                </a:solidFill>
              </a:ln>
              <a:solidFill>
                <a:srgbClr val="7030A0"/>
              </a:solidFill>
            </a:endParaRPr>
          </a:p>
        </p:txBody>
      </p:sp>
      <p:sp>
        <p:nvSpPr>
          <p:cNvPr id="8" name="Content Placeholder 9"/>
          <p:cNvSpPr>
            <a:spLocks noGrp="1"/>
          </p:cNvSpPr>
          <p:nvPr>
            <p:ph sz="half" idx="4294967295"/>
          </p:nvPr>
        </p:nvSpPr>
        <p:spPr>
          <a:xfrm>
            <a:off x="4795440" y="1191123"/>
            <a:ext cx="7088130" cy="2921411"/>
          </a:xfrm>
          <a:prstGeom prst="rect">
            <a:avLst/>
          </a:prstGeom>
        </p:spPr>
        <p:txBody>
          <a:bodyPr>
            <a:noAutofit/>
          </a:bodyPr>
          <a:lstStyle/>
          <a:p>
            <a:pPr marL="514350" indent="-514350">
              <a:lnSpc>
                <a:spcPct val="100000"/>
              </a:lnSpc>
              <a:buFont typeface="+mj-lt"/>
              <a:buAutoNum type="arabicPeriod" startAt="4"/>
            </a:pPr>
            <a:r>
              <a:rPr lang="en-US" sz="2400" b="1" dirty="0">
                <a:solidFill>
                  <a:srgbClr val="0070C0"/>
                </a:solidFill>
              </a:rPr>
              <a:t>Yahusha</a:t>
            </a:r>
            <a:r>
              <a:rPr lang="en-US" sz="2400" dirty="0"/>
              <a:t> gave an answer, but it did </a:t>
            </a:r>
            <a:r>
              <a:rPr lang="en-US" sz="2400" b="1" u="sng" dirty="0"/>
              <a:t>not</a:t>
            </a:r>
            <a:r>
              <a:rPr lang="en-US" sz="2400" b="1" dirty="0"/>
              <a:t> </a:t>
            </a:r>
            <a:r>
              <a:rPr lang="en-US" sz="2400" dirty="0"/>
              <a:t>include </a:t>
            </a:r>
            <a:br>
              <a:rPr lang="en-US" sz="2400" dirty="0"/>
            </a:br>
            <a:r>
              <a:rPr lang="en-US" sz="2400" dirty="0"/>
              <a:t>the temple at Samaria </a:t>
            </a:r>
            <a:r>
              <a:rPr lang="en-US" sz="2400" b="1" u="sng" dirty="0"/>
              <a:t>OR</a:t>
            </a:r>
            <a:r>
              <a:rPr lang="en-US" sz="2400" dirty="0"/>
              <a:t> Jerusalem.  </a:t>
            </a:r>
            <a:r>
              <a:rPr lang="en-US" sz="2400" b="1" dirty="0">
                <a:solidFill>
                  <a:srgbClr val="002060"/>
                </a:solidFill>
              </a:rPr>
              <a:t>(Is that a surprising answer? The command was given by </a:t>
            </a:r>
            <a:r>
              <a:rPr lang="en-US" sz="2400" b="1" dirty="0">
                <a:solidFill>
                  <a:srgbClr val="0070C0"/>
                </a:solidFill>
              </a:rPr>
              <a:t>Yahuah</a:t>
            </a:r>
            <a:r>
              <a:rPr lang="en-US" sz="2400" dirty="0"/>
              <a:t> </a:t>
            </a:r>
            <a:r>
              <a:rPr lang="en-US" sz="2400" b="1" dirty="0">
                <a:solidFill>
                  <a:srgbClr val="002060"/>
                </a:solidFill>
              </a:rPr>
              <a:t>Himself that everyone was to “come up </a:t>
            </a:r>
            <a:br>
              <a:rPr lang="en-US" sz="2400" b="1" dirty="0">
                <a:solidFill>
                  <a:srgbClr val="002060"/>
                </a:solidFill>
              </a:rPr>
            </a:br>
            <a:r>
              <a:rPr lang="en-US" sz="2400" b="1" dirty="0">
                <a:solidFill>
                  <a:srgbClr val="002060"/>
                </a:solidFill>
              </a:rPr>
              <a:t>to Jerusalem” to worship at the appointed times?)</a:t>
            </a:r>
          </a:p>
          <a:p>
            <a:pPr marL="514350" indent="-514350">
              <a:lnSpc>
                <a:spcPct val="100000"/>
              </a:lnSpc>
              <a:buFont typeface="+mj-lt"/>
              <a:buAutoNum type="arabicPeriod" startAt="4"/>
            </a:pPr>
            <a:r>
              <a:rPr lang="en-US" sz="2400" b="1" dirty="0"/>
              <a:t>Vs 23:  </a:t>
            </a:r>
            <a:r>
              <a:rPr lang="en-US" sz="2400" b="1" dirty="0">
                <a:solidFill>
                  <a:srgbClr val="0070C0"/>
                </a:solidFill>
              </a:rPr>
              <a:t>Yahusha</a:t>
            </a:r>
            <a:r>
              <a:rPr lang="en-US" sz="2400" dirty="0"/>
              <a:t> very plainly said that “</a:t>
            </a:r>
            <a:r>
              <a:rPr lang="en-US" sz="2400" b="1" dirty="0">
                <a:ln>
                  <a:solidFill>
                    <a:sysClr val="windowText" lastClr="000000"/>
                  </a:solidFill>
                </a:ln>
                <a:solidFill>
                  <a:srgbClr val="FF0000"/>
                </a:solidFill>
                <a:effectLst>
                  <a:outerShdw blurRad="50800" dist="50800" dir="5400000" algn="ctr" rotWithShape="0">
                    <a:srgbClr val="0000FF"/>
                  </a:outerShdw>
                </a:effectLst>
              </a:rPr>
              <a:t>the hour is </a:t>
            </a:r>
            <a:r>
              <a:rPr lang="en-US" sz="2400" b="1" dirty="0">
                <a:ln>
                  <a:solidFill>
                    <a:sysClr val="windowText" lastClr="000000"/>
                  </a:solidFill>
                </a:ln>
                <a:solidFill>
                  <a:srgbClr val="FF0000"/>
                </a:solidFill>
                <a:effectLst>
                  <a:glow rad="127000">
                    <a:srgbClr val="00B050"/>
                  </a:glow>
                </a:effectLst>
              </a:rPr>
              <a:t>now come</a:t>
            </a:r>
            <a:r>
              <a:rPr lang="en-US" sz="2400" b="1" dirty="0">
                <a:ln>
                  <a:solidFill>
                    <a:sysClr val="windowText" lastClr="000000"/>
                  </a:solidFill>
                </a:ln>
                <a:solidFill>
                  <a:srgbClr val="FF0000"/>
                </a:solidFill>
                <a:effectLst>
                  <a:outerShdw blurRad="50800" dist="50800" dir="5400000" algn="ctr" rotWithShape="0">
                    <a:srgbClr val="0000FF"/>
                  </a:outerShdw>
                </a:effectLst>
              </a:rPr>
              <a:t> … to worship in spirit and in truth.</a:t>
            </a:r>
            <a:r>
              <a:rPr lang="en-US" sz="2400" dirty="0"/>
              <a:t>”</a:t>
            </a:r>
            <a:endParaRPr lang="en-CA" sz="2400" dirty="0"/>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85576" y="3714311"/>
            <a:ext cx="5456393" cy="314368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3" name="TextBox 12"/>
          <p:cNvSpPr txBox="1"/>
          <p:nvPr/>
        </p:nvSpPr>
        <p:spPr>
          <a:xfrm>
            <a:off x="7718584" y="4112534"/>
            <a:ext cx="4305774" cy="2308324"/>
          </a:xfrm>
          <a:prstGeom prst="rect">
            <a:avLst/>
          </a:prstGeom>
          <a:noFill/>
        </p:spPr>
        <p:txBody>
          <a:bodyPr wrap="square" rtlCol="0">
            <a:spAutoFit/>
            <a:scene3d>
              <a:camera prst="isometricOffAxis2Left"/>
              <a:lightRig rig="threePt" dir="t"/>
            </a:scene3d>
            <a:sp3d extrusionH="57150">
              <a:bevelT h="25400" prst="softRound"/>
            </a:sp3d>
          </a:bodyPr>
          <a:lstStyle/>
          <a:p>
            <a:pPr algn="ctr"/>
            <a:r>
              <a:rPr lang="en-CA" sz="3600" b="1" spc="300" dirty="0">
                <a:ln>
                  <a:solidFill>
                    <a:srgbClr val="7030A0"/>
                  </a:solidFill>
                </a:ln>
                <a:solidFill>
                  <a:srgbClr val="7030A0"/>
                </a:solidFill>
                <a:latin typeface="Comic Sans MS" panose="030F0702030302020204" pitchFamily="66" charset="0"/>
              </a:rPr>
              <a:t>What does </a:t>
            </a:r>
            <a:br>
              <a:rPr lang="en-CA" sz="3600" b="1" spc="300" dirty="0">
                <a:ln>
                  <a:solidFill>
                    <a:srgbClr val="7030A0"/>
                  </a:solidFill>
                </a:ln>
                <a:solidFill>
                  <a:srgbClr val="7030A0"/>
                </a:solidFill>
                <a:latin typeface="Comic Sans MS" panose="030F0702030302020204" pitchFamily="66" charset="0"/>
              </a:rPr>
            </a:br>
            <a:r>
              <a:rPr lang="en-CA" sz="3600" b="1" spc="300" dirty="0">
                <a:ln>
                  <a:solidFill>
                    <a:srgbClr val="7030A0"/>
                  </a:solidFill>
                </a:ln>
                <a:solidFill>
                  <a:srgbClr val="7030A0"/>
                </a:solidFill>
                <a:latin typeface="Comic Sans MS" panose="030F0702030302020204" pitchFamily="66" charset="0"/>
              </a:rPr>
              <a:t>it mean to worship in spirit &amp; truth?</a:t>
            </a:r>
          </a:p>
        </p:txBody>
      </p:sp>
    </p:spTree>
    <p:extLst>
      <p:ext uri="{BB962C8B-B14F-4D97-AF65-F5344CB8AC3E}">
        <p14:creationId xmlns:p14="http://schemas.microsoft.com/office/powerpoint/2010/main" val="402294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50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fltVal val="0"/>
                                          </p:val>
                                        </p:tav>
                                        <p:tav tm="100000">
                                          <p:val>
                                            <p:strVal val="#ppt_w"/>
                                          </p:val>
                                        </p:tav>
                                      </p:tavLst>
                                    </p:anim>
                                    <p:anim calcmode="lin" valueType="num">
                                      <p:cBhvr>
                                        <p:cTn id="21" dur="1000" fill="hold"/>
                                        <p:tgtEl>
                                          <p:spTgt spid="12"/>
                                        </p:tgtEl>
                                        <p:attrNameLst>
                                          <p:attrName>ppt_h</p:attrName>
                                        </p:attrNameLst>
                                      </p:cBhvr>
                                      <p:tavLst>
                                        <p:tav tm="0">
                                          <p:val>
                                            <p:fltVal val="0"/>
                                          </p:val>
                                        </p:tav>
                                        <p:tav tm="100000">
                                          <p:val>
                                            <p:strVal val="#ppt_h"/>
                                          </p:val>
                                        </p:tav>
                                      </p:tavLst>
                                    </p:anim>
                                    <p:animEffect transition="in" filter="fade">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20000"/>
                <a:lumOff val="80000"/>
              </a:schemeClr>
            </a:gs>
            <a:gs pos="50000">
              <a:schemeClr val="bg2">
                <a:tint val="98000"/>
                <a:satMod val="130000"/>
                <a:shade val="90000"/>
                <a:lumMod val="103000"/>
              </a:schemeClr>
            </a:gs>
            <a:gs pos="100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599" y="6356350"/>
            <a:ext cx="3469783" cy="365125"/>
          </a:xfrm>
        </p:spPr>
        <p:txBody>
          <a:bodyPr/>
          <a:lstStyle/>
          <a:p>
            <a:fld id="{0B555D82-D20F-4DB7-B3E9-7B7EAC2F87A9}" type="slidenum">
              <a:rPr lang="en-US" sz="1600" b="1" smtClean="0">
                <a:solidFill>
                  <a:schemeClr val="tx1"/>
                </a:solidFill>
              </a:rPr>
              <a:t>3</a:t>
            </a:fld>
            <a:endParaRPr lang="en-US" sz="1600" b="1" dirty="0">
              <a:solidFill>
                <a:schemeClr val="tx1"/>
              </a:solidFill>
            </a:endParaRPr>
          </a:p>
        </p:txBody>
      </p:sp>
      <p:sp>
        <p:nvSpPr>
          <p:cNvPr id="5" name="Title 1"/>
          <p:cNvSpPr txBox="1">
            <a:spLocks/>
          </p:cNvSpPr>
          <p:nvPr/>
        </p:nvSpPr>
        <p:spPr>
          <a:xfrm>
            <a:off x="16922" y="249413"/>
            <a:ext cx="11953228" cy="1325563"/>
          </a:xfrm>
          <a:prstGeom prst="rect">
            <a:avLst/>
          </a:prstGeom>
        </p:spPr>
        <p:txBody>
          <a:bodyPr vert="horz" lIns="91440" tIns="45720" rIns="91440" bIns="45720" rtlCol="0" anchor="ctr">
            <a:noAutofit/>
            <a:scene3d>
              <a:camera prst="orthographicFront"/>
              <a:lightRig rig="threePt" dir="t"/>
            </a:scene3d>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accent4">
                    <a:lumMod val="75000"/>
                  </a:schemeClr>
                </a:solidFill>
                <a:latin typeface="Comic Sans MS" panose="030F0702030302020204" pitchFamily="66" charset="0"/>
              </a:rPr>
              <a:t>This important festival gathering for Sukkot </a:t>
            </a:r>
            <a:r>
              <a:rPr lang="en-US" sz="3600" b="1" dirty="0">
                <a:solidFill>
                  <a:schemeClr val="accent4">
                    <a:lumMod val="75000"/>
                  </a:schemeClr>
                </a:solidFill>
                <a:latin typeface="Comic Sans MS" panose="030F0702030302020204" pitchFamily="66" charset="0"/>
              </a:rPr>
              <a:t>[Tabernacles] </a:t>
            </a:r>
            <a:r>
              <a:rPr lang="en-US" sz="4000" b="1" dirty="0">
                <a:solidFill>
                  <a:schemeClr val="accent4">
                    <a:lumMod val="75000"/>
                  </a:schemeClr>
                </a:solidFill>
                <a:latin typeface="Comic Sans MS" panose="030F0702030302020204" pitchFamily="66" charset="0"/>
              </a:rPr>
              <a:t>is recorded </a:t>
            </a:r>
            <a:r>
              <a:rPr lang="en-US" sz="3200" b="1" u="sng" dirty="0">
                <a:solidFill>
                  <a:srgbClr val="0070C0"/>
                </a:solidFill>
                <a:latin typeface="Comic Sans MS" panose="030F0702030302020204" pitchFamily="66" charset="0"/>
              </a:rPr>
              <a:t>ONLY</a:t>
            </a:r>
            <a:r>
              <a:rPr lang="en-US" sz="4000" b="1" dirty="0">
                <a:solidFill>
                  <a:schemeClr val="accent4">
                    <a:lumMod val="75000"/>
                  </a:schemeClr>
                </a:solidFill>
                <a:latin typeface="Comic Sans MS" panose="030F0702030302020204" pitchFamily="66" charset="0"/>
              </a:rPr>
              <a:t> in John’s Gospel!</a:t>
            </a:r>
            <a:endParaRPr lang="en-CA" sz="4000" b="1" dirty="0">
              <a:solidFill>
                <a:schemeClr val="accent4">
                  <a:lumMod val="75000"/>
                </a:schemeClr>
              </a:solidFill>
              <a:latin typeface="Comic Sans MS" panose="030F0702030302020204" pitchFamily="66" charset="0"/>
            </a:endParaRPr>
          </a:p>
        </p:txBody>
      </p:sp>
      <p:sp>
        <p:nvSpPr>
          <p:cNvPr id="6" name="Content Placeholder 2"/>
          <p:cNvSpPr txBox="1">
            <a:spLocks/>
          </p:cNvSpPr>
          <p:nvPr/>
        </p:nvSpPr>
        <p:spPr>
          <a:xfrm>
            <a:off x="16922" y="1574976"/>
            <a:ext cx="3950196" cy="3283365"/>
          </a:xfrm>
          <a:prstGeom prst="rect">
            <a:avLst/>
          </a:prstGeom>
        </p:spPr>
        <p:txBody>
          <a:bodyPr vert="horz" lIns="91440" tIns="45720" rIns="91440" bIns="45720" rtlCol="0">
            <a:noAutofit/>
            <a:scene3d>
              <a:camera prst="orthographicFront"/>
              <a:lightRig rig="threePt" dir="t"/>
            </a:scene3d>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20000"/>
              </a:lnSpc>
              <a:buFont typeface="Arial" panose="020B0604020202020204" pitchFamily="34" charset="0"/>
              <a:buAutoNum type="arabicPeriod"/>
            </a:pPr>
            <a:r>
              <a:rPr lang="en-US" sz="2400" b="1" dirty="0">
                <a:solidFill>
                  <a:srgbClr val="AD9085"/>
                </a:solidFill>
                <a:latin typeface="Comic Sans MS" panose="030F0702030302020204" pitchFamily="66" charset="0"/>
              </a:rPr>
              <a:t>The lunar festival being observed in John 7 was by the “</a:t>
            </a:r>
            <a:r>
              <a:rPr lang="en-US" sz="2400" b="1" dirty="0">
                <a:ln>
                  <a:solidFill>
                    <a:srgbClr val="FF6600"/>
                  </a:solidFill>
                </a:ln>
                <a:solidFill>
                  <a:srgbClr val="AD9085"/>
                </a:solidFill>
                <a:effectLst>
                  <a:outerShdw blurRad="50800" dist="50800" dir="5400000" algn="ctr" rotWithShape="0">
                    <a:srgbClr val="FF99FF"/>
                  </a:outerShdw>
                </a:effectLst>
                <a:latin typeface="Comic Sans MS" panose="030F0702030302020204" pitchFamily="66" charset="0"/>
              </a:rPr>
              <a:t>unbelieving Jews</a:t>
            </a:r>
            <a:r>
              <a:rPr lang="en-US" sz="2400" b="1" dirty="0">
                <a:solidFill>
                  <a:srgbClr val="AD9085"/>
                </a:solidFill>
                <a:latin typeface="Comic Sans MS" panose="030F0702030302020204" pitchFamily="66" charset="0"/>
              </a:rPr>
              <a:t>” who were waiting &amp; </a:t>
            </a:r>
            <a:r>
              <a:rPr lang="en-US" sz="2400" b="1" dirty="0">
                <a:effectLst>
                  <a:glow rad="127000">
                    <a:srgbClr val="FF99FF"/>
                  </a:glow>
                </a:effectLst>
                <a:latin typeface="Comic Sans MS" panose="030F0702030302020204" pitchFamily="66" charset="0"/>
              </a:rPr>
              <a:t>expecting</a:t>
            </a:r>
            <a:r>
              <a:rPr lang="en-US" sz="2400" b="1" dirty="0">
                <a:solidFill>
                  <a:srgbClr val="AD9085"/>
                </a:solidFill>
                <a:latin typeface="Comic Sans MS" panose="030F0702030302020204" pitchFamily="66" charset="0"/>
              </a:rPr>
              <a:t> </a:t>
            </a:r>
            <a:r>
              <a:rPr lang="en-US" sz="2400" b="1" dirty="0">
                <a:solidFill>
                  <a:srgbClr val="0070C0"/>
                </a:solidFill>
                <a:latin typeface="Comic Sans MS" panose="030F0702030302020204" pitchFamily="66" charset="0"/>
              </a:rPr>
              <a:t>Yahusha</a:t>
            </a:r>
            <a:r>
              <a:rPr lang="en-US" sz="2400" b="1" dirty="0">
                <a:solidFill>
                  <a:srgbClr val="AD9085"/>
                </a:solidFill>
                <a:latin typeface="Comic Sans MS" panose="030F0702030302020204" pitchFamily="66" charset="0"/>
              </a:rPr>
              <a:t> </a:t>
            </a:r>
            <a:br>
              <a:rPr lang="en-US" sz="2400" b="1" dirty="0">
                <a:solidFill>
                  <a:srgbClr val="AD9085"/>
                </a:solidFill>
                <a:latin typeface="Comic Sans MS" panose="030F0702030302020204" pitchFamily="66" charset="0"/>
              </a:rPr>
            </a:br>
            <a:r>
              <a:rPr lang="en-US" sz="2400" b="1" dirty="0">
                <a:solidFill>
                  <a:srgbClr val="AD9085"/>
                </a:solidFill>
                <a:latin typeface="Comic Sans MS" panose="030F0702030302020204" pitchFamily="66" charset="0"/>
              </a:rPr>
              <a:t>to show up </a:t>
            </a:r>
            <a:r>
              <a:rPr lang="en-US" sz="2400" b="1" dirty="0">
                <a:effectLst>
                  <a:glow rad="127000">
                    <a:srgbClr val="FF99FF"/>
                  </a:glow>
                </a:effectLst>
                <a:latin typeface="Comic Sans MS" panose="030F0702030302020204" pitchFamily="66" charset="0"/>
              </a:rPr>
              <a:t>on time!</a:t>
            </a:r>
          </a:p>
        </p:txBody>
      </p:sp>
      <p:pic>
        <p:nvPicPr>
          <p:cNvPr id="7" name="Picture 2" descr="C:\Documents and Settings\Demo\Desktop\Garrick DAWN jpegs\Art\rabbi'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154" y="4940642"/>
            <a:ext cx="3080356" cy="1780833"/>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2041" b="98299" l="0" r="93491"/>
                    </a14:imgEffect>
                  </a14:imgLayer>
                </a14:imgProps>
              </a:ext>
              <a:ext uri="{28A0092B-C50C-407E-A947-70E740481C1C}">
                <a14:useLocalDpi xmlns:a14="http://schemas.microsoft.com/office/drawing/2010/main"/>
              </a:ext>
            </a:extLst>
          </a:blip>
          <a:srcRect/>
          <a:stretch/>
        </p:blipFill>
        <p:spPr>
          <a:xfrm>
            <a:off x="3804749" y="1223637"/>
            <a:ext cx="3554509" cy="3099864"/>
          </a:xfrm>
          <a:prstGeom prst="rect">
            <a:avLst/>
          </a:prstGeom>
          <a:effectLst>
            <a:outerShdw blurRad="152400" dist="317500" dir="5400000" sx="90000" sy="-19000" rotWithShape="0">
              <a:prstClr val="black">
                <a:alpha val="15000"/>
              </a:prstClr>
            </a:outerShdw>
          </a:effectLst>
        </p:spPr>
      </p:pic>
      <p:sp>
        <p:nvSpPr>
          <p:cNvPr id="9" name="Content Placeholder 2"/>
          <p:cNvSpPr txBox="1">
            <a:spLocks/>
          </p:cNvSpPr>
          <p:nvPr/>
        </p:nvSpPr>
        <p:spPr>
          <a:xfrm>
            <a:off x="6844574" y="1741526"/>
            <a:ext cx="4850674" cy="4057490"/>
          </a:xfrm>
          <a:prstGeom prst="rect">
            <a:avLst/>
          </a:prstGeom>
        </p:spPr>
        <p:txBody>
          <a:bodyPr vert="horz" lIns="91440" tIns="45720" rIns="91440" bIns="45720" rtlCol="0">
            <a:normAutofit lnSpcReduction="10000"/>
            <a:scene3d>
              <a:camera prst="orthographicFront"/>
              <a:lightRig rig="threePt" dir="t"/>
            </a:scene3d>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startAt="3"/>
            </a:pPr>
            <a:r>
              <a:rPr lang="en-US" b="1" u="sng" dirty="0">
                <a:solidFill>
                  <a:schemeClr val="accent5">
                    <a:lumMod val="75000"/>
                  </a:schemeClr>
                </a:solidFill>
                <a:latin typeface="Comic Sans MS" panose="030F0702030302020204" pitchFamily="66" charset="0"/>
              </a:rPr>
              <a:t>Note</a:t>
            </a:r>
            <a:r>
              <a:rPr lang="en-US" b="1" dirty="0">
                <a:solidFill>
                  <a:schemeClr val="accent5">
                    <a:lumMod val="75000"/>
                  </a:schemeClr>
                </a:solidFill>
                <a:latin typeface="Comic Sans MS" panose="030F0702030302020204" pitchFamily="66" charset="0"/>
              </a:rPr>
              <a:t>: Because </a:t>
            </a:r>
            <a:br>
              <a:rPr lang="en-US" b="1" dirty="0">
                <a:solidFill>
                  <a:schemeClr val="accent5">
                    <a:lumMod val="75000"/>
                  </a:schemeClr>
                </a:solidFill>
                <a:latin typeface="Comic Sans MS" panose="030F0702030302020204" pitchFamily="66" charset="0"/>
              </a:rPr>
            </a:br>
            <a:r>
              <a:rPr lang="en-US" b="1" dirty="0">
                <a:solidFill>
                  <a:schemeClr val="accent5">
                    <a:lumMod val="75000"/>
                  </a:schemeClr>
                </a:solidFill>
                <a:latin typeface="Comic Sans MS" panose="030F0702030302020204" pitchFamily="66" charset="0"/>
              </a:rPr>
              <a:t>the synoptic </a:t>
            </a:r>
            <a:br>
              <a:rPr lang="en-US" b="1" dirty="0">
                <a:solidFill>
                  <a:schemeClr val="accent5">
                    <a:lumMod val="75000"/>
                  </a:schemeClr>
                </a:solidFill>
                <a:latin typeface="Comic Sans MS" panose="030F0702030302020204" pitchFamily="66" charset="0"/>
              </a:rPr>
            </a:br>
            <a:r>
              <a:rPr lang="en-US" b="1" dirty="0">
                <a:solidFill>
                  <a:schemeClr val="accent5">
                    <a:lumMod val="75000"/>
                  </a:schemeClr>
                </a:solidFill>
                <a:latin typeface="Comic Sans MS" panose="030F0702030302020204" pitchFamily="66" charset="0"/>
              </a:rPr>
              <a:t>writers did </a:t>
            </a:r>
            <a:br>
              <a:rPr lang="en-US" b="1" dirty="0">
                <a:solidFill>
                  <a:schemeClr val="accent5">
                    <a:lumMod val="75000"/>
                  </a:schemeClr>
                </a:solidFill>
                <a:latin typeface="Comic Sans MS" panose="030F0702030302020204" pitchFamily="66" charset="0"/>
              </a:rPr>
            </a:br>
            <a:r>
              <a:rPr lang="en-US" b="1" dirty="0">
                <a:solidFill>
                  <a:schemeClr val="accent5">
                    <a:lumMod val="75000"/>
                  </a:schemeClr>
                </a:solidFill>
                <a:latin typeface="Comic Sans MS" panose="030F0702030302020204" pitchFamily="66" charset="0"/>
              </a:rPr>
              <a:t>not include this  </a:t>
            </a:r>
            <a:br>
              <a:rPr lang="en-US" b="1" dirty="0">
                <a:solidFill>
                  <a:schemeClr val="accent5">
                    <a:lumMod val="75000"/>
                  </a:schemeClr>
                </a:solidFill>
                <a:latin typeface="Comic Sans MS" panose="030F0702030302020204" pitchFamily="66" charset="0"/>
              </a:rPr>
            </a:br>
            <a:r>
              <a:rPr lang="en-US" b="1" dirty="0">
                <a:solidFill>
                  <a:schemeClr val="accent5">
                    <a:lumMod val="75000"/>
                  </a:schemeClr>
                </a:solidFill>
                <a:latin typeface="Comic Sans MS" panose="030F0702030302020204" pitchFamily="66" charset="0"/>
              </a:rPr>
              <a:t>important event,</a:t>
            </a:r>
            <a:br>
              <a:rPr lang="en-US" b="1" dirty="0">
                <a:solidFill>
                  <a:schemeClr val="accent5">
                    <a:lumMod val="75000"/>
                  </a:schemeClr>
                </a:solidFill>
                <a:latin typeface="Comic Sans MS" panose="030F0702030302020204" pitchFamily="66" charset="0"/>
              </a:rPr>
            </a:br>
            <a:r>
              <a:rPr lang="en-US" b="1" dirty="0">
                <a:solidFill>
                  <a:schemeClr val="accent5">
                    <a:lumMod val="75000"/>
                  </a:schemeClr>
                </a:solidFill>
                <a:latin typeface="Comic Sans MS" panose="030F0702030302020204" pitchFamily="66" charset="0"/>
              </a:rPr>
              <a:t>John was careful </a:t>
            </a:r>
            <a:br>
              <a:rPr lang="en-US" b="1" dirty="0">
                <a:solidFill>
                  <a:schemeClr val="accent5">
                    <a:lumMod val="75000"/>
                  </a:schemeClr>
                </a:solidFill>
                <a:latin typeface="Comic Sans MS" panose="030F0702030302020204" pitchFamily="66" charset="0"/>
              </a:rPr>
            </a:br>
            <a:r>
              <a:rPr lang="en-US" b="1" dirty="0">
                <a:solidFill>
                  <a:schemeClr val="accent5">
                    <a:lumMod val="75000"/>
                  </a:schemeClr>
                </a:solidFill>
                <a:latin typeface="Comic Sans MS" panose="030F0702030302020204" pitchFamily="66" charset="0"/>
              </a:rPr>
              <a:t>to note every specific</a:t>
            </a:r>
            <a:br>
              <a:rPr lang="en-US" b="1" dirty="0">
                <a:solidFill>
                  <a:schemeClr val="accent5">
                    <a:lumMod val="75000"/>
                  </a:schemeClr>
                </a:solidFill>
                <a:latin typeface="Comic Sans MS" panose="030F0702030302020204" pitchFamily="66" charset="0"/>
              </a:rPr>
            </a:br>
            <a:r>
              <a:rPr lang="en-US" b="1" dirty="0">
                <a:solidFill>
                  <a:schemeClr val="accent5">
                    <a:lumMod val="75000"/>
                  </a:schemeClr>
                </a:solidFill>
                <a:latin typeface="Comic Sans MS" panose="030F0702030302020204" pitchFamily="66" charset="0"/>
              </a:rPr>
              <a:t>detail that will have  </a:t>
            </a:r>
            <a:br>
              <a:rPr lang="en-US" b="1" dirty="0">
                <a:solidFill>
                  <a:schemeClr val="accent5">
                    <a:lumMod val="75000"/>
                  </a:schemeClr>
                </a:solidFill>
                <a:latin typeface="Comic Sans MS" panose="030F0702030302020204" pitchFamily="66" charset="0"/>
              </a:rPr>
            </a:br>
            <a:r>
              <a:rPr lang="en-US" b="1" dirty="0">
                <a:solidFill>
                  <a:schemeClr val="accent5">
                    <a:lumMod val="75000"/>
                  </a:schemeClr>
                </a:solidFill>
                <a:latin typeface="Comic Sans MS" panose="030F0702030302020204" pitchFamily="66" charset="0"/>
              </a:rPr>
              <a:t>a huge impact on the outcome of the full story line.</a:t>
            </a: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0115136" y="1552221"/>
            <a:ext cx="1923011" cy="2018293"/>
          </a:xfrm>
          <a:prstGeom prst="ellipse">
            <a:avLst/>
          </a:prstGeom>
          <a:ln>
            <a:noFill/>
          </a:ln>
          <a:effectLst>
            <a:outerShdw blurRad="152400" dist="317500" dir="5400000" sx="90000" sy="-19000" rotWithShape="0">
              <a:prstClr val="black">
                <a:alpha val="15000"/>
              </a:prstClr>
            </a:outerShdw>
            <a:softEdge rad="112500"/>
          </a:effectLst>
          <a:scene3d>
            <a:camera prst="orthographicFront">
              <a:rot lat="0" lon="0" rev="0"/>
            </a:camera>
            <a:lightRig rig="balanced" dir="t">
              <a:rot lat="0" lon="0" rev="8700000"/>
            </a:lightRig>
          </a:scene3d>
          <a:sp3d>
            <a:bevelT w="190500" h="38100"/>
          </a:sp3d>
        </p:spPr>
      </p:pic>
      <p:sp>
        <p:nvSpPr>
          <p:cNvPr id="12" name="Content Placeholder 2"/>
          <p:cNvSpPr txBox="1">
            <a:spLocks/>
          </p:cNvSpPr>
          <p:nvPr/>
        </p:nvSpPr>
        <p:spPr>
          <a:xfrm>
            <a:off x="8597832" y="5354373"/>
            <a:ext cx="3440849" cy="1222385"/>
          </a:xfrm>
          <a:prstGeom prst="rect">
            <a:avLst/>
          </a:prstGeom>
          <a:noFill/>
          <a:scene3d>
            <a:camera prst="isometricOffAxis1Right"/>
            <a:lightRig rig="threePt" dir="t"/>
          </a:scene3d>
          <a:sp3d>
            <a:bevelT w="165100" prst="coolSlant"/>
          </a:sp3d>
        </p:spPr>
        <p:txBody>
          <a:bodyPr vert="horz" lIns="91440" tIns="45720" rIns="91440" bIns="45720" rtlCol="0">
            <a:normAutofit lnSpcReduction="10000"/>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CC0099"/>
                </a:solidFill>
                <a:effectLst>
                  <a:glow rad="241300">
                    <a:schemeClr val="bg1">
                      <a:alpha val="78000"/>
                    </a:schemeClr>
                  </a:glow>
                </a:effectLst>
              </a:rPr>
              <a:t>Let’s review </a:t>
            </a:r>
            <a:br>
              <a:rPr lang="en-US" sz="4000" b="1" dirty="0">
                <a:solidFill>
                  <a:srgbClr val="CC0099"/>
                </a:solidFill>
                <a:effectLst>
                  <a:glow rad="241300">
                    <a:schemeClr val="bg1">
                      <a:alpha val="78000"/>
                    </a:schemeClr>
                  </a:glow>
                </a:effectLst>
              </a:rPr>
            </a:br>
            <a:r>
              <a:rPr lang="en-US" sz="4400" b="1" dirty="0">
                <a:solidFill>
                  <a:srgbClr val="0070C0"/>
                </a:solidFill>
                <a:effectLst>
                  <a:glow rad="241300">
                    <a:schemeClr val="bg1">
                      <a:alpha val="78000"/>
                    </a:schemeClr>
                  </a:glow>
                </a:effectLst>
              </a:rPr>
              <a:t>John 7  </a:t>
            </a:r>
            <a:r>
              <a:rPr lang="en-US" sz="4000" b="1" dirty="0">
                <a:solidFill>
                  <a:srgbClr val="CC0099"/>
                </a:solidFill>
                <a:effectLst>
                  <a:glow rad="241300">
                    <a:schemeClr val="bg1">
                      <a:alpha val="78000"/>
                    </a:schemeClr>
                  </a:glow>
                </a:effectLst>
              </a:rPr>
              <a:t>first.</a:t>
            </a:r>
            <a:endParaRPr lang="en-US" sz="2400" dirty="0"/>
          </a:p>
        </p:txBody>
      </p:sp>
      <p:sp>
        <p:nvSpPr>
          <p:cNvPr id="14" name="Content Placeholder 2">
            <a:extLst>
              <a:ext uri="{FF2B5EF4-FFF2-40B4-BE49-F238E27FC236}">
                <a16:creationId xmlns:a16="http://schemas.microsoft.com/office/drawing/2014/main" id="{9764E9A8-55D4-41DF-963F-74E35DAAD02B}"/>
              </a:ext>
            </a:extLst>
          </p:cNvPr>
          <p:cNvSpPr txBox="1">
            <a:spLocks/>
          </p:cNvSpPr>
          <p:nvPr/>
        </p:nvSpPr>
        <p:spPr>
          <a:xfrm>
            <a:off x="3679622" y="4323501"/>
            <a:ext cx="3927171" cy="2480148"/>
          </a:xfrm>
          <a:prstGeom prst="rect">
            <a:avLst/>
          </a:prstGeom>
        </p:spPr>
        <p:txBody>
          <a:bodyPr vert="horz" lIns="91440" tIns="45720" rIns="91440" bIns="45720" rtlCol="0">
            <a:normAutofit fontScale="85000" lnSpcReduction="20000"/>
            <a:scene3d>
              <a:camera prst="orthographicFront"/>
              <a:lightRig rig="threePt" dir="t"/>
            </a:scene3d>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startAt="2"/>
            </a:pPr>
            <a:r>
              <a:rPr lang="en-US" b="1" dirty="0">
                <a:solidFill>
                  <a:srgbClr val="80250B"/>
                </a:solidFill>
                <a:latin typeface="Comic Sans MS" panose="030F0702030302020204" pitchFamily="66" charset="0"/>
              </a:rPr>
              <a:t>They had no idea that </a:t>
            </a:r>
            <a:r>
              <a:rPr lang="en-US" b="1" dirty="0">
                <a:solidFill>
                  <a:srgbClr val="0070C0"/>
                </a:solidFill>
                <a:latin typeface="Comic Sans MS" panose="030F0702030302020204" pitchFamily="66" charset="0"/>
              </a:rPr>
              <a:t>Yahusha</a:t>
            </a:r>
            <a:r>
              <a:rPr lang="en-US" b="1" dirty="0">
                <a:solidFill>
                  <a:srgbClr val="80250B"/>
                </a:solidFill>
                <a:latin typeface="Comic Sans MS" panose="030F0702030302020204" pitchFamily="66" charset="0"/>
              </a:rPr>
              <a:t> </a:t>
            </a:r>
            <a:r>
              <a:rPr lang="en-US" b="1" dirty="0">
                <a:solidFill>
                  <a:srgbClr val="80250B"/>
                </a:solidFill>
                <a:effectLst>
                  <a:outerShdw blurRad="50800" dist="50800" dir="5400000" algn="ctr" rotWithShape="0">
                    <a:srgbClr val="FFFF00"/>
                  </a:outerShdw>
                </a:effectLst>
                <a:latin typeface="Comic Sans MS" panose="030F0702030302020204" pitchFamily="66" charset="0"/>
              </a:rPr>
              <a:t>was functioning on the Appointed Times according to the </a:t>
            </a:r>
            <a:r>
              <a:rPr lang="en-US" b="1" dirty="0">
                <a:solidFill>
                  <a:srgbClr val="222BDC"/>
                </a:solidFill>
                <a:effectLst>
                  <a:outerShdw blurRad="50800" dist="50800" dir="5400000" algn="ctr" rotWithShape="0">
                    <a:srgbClr val="FFFF00"/>
                  </a:outerShdw>
                </a:effectLst>
                <a:latin typeface="Comic Sans MS" panose="030F0702030302020204" pitchFamily="66" charset="0"/>
              </a:rPr>
              <a:t>Covenant, </a:t>
            </a:r>
            <a:r>
              <a:rPr lang="en-US" b="1" dirty="0">
                <a:solidFill>
                  <a:srgbClr val="80250B"/>
                </a:solidFill>
                <a:effectLst>
                  <a:outerShdw blurRad="50800" dist="50800" dir="5400000" algn="ctr" rotWithShape="0">
                    <a:srgbClr val="FFFF00"/>
                  </a:outerShdw>
                </a:effectLst>
                <a:latin typeface="Comic Sans MS" panose="030F0702030302020204" pitchFamily="66" charset="0"/>
              </a:rPr>
              <a:t>to which their lunar calendar dates were and are </a:t>
            </a:r>
            <a:br>
              <a:rPr lang="en-US" b="1" dirty="0">
                <a:solidFill>
                  <a:srgbClr val="80250B"/>
                </a:solidFill>
                <a:effectLst>
                  <a:outerShdw blurRad="50800" dist="50800" dir="5400000" algn="ctr" rotWithShape="0">
                    <a:srgbClr val="FFFF00"/>
                  </a:outerShdw>
                </a:effectLst>
                <a:latin typeface="Comic Sans MS" panose="030F0702030302020204" pitchFamily="66" charset="0"/>
              </a:rPr>
            </a:br>
            <a:r>
              <a:rPr lang="en-US" b="1" dirty="0">
                <a:solidFill>
                  <a:srgbClr val="80250B"/>
                </a:solidFill>
                <a:effectLst>
                  <a:outerShdw blurRad="50800" dist="50800" dir="5400000" algn="ctr" rotWithShape="0">
                    <a:srgbClr val="FFFF00"/>
                  </a:outerShdw>
                </a:effectLst>
                <a:latin typeface="Comic Sans MS" panose="030F0702030302020204" pitchFamily="66" charset="0"/>
              </a:rPr>
              <a:t>a total MISMATCH! </a:t>
            </a:r>
            <a:endParaRPr lang="en-CA"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301571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P spid="12"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accent1">
                <a:lumMod val="40000"/>
                <a:lumOff val="60000"/>
                <a:alpha val="74000"/>
              </a:schemeClr>
            </a:gs>
            <a:gs pos="34000">
              <a:schemeClr val="accent4">
                <a:alpha val="72000"/>
                <a:lumMod val="60000"/>
                <a:lumOff val="4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30</a:t>
            </a:fld>
            <a:endParaRPr lang="en-US" dirty="0">
              <a:solidFill>
                <a:schemeClr val="tx1"/>
              </a:solidFill>
            </a:endParaRPr>
          </a:p>
        </p:txBody>
      </p:sp>
      <p:sp>
        <p:nvSpPr>
          <p:cNvPr id="3" name="Title 1"/>
          <p:cNvSpPr txBox="1">
            <a:spLocks/>
          </p:cNvSpPr>
          <p:nvPr/>
        </p:nvSpPr>
        <p:spPr>
          <a:xfrm>
            <a:off x="176664" y="270336"/>
            <a:ext cx="7229287" cy="927170"/>
          </a:xfrm>
          <a:prstGeom prst="homePlate">
            <a:avLst>
              <a:gd name="adj" fmla="val 35911"/>
            </a:avLst>
          </a:prstGeom>
          <a:solidFill>
            <a:srgbClr val="D7E7F5"/>
          </a:solidFill>
          <a:ln w="38100">
            <a:solidFill>
              <a:srgbClr val="0000FF"/>
            </a:solidFill>
          </a:ln>
          <a:scene3d>
            <a:camera prst="orthographicFront"/>
            <a:lightRig rig="threePt" dir="t"/>
          </a:scene3d>
          <a:sp3d>
            <a:bevelT w="139700" h="139700" prst="divot"/>
          </a:sp3d>
        </p:spPr>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i="1" dirty="0">
                <a:ln>
                  <a:solidFill>
                    <a:sysClr val="windowText" lastClr="000000"/>
                  </a:solidFill>
                </a:ln>
                <a:solidFill>
                  <a:srgbClr val="0070C0"/>
                </a:solidFill>
                <a:effectLst>
                  <a:glow rad="127000">
                    <a:srgbClr val="FFFF00"/>
                  </a:glow>
                </a:effectLst>
                <a:latin typeface="Comic Sans MS" pitchFamily="66" charset="0"/>
              </a:rPr>
              <a:t>Yahusha said very plainly:</a:t>
            </a:r>
            <a:endParaRPr lang="en-US" sz="4000" dirty="0">
              <a:solidFill>
                <a:srgbClr val="0070C0"/>
              </a:solidFill>
            </a:endParaRPr>
          </a:p>
        </p:txBody>
      </p:sp>
      <p:sp>
        <p:nvSpPr>
          <p:cNvPr id="5" name="Rectangle 4"/>
          <p:cNvSpPr/>
          <p:nvPr/>
        </p:nvSpPr>
        <p:spPr>
          <a:xfrm>
            <a:off x="1320906" y="5009248"/>
            <a:ext cx="6855367"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u="sng" cap="none" spc="0" dirty="0">
                <a:ln/>
                <a:solidFill>
                  <a:schemeClr val="accent5">
                    <a:lumMod val="75000"/>
                  </a:schemeClr>
                </a:solidFill>
                <a:effectLst/>
                <a:latin typeface="Arial Rounded MT Bold" panose="020F0704030504030204" pitchFamily="34" charset="0"/>
              </a:rPr>
              <a:t>Notice</a:t>
            </a:r>
            <a:r>
              <a:rPr lang="en-US" sz="3600" b="1" cap="none" spc="0" dirty="0">
                <a:ln/>
                <a:solidFill>
                  <a:schemeClr val="accent5">
                    <a:lumMod val="75000"/>
                  </a:schemeClr>
                </a:solidFill>
                <a:effectLst/>
                <a:latin typeface="Arial Rounded MT Bold" panose="020F0704030504030204" pitchFamily="34" charset="0"/>
              </a:rPr>
              <a:t>, Yahusha did not </a:t>
            </a:r>
            <a:br>
              <a:rPr lang="en-US" sz="3600" b="1" cap="none" spc="0" dirty="0">
                <a:ln/>
                <a:solidFill>
                  <a:schemeClr val="accent5">
                    <a:lumMod val="75000"/>
                  </a:schemeClr>
                </a:solidFill>
                <a:effectLst/>
                <a:latin typeface="Arial Rounded MT Bold" panose="020F0704030504030204" pitchFamily="34" charset="0"/>
              </a:rPr>
            </a:br>
            <a:r>
              <a:rPr lang="en-US" sz="3600" b="1" cap="none" spc="0" dirty="0">
                <a:ln/>
                <a:solidFill>
                  <a:schemeClr val="accent5">
                    <a:lumMod val="75000"/>
                  </a:schemeClr>
                </a:solidFill>
                <a:effectLst/>
                <a:latin typeface="Arial Rounded MT Bold" panose="020F0704030504030204" pitchFamily="34" charset="0"/>
              </a:rPr>
              <a:t>reprimand the woman for not worshipping at Jerusalem!</a:t>
            </a:r>
          </a:p>
        </p:txBody>
      </p:sp>
      <p:sp>
        <p:nvSpPr>
          <p:cNvPr id="10" name="Content Placeholder 9"/>
          <p:cNvSpPr>
            <a:spLocks noGrp="1"/>
          </p:cNvSpPr>
          <p:nvPr>
            <p:ph sz="half" idx="4294967295"/>
          </p:nvPr>
        </p:nvSpPr>
        <p:spPr>
          <a:xfrm>
            <a:off x="7668167" y="217266"/>
            <a:ext cx="4094345" cy="1640863"/>
          </a:xfrm>
          <a:prstGeom prst="rect">
            <a:avLst/>
          </a:prstGeom>
        </p:spPr>
        <p:txBody>
          <a:bodyPr>
            <a:normAutofit fontScale="92500"/>
          </a:bodyPr>
          <a:lstStyle/>
          <a:p>
            <a:pPr marL="0" indent="0" algn="ctr">
              <a:buNone/>
            </a:pPr>
            <a:r>
              <a:rPr lang="en-US" sz="3600" b="1" dirty="0">
                <a:ln>
                  <a:solidFill>
                    <a:srgbClr val="002060"/>
                  </a:solidFill>
                </a:ln>
                <a:solidFill>
                  <a:srgbClr val="0070C0"/>
                </a:solidFill>
              </a:rPr>
              <a:t>“the hour is </a:t>
            </a:r>
            <a:r>
              <a:rPr lang="en-US" sz="3600" b="1" u="sng" dirty="0">
                <a:ln>
                  <a:solidFill>
                    <a:srgbClr val="002060"/>
                  </a:solidFill>
                </a:ln>
                <a:solidFill>
                  <a:srgbClr val="0070C0"/>
                </a:solidFill>
              </a:rPr>
              <a:t>now</a:t>
            </a:r>
            <a:r>
              <a:rPr lang="en-US" sz="3600" b="1" dirty="0">
                <a:ln>
                  <a:solidFill>
                    <a:srgbClr val="002060"/>
                  </a:solidFill>
                </a:ln>
                <a:solidFill>
                  <a:srgbClr val="0070C0"/>
                </a:solidFill>
              </a:rPr>
              <a:t> come … to worship in spirit and in truth.”</a:t>
            </a:r>
            <a:endParaRPr lang="en-CA" sz="3600" b="1" dirty="0">
              <a:ln>
                <a:solidFill>
                  <a:srgbClr val="002060"/>
                </a:solidFill>
              </a:ln>
              <a:solidFill>
                <a:srgbClr val="0070C0"/>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3409" y="1993899"/>
            <a:ext cx="1963860" cy="193304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1" name="Content Placeholder 9"/>
          <p:cNvSpPr>
            <a:spLocks noGrp="1"/>
          </p:cNvSpPr>
          <p:nvPr>
            <p:ph sz="half" idx="4294967295"/>
          </p:nvPr>
        </p:nvSpPr>
        <p:spPr>
          <a:xfrm>
            <a:off x="2746181" y="1532589"/>
            <a:ext cx="5342224" cy="3434646"/>
          </a:xfrm>
          <a:prstGeom prst="rect">
            <a:avLst/>
          </a:prstGeom>
          <a:solidFill>
            <a:schemeClr val="accent5">
              <a:lumMod val="20000"/>
              <a:lumOff val="80000"/>
            </a:schemeClr>
          </a:solidFill>
          <a:effectLst>
            <a:softEdge rad="317500"/>
          </a:effectLst>
        </p:spPr>
        <p:txBody>
          <a:bodyPr>
            <a:normAutofit/>
          </a:bodyPr>
          <a:lstStyle/>
          <a:p>
            <a:pPr marL="514350" indent="-514350">
              <a:buFont typeface="+mj-lt"/>
              <a:buAutoNum type="arabicPeriod"/>
            </a:pPr>
            <a:r>
              <a:rPr lang="en-US" b="1" dirty="0">
                <a:solidFill>
                  <a:schemeClr val="accent5">
                    <a:lumMod val="50000"/>
                  </a:schemeClr>
                </a:solidFill>
              </a:rPr>
              <a:t>Where should that worship be conducted and with whom?  </a:t>
            </a:r>
          </a:p>
          <a:p>
            <a:pPr marL="514350" indent="-514350">
              <a:buFont typeface="+mj-lt"/>
              <a:buAutoNum type="arabicPeriod"/>
            </a:pPr>
            <a:r>
              <a:rPr lang="en-US" dirty="0"/>
              <a:t>Would that be to worship in the location </a:t>
            </a:r>
            <a:r>
              <a:rPr lang="en-US" b="1" dirty="0">
                <a:ln>
                  <a:solidFill>
                    <a:srgbClr val="002060"/>
                  </a:solidFill>
                </a:ln>
                <a:solidFill>
                  <a:srgbClr val="0070C0"/>
                </a:solidFill>
              </a:rPr>
              <a:t>“wherever you are at” </a:t>
            </a:r>
            <a:r>
              <a:rPr lang="en-US" dirty="0"/>
              <a:t>because the festivals at both Samaria and Jerusalem </a:t>
            </a:r>
            <a:r>
              <a:rPr lang="en-US" b="1" dirty="0">
                <a:effectLst>
                  <a:outerShdw blurRad="50800" dist="50800" dir="5400000" algn="ctr" rotWithShape="0">
                    <a:srgbClr val="00FF99"/>
                  </a:outerShdw>
                </a:effectLst>
              </a:rPr>
              <a:t>were not on the </a:t>
            </a:r>
            <a:r>
              <a:rPr lang="en-US" b="1" dirty="0">
                <a:solidFill>
                  <a:srgbClr val="0000FF"/>
                </a:solidFill>
                <a:effectLst>
                  <a:outerShdw blurRad="50800" dist="50800" dir="5400000" algn="ctr" rotWithShape="0">
                    <a:srgbClr val="00FF99"/>
                  </a:outerShdw>
                </a:effectLst>
              </a:rPr>
              <a:t>Covenant</a:t>
            </a:r>
            <a:r>
              <a:rPr lang="en-US" b="1" dirty="0">
                <a:effectLst>
                  <a:outerShdw blurRad="50800" dist="50800" dir="5400000" algn="ctr" rotWithShape="0">
                    <a:srgbClr val="00FF99"/>
                  </a:outerShdw>
                </a:effectLst>
              </a:rPr>
              <a:t> appointed times</a:t>
            </a:r>
            <a:r>
              <a:rPr lang="en-US" dirty="0"/>
              <a:t> to begin with?</a:t>
            </a:r>
            <a:endParaRPr lang="en-CA" dirty="0"/>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664" y="1239520"/>
            <a:ext cx="2569517" cy="4071257"/>
          </a:xfrm>
          <a:prstGeom prst="ellipse">
            <a:avLst/>
          </a:prstGeom>
          <a:ln>
            <a:noFill/>
          </a:ln>
          <a:effectLst>
            <a:softEdge rad="112500"/>
          </a:effectLst>
        </p:spPr>
      </p:pic>
      <p:sp>
        <p:nvSpPr>
          <p:cNvPr id="14" name="TextBox 13"/>
          <p:cNvSpPr txBox="1"/>
          <p:nvPr/>
        </p:nvSpPr>
        <p:spPr>
          <a:xfrm>
            <a:off x="7843865" y="4156615"/>
            <a:ext cx="4305774" cy="2308324"/>
          </a:xfrm>
          <a:prstGeom prst="rect">
            <a:avLst/>
          </a:prstGeom>
          <a:noFill/>
        </p:spPr>
        <p:txBody>
          <a:bodyPr wrap="square" rtlCol="0">
            <a:spAutoFit/>
            <a:scene3d>
              <a:camera prst="isometricOffAxis2Left"/>
              <a:lightRig rig="threePt" dir="t"/>
            </a:scene3d>
            <a:sp3d extrusionH="57150">
              <a:bevelT h="25400" prst="softRound"/>
            </a:sp3d>
          </a:bodyPr>
          <a:lstStyle/>
          <a:p>
            <a:pPr algn="ctr"/>
            <a:r>
              <a:rPr lang="en-CA" sz="3600" b="1" spc="300" dirty="0">
                <a:ln>
                  <a:solidFill>
                    <a:srgbClr val="C00000"/>
                  </a:solidFill>
                </a:ln>
                <a:solidFill>
                  <a:schemeClr val="accent2">
                    <a:lumMod val="50000"/>
                  </a:schemeClr>
                </a:solidFill>
                <a:latin typeface="Comic Sans MS" panose="030F0702030302020204" pitchFamily="66" charset="0"/>
              </a:rPr>
              <a:t>So, what in </a:t>
            </a:r>
            <a:br>
              <a:rPr lang="en-CA" sz="3600" b="1" spc="300" dirty="0">
                <a:ln>
                  <a:solidFill>
                    <a:srgbClr val="C00000"/>
                  </a:solidFill>
                </a:ln>
                <a:solidFill>
                  <a:schemeClr val="accent2">
                    <a:lumMod val="50000"/>
                  </a:schemeClr>
                </a:solidFill>
                <a:latin typeface="Comic Sans MS" panose="030F0702030302020204" pitchFamily="66" charset="0"/>
              </a:rPr>
            </a:br>
            <a:r>
              <a:rPr lang="en-CA" sz="3600" b="1" spc="300" dirty="0">
                <a:ln>
                  <a:solidFill>
                    <a:srgbClr val="C00000"/>
                  </a:solidFill>
                </a:ln>
                <a:solidFill>
                  <a:schemeClr val="accent2">
                    <a:lumMod val="50000"/>
                  </a:schemeClr>
                </a:solidFill>
                <a:latin typeface="Comic Sans MS" panose="030F0702030302020204" pitchFamily="66" charset="0"/>
              </a:rPr>
              <a:t>the world </a:t>
            </a:r>
            <a:br>
              <a:rPr lang="en-CA" sz="3600" b="1" spc="300" dirty="0">
                <a:ln>
                  <a:solidFill>
                    <a:srgbClr val="C00000"/>
                  </a:solidFill>
                </a:ln>
                <a:solidFill>
                  <a:schemeClr val="accent2">
                    <a:lumMod val="50000"/>
                  </a:schemeClr>
                </a:solidFill>
                <a:latin typeface="Comic Sans MS" panose="030F0702030302020204" pitchFamily="66" charset="0"/>
              </a:rPr>
            </a:br>
            <a:r>
              <a:rPr lang="en-CA" sz="3600" b="1" spc="300" dirty="0">
                <a:ln>
                  <a:solidFill>
                    <a:srgbClr val="C00000"/>
                  </a:solidFill>
                </a:ln>
                <a:solidFill>
                  <a:schemeClr val="accent2">
                    <a:lumMod val="50000"/>
                  </a:schemeClr>
                </a:solidFill>
                <a:latin typeface="Comic Sans MS" panose="030F0702030302020204" pitchFamily="66" charset="0"/>
              </a:rPr>
              <a:t>was </a:t>
            </a:r>
            <a:r>
              <a:rPr lang="en-CA" sz="3600" b="1" spc="300" dirty="0">
                <a:ln>
                  <a:solidFill>
                    <a:srgbClr val="C00000"/>
                  </a:solidFill>
                </a:ln>
                <a:solidFill>
                  <a:srgbClr val="00B0F0"/>
                </a:solidFill>
                <a:latin typeface="Comic Sans MS" panose="030F0702030302020204" pitchFamily="66" charset="0"/>
              </a:rPr>
              <a:t>Yahusha</a:t>
            </a:r>
            <a:r>
              <a:rPr lang="en-CA" sz="3600" b="1" spc="300" dirty="0">
                <a:ln>
                  <a:solidFill>
                    <a:srgbClr val="C00000"/>
                  </a:solidFill>
                </a:ln>
                <a:solidFill>
                  <a:schemeClr val="accent6">
                    <a:lumMod val="50000"/>
                  </a:schemeClr>
                </a:solidFill>
                <a:latin typeface="Comic Sans MS" panose="030F0702030302020204" pitchFamily="66" charset="0"/>
              </a:rPr>
              <a:t> </a:t>
            </a:r>
            <a:r>
              <a:rPr lang="en-CA" sz="3600" b="1" spc="300" dirty="0">
                <a:ln>
                  <a:solidFill>
                    <a:schemeClr val="accent2"/>
                  </a:solidFill>
                </a:ln>
                <a:solidFill>
                  <a:schemeClr val="accent2">
                    <a:lumMod val="50000"/>
                  </a:schemeClr>
                </a:solidFill>
                <a:latin typeface="Comic Sans MS" panose="030F0702030302020204" pitchFamily="66" charset="0"/>
              </a:rPr>
              <a:t>talking about?</a:t>
            </a:r>
          </a:p>
        </p:txBody>
      </p:sp>
    </p:spTree>
    <p:extLst>
      <p:ext uri="{BB962C8B-B14F-4D97-AF65-F5344CB8AC3E}">
        <p14:creationId xmlns:p14="http://schemas.microsoft.com/office/powerpoint/2010/main" val="169339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1000"/>
                                        <p:tgtEl>
                                          <p:spTgt spid="11">
                                            <p:txEl>
                                              <p:pRg st="1" end="1"/>
                                            </p:txEl>
                                          </p:spTgt>
                                        </p:tgtEl>
                                      </p:cBhvr>
                                    </p:animEffect>
                                    <p:anim calcmode="lin" valueType="num">
                                      <p:cBhvr>
                                        <p:cTn id="22"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53" presetClass="entr" presetSubtype="16" fill="hold" nodeType="afterEffect">
                                  <p:stCondLst>
                                    <p:cond delay="100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fltVal val="0"/>
                                          </p:val>
                                        </p:tav>
                                        <p:tav tm="100000">
                                          <p:val>
                                            <p:strVal val="#ppt_w"/>
                                          </p:val>
                                        </p:tav>
                                      </p:tavLst>
                                    </p:anim>
                                    <p:anim calcmode="lin" valueType="num">
                                      <p:cBhvr>
                                        <p:cTn id="28" dur="1000" fill="hold"/>
                                        <p:tgtEl>
                                          <p:spTgt spid="13"/>
                                        </p:tgtEl>
                                        <p:attrNameLst>
                                          <p:attrName>ppt_h</p:attrName>
                                        </p:attrNameLst>
                                      </p:cBhvr>
                                      <p:tavLst>
                                        <p:tav tm="0">
                                          <p:val>
                                            <p:fltVal val="0"/>
                                          </p:val>
                                        </p:tav>
                                        <p:tav tm="100000">
                                          <p:val>
                                            <p:strVal val="#ppt_h"/>
                                          </p:val>
                                        </p:tav>
                                      </p:tavLst>
                                    </p:anim>
                                    <p:animEffect transition="in" filter="fade">
                                      <p:cBhvr>
                                        <p:cTn id="29" dur="1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build="p"/>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accent1">
                <a:lumMod val="40000"/>
                <a:lumOff val="60000"/>
                <a:alpha val="74000"/>
              </a:schemeClr>
            </a:gs>
            <a:gs pos="50000">
              <a:srgbClr val="FF99FF"/>
            </a:gs>
            <a:gs pos="80000">
              <a:schemeClr val="accent4">
                <a:alpha val="72000"/>
                <a:lumMod val="60000"/>
                <a:lumOff val="4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31</a:t>
            </a:fld>
            <a:endParaRPr lang="en-US" dirty="0">
              <a:solidFill>
                <a:schemeClr val="tx1"/>
              </a:solidFill>
            </a:endParaRPr>
          </a:p>
        </p:txBody>
      </p:sp>
      <p:sp>
        <p:nvSpPr>
          <p:cNvPr id="3" name="Title 1"/>
          <p:cNvSpPr txBox="1">
            <a:spLocks/>
          </p:cNvSpPr>
          <p:nvPr/>
        </p:nvSpPr>
        <p:spPr>
          <a:xfrm>
            <a:off x="278855" y="446357"/>
            <a:ext cx="11536365" cy="1369778"/>
          </a:xfrm>
          <a:prstGeom prst="homePlate">
            <a:avLst>
              <a:gd name="adj" fmla="val 35911"/>
            </a:avLst>
          </a:prstGeom>
          <a:solidFill>
            <a:srgbClr val="D7E7F5"/>
          </a:solidFill>
          <a:ln w="38100">
            <a:solidFill>
              <a:srgbClr val="0000FF"/>
            </a:solidFill>
          </a:ln>
          <a:scene3d>
            <a:camera prst="orthographicFront"/>
            <a:lightRig rig="threePt" dir="t"/>
          </a:scene3d>
          <a:sp3d>
            <a:bevelT w="139700" h="139700" prst="divot"/>
          </a:sp3d>
        </p:spPr>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i="1" dirty="0">
                <a:ln>
                  <a:solidFill>
                    <a:sysClr val="windowText" lastClr="000000"/>
                  </a:solidFill>
                </a:ln>
                <a:solidFill>
                  <a:srgbClr val="0070C0"/>
                </a:solidFill>
                <a:effectLst>
                  <a:glow rad="127000">
                    <a:srgbClr val="FFFF00"/>
                  </a:glow>
                </a:effectLst>
                <a:latin typeface="Comic Sans MS" pitchFamily="66" charset="0"/>
              </a:rPr>
              <a:t>Yahusha said very plainly to </a:t>
            </a:r>
            <a:r>
              <a:rPr lang="en-US" sz="4000" b="1" i="1" dirty="0">
                <a:ln>
                  <a:solidFill>
                    <a:sysClr val="windowText" lastClr="000000"/>
                  </a:solidFill>
                </a:ln>
                <a:solidFill>
                  <a:srgbClr val="C00000"/>
                </a:solidFill>
                <a:effectLst>
                  <a:glow rad="127000">
                    <a:srgbClr val="FFFF00"/>
                  </a:glow>
                </a:effectLst>
                <a:latin typeface="Comic Sans MS" pitchFamily="66" charset="0"/>
              </a:rPr>
              <a:t>“worship in spirit and in truth” </a:t>
            </a:r>
            <a:r>
              <a:rPr lang="en-US" sz="4000" b="1" i="1" dirty="0">
                <a:ln>
                  <a:solidFill>
                    <a:sysClr val="windowText" lastClr="000000"/>
                  </a:solidFill>
                </a:ln>
                <a:solidFill>
                  <a:srgbClr val="0070C0"/>
                </a:solidFill>
                <a:effectLst>
                  <a:glow rad="127000">
                    <a:srgbClr val="FFFF00"/>
                  </a:glow>
                </a:effectLst>
                <a:latin typeface="Comic Sans MS" pitchFamily="66" charset="0"/>
              </a:rPr>
              <a:t>wherever you are, so …</a:t>
            </a:r>
            <a:endParaRPr lang="en-US" sz="4000" dirty="0">
              <a:solidFill>
                <a:srgbClr val="0070C0"/>
              </a:solidFill>
            </a:endParaRPr>
          </a:p>
        </p:txBody>
      </p:sp>
      <p:sp>
        <p:nvSpPr>
          <p:cNvPr id="4" name="Title 1"/>
          <p:cNvSpPr txBox="1">
            <a:spLocks/>
          </p:cNvSpPr>
          <p:nvPr/>
        </p:nvSpPr>
        <p:spPr>
          <a:xfrm>
            <a:off x="278855" y="2148213"/>
            <a:ext cx="11652479" cy="1826978"/>
          </a:xfrm>
          <a:prstGeom prst="homePlate">
            <a:avLst>
              <a:gd name="adj" fmla="val 35911"/>
            </a:avLst>
          </a:prstGeom>
          <a:solidFill>
            <a:srgbClr val="002060"/>
          </a:solidFill>
          <a:ln w="38100">
            <a:solidFill>
              <a:srgbClr val="0000FF"/>
            </a:solidFill>
          </a:ln>
          <a:scene3d>
            <a:camera prst="orthographicFront"/>
            <a:lightRig rig="threePt" dir="t"/>
          </a:scene3d>
          <a:sp3d>
            <a:bevelT w="139700" h="139700" prst="divot"/>
          </a:sp3d>
        </p:spPr>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i="1" dirty="0">
                <a:ln>
                  <a:solidFill>
                    <a:sysClr val="windowText" lastClr="000000"/>
                  </a:solidFill>
                </a:ln>
                <a:solidFill>
                  <a:srgbClr val="0070C0"/>
                </a:solidFill>
                <a:effectLst>
                  <a:glow rad="127000">
                    <a:srgbClr val="FFFF00"/>
                  </a:glow>
                </a:effectLst>
                <a:latin typeface="Comic Sans MS" pitchFamily="66" charset="0"/>
              </a:rPr>
              <a:t>Where did Yahusha honor the Covenant Calendar appointed times when none of the synagogues or temples kept His calendar?</a:t>
            </a:r>
            <a:endParaRPr lang="en-US" sz="4000" dirty="0">
              <a:solidFill>
                <a:srgbClr val="0070C0"/>
              </a:solidFill>
            </a:endParaRPr>
          </a:p>
        </p:txBody>
      </p:sp>
      <p:sp>
        <p:nvSpPr>
          <p:cNvPr id="5" name="Rectangle 4"/>
          <p:cNvSpPr/>
          <p:nvPr/>
        </p:nvSpPr>
        <p:spPr>
          <a:xfrm>
            <a:off x="1516274" y="5770338"/>
            <a:ext cx="7005123" cy="1754326"/>
          </a:xfrm>
          <a:prstGeom prst="rect">
            <a:avLst/>
          </a:prstGeom>
          <a:noFill/>
        </p:spPr>
        <p:txBody>
          <a:bodyPr wrap="none" lIns="91440" tIns="45720" rIns="91440" bIns="45720">
            <a:prstTxWarp prst="textArchUp">
              <a:avLst/>
            </a:prstTxWarp>
            <a:spAutoFit/>
            <a:scene3d>
              <a:camera prst="orthographicFront"/>
              <a:lightRig rig="soft" dir="t">
                <a:rot lat="0" lon="0" rev="15600000"/>
              </a:lightRig>
            </a:scene3d>
            <a:sp3d extrusionH="57150" prstMaterial="softEdge">
              <a:bevelT w="25400" h="38100" prst="angle"/>
            </a:sp3d>
          </a:bodyPr>
          <a:lstStyle/>
          <a:p>
            <a:pPr algn="ctr"/>
            <a:r>
              <a:rPr lang="en-US" sz="5400" b="1" dirty="0">
                <a:ln/>
                <a:solidFill>
                  <a:schemeClr val="accent5">
                    <a:lumMod val="75000"/>
                  </a:schemeClr>
                </a:solidFill>
                <a:effectLst>
                  <a:outerShdw blurRad="60007" dist="310007" dir="7680000" sy="30000" kx="1300200" algn="ctr" rotWithShape="0">
                    <a:prstClr val="black">
                      <a:alpha val="32000"/>
                    </a:prstClr>
                  </a:outerShdw>
                </a:effectLst>
                <a:latin typeface="Arial Rounded MT Bold" panose="020F0704030504030204" pitchFamily="34" charset="0"/>
              </a:rPr>
              <a:t>What are some facts</a:t>
            </a:r>
            <a:br>
              <a:rPr lang="en-US" sz="5400" b="1" dirty="0">
                <a:ln/>
                <a:solidFill>
                  <a:schemeClr val="accent5">
                    <a:lumMod val="75000"/>
                  </a:schemeClr>
                </a:solidFill>
                <a:effectLst>
                  <a:outerShdw blurRad="60007" dist="310007" dir="7680000" sy="30000" kx="1300200" algn="ctr" rotWithShape="0">
                    <a:prstClr val="black">
                      <a:alpha val="32000"/>
                    </a:prstClr>
                  </a:outerShdw>
                </a:effectLst>
                <a:latin typeface="Arial Rounded MT Bold" panose="020F0704030504030204" pitchFamily="34" charset="0"/>
              </a:rPr>
            </a:br>
            <a:r>
              <a:rPr lang="en-US" sz="5400" b="1" dirty="0">
                <a:ln/>
                <a:solidFill>
                  <a:schemeClr val="accent5">
                    <a:lumMod val="75000"/>
                  </a:schemeClr>
                </a:solidFill>
                <a:effectLst>
                  <a:outerShdw blurRad="60007" dist="310007" dir="7680000" sy="30000" kx="1300200" algn="ctr" rotWithShape="0">
                    <a:prstClr val="black">
                      <a:alpha val="32000"/>
                    </a:prstClr>
                  </a:outerShdw>
                </a:effectLst>
                <a:latin typeface="Arial Rounded MT Bold" panose="020F0704030504030204" pitchFamily="34" charset="0"/>
              </a:rPr>
              <a:t>that we </a:t>
            </a:r>
            <a:r>
              <a:rPr lang="en-US" sz="5400" b="1" u="sng" dirty="0">
                <a:ln/>
                <a:solidFill>
                  <a:schemeClr val="accent5">
                    <a:lumMod val="75000"/>
                  </a:schemeClr>
                </a:solidFill>
                <a:effectLst>
                  <a:outerShdw blurRad="60007" dist="310007" dir="7680000" sy="30000" kx="1300200" algn="ctr" rotWithShape="0">
                    <a:prstClr val="black">
                      <a:alpha val="32000"/>
                    </a:prstClr>
                  </a:outerShdw>
                </a:effectLst>
                <a:latin typeface="Arial Rounded MT Bold" panose="020F0704030504030204" pitchFamily="34" charset="0"/>
              </a:rPr>
              <a:t>do</a:t>
            </a:r>
            <a:r>
              <a:rPr lang="en-US" sz="5400" b="1" dirty="0">
                <a:ln/>
                <a:solidFill>
                  <a:schemeClr val="accent5">
                    <a:lumMod val="75000"/>
                  </a:schemeClr>
                </a:solidFill>
                <a:effectLst>
                  <a:outerShdw blurRad="60007" dist="310007" dir="7680000" sy="30000" kx="1300200" algn="ctr" rotWithShape="0">
                    <a:prstClr val="black">
                      <a:alpha val="32000"/>
                    </a:prstClr>
                  </a:outerShdw>
                </a:effectLst>
                <a:latin typeface="Arial Rounded MT Bold" panose="020F0704030504030204" pitchFamily="34" charset="0"/>
              </a:rPr>
              <a:t> know?</a:t>
            </a:r>
            <a:endParaRPr lang="en-US" sz="5400" b="1" cap="none" spc="0" dirty="0">
              <a:ln/>
              <a:solidFill>
                <a:schemeClr val="accent5">
                  <a:lumMod val="75000"/>
                </a:schemeClr>
              </a:solidFill>
              <a:effectLst>
                <a:outerShdw blurRad="60007" dist="310007" dir="7680000" sy="30000" kx="1300200" algn="ctr" rotWithShape="0">
                  <a:prstClr val="black">
                    <a:alpha val="32000"/>
                  </a:prstClr>
                </a:outerShdw>
              </a:effectLst>
              <a:latin typeface="Arial Rounded MT Bold" panose="020F0704030504030204" pitchFamily="34"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32694" y="4307269"/>
            <a:ext cx="2438611" cy="268856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13364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accent1">
                <a:lumMod val="40000"/>
                <a:lumOff val="60000"/>
                <a:alpha val="74000"/>
              </a:schemeClr>
            </a:gs>
            <a:gs pos="50000">
              <a:srgbClr val="FF99FF"/>
            </a:gs>
            <a:gs pos="80000">
              <a:schemeClr val="accent4">
                <a:alpha val="72000"/>
                <a:lumMod val="60000"/>
                <a:lumOff val="40000"/>
              </a:schemeClr>
            </a:gs>
          </a:gsLst>
          <a:lin ang="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32</a:t>
            </a:fld>
            <a:endParaRPr lang="en-US" dirty="0">
              <a:solidFill>
                <a:schemeClr val="tx1"/>
              </a:solidFill>
            </a:endParaRPr>
          </a:p>
        </p:txBody>
      </p:sp>
      <p:sp>
        <p:nvSpPr>
          <p:cNvPr id="5" name="Title 1"/>
          <p:cNvSpPr txBox="1">
            <a:spLocks/>
          </p:cNvSpPr>
          <p:nvPr/>
        </p:nvSpPr>
        <p:spPr>
          <a:xfrm>
            <a:off x="181007" y="202962"/>
            <a:ext cx="11759570" cy="847265"/>
          </a:xfrm>
          <a:prstGeom prst="homePlate">
            <a:avLst>
              <a:gd name="adj" fmla="val 35911"/>
            </a:avLst>
          </a:prstGeom>
          <a:solidFill>
            <a:srgbClr val="7030A0"/>
          </a:solidFill>
          <a:ln w="38100">
            <a:solidFill>
              <a:srgbClr val="0000FF"/>
            </a:solidFill>
          </a:ln>
          <a:scene3d>
            <a:camera prst="orthographicFront"/>
            <a:lightRig rig="threePt" dir="t"/>
          </a:scene3d>
          <a:sp3d>
            <a:bevelT w="139700" h="139700" prst="divot"/>
          </a:sp3d>
        </p:spPr>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i="1" dirty="0">
                <a:ln>
                  <a:solidFill>
                    <a:sysClr val="windowText" lastClr="000000"/>
                  </a:solidFill>
                </a:ln>
                <a:solidFill>
                  <a:srgbClr val="0070C0"/>
                </a:solidFill>
                <a:effectLst>
                  <a:glow rad="127000">
                    <a:srgbClr val="FFFF00"/>
                  </a:glow>
                </a:effectLst>
                <a:latin typeface="Comic Sans MS" pitchFamily="66" charset="0"/>
              </a:rPr>
              <a:t>Young Yahusha is </a:t>
            </a:r>
            <a:r>
              <a:rPr lang="en-US" sz="3600" b="1" i="1" u="sng" dirty="0">
                <a:ln>
                  <a:solidFill>
                    <a:sysClr val="windowText" lastClr="000000"/>
                  </a:solidFill>
                </a:ln>
                <a:solidFill>
                  <a:srgbClr val="0070C0"/>
                </a:solidFill>
                <a:effectLst>
                  <a:glow rad="127000">
                    <a:srgbClr val="FFFF00"/>
                  </a:glow>
                </a:effectLst>
                <a:latin typeface="Comic Sans MS" pitchFamily="66" charset="0"/>
              </a:rPr>
              <a:t>Instructed</a:t>
            </a:r>
            <a:r>
              <a:rPr lang="en-US" sz="3600" b="1" i="1" dirty="0">
                <a:ln>
                  <a:solidFill>
                    <a:sysClr val="windowText" lastClr="000000"/>
                  </a:solidFill>
                </a:ln>
                <a:solidFill>
                  <a:srgbClr val="0070C0"/>
                </a:solidFill>
                <a:effectLst>
                  <a:glow rad="127000">
                    <a:srgbClr val="FFFF00"/>
                  </a:glow>
                </a:effectLst>
                <a:latin typeface="Comic Sans MS" pitchFamily="66" charset="0"/>
              </a:rPr>
              <a:t> and then, </a:t>
            </a:r>
            <a:r>
              <a:rPr lang="en-US" sz="3600" b="1" i="1" u="sng" dirty="0">
                <a:ln>
                  <a:solidFill>
                    <a:sysClr val="windowText" lastClr="000000"/>
                  </a:solidFill>
                </a:ln>
                <a:solidFill>
                  <a:srgbClr val="0070C0"/>
                </a:solidFill>
                <a:effectLst>
                  <a:glow rad="127000">
                    <a:srgbClr val="FFFF00"/>
                  </a:glow>
                </a:effectLst>
                <a:latin typeface="Comic Sans MS" pitchFamily="66" charset="0"/>
              </a:rPr>
              <a:t>Instructs</a:t>
            </a:r>
            <a:r>
              <a:rPr lang="en-US" sz="3600" b="1" i="1" dirty="0">
                <a:ln>
                  <a:solidFill>
                    <a:sysClr val="windowText" lastClr="000000"/>
                  </a:solidFill>
                </a:ln>
                <a:solidFill>
                  <a:srgbClr val="0070C0"/>
                </a:solidFill>
                <a:effectLst>
                  <a:glow rad="127000">
                    <a:srgbClr val="FFFF00"/>
                  </a:glow>
                </a:effectLst>
                <a:latin typeface="Comic Sans MS" pitchFamily="66" charset="0"/>
              </a:rPr>
              <a:t>!</a:t>
            </a:r>
          </a:p>
        </p:txBody>
      </p:sp>
      <p:sp>
        <p:nvSpPr>
          <p:cNvPr id="8" name="Rectangle 7"/>
          <p:cNvSpPr/>
          <p:nvPr/>
        </p:nvSpPr>
        <p:spPr>
          <a:xfrm>
            <a:off x="5138490" y="6348827"/>
            <a:ext cx="7005123" cy="1352591"/>
          </a:xfrm>
          <a:prstGeom prst="rect">
            <a:avLst/>
          </a:prstGeom>
          <a:noFill/>
          <a:effectLst>
            <a:glow rad="292100">
              <a:srgbClr val="002060"/>
            </a:glow>
          </a:effectLst>
        </p:spPr>
        <p:txBody>
          <a:bodyPr wrap="none" lIns="91440" tIns="45720" rIns="91440" bIns="45720">
            <a:prstTxWarp prst="textArchUp">
              <a:avLst/>
            </a:prstTxWarp>
            <a:spAutoFit/>
            <a:scene3d>
              <a:camera prst="orthographicFront"/>
              <a:lightRig rig="soft" dir="t">
                <a:rot lat="0" lon="0" rev="15600000"/>
              </a:lightRig>
            </a:scene3d>
            <a:sp3d extrusionH="57150" prstMaterial="softEdge">
              <a:bevelT w="25400" h="38100" prst="angle"/>
            </a:sp3d>
          </a:bodyPr>
          <a:lstStyle/>
          <a:p>
            <a:pPr algn="ctr"/>
            <a:r>
              <a:rPr lang="en-US" sz="4000" b="1" dirty="0">
                <a:ln/>
                <a:solidFill>
                  <a:schemeClr val="accent5">
                    <a:lumMod val="75000"/>
                  </a:schemeClr>
                </a:solidFill>
                <a:effectLst>
                  <a:outerShdw blurRad="60007" dist="310007" dir="7680000" sy="30000" kx="1300200" algn="ctr" rotWithShape="0">
                    <a:prstClr val="black">
                      <a:alpha val="32000"/>
                    </a:prstClr>
                  </a:outerShdw>
                </a:effectLst>
                <a:latin typeface="Arial Rounded MT Bold" panose="020F0704030504030204" pitchFamily="34" charset="0"/>
              </a:rPr>
              <a:t>Young Yahusha </a:t>
            </a:r>
            <a:br>
              <a:rPr lang="en-US" sz="4000" b="1" dirty="0">
                <a:ln/>
                <a:solidFill>
                  <a:schemeClr val="accent5">
                    <a:lumMod val="75000"/>
                  </a:schemeClr>
                </a:solidFill>
                <a:effectLst>
                  <a:outerShdw blurRad="60007" dist="310007" dir="7680000" sy="30000" kx="1300200" algn="ctr" rotWithShape="0">
                    <a:prstClr val="black">
                      <a:alpha val="32000"/>
                    </a:prstClr>
                  </a:outerShdw>
                </a:effectLst>
                <a:latin typeface="Arial Rounded MT Bold" panose="020F0704030504030204" pitchFamily="34" charset="0"/>
              </a:rPr>
            </a:br>
            <a:r>
              <a:rPr lang="en-US" sz="4000" b="1" dirty="0">
                <a:ln/>
                <a:solidFill>
                  <a:schemeClr val="accent5">
                    <a:lumMod val="75000"/>
                  </a:schemeClr>
                </a:solidFill>
                <a:effectLst>
                  <a:outerShdw blurRad="60007" dist="310007" dir="7680000" sy="30000" kx="1300200" algn="ctr" rotWithShape="0">
                    <a:prstClr val="black">
                      <a:alpha val="32000"/>
                    </a:prstClr>
                  </a:outerShdw>
                </a:effectLst>
                <a:latin typeface="Arial Rounded MT Bold" panose="020F0704030504030204" pitchFamily="34" charset="0"/>
              </a:rPr>
              <a:t>was </a:t>
            </a:r>
            <a:r>
              <a:rPr lang="en-US" sz="4000" b="1" u="sng" dirty="0">
                <a:ln>
                  <a:solidFill>
                    <a:srgbClr val="002060"/>
                  </a:solidFill>
                </a:ln>
                <a:solidFill>
                  <a:srgbClr val="00B0F0"/>
                </a:solidFill>
                <a:effectLst>
                  <a:outerShdw blurRad="60007" dist="310007" dir="7680000" sy="30000" kx="1300200" algn="ctr" rotWithShape="0">
                    <a:prstClr val="black">
                      <a:alpha val="32000"/>
                    </a:prstClr>
                  </a:outerShdw>
                </a:effectLst>
                <a:latin typeface="Arial Rounded MT Bold" panose="020F0704030504030204" pitchFamily="34" charset="0"/>
              </a:rPr>
              <a:t>teachin</a:t>
            </a:r>
            <a:r>
              <a:rPr lang="en-US" sz="4000" b="1" dirty="0">
                <a:ln>
                  <a:solidFill>
                    <a:srgbClr val="002060"/>
                  </a:solidFill>
                </a:ln>
                <a:solidFill>
                  <a:srgbClr val="00B0F0"/>
                </a:solidFill>
                <a:effectLst>
                  <a:outerShdw blurRad="60007" dist="310007" dir="7680000" sy="30000" kx="1300200" algn="ctr" rotWithShape="0">
                    <a:prstClr val="black">
                      <a:alpha val="32000"/>
                    </a:prstClr>
                  </a:outerShdw>
                </a:effectLst>
                <a:latin typeface="Arial Rounded MT Bold" panose="020F0704030504030204" pitchFamily="34" charset="0"/>
              </a:rPr>
              <a:t>g!</a:t>
            </a:r>
            <a:endParaRPr lang="en-US" sz="4000" b="1" cap="none" spc="0" dirty="0">
              <a:ln>
                <a:solidFill>
                  <a:srgbClr val="002060"/>
                </a:solidFill>
              </a:ln>
              <a:solidFill>
                <a:srgbClr val="00B0F0"/>
              </a:solidFill>
              <a:effectLst>
                <a:outerShdw blurRad="60007" dist="310007" dir="7680000" sy="30000" kx="1300200" algn="ctr" rotWithShape="0">
                  <a:prstClr val="black">
                    <a:alpha val="32000"/>
                  </a:prstClr>
                </a:outerShdw>
              </a:effectLst>
              <a:latin typeface="Arial Rounded MT Bold" panose="020F0704030504030204" pitchFamily="34" charset="0"/>
            </a:endParaRPr>
          </a:p>
        </p:txBody>
      </p:sp>
      <p:sp>
        <p:nvSpPr>
          <p:cNvPr id="9" name="Content Placeholder 2"/>
          <p:cNvSpPr>
            <a:spLocks noGrp="1"/>
          </p:cNvSpPr>
          <p:nvPr>
            <p:ph sz="half" idx="1"/>
          </p:nvPr>
        </p:nvSpPr>
        <p:spPr>
          <a:xfrm>
            <a:off x="3197011" y="1108283"/>
            <a:ext cx="8813982" cy="2062429"/>
          </a:xfrm>
        </p:spPr>
        <p:txBody>
          <a:bodyPr>
            <a:normAutofit fontScale="92500" lnSpcReduction="10000"/>
          </a:bodyPr>
          <a:lstStyle/>
          <a:p>
            <a:pPr marL="0" indent="0">
              <a:buNone/>
            </a:pPr>
            <a:r>
              <a:rPr lang="en-US" dirty="0"/>
              <a:t>We know:</a:t>
            </a:r>
          </a:p>
          <a:p>
            <a:r>
              <a:rPr lang="en-US" b="1" dirty="0">
                <a:ln>
                  <a:solidFill>
                    <a:srgbClr val="002060"/>
                  </a:solidFill>
                </a:ln>
                <a:solidFill>
                  <a:srgbClr val="0070C0"/>
                </a:solidFill>
              </a:rPr>
              <a:t>Yahusha was taught the Torah by Mary and Joseph </a:t>
            </a:r>
            <a:br>
              <a:rPr lang="en-US" b="1" dirty="0">
                <a:ln>
                  <a:solidFill>
                    <a:srgbClr val="002060"/>
                  </a:solidFill>
                </a:ln>
                <a:solidFill>
                  <a:srgbClr val="0070C0"/>
                </a:solidFill>
              </a:rPr>
            </a:br>
            <a:r>
              <a:rPr lang="en-US" b="1" dirty="0">
                <a:ln>
                  <a:solidFill>
                    <a:srgbClr val="002060"/>
                  </a:solidFill>
                </a:ln>
                <a:solidFill>
                  <a:srgbClr val="0070C0"/>
                </a:solidFill>
              </a:rPr>
              <a:t>(to the best of their “veiled knowledge and understanding.”)</a:t>
            </a:r>
          </a:p>
          <a:p>
            <a:r>
              <a:rPr lang="en-US" b="1" dirty="0">
                <a:ln>
                  <a:solidFill>
                    <a:srgbClr val="002060"/>
                  </a:solidFill>
                </a:ln>
                <a:solidFill>
                  <a:srgbClr val="0070C0"/>
                </a:solidFill>
              </a:rPr>
              <a:t>Yahusha </a:t>
            </a:r>
            <a:r>
              <a:rPr lang="en-US" dirty="0"/>
              <a:t>honored the Covenant Passover festival at age 12 in Jerusalem.  </a:t>
            </a:r>
            <a:r>
              <a:rPr lang="en-US" b="1" dirty="0">
                <a:ln>
                  <a:solidFill>
                    <a:srgbClr val="002060"/>
                  </a:solidFill>
                </a:ln>
                <a:solidFill>
                  <a:srgbClr val="0070C0"/>
                </a:solidFill>
                <a:effectLst>
                  <a:outerShdw blurRad="38100" dist="38100" dir="2700000" algn="tl">
                    <a:srgbClr val="000000">
                      <a:alpha val="43137"/>
                    </a:srgbClr>
                  </a:outerShdw>
                </a:effectLst>
              </a:rPr>
              <a:t>What was The Young Yahusha doing?</a:t>
            </a: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1007" y="788314"/>
            <a:ext cx="3016004" cy="4021339"/>
          </a:xfrm>
          <a:prstGeom prst="ellipse">
            <a:avLst/>
          </a:prstGeom>
          <a:ln>
            <a:noFill/>
          </a:ln>
          <a:effectLst>
            <a:softEdge rad="112500"/>
          </a:effec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710" y="3814092"/>
            <a:ext cx="5283200" cy="30642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4" name="Content Placeholder 2"/>
          <p:cNvSpPr txBox="1">
            <a:spLocks/>
          </p:cNvSpPr>
          <p:nvPr/>
        </p:nvSpPr>
        <p:spPr>
          <a:xfrm>
            <a:off x="3923362" y="3028522"/>
            <a:ext cx="7905782" cy="25159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b="1" dirty="0">
                <a:ln>
                  <a:solidFill>
                    <a:srgbClr val="002060"/>
                  </a:solidFill>
                </a:ln>
                <a:solidFill>
                  <a:srgbClr val="0070C0"/>
                </a:solidFill>
              </a:rPr>
              <a:t>Luke 2:46-47  </a:t>
            </a:r>
            <a:r>
              <a:rPr lang="en-US" sz="2800" dirty="0"/>
              <a:t>And it came to pass, that after  </a:t>
            </a:r>
            <a:br>
              <a:rPr lang="en-US" sz="2800" dirty="0"/>
            </a:br>
            <a:r>
              <a:rPr lang="en-US" sz="2800" dirty="0"/>
              <a:t>  three days they found him in the temple, </a:t>
            </a:r>
            <a:br>
              <a:rPr lang="en-US" sz="2800" dirty="0"/>
            </a:br>
            <a:r>
              <a:rPr lang="en-US" sz="2800" dirty="0"/>
              <a:t>    sitting in the midst of the doctors, </a:t>
            </a:r>
            <a:r>
              <a:rPr lang="en-US" sz="2800" b="1" dirty="0">
                <a:ln>
                  <a:solidFill>
                    <a:srgbClr val="002060"/>
                  </a:solidFill>
                </a:ln>
                <a:solidFill>
                  <a:srgbClr val="0070C0"/>
                </a:solidFill>
                <a:effectLst>
                  <a:outerShdw blurRad="38100" dist="38100" dir="2700000" algn="tl">
                    <a:srgbClr val="000000">
                      <a:alpha val="43137"/>
                    </a:srgbClr>
                  </a:outerShdw>
                </a:effectLst>
              </a:rPr>
              <a:t>both</a:t>
            </a:r>
            <a:br>
              <a:rPr lang="en-US" sz="2800" b="1" dirty="0">
                <a:ln>
                  <a:solidFill>
                    <a:srgbClr val="002060"/>
                  </a:solidFill>
                </a:ln>
                <a:solidFill>
                  <a:srgbClr val="0070C0"/>
                </a:solidFill>
                <a:effectLst>
                  <a:outerShdw blurRad="38100" dist="38100" dir="2700000" algn="tl">
                    <a:srgbClr val="000000">
                      <a:alpha val="43137"/>
                    </a:srgbClr>
                  </a:outerShdw>
                </a:effectLst>
              </a:rPr>
            </a:br>
            <a:r>
              <a:rPr lang="en-US" sz="2800" b="1" dirty="0">
                <a:ln>
                  <a:solidFill>
                    <a:srgbClr val="002060"/>
                  </a:solidFill>
                </a:ln>
                <a:solidFill>
                  <a:srgbClr val="0070C0"/>
                </a:solidFill>
                <a:effectLst>
                  <a:outerShdw blurRad="38100" dist="38100" dir="2700000" algn="tl">
                    <a:srgbClr val="000000">
                      <a:alpha val="43137"/>
                    </a:srgbClr>
                  </a:outerShdw>
                </a:effectLst>
              </a:rPr>
              <a:t>     hearing them,</a:t>
            </a:r>
            <a:r>
              <a:rPr lang="en-US" sz="2800" dirty="0">
                <a:ln>
                  <a:solidFill>
                    <a:srgbClr val="002060"/>
                  </a:solidFill>
                </a:ln>
              </a:rPr>
              <a:t> </a:t>
            </a:r>
            <a:r>
              <a:rPr lang="en-US" sz="2800" b="1" dirty="0">
                <a:ln>
                  <a:solidFill>
                    <a:srgbClr val="002060"/>
                  </a:solidFill>
                </a:ln>
                <a:solidFill>
                  <a:srgbClr val="0070C0"/>
                </a:solidFill>
                <a:effectLst>
                  <a:outerShdw blurRad="38100" dist="38100" dir="2700000" algn="tl">
                    <a:srgbClr val="000000">
                      <a:alpha val="43137"/>
                    </a:srgbClr>
                  </a:outerShdw>
                </a:effectLst>
              </a:rPr>
              <a:t>and </a:t>
            </a:r>
            <a:r>
              <a:rPr lang="en-US" sz="2800" b="1" u="sng" dirty="0">
                <a:ln>
                  <a:solidFill>
                    <a:srgbClr val="002060"/>
                  </a:solidFill>
                </a:ln>
                <a:solidFill>
                  <a:srgbClr val="0070C0"/>
                </a:solidFill>
                <a:effectLst>
                  <a:outerShdw blurRad="38100" dist="38100" dir="2700000" algn="tl">
                    <a:srgbClr val="000000">
                      <a:alpha val="43137"/>
                    </a:srgbClr>
                  </a:outerShdw>
                </a:effectLst>
              </a:rPr>
              <a:t>askin</a:t>
            </a:r>
            <a:r>
              <a:rPr lang="en-US" sz="2800" b="1" dirty="0">
                <a:ln>
                  <a:solidFill>
                    <a:srgbClr val="002060"/>
                  </a:solidFill>
                </a:ln>
                <a:solidFill>
                  <a:srgbClr val="0070C0"/>
                </a:solidFill>
                <a:effectLst>
                  <a:outerShdw blurRad="38100" dist="38100" dir="2700000" algn="tl">
                    <a:srgbClr val="000000">
                      <a:alpha val="43137"/>
                    </a:srgbClr>
                  </a:outerShdw>
                </a:effectLst>
              </a:rPr>
              <a:t>g them q</a:t>
            </a:r>
            <a:r>
              <a:rPr lang="en-US" sz="2800" b="1" u="sng" dirty="0">
                <a:ln>
                  <a:solidFill>
                    <a:srgbClr val="002060"/>
                  </a:solidFill>
                </a:ln>
                <a:solidFill>
                  <a:srgbClr val="0070C0"/>
                </a:solidFill>
                <a:effectLst>
                  <a:outerShdw blurRad="38100" dist="38100" dir="2700000" algn="tl">
                    <a:srgbClr val="000000">
                      <a:alpha val="43137"/>
                    </a:srgbClr>
                  </a:outerShdw>
                </a:effectLst>
              </a:rPr>
              <a:t>uestions</a:t>
            </a:r>
            <a:r>
              <a:rPr lang="en-US" sz="2800" b="1" dirty="0">
                <a:ln>
                  <a:solidFill>
                    <a:srgbClr val="002060"/>
                  </a:solidFill>
                </a:ln>
                <a:solidFill>
                  <a:srgbClr val="0070C0"/>
                </a:solidFill>
                <a:effectLst>
                  <a:outerShdw blurRad="38100" dist="38100" dir="2700000" algn="tl">
                    <a:srgbClr val="000000">
                      <a:alpha val="43137"/>
                    </a:srgbClr>
                  </a:outerShdw>
                </a:effectLst>
              </a:rPr>
              <a:t>.</a:t>
            </a:r>
            <a:r>
              <a:rPr lang="en-US" sz="2800" dirty="0">
                <a:ln>
                  <a:solidFill>
                    <a:srgbClr val="002060"/>
                  </a:solidFill>
                </a:ln>
              </a:rPr>
              <a:t>  </a:t>
            </a:r>
            <a:br>
              <a:rPr lang="en-US" sz="2800" dirty="0"/>
            </a:br>
            <a:r>
              <a:rPr lang="en-US" sz="2800" dirty="0"/>
              <a:t>     </a:t>
            </a:r>
            <a:r>
              <a:rPr lang="en-US" sz="2800" b="1" dirty="0">
                <a:solidFill>
                  <a:sysClr val="windowText" lastClr="000000"/>
                </a:solidFill>
              </a:rPr>
              <a:t>47</a:t>
            </a:r>
            <a:r>
              <a:rPr lang="en-US" sz="2800" dirty="0"/>
              <a:t> And </a:t>
            </a:r>
            <a:r>
              <a:rPr lang="en-US" sz="2800" b="1" u="sng" dirty="0">
                <a:ln>
                  <a:solidFill>
                    <a:srgbClr val="002060"/>
                  </a:solidFill>
                </a:ln>
                <a:solidFill>
                  <a:srgbClr val="C00000"/>
                </a:solidFill>
                <a:effectLst>
                  <a:outerShdw blurRad="38100" dist="38100" dir="2700000" algn="tl">
                    <a:srgbClr val="000000">
                      <a:alpha val="43137"/>
                    </a:srgbClr>
                  </a:outerShdw>
                </a:effectLst>
              </a:rPr>
              <a:t>all</a:t>
            </a:r>
            <a:r>
              <a:rPr lang="en-US" sz="2800" dirty="0"/>
              <a:t> that heard him </a:t>
            </a:r>
            <a:r>
              <a:rPr lang="en-US" sz="2800" b="1" dirty="0">
                <a:ln>
                  <a:solidFill>
                    <a:srgbClr val="002060"/>
                  </a:solidFill>
                </a:ln>
                <a:solidFill>
                  <a:srgbClr val="C00000"/>
                </a:solidFill>
                <a:effectLst>
                  <a:outerShdw blurRad="38100" dist="38100" dir="2700000" algn="tl">
                    <a:srgbClr val="000000">
                      <a:alpha val="43137"/>
                    </a:srgbClr>
                  </a:outerShdw>
                </a:effectLst>
              </a:rPr>
              <a:t>were</a:t>
            </a:r>
            <a:r>
              <a:rPr lang="en-US" sz="2800" dirty="0">
                <a:ln>
                  <a:solidFill>
                    <a:srgbClr val="002060"/>
                  </a:solidFill>
                </a:ln>
              </a:rPr>
              <a:t> </a:t>
            </a:r>
            <a:r>
              <a:rPr lang="en-US" sz="2800" b="1" dirty="0">
                <a:ln>
                  <a:solidFill>
                    <a:srgbClr val="002060"/>
                  </a:solidFill>
                </a:ln>
                <a:solidFill>
                  <a:srgbClr val="C00000"/>
                </a:solidFill>
                <a:effectLst>
                  <a:outerShdw blurRad="38100" dist="38100" dir="2700000" algn="tl">
                    <a:srgbClr val="000000">
                      <a:alpha val="43137"/>
                    </a:srgbClr>
                  </a:outerShdw>
                </a:effectLst>
              </a:rPr>
              <a:t>astonished</a:t>
            </a:r>
            <a:r>
              <a:rPr lang="en-US" sz="2800" dirty="0">
                <a:ln>
                  <a:solidFill>
                    <a:srgbClr val="002060"/>
                  </a:solidFill>
                </a:ln>
              </a:rPr>
              <a:t> </a:t>
            </a:r>
            <a:br>
              <a:rPr lang="en-US" sz="2800" dirty="0">
                <a:ln>
                  <a:solidFill>
                    <a:srgbClr val="002060"/>
                  </a:solidFill>
                </a:ln>
              </a:rPr>
            </a:br>
            <a:r>
              <a:rPr lang="en-US" sz="2800" dirty="0">
                <a:ln>
                  <a:solidFill>
                    <a:srgbClr val="002060"/>
                  </a:solidFill>
                </a:ln>
              </a:rPr>
              <a:t>          </a:t>
            </a:r>
            <a:r>
              <a:rPr lang="en-US" sz="2800" b="1" u="sng" dirty="0">
                <a:ln>
                  <a:solidFill>
                    <a:srgbClr val="002060"/>
                  </a:solidFill>
                </a:ln>
                <a:solidFill>
                  <a:srgbClr val="0070C0"/>
                </a:solidFill>
                <a:effectLst>
                  <a:outerShdw blurRad="38100" dist="38100" dir="2700000" algn="tl">
                    <a:srgbClr val="000000">
                      <a:alpha val="43137"/>
                    </a:srgbClr>
                  </a:outerShdw>
                </a:effectLst>
              </a:rPr>
              <a:t>at his</a:t>
            </a:r>
            <a:r>
              <a:rPr lang="en-US" sz="2800" b="1" dirty="0">
                <a:ln>
                  <a:solidFill>
                    <a:srgbClr val="002060"/>
                  </a:solidFill>
                </a:ln>
                <a:solidFill>
                  <a:srgbClr val="0070C0"/>
                </a:solidFill>
                <a:effectLst>
                  <a:outerShdw blurRad="38100" dist="38100" dir="2700000" algn="tl">
                    <a:srgbClr val="000000">
                      <a:alpha val="43137"/>
                    </a:srgbClr>
                  </a:outerShdw>
                </a:effectLst>
              </a:rPr>
              <a:t> understanding and </a:t>
            </a:r>
            <a:r>
              <a:rPr lang="en-US" sz="2800" b="1" u="sng" dirty="0">
                <a:ln>
                  <a:solidFill>
                    <a:srgbClr val="002060"/>
                  </a:solidFill>
                </a:ln>
                <a:solidFill>
                  <a:srgbClr val="0070C0"/>
                </a:solidFill>
                <a:effectLst>
                  <a:outerShdw blurRad="38100" dist="38100" dir="2700000" algn="tl">
                    <a:srgbClr val="000000">
                      <a:alpha val="43137"/>
                    </a:srgbClr>
                  </a:outerShdw>
                </a:effectLst>
              </a:rPr>
              <a:t>answers</a:t>
            </a:r>
            <a:r>
              <a:rPr lang="en-US" sz="2800" b="1" dirty="0">
                <a:ln>
                  <a:solidFill>
                    <a:srgbClr val="002060"/>
                  </a:solidFill>
                </a:ln>
                <a:solidFill>
                  <a:srgbClr val="0070C0"/>
                </a:solidFill>
                <a:effectLst>
                  <a:outerShdw blurRad="38100" dist="38100" dir="2700000" algn="tl">
                    <a:srgbClr val="000000">
                      <a:alpha val="43137"/>
                    </a:srgbClr>
                  </a:outerShdw>
                </a:effectLst>
              </a:rPr>
              <a:t>.</a:t>
            </a:r>
            <a:endParaRPr lang="en-CA" sz="2800" b="1" dirty="0">
              <a:ln>
                <a:solidFill>
                  <a:srgbClr val="002060"/>
                </a:solidFill>
              </a:ln>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090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accent1">
                <a:lumMod val="40000"/>
                <a:lumOff val="60000"/>
                <a:alpha val="74000"/>
              </a:schemeClr>
            </a:gs>
            <a:gs pos="50000">
              <a:srgbClr val="FF99FF"/>
            </a:gs>
            <a:gs pos="80000">
              <a:schemeClr val="accent4">
                <a:alpha val="72000"/>
                <a:lumMod val="60000"/>
                <a:lumOff val="40000"/>
              </a:schemeClr>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33</a:t>
            </a:fld>
            <a:endParaRPr lang="en-US" dirty="0">
              <a:solidFill>
                <a:schemeClr val="tx1"/>
              </a:solidFill>
            </a:endParaRPr>
          </a:p>
        </p:txBody>
      </p:sp>
      <p:sp>
        <p:nvSpPr>
          <p:cNvPr id="5" name="Title 1"/>
          <p:cNvSpPr txBox="1">
            <a:spLocks/>
          </p:cNvSpPr>
          <p:nvPr/>
        </p:nvSpPr>
        <p:spPr>
          <a:xfrm>
            <a:off x="292779" y="197764"/>
            <a:ext cx="11536365" cy="847265"/>
          </a:xfrm>
          <a:prstGeom prst="homePlate">
            <a:avLst>
              <a:gd name="adj" fmla="val 35911"/>
            </a:avLst>
          </a:prstGeom>
          <a:solidFill>
            <a:srgbClr val="7030A0"/>
          </a:solidFill>
          <a:ln w="38100">
            <a:solidFill>
              <a:srgbClr val="0000FF"/>
            </a:solidFill>
          </a:ln>
          <a:scene3d>
            <a:camera prst="orthographicFront"/>
            <a:lightRig rig="threePt" dir="t"/>
          </a:scene3d>
          <a:sp3d>
            <a:bevelT w="139700" h="139700" prst="divot"/>
          </a:sp3d>
        </p:spPr>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i="1" dirty="0">
                <a:ln>
                  <a:solidFill>
                    <a:sysClr val="windowText" lastClr="000000"/>
                  </a:solidFill>
                </a:ln>
                <a:solidFill>
                  <a:srgbClr val="0070C0"/>
                </a:solidFill>
                <a:effectLst>
                  <a:glow rad="127000">
                    <a:srgbClr val="FFFF00"/>
                  </a:glow>
                </a:effectLst>
                <a:latin typeface="Comic Sans MS" pitchFamily="66" charset="0"/>
              </a:rPr>
              <a:t>Eventually, “WHO was instructing &amp; teaching?”</a:t>
            </a:r>
          </a:p>
        </p:txBody>
      </p:sp>
      <p:sp>
        <p:nvSpPr>
          <p:cNvPr id="8" name="Rectangle 7"/>
          <p:cNvSpPr/>
          <p:nvPr/>
        </p:nvSpPr>
        <p:spPr>
          <a:xfrm>
            <a:off x="4179043" y="2974494"/>
            <a:ext cx="6724726" cy="1200329"/>
          </a:xfrm>
          <a:prstGeom prst="rect">
            <a:avLst/>
          </a:prstGeom>
          <a:noFill/>
        </p:spPr>
        <p:txBody>
          <a:bodyPr wrap="none" lIns="91440" tIns="45720" rIns="91440" bIns="45720">
            <a:spAutoFit/>
            <a:scene3d>
              <a:camera prst="perspectiveRelaxedModerately"/>
              <a:lightRig rig="soft" dir="t">
                <a:rot lat="0" lon="0" rev="15600000"/>
              </a:lightRig>
            </a:scene3d>
            <a:sp3d extrusionH="57150" prstMaterial="softEdge">
              <a:bevelT w="25400" h="38100" prst="angle"/>
            </a:sp3d>
          </a:bodyPr>
          <a:lstStyle/>
          <a:p>
            <a:pPr algn="ctr"/>
            <a:r>
              <a:rPr lang="en-US" sz="3600" b="1" dirty="0">
                <a:ln/>
                <a:solidFill>
                  <a:schemeClr val="accent5">
                    <a:lumMod val="75000"/>
                  </a:schemeClr>
                </a:solidFill>
                <a:effectLst>
                  <a:outerShdw blurRad="60007" dist="310007" dir="7680000" sy="30000" kx="1300200" algn="ctr" rotWithShape="0">
                    <a:prstClr val="black">
                      <a:alpha val="32000"/>
                    </a:prstClr>
                  </a:outerShdw>
                </a:effectLst>
                <a:latin typeface="Arial Rounded MT Bold" panose="020F0704030504030204" pitchFamily="34" charset="0"/>
              </a:rPr>
              <a:t>Was Young Yahusha </a:t>
            </a:r>
            <a:br>
              <a:rPr lang="en-US" sz="3600" b="1" dirty="0">
                <a:ln/>
                <a:solidFill>
                  <a:schemeClr val="accent5">
                    <a:lumMod val="75000"/>
                  </a:schemeClr>
                </a:solidFill>
                <a:effectLst>
                  <a:outerShdw blurRad="60007" dist="310007" dir="7680000" sy="30000" kx="1300200" algn="ctr" rotWithShape="0">
                    <a:prstClr val="black">
                      <a:alpha val="32000"/>
                    </a:prstClr>
                  </a:outerShdw>
                </a:effectLst>
                <a:latin typeface="Arial Rounded MT Bold" panose="020F0704030504030204" pitchFamily="34" charset="0"/>
              </a:rPr>
            </a:br>
            <a:r>
              <a:rPr lang="en-US" sz="3600" b="1" dirty="0">
                <a:ln/>
                <a:solidFill>
                  <a:schemeClr val="accent5">
                    <a:lumMod val="75000"/>
                  </a:schemeClr>
                </a:solidFill>
                <a:effectLst>
                  <a:outerShdw blurRad="60007" dist="310007" dir="7680000" sy="30000" kx="1300200" algn="ctr" rotWithShape="0">
                    <a:prstClr val="black">
                      <a:alpha val="32000"/>
                    </a:prstClr>
                  </a:outerShdw>
                </a:effectLst>
                <a:latin typeface="Arial Rounded MT Bold" panose="020F0704030504030204" pitchFamily="34" charset="0"/>
              </a:rPr>
              <a:t>“</a:t>
            </a:r>
            <a:r>
              <a:rPr lang="en-US" sz="3600" b="1" u="sng" dirty="0">
                <a:ln/>
                <a:solidFill>
                  <a:srgbClr val="00B0F0"/>
                </a:solidFill>
                <a:effectLst>
                  <a:outerShdw blurRad="60007" dist="310007" dir="7680000" sy="30000" kx="1300200" algn="ctr" rotWithShape="0">
                    <a:prstClr val="black">
                      <a:alpha val="32000"/>
                    </a:prstClr>
                  </a:outerShdw>
                </a:effectLst>
                <a:latin typeface="Arial Rounded MT Bold" panose="020F0704030504030204" pitchFamily="34" charset="0"/>
              </a:rPr>
              <a:t>teachin</a:t>
            </a:r>
            <a:r>
              <a:rPr lang="en-US" sz="3600" b="1" dirty="0">
                <a:ln/>
                <a:solidFill>
                  <a:srgbClr val="00B0F0"/>
                </a:solidFill>
                <a:effectLst>
                  <a:outerShdw blurRad="60007" dist="310007" dir="7680000" sy="30000" kx="1300200" algn="ctr" rotWithShape="0">
                    <a:prstClr val="black">
                      <a:alpha val="32000"/>
                    </a:prstClr>
                  </a:outerShdw>
                </a:effectLst>
                <a:latin typeface="Arial Rounded MT Bold" panose="020F0704030504030204" pitchFamily="34" charset="0"/>
              </a:rPr>
              <a:t>g</a:t>
            </a:r>
            <a:r>
              <a:rPr lang="en-US" sz="3600" b="1" dirty="0">
                <a:ln/>
                <a:solidFill>
                  <a:schemeClr val="accent5">
                    <a:lumMod val="75000"/>
                  </a:schemeClr>
                </a:solidFill>
                <a:effectLst>
                  <a:outerShdw blurRad="60007" dist="310007" dir="7680000" sy="30000" kx="1300200" algn="ctr" rotWithShape="0">
                    <a:prstClr val="black">
                      <a:alpha val="32000"/>
                    </a:prstClr>
                  </a:outerShdw>
                </a:effectLst>
                <a:latin typeface="Arial Rounded MT Bold" panose="020F0704030504030204" pitchFamily="34" charset="0"/>
              </a:rPr>
              <a:t>” or “worshipping”?</a:t>
            </a:r>
            <a:endParaRPr lang="en-US" sz="3600" b="1" cap="none" spc="0" dirty="0">
              <a:ln/>
              <a:solidFill>
                <a:schemeClr val="accent5">
                  <a:lumMod val="75000"/>
                </a:schemeClr>
              </a:solidFill>
              <a:effectLst>
                <a:outerShdw blurRad="60007" dist="310007" dir="7680000" sy="30000" kx="1300200" algn="ctr" rotWithShape="0">
                  <a:prstClr val="black">
                    <a:alpha val="32000"/>
                  </a:prstClr>
                </a:outerShdw>
              </a:effectLst>
              <a:latin typeface="Arial Rounded MT Bold" panose="020F0704030504030204" pitchFamily="34" charset="0"/>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779" y="3031630"/>
            <a:ext cx="3615871" cy="3615871"/>
          </a:xfrm>
          <a:prstGeom prst="roundRect">
            <a:avLst>
              <a:gd name="adj" fmla="val 1108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25695" y="1095864"/>
            <a:ext cx="2787334" cy="2314824"/>
          </a:xfrm>
          <a:prstGeom prst="ellipse">
            <a:avLst/>
          </a:prstGeom>
          <a:ln>
            <a:noFill/>
          </a:ln>
          <a:effectLst>
            <a:softEdge rad="112500"/>
          </a:effectLst>
        </p:spPr>
      </p:pic>
      <p:sp>
        <p:nvSpPr>
          <p:cNvPr id="14" name="Content Placeholder 2"/>
          <p:cNvSpPr txBox="1">
            <a:spLocks/>
          </p:cNvSpPr>
          <p:nvPr/>
        </p:nvSpPr>
        <p:spPr>
          <a:xfrm>
            <a:off x="3987287" y="4255933"/>
            <a:ext cx="7841857" cy="2574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n>
                  <a:solidFill>
                    <a:srgbClr val="002060"/>
                  </a:solidFill>
                </a:ln>
                <a:solidFill>
                  <a:srgbClr val="FF0000"/>
                </a:solidFill>
              </a:rPr>
              <a:t>Q</a:t>
            </a:r>
            <a:r>
              <a:rPr lang="en-US" b="1" u="sng" dirty="0">
                <a:ln>
                  <a:solidFill>
                    <a:srgbClr val="002060"/>
                  </a:solidFill>
                </a:ln>
                <a:solidFill>
                  <a:srgbClr val="FF0000"/>
                </a:solidFill>
              </a:rPr>
              <a:t>uestion</a:t>
            </a:r>
            <a:r>
              <a:rPr lang="en-US" b="1" dirty="0">
                <a:ln>
                  <a:solidFill>
                    <a:srgbClr val="002060"/>
                  </a:solidFill>
                </a:ln>
                <a:solidFill>
                  <a:srgbClr val="FF0000"/>
                </a:solidFill>
              </a:rPr>
              <a:t>:  </a:t>
            </a:r>
            <a:r>
              <a:rPr lang="en-US" dirty="0"/>
              <a:t>Even though Luke records Mary and Joseph did not understand His </a:t>
            </a:r>
            <a:r>
              <a:rPr lang="en-US" b="1" dirty="0">
                <a:solidFill>
                  <a:srgbClr val="0000FF"/>
                </a:solidFill>
                <a:effectLst>
                  <a:glow rad="127000">
                    <a:srgbClr val="00B050"/>
                  </a:glow>
                  <a:outerShdw blurRad="50800" dist="50800" dir="5400000" sx="101000" sy="101000" algn="ctr" rotWithShape="0">
                    <a:srgbClr val="FF66CC"/>
                  </a:outerShdw>
                </a:effectLst>
                <a:latin typeface="Cooper Black" panose="0208090404030B020404" pitchFamily="18" charset="0"/>
              </a:rPr>
              <a:t>WORD</a:t>
            </a:r>
            <a:r>
              <a:rPr lang="en-US" dirty="0"/>
              <a:t> regarding </a:t>
            </a:r>
            <a:r>
              <a:rPr lang="en-US" b="1" dirty="0">
                <a:ln>
                  <a:solidFill>
                    <a:srgbClr val="002060"/>
                  </a:solidFill>
                </a:ln>
                <a:solidFill>
                  <a:srgbClr val="C00000"/>
                </a:solidFill>
              </a:rPr>
              <a:t>“being about my Father’s business,” </a:t>
            </a:r>
            <a:r>
              <a:rPr lang="en-US" dirty="0"/>
              <a:t>is it possible that in the future time to come, </a:t>
            </a:r>
            <a:r>
              <a:rPr lang="en-US" b="1" dirty="0">
                <a:ln>
                  <a:solidFill>
                    <a:srgbClr val="002060"/>
                  </a:solidFill>
                </a:ln>
                <a:solidFill>
                  <a:srgbClr val="0070C0"/>
                </a:solidFill>
                <a:latin typeface="Arial Rounded MT Bold" panose="020F0704030504030204" pitchFamily="34" charset="0"/>
              </a:rPr>
              <a:t>Yahusha</a:t>
            </a:r>
            <a:r>
              <a:rPr lang="en-US" dirty="0"/>
              <a:t> actually </a:t>
            </a:r>
            <a:r>
              <a:rPr lang="en-US" b="1" dirty="0">
                <a:ln>
                  <a:solidFill>
                    <a:srgbClr val="002060"/>
                  </a:solidFill>
                </a:ln>
                <a:solidFill>
                  <a:srgbClr val="0070C0"/>
                </a:solidFill>
                <a:latin typeface="Arial Rounded MT Bold" panose="020F0704030504030204" pitchFamily="34" charset="0"/>
              </a:rPr>
              <a:t>taught His parents </a:t>
            </a:r>
            <a:r>
              <a:rPr lang="en-US" dirty="0"/>
              <a:t>the </a:t>
            </a:r>
            <a:r>
              <a:rPr lang="en-US" b="1" dirty="0">
                <a:solidFill>
                  <a:srgbClr val="0000FF"/>
                </a:solidFill>
              </a:rPr>
              <a:t>Covenant appointed times from the Torah?</a:t>
            </a:r>
            <a:r>
              <a:rPr lang="en-US" dirty="0"/>
              <a:t>  When?</a:t>
            </a:r>
            <a:endParaRPr lang="en-CA" dirty="0"/>
          </a:p>
        </p:txBody>
      </p:sp>
      <p:sp>
        <p:nvSpPr>
          <p:cNvPr id="6" name="Rectangle 5"/>
          <p:cNvSpPr/>
          <p:nvPr/>
        </p:nvSpPr>
        <p:spPr>
          <a:xfrm>
            <a:off x="292779" y="1242339"/>
            <a:ext cx="8388350" cy="1692771"/>
          </a:xfrm>
          <a:prstGeom prst="rect">
            <a:avLst/>
          </a:prstGeom>
        </p:spPr>
        <p:txBody>
          <a:bodyPr wrap="square">
            <a:spAutoFit/>
          </a:bodyPr>
          <a:lstStyle/>
          <a:p>
            <a:r>
              <a:rPr lang="en-CA" sz="2400" b="1" dirty="0">
                <a:solidFill>
                  <a:srgbClr val="0070C0"/>
                </a:solidFill>
              </a:rPr>
              <a:t>Luke 2:48-50  </a:t>
            </a:r>
            <a:r>
              <a:rPr lang="en-CA" sz="2000" dirty="0"/>
              <a:t>And when they saw him, they were amazed: and his mother said unto him, Son, why hast thou thus dealt with us? behold, thy father and </a:t>
            </a:r>
            <a:br>
              <a:rPr lang="en-CA" sz="2000" dirty="0"/>
            </a:br>
            <a:r>
              <a:rPr lang="en-CA" sz="2000" dirty="0"/>
              <a:t>I have sought thee sorrowing.  </a:t>
            </a:r>
            <a:r>
              <a:rPr lang="en-CA" sz="2000" b="1" dirty="0">
                <a:solidFill>
                  <a:srgbClr val="0070C0"/>
                </a:solidFill>
              </a:rPr>
              <a:t>49</a:t>
            </a:r>
            <a:r>
              <a:rPr lang="en-CA" sz="2000" dirty="0"/>
              <a:t>  And he said unto them, </a:t>
            </a:r>
            <a:r>
              <a:rPr lang="en-CA" sz="2000" b="1" dirty="0">
                <a:solidFill>
                  <a:srgbClr val="C00000"/>
                </a:solidFill>
              </a:rPr>
              <a:t>How is it that ye sought me? </a:t>
            </a:r>
            <a:r>
              <a:rPr lang="en-CA" sz="2000" b="1" dirty="0" err="1">
                <a:solidFill>
                  <a:srgbClr val="C00000"/>
                </a:solidFill>
              </a:rPr>
              <a:t>wist</a:t>
            </a:r>
            <a:r>
              <a:rPr lang="en-CA" sz="2000" b="1" dirty="0">
                <a:solidFill>
                  <a:srgbClr val="C00000"/>
                </a:solidFill>
              </a:rPr>
              <a:t> ye not that I must be about my Father's business?  </a:t>
            </a:r>
            <a:br>
              <a:rPr lang="en-CA" sz="2000" b="1" dirty="0">
                <a:solidFill>
                  <a:srgbClr val="C00000"/>
                </a:solidFill>
              </a:rPr>
            </a:br>
            <a:r>
              <a:rPr lang="en-CA" sz="2000" b="1" dirty="0">
                <a:solidFill>
                  <a:srgbClr val="0070C0"/>
                </a:solidFill>
              </a:rPr>
              <a:t>50 </a:t>
            </a:r>
            <a:r>
              <a:rPr lang="en-CA" sz="2000" dirty="0"/>
              <a:t> </a:t>
            </a:r>
            <a:r>
              <a:rPr lang="en-CA" sz="2000" b="1" dirty="0">
                <a:solidFill>
                  <a:schemeClr val="accent6">
                    <a:lumMod val="50000"/>
                  </a:schemeClr>
                </a:solidFill>
              </a:rPr>
              <a:t>And they understood not the saying which he </a:t>
            </a:r>
            <a:r>
              <a:rPr lang="en-CA" sz="2000" b="1" dirty="0" err="1">
                <a:solidFill>
                  <a:schemeClr val="accent6">
                    <a:lumMod val="50000"/>
                  </a:schemeClr>
                </a:solidFill>
              </a:rPr>
              <a:t>spake</a:t>
            </a:r>
            <a:r>
              <a:rPr lang="en-CA" sz="2000" b="1" dirty="0">
                <a:solidFill>
                  <a:schemeClr val="accent6">
                    <a:lumMod val="50000"/>
                  </a:schemeClr>
                </a:solidFill>
              </a:rPr>
              <a:t> unto them.</a:t>
            </a:r>
          </a:p>
        </p:txBody>
      </p:sp>
    </p:spTree>
    <p:extLst>
      <p:ext uri="{BB962C8B-B14F-4D97-AF65-F5344CB8AC3E}">
        <p14:creationId xmlns:p14="http://schemas.microsoft.com/office/powerpoint/2010/main" val="246929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15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chemeClr val="accent1">
                <a:lumMod val="40000"/>
                <a:lumOff val="60000"/>
                <a:alpha val="74000"/>
              </a:schemeClr>
            </a:gs>
            <a:gs pos="50000">
              <a:schemeClr val="accent6">
                <a:lumMod val="40000"/>
                <a:lumOff val="60000"/>
              </a:schemeClr>
            </a:gs>
            <a:gs pos="20000">
              <a:schemeClr val="accent4">
                <a:alpha val="72000"/>
                <a:lumMod val="60000"/>
                <a:lumOff val="40000"/>
              </a:schemeClr>
            </a:gs>
          </a:gsLst>
          <a:lin ang="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34</a:t>
            </a:fld>
            <a:endParaRPr lang="en-US" dirty="0">
              <a:solidFill>
                <a:schemeClr val="tx1"/>
              </a:solidFill>
            </a:endParaRPr>
          </a:p>
        </p:txBody>
      </p:sp>
      <p:sp>
        <p:nvSpPr>
          <p:cNvPr id="5" name="Title 1"/>
          <p:cNvSpPr txBox="1">
            <a:spLocks/>
          </p:cNvSpPr>
          <p:nvPr/>
        </p:nvSpPr>
        <p:spPr>
          <a:xfrm>
            <a:off x="292779" y="197764"/>
            <a:ext cx="11536365" cy="847265"/>
          </a:xfrm>
          <a:prstGeom prst="homePlate">
            <a:avLst>
              <a:gd name="adj" fmla="val 35911"/>
            </a:avLst>
          </a:prstGeom>
          <a:solidFill>
            <a:srgbClr val="7030A0"/>
          </a:solidFill>
          <a:ln w="38100">
            <a:solidFill>
              <a:srgbClr val="0000FF"/>
            </a:solidFill>
          </a:ln>
          <a:scene3d>
            <a:camera prst="orthographicFront"/>
            <a:lightRig rig="threePt" dir="t"/>
          </a:scene3d>
          <a:sp3d>
            <a:bevelT w="139700" h="139700" prst="divot"/>
          </a:sp3d>
        </p:spPr>
        <p:txBody>
          <a:bodyPr vert="horz" lIns="91440" tIns="45720" rIns="91440" bIns="45720" rtlCol="0" anchor="ctr">
            <a:normAutofit fontScale="925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i="1" dirty="0">
                <a:ln>
                  <a:solidFill>
                    <a:sysClr val="windowText" lastClr="000000"/>
                  </a:solidFill>
                </a:ln>
                <a:solidFill>
                  <a:srgbClr val="0070C0"/>
                </a:solidFill>
                <a:effectLst>
                  <a:glow rad="127000">
                    <a:srgbClr val="FFFF00"/>
                  </a:glow>
                </a:effectLst>
                <a:latin typeface="Comic Sans MS" pitchFamily="66" charset="0"/>
              </a:rPr>
              <a:t>Yahusha’s Mandates After the Wilderness Temptation</a:t>
            </a:r>
          </a:p>
        </p:txBody>
      </p:sp>
      <p:sp>
        <p:nvSpPr>
          <p:cNvPr id="14" name="Content Placeholder 2"/>
          <p:cNvSpPr txBox="1">
            <a:spLocks/>
          </p:cNvSpPr>
          <p:nvPr/>
        </p:nvSpPr>
        <p:spPr>
          <a:xfrm>
            <a:off x="2627027" y="4651992"/>
            <a:ext cx="5355830" cy="540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n>
                  <a:solidFill>
                    <a:srgbClr val="002060"/>
                  </a:solidFill>
                </a:ln>
                <a:solidFill>
                  <a:srgbClr val="C00000"/>
                </a:solidFill>
              </a:rPr>
              <a:t>Two Mandates to Ponder</a:t>
            </a:r>
            <a:r>
              <a:rPr lang="en-US" dirty="0">
                <a:ln>
                  <a:solidFill>
                    <a:srgbClr val="002060"/>
                  </a:solidFill>
                </a:ln>
                <a:solidFill>
                  <a:srgbClr val="C00000"/>
                </a:solidFill>
              </a:rPr>
              <a:t>: </a:t>
            </a:r>
            <a:r>
              <a:rPr lang="en-US" dirty="0"/>
              <a:t> </a:t>
            </a:r>
            <a:endParaRPr lang="en-US" sz="2800" dirty="0">
              <a:solidFill>
                <a:srgbClr val="0070C0"/>
              </a:solidFill>
            </a:endParaRPr>
          </a:p>
        </p:txBody>
      </p:sp>
      <p:sp>
        <p:nvSpPr>
          <p:cNvPr id="16" name="Rectangle 15"/>
          <p:cNvSpPr/>
          <p:nvPr/>
        </p:nvSpPr>
        <p:spPr>
          <a:xfrm>
            <a:off x="2627028" y="1164074"/>
            <a:ext cx="7253572" cy="1323439"/>
          </a:xfrm>
          <a:prstGeom prst="rect">
            <a:avLst/>
          </a:prstGeom>
        </p:spPr>
        <p:txBody>
          <a:bodyPr wrap="square">
            <a:spAutoFit/>
          </a:bodyPr>
          <a:lstStyle/>
          <a:p>
            <a:r>
              <a:rPr lang="en-CA" sz="2000" b="1" dirty="0">
                <a:solidFill>
                  <a:srgbClr val="0070C0"/>
                </a:solidFill>
              </a:rPr>
              <a:t>Luke 4:13-16  </a:t>
            </a:r>
            <a:r>
              <a:rPr lang="en-CA" sz="2000" dirty="0"/>
              <a:t>And when the devil had ended all the temptation, </a:t>
            </a:r>
            <a:br>
              <a:rPr lang="en-CA" sz="2000" dirty="0"/>
            </a:br>
            <a:r>
              <a:rPr lang="en-CA" sz="2000" dirty="0"/>
              <a:t>he departed from Him for a season. </a:t>
            </a:r>
          </a:p>
          <a:p>
            <a:r>
              <a:rPr lang="en-CA" sz="2000" b="1" dirty="0">
                <a:solidFill>
                  <a:srgbClr val="0070C0"/>
                </a:solidFill>
              </a:rPr>
              <a:t>14</a:t>
            </a:r>
            <a:r>
              <a:rPr lang="en-CA" sz="2000" dirty="0"/>
              <a:t>  And </a:t>
            </a:r>
            <a:r>
              <a:rPr lang="en-CA" sz="2000" b="1" dirty="0">
                <a:solidFill>
                  <a:srgbClr val="0070C0"/>
                </a:solidFill>
              </a:rPr>
              <a:t>Yahusha</a:t>
            </a:r>
            <a:r>
              <a:rPr lang="en-CA" sz="2000" dirty="0"/>
              <a:t> returned in the power of the Spirit into Galilee: …</a:t>
            </a:r>
          </a:p>
          <a:p>
            <a:r>
              <a:rPr lang="en-CA" sz="2000" b="1" dirty="0">
                <a:solidFill>
                  <a:srgbClr val="0070C0"/>
                </a:solidFill>
              </a:rPr>
              <a:t>15</a:t>
            </a:r>
            <a:r>
              <a:rPr lang="en-CA" sz="2000" dirty="0"/>
              <a:t>  And </a:t>
            </a:r>
            <a:r>
              <a:rPr lang="en-CA" sz="2000" b="1" u="sng" dirty="0">
                <a:solidFill>
                  <a:srgbClr val="0070C0"/>
                </a:solidFill>
              </a:rPr>
              <a:t>He tau</a:t>
            </a:r>
            <a:r>
              <a:rPr lang="en-CA" sz="2000" b="1" dirty="0">
                <a:solidFill>
                  <a:srgbClr val="0070C0"/>
                </a:solidFill>
              </a:rPr>
              <a:t>g</a:t>
            </a:r>
            <a:r>
              <a:rPr lang="en-CA" sz="2000" b="1" u="sng" dirty="0">
                <a:solidFill>
                  <a:srgbClr val="0070C0"/>
                </a:solidFill>
              </a:rPr>
              <a:t>ht in their s</a:t>
            </a:r>
            <a:r>
              <a:rPr lang="en-CA" sz="2000" b="1" dirty="0">
                <a:solidFill>
                  <a:srgbClr val="0070C0"/>
                </a:solidFill>
              </a:rPr>
              <a:t>y</a:t>
            </a:r>
            <a:r>
              <a:rPr lang="en-CA" sz="2000" b="1" u="sng" dirty="0">
                <a:solidFill>
                  <a:srgbClr val="0070C0"/>
                </a:solidFill>
              </a:rPr>
              <a:t>na</a:t>
            </a:r>
            <a:r>
              <a:rPr lang="en-CA" sz="2000" b="1" dirty="0">
                <a:solidFill>
                  <a:srgbClr val="0070C0"/>
                </a:solidFill>
              </a:rPr>
              <a:t>g</a:t>
            </a:r>
            <a:r>
              <a:rPr lang="en-CA" sz="2000" b="1" u="sng" dirty="0">
                <a:solidFill>
                  <a:srgbClr val="0070C0"/>
                </a:solidFill>
              </a:rPr>
              <a:t>o</a:t>
            </a:r>
            <a:r>
              <a:rPr lang="en-CA" sz="2000" b="1" dirty="0">
                <a:solidFill>
                  <a:srgbClr val="0070C0"/>
                </a:solidFill>
              </a:rPr>
              <a:t>g</a:t>
            </a:r>
            <a:r>
              <a:rPr lang="en-CA" sz="2000" b="1" u="sng" dirty="0">
                <a:solidFill>
                  <a:srgbClr val="0070C0"/>
                </a:solidFill>
              </a:rPr>
              <a:t>ues</a:t>
            </a:r>
            <a:r>
              <a:rPr lang="en-CA" sz="2000" dirty="0">
                <a:solidFill>
                  <a:srgbClr val="0070C0"/>
                </a:solidFill>
              </a:rPr>
              <a:t>, </a:t>
            </a:r>
            <a:r>
              <a:rPr lang="en-CA" sz="2000" dirty="0"/>
              <a:t>being glorified of all. </a:t>
            </a:r>
            <a:endParaRPr lang="en-US" sz="20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9539091" y="988879"/>
            <a:ext cx="2571571" cy="2571571"/>
          </a:xfrm>
          <a:prstGeom prst="rect">
            <a:avLst/>
          </a:prstGeom>
          <a:ln>
            <a:noFill/>
          </a:ln>
          <a:effectLst>
            <a:softEdge rad="112500"/>
          </a:effectLst>
        </p:spPr>
      </p:pic>
      <p:sp>
        <p:nvSpPr>
          <p:cNvPr id="18" name="Rectangle 17"/>
          <p:cNvSpPr/>
          <p:nvPr/>
        </p:nvSpPr>
        <p:spPr>
          <a:xfrm>
            <a:off x="2393589" y="5188611"/>
            <a:ext cx="6932294" cy="1323439"/>
          </a:xfrm>
          <a:prstGeom prst="rect">
            <a:avLst/>
          </a:prstGeom>
        </p:spPr>
        <p:txBody>
          <a:bodyPr wrap="square">
            <a:spAutoFit/>
          </a:bodyPr>
          <a:lstStyle/>
          <a:p>
            <a:pPr marL="342900" indent="-342900">
              <a:buFont typeface="+mj-lt"/>
              <a:buAutoNum type="arabicPeriod"/>
            </a:pPr>
            <a:r>
              <a:rPr lang="en-US" sz="2000" b="1" dirty="0">
                <a:solidFill>
                  <a:srgbClr val="0070C0"/>
                </a:solidFill>
              </a:rPr>
              <a:t>Luke 4:15 </a:t>
            </a:r>
            <a:r>
              <a:rPr lang="en-US" sz="2000" dirty="0"/>
              <a:t>is very clear that </a:t>
            </a:r>
            <a:r>
              <a:rPr lang="en-US" sz="2000" b="1" dirty="0">
                <a:solidFill>
                  <a:srgbClr val="0070C0"/>
                </a:solidFill>
              </a:rPr>
              <a:t>Yahusha</a:t>
            </a:r>
            <a:r>
              <a:rPr lang="en-US" sz="2000" dirty="0"/>
              <a:t> taught in the synagogue. Verse 15 does not say that it was a Sabbath.</a:t>
            </a:r>
            <a:br>
              <a:rPr lang="en-US" sz="2000" dirty="0"/>
            </a:br>
            <a:r>
              <a:rPr lang="en-US" sz="2000" dirty="0"/>
              <a:t> It could have been any day of the week. (</a:t>
            </a:r>
            <a:r>
              <a:rPr lang="en-US" sz="2000" dirty="0" err="1"/>
              <a:t>Vs</a:t>
            </a:r>
            <a:r>
              <a:rPr lang="en-US" sz="2000" dirty="0"/>
              <a:t> 16 coming soon.)</a:t>
            </a:r>
          </a:p>
          <a:p>
            <a:pPr marL="342900" indent="-342900">
              <a:buFont typeface="+mj-lt"/>
              <a:buAutoNum type="arabicPeriod" startAt="2"/>
            </a:pPr>
            <a:r>
              <a:rPr lang="en-US" sz="2000" b="1" dirty="0"/>
              <a:t>In</a:t>
            </a:r>
            <a:r>
              <a:rPr lang="en-US" sz="2000" dirty="0"/>
              <a:t> </a:t>
            </a:r>
            <a:r>
              <a:rPr lang="en-US" sz="2000" b="1" dirty="0">
                <a:solidFill>
                  <a:srgbClr val="0070C0"/>
                </a:solidFill>
              </a:rPr>
              <a:t>Mark 3, Yahusha</a:t>
            </a:r>
            <a:r>
              <a:rPr lang="en-US" sz="2000" dirty="0"/>
              <a:t> preformed </a:t>
            </a:r>
            <a:r>
              <a:rPr lang="en-US" sz="2000" b="1" u="sng" dirty="0"/>
              <a:t>healin</a:t>
            </a:r>
            <a:r>
              <a:rPr lang="en-US" sz="2000" b="1" dirty="0"/>
              <a:t>g</a:t>
            </a:r>
            <a:r>
              <a:rPr lang="en-US" sz="2000" b="1" u="sng" dirty="0"/>
              <a:t>s IN the s</a:t>
            </a:r>
            <a:r>
              <a:rPr lang="en-US" sz="2000" b="1" dirty="0"/>
              <a:t>y</a:t>
            </a:r>
            <a:r>
              <a:rPr lang="en-US" sz="2000" b="1" u="sng" dirty="0"/>
              <a:t>na</a:t>
            </a:r>
            <a:r>
              <a:rPr lang="en-US" sz="2000" b="1" dirty="0"/>
              <a:t>g</a:t>
            </a:r>
            <a:r>
              <a:rPr lang="en-US" sz="2000" b="1" u="sng" dirty="0"/>
              <a:t>o</a:t>
            </a:r>
            <a:r>
              <a:rPr lang="en-US" sz="2000" b="1" dirty="0"/>
              <a:t>g</a:t>
            </a:r>
            <a:r>
              <a:rPr lang="en-US" sz="2000" b="1" u="sng" dirty="0"/>
              <a:t>ue</a:t>
            </a:r>
            <a:r>
              <a:rPr lang="en-US" sz="2000" dirty="0"/>
              <a:t>.</a:t>
            </a:r>
            <a:endParaRPr lang="en-CA" sz="2000" dirty="0"/>
          </a:p>
        </p:txBody>
      </p:sp>
      <p:pic>
        <p:nvPicPr>
          <p:cNvPr id="19" name="Picture 18"/>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247" b="100000" l="778" r="99778"/>
                    </a14:imgEffect>
                  </a14:imgLayer>
                </a14:imgProps>
              </a:ext>
              <a:ext uri="{28A0092B-C50C-407E-A947-70E740481C1C}">
                <a14:useLocalDpi xmlns:a14="http://schemas.microsoft.com/office/drawing/2010/main"/>
              </a:ext>
            </a:extLst>
          </a:blip>
          <a:srcRect t="-6849"/>
          <a:stretch/>
        </p:blipFill>
        <p:spPr>
          <a:xfrm rot="199702">
            <a:off x="170204" y="1268436"/>
            <a:ext cx="2399291" cy="135464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1" name="Rectangle 20"/>
          <p:cNvSpPr/>
          <p:nvPr/>
        </p:nvSpPr>
        <p:spPr>
          <a:xfrm>
            <a:off x="8817429" y="6510929"/>
            <a:ext cx="3429751" cy="676296"/>
          </a:xfrm>
          <a:prstGeom prst="rect">
            <a:avLst/>
          </a:prstGeom>
          <a:noFill/>
          <a:effectLst>
            <a:glow rad="292100">
              <a:srgbClr val="002060"/>
            </a:glow>
          </a:effectLst>
        </p:spPr>
        <p:txBody>
          <a:bodyPr wrap="none" lIns="91440" tIns="45720" rIns="91440" bIns="45720">
            <a:prstTxWarp prst="textArchUp">
              <a:avLst/>
            </a:prstTxWarp>
            <a:spAutoFit/>
            <a:scene3d>
              <a:camera prst="orthographicFront"/>
              <a:lightRig rig="soft" dir="t">
                <a:rot lat="0" lon="0" rev="15600000"/>
              </a:lightRig>
            </a:scene3d>
            <a:sp3d extrusionH="57150" prstMaterial="softEdge">
              <a:bevelT w="25400" h="38100" prst="angle"/>
            </a:sp3d>
          </a:bodyPr>
          <a:lstStyle/>
          <a:p>
            <a:pPr algn="ctr"/>
            <a:r>
              <a:rPr lang="en-US" sz="4000" b="1" dirty="0">
                <a:ln/>
                <a:solidFill>
                  <a:schemeClr val="accent5">
                    <a:lumMod val="75000"/>
                  </a:schemeClr>
                </a:solidFill>
                <a:effectLst>
                  <a:outerShdw blurRad="60007" dist="310007" dir="7680000" sy="30000" kx="1300200" algn="ctr" rotWithShape="0">
                    <a:prstClr val="black">
                      <a:alpha val="32000"/>
                    </a:prstClr>
                  </a:outerShdw>
                </a:effectLst>
                <a:latin typeface="Arial Rounded MT Bold" panose="020F0704030504030204" pitchFamily="34" charset="0"/>
              </a:rPr>
              <a:t>#2</a:t>
            </a:r>
            <a:br>
              <a:rPr lang="en-US" sz="4000" b="1" dirty="0">
                <a:ln/>
                <a:solidFill>
                  <a:schemeClr val="accent5">
                    <a:lumMod val="75000"/>
                  </a:schemeClr>
                </a:solidFill>
                <a:effectLst>
                  <a:outerShdw blurRad="60007" dist="310007" dir="7680000" sy="30000" kx="1300200" algn="ctr" rotWithShape="0">
                    <a:prstClr val="black">
                      <a:alpha val="32000"/>
                    </a:prstClr>
                  </a:outerShdw>
                </a:effectLst>
                <a:latin typeface="Arial Rounded MT Bold" panose="020F0704030504030204" pitchFamily="34" charset="0"/>
              </a:rPr>
            </a:br>
            <a:r>
              <a:rPr lang="en-US" sz="4000" b="1" dirty="0">
                <a:ln/>
                <a:solidFill>
                  <a:schemeClr val="accent5">
                    <a:lumMod val="75000"/>
                  </a:schemeClr>
                </a:solidFill>
                <a:effectLst>
                  <a:outerShdw blurRad="60007" dist="310007" dir="7680000" sy="30000" kx="1300200" algn="ctr" rotWithShape="0">
                    <a:prstClr val="black">
                      <a:alpha val="32000"/>
                    </a:prstClr>
                  </a:outerShdw>
                </a:effectLst>
                <a:latin typeface="Arial Rounded MT Bold" panose="020F0704030504030204" pitchFamily="34" charset="0"/>
              </a:rPr>
              <a:t>Healing!</a:t>
            </a:r>
            <a:endParaRPr lang="en-US" sz="4000" b="1" cap="none" spc="0" dirty="0">
              <a:ln>
                <a:solidFill>
                  <a:srgbClr val="002060"/>
                </a:solidFill>
              </a:ln>
              <a:solidFill>
                <a:srgbClr val="00B0F0"/>
              </a:solidFill>
              <a:effectLst>
                <a:outerShdw blurRad="60007" dist="310007" dir="7680000" sy="30000" kx="1300200" algn="ctr" rotWithShape="0">
                  <a:prstClr val="black">
                    <a:alpha val="32000"/>
                  </a:prstClr>
                </a:outerShdw>
              </a:effectLst>
              <a:latin typeface="Arial Rounded MT Bold" panose="020F0704030504030204" pitchFamily="34" charset="0"/>
            </a:endParaRPr>
          </a:p>
        </p:txBody>
      </p:sp>
      <p:pic>
        <p:nvPicPr>
          <p:cNvPr id="22" name="Picture 21"/>
          <p:cNvPicPr>
            <a:picLocks noChangeAspect="1"/>
          </p:cNvPicPr>
          <p:nvPr/>
        </p:nvPicPr>
        <p:blipFill>
          <a:blip r:embed="rId5" cstate="email">
            <a:extLst>
              <a:ext uri="{BEBA8EAE-BF5A-486C-A8C5-ECC9F3942E4B}">
                <a14:imgProps xmlns:a14="http://schemas.microsoft.com/office/drawing/2010/main">
                  <a14:imgLayer r:embed="rId6">
                    <a14:imgEffect>
                      <a14:backgroundRemoval t="0" b="95278" l="0" r="96875"/>
                    </a14:imgEffect>
                  </a14:imgLayer>
                </a14:imgProps>
              </a:ext>
              <a:ext uri="{28A0092B-C50C-407E-A947-70E740481C1C}">
                <a14:useLocalDpi xmlns:a14="http://schemas.microsoft.com/office/drawing/2010/main"/>
              </a:ext>
            </a:extLst>
          </a:blip>
          <a:stretch>
            <a:fillRect/>
          </a:stretch>
        </p:blipFill>
        <p:spPr>
          <a:xfrm>
            <a:off x="9027147" y="3455540"/>
            <a:ext cx="2889842" cy="216738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3" name="Picture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292779" y="3679958"/>
            <a:ext cx="1954684" cy="2898648"/>
          </a:xfrm>
          <a:prstGeom prst="ellipse">
            <a:avLst/>
          </a:prstGeom>
          <a:ln w="63500" cap="rnd">
            <a:solidFill>
              <a:srgbClr val="7030A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4" name="Rectangle 23"/>
          <p:cNvSpPr/>
          <p:nvPr/>
        </p:nvSpPr>
        <p:spPr>
          <a:xfrm>
            <a:off x="146653" y="3281687"/>
            <a:ext cx="2589244" cy="829673"/>
          </a:xfrm>
          <a:prstGeom prst="rect">
            <a:avLst/>
          </a:prstGeom>
          <a:noFill/>
          <a:effectLst>
            <a:glow rad="292100">
              <a:srgbClr val="002060"/>
            </a:glow>
          </a:effectLst>
        </p:spPr>
        <p:txBody>
          <a:bodyPr wrap="none" lIns="91440" tIns="45720" rIns="91440" bIns="45720">
            <a:prstTxWarp prst="textArchUp">
              <a:avLst/>
            </a:prstTxWarp>
            <a:spAutoFit/>
            <a:scene3d>
              <a:camera prst="orthographicFront"/>
              <a:lightRig rig="soft" dir="t">
                <a:rot lat="0" lon="0" rev="15600000"/>
              </a:lightRig>
            </a:scene3d>
            <a:sp3d extrusionH="57150" prstMaterial="softEdge">
              <a:bevelT w="25400" h="38100" prst="angle"/>
            </a:sp3d>
          </a:bodyPr>
          <a:lstStyle/>
          <a:p>
            <a:pPr algn="ctr"/>
            <a:r>
              <a:rPr lang="en-US" sz="4000" b="1" dirty="0">
                <a:ln/>
                <a:solidFill>
                  <a:schemeClr val="accent5">
                    <a:lumMod val="75000"/>
                  </a:schemeClr>
                </a:solidFill>
                <a:effectLst>
                  <a:outerShdw blurRad="60007" dist="310007" dir="7680000" sy="30000" kx="1300200" algn="ctr" rotWithShape="0">
                    <a:prstClr val="black">
                      <a:alpha val="32000"/>
                    </a:prstClr>
                  </a:outerShdw>
                </a:effectLst>
                <a:latin typeface="Arial Rounded MT Bold" panose="020F0704030504030204" pitchFamily="34" charset="0"/>
              </a:rPr>
              <a:t>#1</a:t>
            </a:r>
            <a:br>
              <a:rPr lang="en-US" sz="4000" b="1" dirty="0">
                <a:ln/>
                <a:solidFill>
                  <a:schemeClr val="accent5">
                    <a:lumMod val="75000"/>
                  </a:schemeClr>
                </a:solidFill>
                <a:effectLst>
                  <a:outerShdw blurRad="60007" dist="310007" dir="7680000" sy="30000" kx="1300200" algn="ctr" rotWithShape="0">
                    <a:prstClr val="black">
                      <a:alpha val="32000"/>
                    </a:prstClr>
                  </a:outerShdw>
                </a:effectLst>
                <a:latin typeface="Arial Rounded MT Bold" panose="020F0704030504030204" pitchFamily="34" charset="0"/>
              </a:rPr>
            </a:br>
            <a:r>
              <a:rPr lang="en-US" sz="4000" b="1" dirty="0">
                <a:ln/>
                <a:solidFill>
                  <a:schemeClr val="accent5">
                    <a:lumMod val="75000"/>
                  </a:schemeClr>
                </a:solidFill>
                <a:effectLst>
                  <a:outerShdw blurRad="60007" dist="310007" dir="7680000" sy="30000" kx="1300200" algn="ctr" rotWithShape="0">
                    <a:prstClr val="black">
                      <a:alpha val="32000"/>
                    </a:prstClr>
                  </a:outerShdw>
                </a:effectLst>
                <a:latin typeface="Arial Rounded MT Bold" panose="020F0704030504030204" pitchFamily="34" charset="0"/>
              </a:rPr>
              <a:t>Teaching!</a:t>
            </a:r>
            <a:endParaRPr lang="en-US" sz="4000" b="1" cap="none" spc="0" dirty="0">
              <a:ln>
                <a:solidFill>
                  <a:srgbClr val="002060"/>
                </a:solidFill>
              </a:ln>
              <a:solidFill>
                <a:srgbClr val="00B0F0"/>
              </a:solidFill>
              <a:effectLst>
                <a:outerShdw blurRad="60007" dist="310007" dir="7680000" sy="30000" kx="1300200" algn="ctr" rotWithShape="0">
                  <a:prstClr val="black">
                    <a:alpha val="32000"/>
                  </a:prstClr>
                </a:outerShdw>
              </a:effectLst>
              <a:latin typeface="Arial Rounded MT Bold" panose="020F0704030504030204" pitchFamily="34" charset="0"/>
            </a:endParaRPr>
          </a:p>
        </p:txBody>
      </p:sp>
      <p:sp>
        <p:nvSpPr>
          <p:cNvPr id="25" name="Rounded Rectangle 24"/>
          <p:cNvSpPr/>
          <p:nvPr/>
        </p:nvSpPr>
        <p:spPr>
          <a:xfrm>
            <a:off x="2816514" y="2598274"/>
            <a:ext cx="6000915" cy="194095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57150">
            <a:solidFill>
              <a:srgbClr val="0070C0"/>
            </a:solidFill>
          </a:ln>
          <a:scene3d>
            <a:camera prst="orthographicFront"/>
            <a:lightRig rig="threePt" dir="t"/>
          </a:scene3d>
          <a:sp3d>
            <a:bevelT w="152400" h="50800" prst="softRound"/>
          </a:sp3d>
        </p:spPr>
        <p:txBody>
          <a:bodyPr wrap="square">
            <a:spAutoFit/>
          </a:bodyPr>
          <a:lstStyle/>
          <a:p>
            <a:pPr algn="ctr"/>
            <a:r>
              <a:rPr lang="en-US" b="1" dirty="0">
                <a:solidFill>
                  <a:srgbClr val="0070C0"/>
                </a:solidFill>
              </a:rPr>
              <a:t>Mark 3:1-2, 5</a:t>
            </a:r>
            <a:r>
              <a:rPr lang="en-US" dirty="0"/>
              <a:t>  And He </a:t>
            </a:r>
            <a:r>
              <a:rPr lang="en-US" b="1" dirty="0"/>
              <a:t>entered</a:t>
            </a:r>
            <a:r>
              <a:rPr lang="en-US" dirty="0"/>
              <a:t> again into the </a:t>
            </a:r>
            <a:r>
              <a:rPr lang="en-US" b="1" dirty="0"/>
              <a:t>synagogue</a:t>
            </a:r>
            <a:r>
              <a:rPr lang="en-US" dirty="0"/>
              <a:t>; </a:t>
            </a:r>
            <a:br>
              <a:rPr lang="en-US" dirty="0"/>
            </a:br>
            <a:r>
              <a:rPr lang="en-US" dirty="0"/>
              <a:t>and there was a man there which had a withered hand.  </a:t>
            </a:r>
            <a:br>
              <a:rPr lang="en-US" dirty="0"/>
            </a:br>
            <a:r>
              <a:rPr lang="en-US" b="1" dirty="0">
                <a:solidFill>
                  <a:srgbClr val="0070C0"/>
                </a:solidFill>
              </a:rPr>
              <a:t>2 </a:t>
            </a:r>
            <a:r>
              <a:rPr lang="en-US" dirty="0"/>
              <a:t>And they watched Him, whether He would </a:t>
            </a:r>
            <a:r>
              <a:rPr lang="en-US" b="1" dirty="0"/>
              <a:t>heal him </a:t>
            </a:r>
            <a:br>
              <a:rPr lang="en-US" b="1" dirty="0"/>
            </a:br>
            <a:r>
              <a:rPr lang="en-US" b="1" dirty="0"/>
              <a:t>on the </a:t>
            </a:r>
            <a:r>
              <a:rPr lang="en-US" b="1" dirty="0" err="1"/>
              <a:t>sabbath</a:t>
            </a:r>
            <a:r>
              <a:rPr lang="en-US" b="1" dirty="0"/>
              <a:t> day</a:t>
            </a:r>
            <a:r>
              <a:rPr lang="en-US" dirty="0"/>
              <a:t>; that they might accuse Him.</a:t>
            </a:r>
            <a:br>
              <a:rPr lang="en-US" dirty="0"/>
            </a:br>
            <a:r>
              <a:rPr lang="en-US" b="1" dirty="0">
                <a:solidFill>
                  <a:srgbClr val="0070C0"/>
                </a:solidFill>
              </a:rPr>
              <a:t>3</a:t>
            </a:r>
            <a:r>
              <a:rPr lang="en-US" dirty="0"/>
              <a:t> … He </a:t>
            </a:r>
            <a:r>
              <a:rPr lang="en-US" dirty="0" err="1"/>
              <a:t>saith</a:t>
            </a:r>
            <a:r>
              <a:rPr lang="en-US" dirty="0"/>
              <a:t> unto the man, </a:t>
            </a:r>
            <a:r>
              <a:rPr lang="en-US" b="1" dirty="0">
                <a:solidFill>
                  <a:srgbClr val="C00000"/>
                </a:solidFill>
              </a:rPr>
              <a:t>Stretch forth </a:t>
            </a:r>
            <a:r>
              <a:rPr lang="en-US" b="1" dirty="0" err="1">
                <a:solidFill>
                  <a:srgbClr val="C00000"/>
                </a:solidFill>
              </a:rPr>
              <a:t>thine</a:t>
            </a:r>
            <a:r>
              <a:rPr lang="en-US" b="1" dirty="0">
                <a:solidFill>
                  <a:srgbClr val="C00000"/>
                </a:solidFill>
              </a:rPr>
              <a:t> hand.   </a:t>
            </a:r>
            <a:br>
              <a:rPr lang="en-US" b="1" dirty="0">
                <a:solidFill>
                  <a:srgbClr val="C00000"/>
                </a:solidFill>
              </a:rPr>
            </a:br>
            <a:r>
              <a:rPr lang="en-US" dirty="0"/>
              <a:t>… and his hand was restored whole as the other.</a:t>
            </a:r>
          </a:p>
        </p:txBody>
      </p:sp>
    </p:spTree>
    <p:extLst>
      <p:ext uri="{BB962C8B-B14F-4D97-AF65-F5344CB8AC3E}">
        <p14:creationId xmlns:p14="http://schemas.microsoft.com/office/powerpoint/2010/main" val="426177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00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125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barn(inVertical)">
                                      <p:cBhvr>
                                        <p:cTn id="15" dur="500"/>
                                        <p:tgtEl>
                                          <p:spTgt spid="16">
                                            <p:txEl>
                                              <p:pRg st="2" end="2"/>
                                            </p:txEl>
                                          </p:spTgt>
                                        </p:tgtEl>
                                      </p:cBhvr>
                                    </p:animEffect>
                                  </p:childTnLst>
                                </p:cTn>
                              </p:par>
                            </p:childTnLst>
                          </p:cTn>
                        </p:par>
                        <p:par>
                          <p:cTn id="16" fill="hold">
                            <p:stCondLst>
                              <p:cond delay="500"/>
                            </p:stCondLst>
                            <p:childTnLst>
                              <p:par>
                                <p:cTn id="17" presetID="53" presetClass="entr" presetSubtype="16" fill="hold" nodeType="afterEffect">
                                  <p:stCondLst>
                                    <p:cond delay="10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Effect transition="in" filter="fade">
                                      <p:cBhvr>
                                        <p:cTn id="21" dur="10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barn(inVertical)">
                                      <p:cBhvr>
                                        <p:cTn id="26" dur="500"/>
                                        <p:tgtEl>
                                          <p:spTgt spid="25">
                                            <p:txEl>
                                              <p:pRg st="0" end="0"/>
                                            </p:txEl>
                                          </p:spTgt>
                                        </p:tgtEl>
                                      </p:cBhvr>
                                    </p:animEffect>
                                  </p:childTnLst>
                                </p:cTn>
                              </p:par>
                            </p:childTnLst>
                          </p:cTn>
                        </p:par>
                        <p:par>
                          <p:cTn id="27" fill="hold">
                            <p:stCondLst>
                              <p:cond delay="500"/>
                            </p:stCondLst>
                            <p:childTnLst>
                              <p:par>
                                <p:cTn id="28" presetID="53" presetClass="entr" presetSubtype="16" fill="hold" nodeType="afterEffect">
                                  <p:stCondLst>
                                    <p:cond delay="1000"/>
                                  </p:stCondLst>
                                  <p:childTnLst>
                                    <p:set>
                                      <p:cBhvr>
                                        <p:cTn id="29" dur="1" fill="hold">
                                          <p:stCondLst>
                                            <p:cond delay="0"/>
                                          </p:stCondLst>
                                        </p:cTn>
                                        <p:tgtEl>
                                          <p:spTgt spid="22"/>
                                        </p:tgtEl>
                                        <p:attrNameLst>
                                          <p:attrName>style.visibility</p:attrName>
                                        </p:attrNameLst>
                                      </p:cBhvr>
                                      <p:to>
                                        <p:strVal val="visible"/>
                                      </p:to>
                                    </p:set>
                                    <p:anim calcmode="lin" valueType="num">
                                      <p:cBhvr>
                                        <p:cTn id="30" dur="1000" fill="hold"/>
                                        <p:tgtEl>
                                          <p:spTgt spid="22"/>
                                        </p:tgtEl>
                                        <p:attrNameLst>
                                          <p:attrName>ppt_w</p:attrName>
                                        </p:attrNameLst>
                                      </p:cBhvr>
                                      <p:tavLst>
                                        <p:tav tm="0">
                                          <p:val>
                                            <p:fltVal val="0"/>
                                          </p:val>
                                        </p:tav>
                                        <p:tav tm="100000">
                                          <p:val>
                                            <p:strVal val="#ppt_w"/>
                                          </p:val>
                                        </p:tav>
                                      </p:tavLst>
                                    </p:anim>
                                    <p:anim calcmode="lin" valueType="num">
                                      <p:cBhvr>
                                        <p:cTn id="31" dur="1000" fill="hold"/>
                                        <p:tgtEl>
                                          <p:spTgt spid="22"/>
                                        </p:tgtEl>
                                        <p:attrNameLst>
                                          <p:attrName>ppt_h</p:attrName>
                                        </p:attrNameLst>
                                      </p:cBhvr>
                                      <p:tavLst>
                                        <p:tav tm="0">
                                          <p:val>
                                            <p:fltVal val="0"/>
                                          </p:val>
                                        </p:tav>
                                        <p:tav tm="100000">
                                          <p:val>
                                            <p:strVal val="#ppt_h"/>
                                          </p:val>
                                        </p:tav>
                                      </p:tavLst>
                                    </p:anim>
                                    <p:animEffect transition="in" filter="fade">
                                      <p:cBhvr>
                                        <p:cTn id="32" dur="1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fade">
                                      <p:cBhvr>
                                        <p:cTn id="37" dur="1000"/>
                                        <p:tgtEl>
                                          <p:spTgt spid="18">
                                            <p:txEl>
                                              <p:pRg st="0" end="0"/>
                                            </p:txEl>
                                          </p:spTgt>
                                        </p:tgtEl>
                                      </p:cBhvr>
                                    </p:animEffect>
                                    <p:anim calcmode="lin" valueType="num">
                                      <p:cBhvr>
                                        <p:cTn id="3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53" presetClass="entr" presetSubtype="16" fill="hold" grpId="0" nodeType="afterEffect">
                                  <p:stCondLst>
                                    <p:cond delay="1000"/>
                                  </p:stCondLst>
                                  <p:childTnLst>
                                    <p:set>
                                      <p:cBhvr>
                                        <p:cTn id="42" dur="1" fill="hold">
                                          <p:stCondLst>
                                            <p:cond delay="0"/>
                                          </p:stCondLst>
                                        </p:cTn>
                                        <p:tgtEl>
                                          <p:spTgt spid="24"/>
                                        </p:tgtEl>
                                        <p:attrNameLst>
                                          <p:attrName>style.visibility</p:attrName>
                                        </p:attrNameLst>
                                      </p:cBhvr>
                                      <p:to>
                                        <p:strVal val="visible"/>
                                      </p:to>
                                    </p:set>
                                    <p:anim calcmode="lin" valueType="num">
                                      <p:cBhvr>
                                        <p:cTn id="43" dur="1000" fill="hold"/>
                                        <p:tgtEl>
                                          <p:spTgt spid="24"/>
                                        </p:tgtEl>
                                        <p:attrNameLst>
                                          <p:attrName>ppt_w</p:attrName>
                                        </p:attrNameLst>
                                      </p:cBhvr>
                                      <p:tavLst>
                                        <p:tav tm="0">
                                          <p:val>
                                            <p:fltVal val="0"/>
                                          </p:val>
                                        </p:tav>
                                        <p:tav tm="100000">
                                          <p:val>
                                            <p:strVal val="#ppt_w"/>
                                          </p:val>
                                        </p:tav>
                                      </p:tavLst>
                                    </p:anim>
                                    <p:anim calcmode="lin" valueType="num">
                                      <p:cBhvr>
                                        <p:cTn id="44" dur="1000" fill="hold"/>
                                        <p:tgtEl>
                                          <p:spTgt spid="24"/>
                                        </p:tgtEl>
                                        <p:attrNameLst>
                                          <p:attrName>ppt_h</p:attrName>
                                        </p:attrNameLst>
                                      </p:cBhvr>
                                      <p:tavLst>
                                        <p:tav tm="0">
                                          <p:val>
                                            <p:fltVal val="0"/>
                                          </p:val>
                                        </p:tav>
                                        <p:tav tm="100000">
                                          <p:val>
                                            <p:strVal val="#ppt_h"/>
                                          </p:val>
                                        </p:tav>
                                      </p:tavLst>
                                    </p:anim>
                                    <p:animEffect transition="in" filter="fade">
                                      <p:cBhvr>
                                        <p:cTn id="45" dur="10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8">
                                            <p:txEl>
                                              <p:pRg st="1" end="1"/>
                                            </p:txEl>
                                          </p:spTgt>
                                        </p:tgtEl>
                                        <p:attrNameLst>
                                          <p:attrName>style.visibility</p:attrName>
                                        </p:attrNameLst>
                                      </p:cBhvr>
                                      <p:to>
                                        <p:strVal val="visible"/>
                                      </p:to>
                                    </p:set>
                                    <p:animEffect transition="in" filter="barn(inVertical)">
                                      <p:cBhvr>
                                        <p:cTn id="50" dur="1000"/>
                                        <p:tgtEl>
                                          <p:spTgt spid="18">
                                            <p:txEl>
                                              <p:pRg st="1" end="1"/>
                                            </p:txEl>
                                          </p:spTgt>
                                        </p:tgtEl>
                                      </p:cBhvr>
                                    </p:animEffect>
                                  </p:childTnLst>
                                </p:cTn>
                              </p:par>
                            </p:childTnLst>
                          </p:cTn>
                        </p:par>
                        <p:par>
                          <p:cTn id="51" fill="hold">
                            <p:stCondLst>
                              <p:cond delay="1000"/>
                            </p:stCondLst>
                            <p:childTnLst>
                              <p:par>
                                <p:cTn id="52" presetID="53" presetClass="entr" presetSubtype="16" fill="hold" grpId="0" nodeType="afterEffect">
                                  <p:stCondLst>
                                    <p:cond delay="1000"/>
                                  </p:stCondLst>
                                  <p:childTnLst>
                                    <p:set>
                                      <p:cBhvr>
                                        <p:cTn id="53" dur="1" fill="hold">
                                          <p:stCondLst>
                                            <p:cond delay="0"/>
                                          </p:stCondLst>
                                        </p:cTn>
                                        <p:tgtEl>
                                          <p:spTgt spid="21"/>
                                        </p:tgtEl>
                                        <p:attrNameLst>
                                          <p:attrName>style.visibility</p:attrName>
                                        </p:attrNameLst>
                                      </p:cBhvr>
                                      <p:to>
                                        <p:strVal val="visible"/>
                                      </p:to>
                                    </p:set>
                                    <p:anim calcmode="lin" valueType="num">
                                      <p:cBhvr>
                                        <p:cTn id="54" dur="1000" fill="hold"/>
                                        <p:tgtEl>
                                          <p:spTgt spid="21"/>
                                        </p:tgtEl>
                                        <p:attrNameLst>
                                          <p:attrName>ppt_w</p:attrName>
                                        </p:attrNameLst>
                                      </p:cBhvr>
                                      <p:tavLst>
                                        <p:tav tm="0">
                                          <p:val>
                                            <p:fltVal val="0"/>
                                          </p:val>
                                        </p:tav>
                                        <p:tav tm="100000">
                                          <p:val>
                                            <p:strVal val="#ppt_w"/>
                                          </p:val>
                                        </p:tav>
                                      </p:tavLst>
                                    </p:anim>
                                    <p:anim calcmode="lin" valueType="num">
                                      <p:cBhvr>
                                        <p:cTn id="55" dur="1000" fill="hold"/>
                                        <p:tgtEl>
                                          <p:spTgt spid="21"/>
                                        </p:tgtEl>
                                        <p:attrNameLst>
                                          <p:attrName>ppt_h</p:attrName>
                                        </p:attrNameLst>
                                      </p:cBhvr>
                                      <p:tavLst>
                                        <p:tav tm="0">
                                          <p:val>
                                            <p:fltVal val="0"/>
                                          </p:val>
                                        </p:tav>
                                        <p:tav tm="100000">
                                          <p:val>
                                            <p:strVal val="#ppt_h"/>
                                          </p:val>
                                        </p:tav>
                                      </p:tavLst>
                                    </p:anim>
                                    <p:animEffect transition="in" filter="fade">
                                      <p:cBhvr>
                                        <p:cTn id="5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chemeClr val="accent1">
                <a:lumMod val="40000"/>
                <a:lumOff val="60000"/>
                <a:alpha val="74000"/>
              </a:schemeClr>
            </a:gs>
            <a:gs pos="50000">
              <a:schemeClr val="accent6">
                <a:lumMod val="40000"/>
                <a:lumOff val="60000"/>
              </a:schemeClr>
            </a:gs>
            <a:gs pos="20000">
              <a:schemeClr val="accent4">
                <a:alpha val="72000"/>
                <a:lumMod val="60000"/>
                <a:lumOff val="40000"/>
              </a:schemeClr>
            </a:gs>
          </a:gsLst>
          <a:lin ang="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35</a:t>
            </a:fld>
            <a:endParaRPr lang="en-US" dirty="0">
              <a:solidFill>
                <a:schemeClr val="tx1"/>
              </a:solidFill>
            </a:endParaRPr>
          </a:p>
        </p:txBody>
      </p:sp>
      <p:sp>
        <p:nvSpPr>
          <p:cNvPr id="5" name="Title 1"/>
          <p:cNvSpPr txBox="1">
            <a:spLocks/>
          </p:cNvSpPr>
          <p:nvPr/>
        </p:nvSpPr>
        <p:spPr>
          <a:xfrm>
            <a:off x="292779" y="197764"/>
            <a:ext cx="11536365" cy="847265"/>
          </a:xfrm>
          <a:prstGeom prst="homePlate">
            <a:avLst>
              <a:gd name="adj" fmla="val 35911"/>
            </a:avLst>
          </a:prstGeom>
          <a:solidFill>
            <a:srgbClr val="7030A0"/>
          </a:solidFill>
          <a:ln w="38100">
            <a:solidFill>
              <a:srgbClr val="0000FF"/>
            </a:solidFill>
          </a:ln>
          <a:scene3d>
            <a:camera prst="orthographicFront"/>
            <a:lightRig rig="threePt" dir="t"/>
          </a:scene3d>
          <a:sp3d>
            <a:bevelT w="139700" h="139700" prst="divot"/>
          </a:sp3d>
        </p:spPr>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i="1" dirty="0">
                <a:ln>
                  <a:solidFill>
                    <a:sysClr val="windowText" lastClr="000000"/>
                  </a:solidFill>
                </a:ln>
                <a:solidFill>
                  <a:srgbClr val="0070C0"/>
                </a:solidFill>
                <a:effectLst>
                  <a:glow rad="127000">
                    <a:srgbClr val="FFFF00"/>
                  </a:glow>
                </a:effectLst>
                <a:latin typeface="Comic Sans MS" pitchFamily="66" charset="0"/>
              </a:rPr>
              <a:t>Where did Yahusha honor His weekly Shabbats?</a:t>
            </a:r>
          </a:p>
        </p:txBody>
      </p:sp>
      <p:sp>
        <p:nvSpPr>
          <p:cNvPr id="9" name="Content Placeholder 2"/>
          <p:cNvSpPr>
            <a:spLocks noGrp="1"/>
          </p:cNvSpPr>
          <p:nvPr>
            <p:ph sz="half" idx="1"/>
          </p:nvPr>
        </p:nvSpPr>
        <p:spPr>
          <a:xfrm>
            <a:off x="205695" y="1180854"/>
            <a:ext cx="11856860" cy="1097890"/>
          </a:xfrm>
        </p:spPr>
        <p:txBody>
          <a:bodyPr>
            <a:normAutofit/>
          </a:bodyPr>
          <a:lstStyle/>
          <a:p>
            <a:pPr marL="0" indent="0">
              <a:buNone/>
            </a:pPr>
            <a:r>
              <a:rPr lang="en-US" dirty="0"/>
              <a:t>It was </a:t>
            </a:r>
            <a:r>
              <a:rPr lang="en-US" b="1" dirty="0">
                <a:solidFill>
                  <a:srgbClr val="0070C0"/>
                </a:solidFill>
              </a:rPr>
              <a:t>Yahusha’s</a:t>
            </a:r>
            <a:r>
              <a:rPr lang="en-US" dirty="0"/>
              <a:t> custom to attend the local synagogues on the weekly Shabbat.  </a:t>
            </a:r>
          </a:p>
          <a:p>
            <a:pPr marL="228600" lvl="1">
              <a:spcBef>
                <a:spcPts val="1000"/>
              </a:spcBef>
            </a:pPr>
            <a:r>
              <a:rPr lang="en-US" b="1" dirty="0">
                <a:solidFill>
                  <a:srgbClr val="0070C0"/>
                </a:solidFill>
              </a:rPr>
              <a:t>Matt 12:9 </a:t>
            </a:r>
            <a:r>
              <a:rPr lang="en-US" dirty="0"/>
              <a:t> And when He was departed thence, He went into </a:t>
            </a:r>
            <a:r>
              <a:rPr lang="en-US" b="1" u="sng" dirty="0">
                <a:effectLst>
                  <a:outerShdw blurRad="38100" dist="38100" dir="2700000" algn="tl">
                    <a:srgbClr val="000000">
                      <a:alpha val="43137"/>
                    </a:srgbClr>
                  </a:outerShdw>
                </a:effectLst>
              </a:rPr>
              <a:t>their</a:t>
            </a:r>
            <a:r>
              <a:rPr lang="en-US" dirty="0"/>
              <a:t> </a:t>
            </a:r>
            <a:r>
              <a:rPr lang="en-US" b="1" dirty="0">
                <a:effectLst>
                  <a:outerShdw blurRad="38100" dist="38100" dir="2700000" algn="tl">
                    <a:srgbClr val="000000">
                      <a:alpha val="43137"/>
                    </a:srgbClr>
                  </a:outerShdw>
                </a:effectLst>
              </a:rPr>
              <a:t>synagogue.  </a:t>
            </a:r>
            <a:endParaRPr lang="en-US" dirty="0"/>
          </a:p>
        </p:txBody>
      </p:sp>
      <p:pic>
        <p:nvPicPr>
          <p:cNvPr id="3" name="Picture 2"/>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tretch>
            <a:fillRect/>
          </a:stretch>
        </p:blipFill>
        <p:spPr>
          <a:xfrm flipH="1">
            <a:off x="7592364" y="1843032"/>
            <a:ext cx="4599636" cy="4599636"/>
          </a:xfrm>
          <a:prstGeom prst="roundRect">
            <a:avLst>
              <a:gd name="adj" fmla="val 3788"/>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4" name="Content Placeholder 2"/>
          <p:cNvSpPr txBox="1">
            <a:spLocks/>
          </p:cNvSpPr>
          <p:nvPr/>
        </p:nvSpPr>
        <p:spPr>
          <a:xfrm>
            <a:off x="205695" y="2174332"/>
            <a:ext cx="7806192" cy="1497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b="1" dirty="0">
                <a:ln>
                  <a:solidFill>
                    <a:srgbClr val="002060"/>
                  </a:solidFill>
                </a:ln>
                <a:solidFill>
                  <a:srgbClr val="C00000"/>
                </a:solidFill>
              </a:rPr>
              <a:t>#1 Q</a:t>
            </a:r>
            <a:r>
              <a:rPr lang="en-US" b="1" u="sng" dirty="0">
                <a:ln>
                  <a:solidFill>
                    <a:srgbClr val="002060"/>
                  </a:solidFill>
                </a:ln>
                <a:solidFill>
                  <a:srgbClr val="C00000"/>
                </a:solidFill>
              </a:rPr>
              <a:t>uestions</a:t>
            </a:r>
            <a:r>
              <a:rPr lang="en-US" dirty="0">
                <a:ln>
                  <a:solidFill>
                    <a:srgbClr val="002060"/>
                  </a:solidFill>
                </a:ln>
                <a:solidFill>
                  <a:srgbClr val="C00000"/>
                </a:solidFill>
              </a:rPr>
              <a:t>:   Whose synagogue?  And, why?</a:t>
            </a:r>
            <a:br>
              <a:rPr lang="en-US" dirty="0"/>
            </a:br>
            <a:r>
              <a:rPr lang="en-US" dirty="0"/>
              <a:t>To Do What?  To Worship??  Or:  Something Else?</a:t>
            </a:r>
            <a:br>
              <a:rPr lang="en-US" dirty="0"/>
            </a:br>
            <a:r>
              <a:rPr lang="en-US" dirty="0"/>
              <a:t>Were there synagogues in the Old Testament?</a:t>
            </a:r>
          </a:p>
        </p:txBody>
      </p:sp>
      <p:sp>
        <p:nvSpPr>
          <p:cNvPr id="6" name="Rectangle 5"/>
          <p:cNvSpPr/>
          <p:nvPr/>
        </p:nvSpPr>
        <p:spPr>
          <a:xfrm>
            <a:off x="5872274" y="4681534"/>
            <a:ext cx="3663611" cy="1815882"/>
          </a:xfrm>
          <a:prstGeom prst="rect">
            <a:avLst/>
          </a:prstGeom>
        </p:spPr>
        <p:txBody>
          <a:bodyPr wrap="square">
            <a:spAutoFit/>
          </a:bodyPr>
          <a:lstStyle/>
          <a:p>
            <a:r>
              <a:rPr lang="en-US" sz="2800" b="1" dirty="0">
                <a:ln>
                  <a:solidFill>
                    <a:srgbClr val="002060"/>
                  </a:solidFill>
                </a:ln>
                <a:solidFill>
                  <a:srgbClr val="0070C0"/>
                </a:solidFill>
              </a:rPr>
              <a:t>     Synagogues </a:t>
            </a:r>
            <a:br>
              <a:rPr lang="en-US" sz="2800" b="1" dirty="0">
                <a:ln>
                  <a:solidFill>
                    <a:srgbClr val="002060"/>
                  </a:solidFill>
                </a:ln>
                <a:solidFill>
                  <a:srgbClr val="0070C0"/>
                </a:solidFill>
              </a:rPr>
            </a:br>
            <a:r>
              <a:rPr lang="en-US" sz="2800" b="1" dirty="0">
                <a:ln>
                  <a:solidFill>
                    <a:srgbClr val="002060"/>
                  </a:solidFill>
                </a:ln>
                <a:solidFill>
                  <a:srgbClr val="0070C0"/>
                </a:solidFill>
              </a:rPr>
              <a:t>         were set up </a:t>
            </a:r>
            <a:br>
              <a:rPr lang="en-US" sz="2800" b="1" dirty="0">
                <a:ln>
                  <a:solidFill>
                    <a:srgbClr val="002060"/>
                  </a:solidFill>
                </a:ln>
                <a:solidFill>
                  <a:srgbClr val="0070C0"/>
                </a:solidFill>
              </a:rPr>
            </a:br>
            <a:r>
              <a:rPr lang="en-US" sz="2800" b="1" dirty="0">
                <a:ln>
                  <a:solidFill>
                    <a:srgbClr val="002060"/>
                  </a:solidFill>
                </a:ln>
                <a:solidFill>
                  <a:srgbClr val="0070C0"/>
                </a:solidFill>
              </a:rPr>
              <a:t>       very differently </a:t>
            </a:r>
            <a:br>
              <a:rPr lang="en-US" sz="2800" b="1" dirty="0">
                <a:ln>
                  <a:solidFill>
                    <a:srgbClr val="002060"/>
                  </a:solidFill>
                </a:ln>
                <a:solidFill>
                  <a:srgbClr val="0070C0"/>
                </a:solidFill>
              </a:rPr>
            </a:br>
            <a:r>
              <a:rPr lang="en-US" sz="2800" b="1" dirty="0">
                <a:ln>
                  <a:solidFill>
                    <a:srgbClr val="002060"/>
                  </a:solidFill>
                </a:ln>
                <a:solidFill>
                  <a:srgbClr val="0070C0"/>
                </a:solidFill>
              </a:rPr>
              <a:t>         than the temple.</a:t>
            </a:r>
            <a:endParaRPr lang="en-US" sz="2800" i="1" dirty="0">
              <a:ln>
                <a:solidFill>
                  <a:srgbClr val="002060"/>
                </a:solidFill>
              </a:ln>
            </a:endParaRPr>
          </a:p>
        </p:txBody>
      </p:sp>
      <p:sp>
        <p:nvSpPr>
          <p:cNvPr id="10" name="Content Placeholder 2"/>
          <p:cNvSpPr txBox="1">
            <a:spLocks/>
          </p:cNvSpPr>
          <p:nvPr/>
        </p:nvSpPr>
        <p:spPr>
          <a:xfrm>
            <a:off x="205695" y="3672283"/>
            <a:ext cx="6224135" cy="320651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b="1" dirty="0">
                <a:ln>
                  <a:solidFill>
                    <a:srgbClr val="002060"/>
                  </a:solidFill>
                </a:ln>
                <a:solidFill>
                  <a:srgbClr val="C00000"/>
                </a:solidFill>
              </a:rPr>
              <a:t>#2 Q</a:t>
            </a:r>
            <a:r>
              <a:rPr lang="en-US" b="1" u="sng" dirty="0">
                <a:ln>
                  <a:solidFill>
                    <a:srgbClr val="002060"/>
                  </a:solidFill>
                </a:ln>
                <a:solidFill>
                  <a:srgbClr val="C00000"/>
                </a:solidFill>
              </a:rPr>
              <a:t>uestions</a:t>
            </a:r>
            <a:r>
              <a:rPr lang="en-US" dirty="0">
                <a:ln>
                  <a:solidFill>
                    <a:srgbClr val="002060"/>
                  </a:solidFill>
                </a:ln>
                <a:solidFill>
                  <a:srgbClr val="C00000"/>
                </a:solidFill>
              </a:rPr>
              <a:t>: </a:t>
            </a:r>
            <a:r>
              <a:rPr lang="en-US" dirty="0"/>
              <a:t> </a:t>
            </a:r>
            <a:br>
              <a:rPr lang="en-US" dirty="0"/>
            </a:br>
            <a:r>
              <a:rPr lang="en-US" b="1" dirty="0">
                <a:solidFill>
                  <a:srgbClr val="0070C0"/>
                </a:solidFill>
              </a:rPr>
              <a:t>Is this a Torah “custom” “to worship </a:t>
            </a:r>
            <a:br>
              <a:rPr lang="en-US" b="1" dirty="0">
                <a:solidFill>
                  <a:srgbClr val="0070C0"/>
                </a:solidFill>
              </a:rPr>
            </a:br>
            <a:r>
              <a:rPr lang="en-US" b="1" dirty="0">
                <a:solidFill>
                  <a:srgbClr val="0070C0"/>
                </a:solidFill>
              </a:rPr>
              <a:t>in a synagogue on the Sabbath”?  </a:t>
            </a:r>
            <a:br>
              <a:rPr lang="en-US" b="1" dirty="0">
                <a:solidFill>
                  <a:srgbClr val="0070C0"/>
                </a:solidFill>
              </a:rPr>
            </a:br>
            <a:r>
              <a:rPr lang="en-US" b="1" dirty="0">
                <a:solidFill>
                  <a:schemeClr val="accent2">
                    <a:lumMod val="50000"/>
                  </a:schemeClr>
                </a:solidFill>
              </a:rPr>
              <a:t>Or was/is this “custom” a “tradition </a:t>
            </a:r>
            <a:br>
              <a:rPr lang="en-US" b="1" dirty="0">
                <a:solidFill>
                  <a:schemeClr val="accent2">
                    <a:lumMod val="50000"/>
                  </a:schemeClr>
                </a:solidFill>
              </a:rPr>
            </a:br>
            <a:r>
              <a:rPr lang="en-US" b="1" dirty="0">
                <a:solidFill>
                  <a:schemeClr val="accent2">
                    <a:lumMod val="50000"/>
                  </a:schemeClr>
                </a:solidFill>
              </a:rPr>
              <a:t>of the Jews”? </a:t>
            </a:r>
            <a:r>
              <a:rPr lang="en-US" dirty="0"/>
              <a:t> </a:t>
            </a:r>
            <a:r>
              <a:rPr lang="en-US" b="1" dirty="0">
                <a:solidFill>
                  <a:srgbClr val="C00000"/>
                </a:solidFill>
              </a:rPr>
              <a:t>A good tradition?</a:t>
            </a:r>
            <a:endParaRPr lang="en-US" sz="2800" b="1" dirty="0">
              <a:solidFill>
                <a:srgbClr val="C00000"/>
              </a:solidFill>
            </a:endParaRPr>
          </a:p>
        </p:txBody>
      </p:sp>
    </p:spTree>
    <p:extLst>
      <p:ext uri="{BB962C8B-B14F-4D97-AF65-F5344CB8AC3E}">
        <p14:creationId xmlns:p14="http://schemas.microsoft.com/office/powerpoint/2010/main" val="286053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5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2500"/>
                            </p:stCondLst>
                            <p:childTnLst>
                              <p:par>
                                <p:cTn id="11" presetID="53" presetClass="entr" presetSubtype="16" fill="hold" grpId="0" nodeType="afterEffect">
                                  <p:stCondLst>
                                    <p:cond delay="1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chemeClr val="accent1">
                <a:lumMod val="40000"/>
                <a:lumOff val="60000"/>
                <a:alpha val="74000"/>
              </a:schemeClr>
            </a:gs>
            <a:gs pos="50000">
              <a:schemeClr val="accent6">
                <a:lumMod val="40000"/>
                <a:lumOff val="60000"/>
              </a:schemeClr>
            </a:gs>
            <a:gs pos="20000">
              <a:schemeClr val="accent4">
                <a:alpha val="72000"/>
                <a:lumMod val="60000"/>
                <a:lumOff val="40000"/>
              </a:schemeClr>
            </a:gs>
          </a:gsLst>
          <a:lin ang="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36</a:t>
            </a:fld>
            <a:endParaRPr lang="en-US" dirty="0">
              <a:solidFill>
                <a:schemeClr val="tx1"/>
              </a:solidFill>
            </a:endParaRPr>
          </a:p>
        </p:txBody>
      </p:sp>
      <p:sp>
        <p:nvSpPr>
          <p:cNvPr id="5" name="Title 1"/>
          <p:cNvSpPr txBox="1">
            <a:spLocks/>
          </p:cNvSpPr>
          <p:nvPr/>
        </p:nvSpPr>
        <p:spPr>
          <a:xfrm>
            <a:off x="292780" y="197764"/>
            <a:ext cx="9707564" cy="1433652"/>
          </a:xfrm>
          <a:prstGeom prst="homePlate">
            <a:avLst>
              <a:gd name="adj" fmla="val 35911"/>
            </a:avLst>
          </a:prstGeom>
          <a:solidFill>
            <a:srgbClr val="7030A0"/>
          </a:solidFill>
          <a:ln w="38100">
            <a:solidFill>
              <a:srgbClr val="0000FF"/>
            </a:solidFill>
          </a:ln>
          <a:scene3d>
            <a:camera prst="orthographicFront"/>
            <a:lightRig rig="threePt" dir="t"/>
          </a:scene3d>
          <a:sp3d>
            <a:bevelT w="139700" h="139700" prst="divot"/>
          </a:sp3d>
        </p:spPr>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i="1" dirty="0">
                <a:ln>
                  <a:solidFill>
                    <a:sysClr val="windowText" lastClr="000000"/>
                  </a:solidFill>
                </a:ln>
                <a:solidFill>
                  <a:srgbClr val="0070C0"/>
                </a:solidFill>
                <a:effectLst>
                  <a:glow rad="127000">
                    <a:srgbClr val="FFFF00"/>
                  </a:glow>
                </a:effectLst>
                <a:latin typeface="Comic Sans MS" pitchFamily="66" charset="0"/>
              </a:rPr>
              <a:t>What was Yahusha’s main purpose for visiting a synagogue on the Shabbat?</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8745724" y="1616552"/>
            <a:ext cx="3403915" cy="2463249"/>
          </a:xfrm>
          <a:prstGeom prst="ellipse">
            <a:avLst/>
          </a:prstGeom>
          <a:ln>
            <a:noFill/>
          </a:ln>
          <a:effectLst>
            <a:softEdge rad="112500"/>
          </a:effectLst>
        </p:spPr>
      </p:pic>
      <p:sp>
        <p:nvSpPr>
          <p:cNvPr id="14" name="Content Placeholder 2"/>
          <p:cNvSpPr txBox="1">
            <a:spLocks/>
          </p:cNvSpPr>
          <p:nvPr/>
        </p:nvSpPr>
        <p:spPr>
          <a:xfrm>
            <a:off x="191179" y="1853775"/>
            <a:ext cx="8927409" cy="450463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70C0"/>
                </a:solidFill>
              </a:rPr>
              <a:t>Luke 4:16  </a:t>
            </a:r>
            <a:r>
              <a:rPr lang="en-US" dirty="0"/>
              <a:t>And He came to Nazareth, where He had been </a:t>
            </a:r>
            <a:br>
              <a:rPr lang="en-US" dirty="0"/>
            </a:br>
            <a:r>
              <a:rPr lang="en-US" dirty="0"/>
              <a:t>brought up: and, </a:t>
            </a:r>
            <a:r>
              <a:rPr lang="en-US" sz="3200" b="1" dirty="0">
                <a:solidFill>
                  <a:srgbClr val="0070C0"/>
                </a:solidFill>
                <a:effectLst>
                  <a:outerShdw blurRad="38100" dist="38100" dir="2700000" algn="tl">
                    <a:srgbClr val="000000">
                      <a:alpha val="43137"/>
                    </a:srgbClr>
                  </a:outerShdw>
                </a:effectLst>
              </a:rPr>
              <a:t>as his custom was</a:t>
            </a:r>
            <a:r>
              <a:rPr lang="en-US" sz="3200" dirty="0"/>
              <a:t>, He went into the </a:t>
            </a:r>
            <a:br>
              <a:rPr lang="en-US" sz="3200" dirty="0"/>
            </a:br>
            <a:r>
              <a:rPr lang="en-US" sz="3200" dirty="0"/>
              <a:t>synagogue on the sabbath day, </a:t>
            </a:r>
            <a:r>
              <a:rPr lang="en-US" sz="3200" b="1" u="sng" dirty="0"/>
              <a:t>and</a:t>
            </a:r>
            <a:r>
              <a:rPr lang="en-US" sz="3200" dirty="0"/>
              <a:t> … </a:t>
            </a:r>
            <a:r>
              <a:rPr lang="en-US" sz="3200" b="1" dirty="0">
                <a:solidFill>
                  <a:srgbClr val="0070C0"/>
                </a:solidFill>
              </a:rPr>
              <a:t>(1) …</a:t>
            </a:r>
            <a:r>
              <a:rPr lang="en-US" sz="3200" dirty="0"/>
              <a:t>  </a:t>
            </a:r>
            <a:endParaRPr lang="en-US" sz="3200" i="1" dirty="0"/>
          </a:p>
          <a:p>
            <a:r>
              <a:rPr lang="en-US" b="1" dirty="0">
                <a:solidFill>
                  <a:srgbClr val="0070C0"/>
                </a:solidFill>
              </a:rPr>
              <a:t>Luke 6:1-2, 6  </a:t>
            </a:r>
            <a:r>
              <a:rPr lang="en-US" dirty="0"/>
              <a:t>And it came to pass on the second </a:t>
            </a:r>
            <a:r>
              <a:rPr lang="en-US" dirty="0" err="1"/>
              <a:t>sabbath</a:t>
            </a:r>
            <a:r>
              <a:rPr lang="en-US" dirty="0"/>
              <a:t> after the first, that He went through the corn fields; and His disciples plucked the ears of corn, and did eat, rubbing them in their hands.  </a:t>
            </a:r>
            <a:r>
              <a:rPr lang="en-US" b="1" dirty="0">
                <a:solidFill>
                  <a:srgbClr val="0070C0"/>
                </a:solidFill>
              </a:rPr>
              <a:t>2</a:t>
            </a:r>
            <a:r>
              <a:rPr lang="en-US" dirty="0"/>
              <a:t> And certain of the Pharisees said unto them, Why </a:t>
            </a:r>
            <a:br>
              <a:rPr lang="en-US" dirty="0"/>
            </a:br>
            <a:r>
              <a:rPr lang="en-US" dirty="0"/>
              <a:t>do ye that which is not lawful to do on the </a:t>
            </a:r>
            <a:r>
              <a:rPr lang="en-US" dirty="0" err="1"/>
              <a:t>sabbath</a:t>
            </a:r>
            <a:r>
              <a:rPr lang="en-US" dirty="0"/>
              <a:t> days?  </a:t>
            </a:r>
            <a:br>
              <a:rPr lang="en-US" dirty="0"/>
            </a:br>
            <a:r>
              <a:rPr lang="en-US" sz="3200" b="1" dirty="0">
                <a:solidFill>
                  <a:srgbClr val="0070C0"/>
                </a:solidFill>
              </a:rPr>
              <a:t>6 </a:t>
            </a:r>
            <a:r>
              <a:rPr lang="en-US" sz="3200" b="1" dirty="0"/>
              <a:t> </a:t>
            </a:r>
            <a:r>
              <a:rPr lang="en-US" sz="3200" dirty="0"/>
              <a:t>And it came to pass also on another </a:t>
            </a:r>
            <a:r>
              <a:rPr lang="en-US" sz="3200" dirty="0" err="1"/>
              <a:t>sabbath</a:t>
            </a:r>
            <a:r>
              <a:rPr lang="en-US" sz="3200" dirty="0"/>
              <a:t>, that </a:t>
            </a:r>
            <a:br>
              <a:rPr lang="en-US" sz="3200" dirty="0"/>
            </a:br>
            <a:r>
              <a:rPr lang="en-US" sz="3200" b="1" dirty="0">
                <a:solidFill>
                  <a:srgbClr val="0070C0"/>
                </a:solidFill>
              </a:rPr>
              <a:t>He entered into the synagogue … (2) … </a:t>
            </a:r>
            <a:endParaRPr lang="en-US" sz="3200" dirty="0">
              <a:solidFill>
                <a:srgbClr val="0070C0"/>
              </a:solidFill>
            </a:endParaRPr>
          </a:p>
        </p:txBody>
      </p:sp>
      <p:sp>
        <p:nvSpPr>
          <p:cNvPr id="6" name="Rectangle 5"/>
          <p:cNvSpPr/>
          <p:nvPr/>
        </p:nvSpPr>
        <p:spPr>
          <a:xfrm>
            <a:off x="8513307" y="4190981"/>
            <a:ext cx="3368038" cy="954107"/>
          </a:xfrm>
          <a:prstGeom prst="rect">
            <a:avLst/>
          </a:prstGeom>
        </p:spPr>
        <p:txBody>
          <a:bodyPr wrap="none">
            <a:spAutoFit/>
          </a:bodyPr>
          <a:lstStyle/>
          <a:p>
            <a:pPr lvl="1" algn="ctr"/>
            <a:r>
              <a:rPr lang="en-US" sz="2800" b="1" dirty="0">
                <a:ln>
                  <a:solidFill>
                    <a:srgbClr val="002060"/>
                  </a:solidFill>
                </a:ln>
                <a:solidFill>
                  <a:srgbClr val="0070C0"/>
                </a:solidFill>
              </a:rPr>
              <a:t>(1) … stood up for </a:t>
            </a:r>
            <a:br>
              <a:rPr lang="en-US" sz="2800" b="1" dirty="0">
                <a:ln>
                  <a:solidFill>
                    <a:srgbClr val="002060"/>
                  </a:solidFill>
                </a:ln>
                <a:solidFill>
                  <a:srgbClr val="0070C0"/>
                </a:solidFill>
              </a:rPr>
            </a:br>
            <a:r>
              <a:rPr lang="en-US" sz="2800" b="1" u="sng" dirty="0">
                <a:ln>
                  <a:solidFill>
                    <a:srgbClr val="002060"/>
                  </a:solidFill>
                </a:ln>
                <a:solidFill>
                  <a:srgbClr val="0070C0"/>
                </a:solidFill>
              </a:rPr>
              <a:t>to read</a:t>
            </a:r>
            <a:r>
              <a:rPr lang="en-US" sz="2800" dirty="0">
                <a:ln>
                  <a:solidFill>
                    <a:srgbClr val="002060"/>
                  </a:solidFill>
                </a:ln>
              </a:rPr>
              <a:t>.  </a:t>
            </a:r>
            <a:endParaRPr lang="en-US" sz="2800" i="1" dirty="0">
              <a:ln>
                <a:solidFill>
                  <a:srgbClr val="002060"/>
                </a:solidFill>
              </a:ln>
            </a:endParaRPr>
          </a:p>
        </p:txBody>
      </p:sp>
      <p:sp>
        <p:nvSpPr>
          <p:cNvPr id="7" name="Rectangle 6"/>
          <p:cNvSpPr/>
          <p:nvPr/>
        </p:nvSpPr>
        <p:spPr>
          <a:xfrm>
            <a:off x="8565156" y="5165403"/>
            <a:ext cx="3366178" cy="523220"/>
          </a:xfrm>
          <a:prstGeom prst="rect">
            <a:avLst/>
          </a:prstGeom>
        </p:spPr>
        <p:txBody>
          <a:bodyPr wrap="none">
            <a:spAutoFit/>
          </a:bodyPr>
          <a:lstStyle/>
          <a:p>
            <a:pPr lvl="1"/>
            <a:r>
              <a:rPr lang="en-US" sz="2800" b="1" dirty="0">
                <a:ln>
                  <a:solidFill>
                    <a:srgbClr val="002060"/>
                  </a:solidFill>
                </a:ln>
                <a:solidFill>
                  <a:srgbClr val="0070C0"/>
                </a:solidFill>
                <a:effectLst>
                  <a:outerShdw blurRad="38100" dist="38100" dir="2700000" algn="tl">
                    <a:srgbClr val="000000">
                      <a:alpha val="43137"/>
                    </a:srgbClr>
                  </a:outerShdw>
                </a:effectLst>
              </a:rPr>
              <a:t>(2) … </a:t>
            </a:r>
            <a:r>
              <a:rPr lang="en-US" sz="2800" b="1" u="sng" dirty="0">
                <a:ln>
                  <a:solidFill>
                    <a:srgbClr val="002060"/>
                  </a:solidFill>
                </a:ln>
                <a:solidFill>
                  <a:srgbClr val="0070C0"/>
                </a:solidFill>
                <a:effectLst>
                  <a:outerShdw blurRad="38100" dist="38100" dir="2700000" algn="tl">
                    <a:srgbClr val="000000">
                      <a:alpha val="43137"/>
                    </a:srgbClr>
                  </a:outerShdw>
                </a:effectLst>
              </a:rPr>
              <a:t>and tau</a:t>
            </a:r>
            <a:r>
              <a:rPr lang="en-US" sz="2800" b="1" dirty="0">
                <a:ln>
                  <a:solidFill>
                    <a:srgbClr val="002060"/>
                  </a:solidFill>
                </a:ln>
                <a:solidFill>
                  <a:srgbClr val="0070C0"/>
                </a:solidFill>
                <a:effectLst>
                  <a:outerShdw blurRad="38100" dist="38100" dir="2700000" algn="tl">
                    <a:srgbClr val="000000">
                      <a:alpha val="43137"/>
                    </a:srgbClr>
                  </a:outerShdw>
                </a:effectLst>
              </a:rPr>
              <a:t>g</a:t>
            </a:r>
            <a:r>
              <a:rPr lang="en-US" sz="2800" b="1" u="sng" dirty="0">
                <a:ln>
                  <a:solidFill>
                    <a:srgbClr val="002060"/>
                  </a:solidFill>
                </a:ln>
                <a:solidFill>
                  <a:srgbClr val="0070C0"/>
                </a:solidFill>
                <a:effectLst>
                  <a:outerShdw blurRad="38100" dist="38100" dir="2700000" algn="tl">
                    <a:srgbClr val="000000">
                      <a:alpha val="43137"/>
                    </a:srgbClr>
                  </a:outerShdw>
                </a:effectLst>
              </a:rPr>
              <a:t>ht</a:t>
            </a:r>
            <a:r>
              <a:rPr lang="en-US" sz="2800" b="1" dirty="0">
                <a:ln>
                  <a:solidFill>
                    <a:srgbClr val="002060"/>
                  </a:solidFill>
                </a:ln>
                <a:solidFill>
                  <a:srgbClr val="0070C0"/>
                </a:solidFill>
                <a:effectLst>
                  <a:outerShdw blurRad="38100" dist="38100" dir="2700000" algn="tl">
                    <a:srgbClr val="000000">
                      <a:alpha val="43137"/>
                    </a:srgbClr>
                  </a:outerShdw>
                </a:effectLst>
              </a:rPr>
              <a:t>.</a:t>
            </a:r>
            <a:r>
              <a:rPr lang="en-US" sz="2800" dirty="0">
                <a:ln>
                  <a:solidFill>
                    <a:srgbClr val="002060"/>
                  </a:solidFill>
                </a:ln>
                <a:solidFill>
                  <a:srgbClr val="0070C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94528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accent1">
                <a:lumMod val="40000"/>
                <a:lumOff val="60000"/>
                <a:alpha val="74000"/>
              </a:schemeClr>
            </a:gs>
            <a:gs pos="50000">
              <a:srgbClr val="FF99FF"/>
            </a:gs>
            <a:gs pos="80000">
              <a:schemeClr val="accent4">
                <a:alpha val="72000"/>
                <a:lumMod val="60000"/>
                <a:lumOff val="40000"/>
              </a:schemeClr>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37</a:t>
            </a:fld>
            <a:endParaRPr lang="en-US" dirty="0">
              <a:solidFill>
                <a:schemeClr val="tx1"/>
              </a:solidFill>
            </a:endParaRPr>
          </a:p>
        </p:txBody>
      </p:sp>
      <p:sp>
        <p:nvSpPr>
          <p:cNvPr id="5" name="Title 1"/>
          <p:cNvSpPr txBox="1">
            <a:spLocks/>
          </p:cNvSpPr>
          <p:nvPr/>
        </p:nvSpPr>
        <p:spPr>
          <a:xfrm>
            <a:off x="176664" y="-1028993"/>
            <a:ext cx="11536365" cy="6507836"/>
          </a:xfrm>
          <a:prstGeom prst="rect">
            <a:avLst/>
          </a:prstGeom>
          <a:noFill/>
          <a:ln w="38100">
            <a:noFill/>
          </a:ln>
          <a:scene3d>
            <a:camera prst="perspectiveRelaxedModerately"/>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7200" b="1" i="1" dirty="0">
                <a:ln>
                  <a:solidFill>
                    <a:sysClr val="windowText" lastClr="000000"/>
                  </a:solidFill>
                </a:ln>
                <a:solidFill>
                  <a:srgbClr val="0070C0"/>
                </a:solidFill>
                <a:effectLst>
                  <a:glow rad="127000">
                    <a:srgbClr val="FFFF00"/>
                  </a:glow>
                </a:effectLst>
                <a:latin typeface="Comic Sans MS" pitchFamily="66" charset="0"/>
              </a:rPr>
              <a:t>Why is this question about Yahusha’s actions</a:t>
            </a:r>
            <a:br>
              <a:rPr lang="en-US" sz="7200" b="1" i="1" dirty="0">
                <a:ln>
                  <a:solidFill>
                    <a:sysClr val="windowText" lastClr="000000"/>
                  </a:solidFill>
                </a:ln>
                <a:solidFill>
                  <a:srgbClr val="0070C0"/>
                </a:solidFill>
                <a:effectLst>
                  <a:glow rad="127000">
                    <a:srgbClr val="FFFF00"/>
                  </a:glow>
                </a:effectLst>
                <a:latin typeface="Comic Sans MS" pitchFamily="66" charset="0"/>
              </a:rPr>
            </a:br>
            <a:r>
              <a:rPr lang="en-US" sz="7200" b="1" i="1" dirty="0">
                <a:ln>
                  <a:solidFill>
                    <a:sysClr val="windowText" lastClr="000000"/>
                  </a:solidFill>
                </a:ln>
                <a:solidFill>
                  <a:srgbClr val="0070C0"/>
                </a:solidFill>
                <a:effectLst>
                  <a:glow rad="127000">
                    <a:srgbClr val="FFFF00"/>
                  </a:glow>
                </a:effectLst>
                <a:latin typeface="Comic Sans MS" pitchFamily="66" charset="0"/>
              </a:rPr>
              <a:t>in </a:t>
            </a:r>
            <a:r>
              <a:rPr lang="en-US" sz="7200" b="1" i="1" dirty="0">
                <a:ln>
                  <a:solidFill>
                    <a:sysClr val="windowText" lastClr="000000"/>
                  </a:solidFill>
                </a:ln>
                <a:solidFill>
                  <a:schemeClr val="accent2">
                    <a:lumMod val="50000"/>
                  </a:schemeClr>
                </a:solidFill>
                <a:effectLst>
                  <a:glow rad="127000">
                    <a:srgbClr val="FFFF00"/>
                  </a:glow>
                </a:effectLst>
                <a:latin typeface="Comic Sans MS" pitchFamily="66" charset="0"/>
              </a:rPr>
              <a:t>“</a:t>
            </a:r>
            <a:r>
              <a:rPr lang="en-US" sz="7200" b="1" i="1" u="sng" dirty="0">
                <a:ln>
                  <a:solidFill>
                    <a:sysClr val="windowText" lastClr="000000"/>
                  </a:solidFill>
                </a:ln>
                <a:solidFill>
                  <a:srgbClr val="C00000"/>
                </a:solidFill>
                <a:effectLst>
                  <a:glow rad="127000">
                    <a:srgbClr val="FFFF00"/>
                  </a:glow>
                </a:effectLst>
                <a:latin typeface="Comic Sans MS" pitchFamily="66" charset="0"/>
              </a:rPr>
              <a:t>their</a:t>
            </a:r>
            <a:r>
              <a:rPr lang="en-US" sz="7200" b="1" i="1" dirty="0">
                <a:ln>
                  <a:solidFill>
                    <a:sysClr val="windowText" lastClr="000000"/>
                  </a:solidFill>
                </a:ln>
                <a:solidFill>
                  <a:schemeClr val="accent2">
                    <a:lumMod val="50000"/>
                  </a:schemeClr>
                </a:solidFill>
                <a:effectLst>
                  <a:glow rad="127000">
                    <a:srgbClr val="FFFF00"/>
                  </a:glow>
                </a:effectLst>
                <a:latin typeface="Comic Sans MS" pitchFamily="66" charset="0"/>
              </a:rPr>
              <a:t> synagogues” </a:t>
            </a:r>
            <a:br>
              <a:rPr lang="en-US" sz="7200" b="1" i="1" dirty="0">
                <a:ln>
                  <a:solidFill>
                    <a:sysClr val="windowText" lastClr="000000"/>
                  </a:solidFill>
                </a:ln>
                <a:solidFill>
                  <a:schemeClr val="accent2">
                    <a:lumMod val="50000"/>
                  </a:schemeClr>
                </a:solidFill>
                <a:effectLst>
                  <a:glow rad="127000">
                    <a:srgbClr val="FFFF00"/>
                  </a:glow>
                </a:effectLst>
                <a:latin typeface="Comic Sans MS" pitchFamily="66" charset="0"/>
              </a:rPr>
            </a:br>
            <a:r>
              <a:rPr lang="en-US" sz="7200" b="1" i="1" dirty="0">
                <a:ln>
                  <a:solidFill>
                    <a:sysClr val="windowText" lastClr="000000"/>
                  </a:solidFill>
                </a:ln>
                <a:solidFill>
                  <a:srgbClr val="0070C0"/>
                </a:solidFill>
                <a:effectLst>
                  <a:glow rad="127000">
                    <a:srgbClr val="FFFF00"/>
                  </a:glow>
                </a:effectLst>
                <a:latin typeface="Comic Sans MS" pitchFamily="66" charset="0"/>
              </a:rPr>
              <a:t>or in </a:t>
            </a:r>
            <a:r>
              <a:rPr lang="en-US" sz="7200" b="1" i="1" dirty="0">
                <a:ln>
                  <a:solidFill>
                    <a:sysClr val="windowText" lastClr="000000"/>
                  </a:solidFill>
                </a:ln>
                <a:solidFill>
                  <a:schemeClr val="accent2">
                    <a:lumMod val="50000"/>
                  </a:schemeClr>
                </a:solidFill>
                <a:effectLst>
                  <a:glow rad="127000">
                    <a:srgbClr val="FFFF00"/>
                  </a:glow>
                </a:effectLst>
                <a:latin typeface="Comic Sans MS" pitchFamily="66" charset="0"/>
              </a:rPr>
              <a:t>“</a:t>
            </a:r>
            <a:r>
              <a:rPr lang="en-US" sz="7200" b="1" i="1" u="sng" dirty="0">
                <a:ln>
                  <a:solidFill>
                    <a:sysClr val="windowText" lastClr="000000"/>
                  </a:solidFill>
                </a:ln>
                <a:solidFill>
                  <a:srgbClr val="C00000"/>
                </a:solidFill>
                <a:effectLst>
                  <a:glow rad="127000">
                    <a:srgbClr val="FFFF00"/>
                  </a:glow>
                </a:effectLst>
                <a:latin typeface="Comic Sans MS" pitchFamily="66" charset="0"/>
              </a:rPr>
              <a:t>their</a:t>
            </a:r>
            <a:r>
              <a:rPr lang="en-US" sz="7200" b="1" i="1" dirty="0">
                <a:ln>
                  <a:solidFill>
                    <a:sysClr val="windowText" lastClr="000000"/>
                  </a:solidFill>
                </a:ln>
                <a:solidFill>
                  <a:schemeClr val="accent2">
                    <a:lumMod val="50000"/>
                  </a:schemeClr>
                </a:solidFill>
                <a:effectLst>
                  <a:glow rad="127000">
                    <a:srgbClr val="FFFF00"/>
                  </a:glow>
                </a:effectLst>
                <a:latin typeface="Comic Sans MS" pitchFamily="66" charset="0"/>
              </a:rPr>
              <a:t> temples” </a:t>
            </a:r>
            <a:br>
              <a:rPr lang="en-US" sz="7200" b="1" i="1" dirty="0">
                <a:ln>
                  <a:solidFill>
                    <a:sysClr val="windowText" lastClr="000000"/>
                  </a:solidFill>
                </a:ln>
                <a:solidFill>
                  <a:schemeClr val="accent2">
                    <a:lumMod val="50000"/>
                  </a:schemeClr>
                </a:solidFill>
                <a:effectLst>
                  <a:glow rad="127000">
                    <a:srgbClr val="FFFF00"/>
                  </a:glow>
                </a:effectLst>
                <a:latin typeface="Comic Sans MS" pitchFamily="66" charset="0"/>
              </a:rPr>
            </a:br>
            <a:r>
              <a:rPr lang="en-US" sz="7200" b="1" i="1" dirty="0">
                <a:ln>
                  <a:solidFill>
                    <a:sysClr val="windowText" lastClr="000000"/>
                  </a:solidFill>
                </a:ln>
                <a:solidFill>
                  <a:srgbClr val="0070C0"/>
                </a:solidFill>
                <a:effectLst>
                  <a:glow rad="127000">
                    <a:srgbClr val="FFFF00"/>
                  </a:glow>
                </a:effectLst>
                <a:latin typeface="Comic Sans MS" pitchFamily="66" charset="0"/>
              </a:rPr>
              <a:t>even being asked?</a:t>
            </a:r>
          </a:p>
        </p:txBody>
      </p:sp>
      <p:sp>
        <p:nvSpPr>
          <p:cNvPr id="8" name="Rectangle 7"/>
          <p:cNvSpPr/>
          <p:nvPr/>
        </p:nvSpPr>
        <p:spPr>
          <a:xfrm>
            <a:off x="2061591" y="6283791"/>
            <a:ext cx="7005123" cy="1148418"/>
          </a:xfrm>
          <a:prstGeom prst="rect">
            <a:avLst/>
          </a:prstGeom>
          <a:noFill/>
        </p:spPr>
        <p:txBody>
          <a:bodyPr wrap="none" lIns="91440" tIns="45720" rIns="91440" bIns="45720">
            <a:prstTxWarp prst="textArchUp">
              <a:avLst/>
            </a:prstTxWarp>
            <a:spAutoFit/>
            <a:scene3d>
              <a:camera prst="orthographicFront"/>
              <a:lightRig rig="soft" dir="t">
                <a:rot lat="0" lon="0" rev="15600000"/>
              </a:lightRig>
            </a:scene3d>
            <a:sp3d extrusionH="57150" prstMaterial="softEdge">
              <a:bevelT w="25400" h="38100" prst="angle"/>
            </a:sp3d>
          </a:bodyPr>
          <a:lstStyle/>
          <a:p>
            <a:pPr algn="ctr"/>
            <a:r>
              <a:rPr lang="en-US" sz="5400" b="1" dirty="0">
                <a:ln/>
                <a:solidFill>
                  <a:schemeClr val="accent5">
                    <a:lumMod val="75000"/>
                  </a:schemeClr>
                </a:solidFill>
                <a:effectLst>
                  <a:outerShdw blurRad="60007" dist="310007" dir="7680000" sy="30000" kx="1300200" algn="ctr" rotWithShape="0">
                    <a:prstClr val="black">
                      <a:alpha val="32000"/>
                    </a:prstClr>
                  </a:outerShdw>
                </a:effectLst>
                <a:latin typeface="Arial Rounded MT Bold" panose="020F0704030504030204" pitchFamily="34" charset="0"/>
              </a:rPr>
              <a:t>What does this have</a:t>
            </a:r>
            <a:br>
              <a:rPr lang="en-US" sz="5400" b="1" dirty="0">
                <a:ln/>
                <a:solidFill>
                  <a:schemeClr val="accent5">
                    <a:lumMod val="75000"/>
                  </a:schemeClr>
                </a:solidFill>
                <a:effectLst>
                  <a:outerShdw blurRad="60007" dist="310007" dir="7680000" sy="30000" kx="1300200" algn="ctr" rotWithShape="0">
                    <a:prstClr val="black">
                      <a:alpha val="32000"/>
                    </a:prstClr>
                  </a:outerShdw>
                </a:effectLst>
                <a:latin typeface="Arial Rounded MT Bold" panose="020F0704030504030204" pitchFamily="34" charset="0"/>
              </a:rPr>
            </a:br>
            <a:r>
              <a:rPr lang="en-US" sz="5400" b="1" dirty="0">
                <a:ln/>
                <a:solidFill>
                  <a:schemeClr val="accent5">
                    <a:lumMod val="75000"/>
                  </a:schemeClr>
                </a:solidFill>
                <a:effectLst>
                  <a:outerShdw blurRad="60007" dist="310007" dir="7680000" sy="30000" kx="1300200" algn="ctr" rotWithShape="0">
                    <a:prstClr val="black">
                      <a:alpha val="32000"/>
                    </a:prstClr>
                  </a:outerShdw>
                </a:effectLst>
                <a:latin typeface="Arial Rounded MT Bold" panose="020F0704030504030204" pitchFamily="34" charset="0"/>
              </a:rPr>
              <a:t>to do with John 7?</a:t>
            </a:r>
            <a:endParaRPr lang="en-US" sz="5400" b="1" cap="none" spc="0" dirty="0">
              <a:ln/>
              <a:solidFill>
                <a:schemeClr val="accent5">
                  <a:lumMod val="75000"/>
                </a:schemeClr>
              </a:solidFill>
              <a:effectLst>
                <a:outerShdw blurRad="60007" dist="310007" dir="7680000" sy="30000" kx="1300200" algn="ctr" rotWithShape="0">
                  <a:prstClr val="black">
                    <a:alpha val="32000"/>
                  </a:prstClr>
                </a:outerShdw>
              </a:effectLst>
              <a:latin typeface="Arial Rounded MT Bold" panose="020F0704030504030204" pitchFamily="34" charset="0"/>
            </a:endParaRPr>
          </a:p>
        </p:txBody>
      </p:sp>
      <p:pic>
        <p:nvPicPr>
          <p:cNvPr id="10" name="Picture 10" descr="C:\Users\Rae\Desktop\Art on Desktop\white man clip art\yellow-blue smiley faces\question face yellow pn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48409" y="4400178"/>
            <a:ext cx="3082925" cy="23304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82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accent1">
                <a:lumMod val="40000"/>
                <a:lumOff val="60000"/>
                <a:alpha val="74000"/>
              </a:schemeClr>
            </a:gs>
            <a:gs pos="50000">
              <a:srgbClr val="FF99FF"/>
            </a:gs>
            <a:gs pos="80000">
              <a:schemeClr val="accent4">
                <a:alpha val="72000"/>
                <a:lumMod val="60000"/>
                <a:lumOff val="40000"/>
              </a:schemeClr>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38</a:t>
            </a:fld>
            <a:endParaRPr lang="en-US" dirty="0">
              <a:solidFill>
                <a:schemeClr val="tx1"/>
              </a:solidFill>
            </a:endParaRPr>
          </a:p>
        </p:txBody>
      </p:sp>
      <p:sp>
        <p:nvSpPr>
          <p:cNvPr id="5" name="Title 1"/>
          <p:cNvSpPr txBox="1">
            <a:spLocks/>
          </p:cNvSpPr>
          <p:nvPr/>
        </p:nvSpPr>
        <p:spPr>
          <a:xfrm>
            <a:off x="0" y="-820067"/>
            <a:ext cx="12149639" cy="6507836"/>
          </a:xfrm>
          <a:prstGeom prst="rect">
            <a:avLst/>
          </a:prstGeom>
          <a:noFill/>
          <a:ln w="38100">
            <a:noFill/>
          </a:ln>
          <a:scene3d>
            <a:camera prst="perspectiveRelaxedModerately"/>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6000" b="1" i="1" dirty="0">
                <a:ln>
                  <a:solidFill>
                    <a:sysClr val="windowText" lastClr="000000"/>
                  </a:solidFill>
                </a:ln>
                <a:solidFill>
                  <a:srgbClr val="0070C0"/>
                </a:solidFill>
                <a:effectLst>
                  <a:glow rad="127000">
                    <a:srgbClr val="FFFF00"/>
                  </a:glow>
                </a:effectLst>
                <a:latin typeface="Comic Sans MS" pitchFamily="66" charset="0"/>
              </a:rPr>
              <a:t>Did Yahusha present Himself </a:t>
            </a:r>
            <a:br>
              <a:rPr lang="en-US" sz="6000" b="1" i="1" dirty="0">
                <a:ln>
                  <a:solidFill>
                    <a:sysClr val="windowText" lastClr="000000"/>
                  </a:solidFill>
                </a:ln>
                <a:solidFill>
                  <a:srgbClr val="0070C0"/>
                </a:solidFill>
                <a:effectLst>
                  <a:glow rad="127000">
                    <a:srgbClr val="FFFF00"/>
                  </a:glow>
                </a:effectLst>
                <a:latin typeface="Comic Sans MS" pitchFamily="66" charset="0"/>
              </a:rPr>
            </a:br>
            <a:r>
              <a:rPr lang="en-US" sz="6000" b="1" i="1" dirty="0">
                <a:ln>
                  <a:solidFill>
                    <a:sysClr val="windowText" lastClr="000000"/>
                  </a:solidFill>
                </a:ln>
                <a:solidFill>
                  <a:srgbClr val="0070C0"/>
                </a:solidFill>
                <a:effectLst>
                  <a:glow rad="127000">
                    <a:srgbClr val="FFFF00"/>
                  </a:glow>
                </a:effectLst>
                <a:latin typeface="Comic Sans MS" pitchFamily="66" charset="0"/>
              </a:rPr>
              <a:t>at the synagogues to:</a:t>
            </a:r>
            <a:r>
              <a:rPr lang="en-US" sz="2800" b="1" i="1" dirty="0">
                <a:ln>
                  <a:solidFill>
                    <a:sysClr val="windowText" lastClr="000000"/>
                  </a:solidFill>
                </a:ln>
                <a:solidFill>
                  <a:srgbClr val="0070C0"/>
                </a:solidFill>
                <a:effectLst>
                  <a:glow rad="127000">
                    <a:srgbClr val="FFFF00"/>
                  </a:glow>
                </a:effectLst>
                <a:latin typeface="Comic Sans MS" pitchFamily="66" charset="0"/>
              </a:rPr>
              <a:t>  </a:t>
            </a:r>
          </a:p>
          <a:p>
            <a:pPr algn="ctr">
              <a:lnSpc>
                <a:spcPct val="100000"/>
              </a:lnSpc>
            </a:pPr>
            <a:r>
              <a:rPr lang="en-US" sz="2800" b="1" i="1" dirty="0">
                <a:ln>
                  <a:solidFill>
                    <a:sysClr val="windowText" lastClr="000000"/>
                  </a:solidFill>
                </a:ln>
                <a:solidFill>
                  <a:srgbClr val="0070C0"/>
                </a:solidFill>
                <a:effectLst>
                  <a:glow rad="127000">
                    <a:srgbClr val="FFFF00"/>
                  </a:glow>
                </a:effectLst>
                <a:latin typeface="Comic Sans MS" pitchFamily="66" charset="0"/>
              </a:rPr>
              <a:t> </a:t>
            </a:r>
          </a:p>
          <a:p>
            <a:pPr marL="1143000" indent="-1143000" algn="ctr">
              <a:lnSpc>
                <a:spcPct val="100000"/>
              </a:lnSpc>
              <a:buAutoNum type="arabicParenR"/>
            </a:pPr>
            <a:r>
              <a:rPr lang="en-US" sz="6000" b="1" i="1" dirty="0">
                <a:ln>
                  <a:solidFill>
                    <a:sysClr val="windowText" lastClr="000000"/>
                  </a:solidFill>
                </a:ln>
                <a:solidFill>
                  <a:srgbClr val="0070C0"/>
                </a:solidFill>
                <a:effectLst>
                  <a:glow rad="127000">
                    <a:srgbClr val="FFFF00"/>
                  </a:glow>
                </a:effectLst>
                <a:latin typeface="Comic Sans MS" pitchFamily="66" charset="0"/>
              </a:rPr>
              <a:t>Worship?  </a:t>
            </a:r>
            <a:br>
              <a:rPr lang="en-US" sz="6000" b="1" i="1" dirty="0">
                <a:ln>
                  <a:solidFill>
                    <a:sysClr val="windowText" lastClr="000000"/>
                  </a:solidFill>
                </a:ln>
                <a:solidFill>
                  <a:srgbClr val="0070C0"/>
                </a:solidFill>
                <a:effectLst>
                  <a:glow rad="127000">
                    <a:srgbClr val="FFFF00"/>
                  </a:glow>
                </a:effectLst>
                <a:latin typeface="Comic Sans MS" pitchFamily="66" charset="0"/>
              </a:rPr>
            </a:br>
            <a:r>
              <a:rPr lang="en-US" sz="6000" b="1" i="1" dirty="0">
                <a:ln>
                  <a:solidFill>
                    <a:sysClr val="windowText" lastClr="000000"/>
                  </a:solidFill>
                </a:ln>
                <a:solidFill>
                  <a:srgbClr val="0070C0"/>
                </a:solidFill>
                <a:effectLst>
                  <a:glow rad="127000">
                    <a:srgbClr val="FFFF00"/>
                  </a:glow>
                </a:effectLst>
                <a:latin typeface="Comic Sans MS" pitchFamily="66" charset="0"/>
              </a:rPr>
              <a:t>2) Teach the Gospel?</a:t>
            </a:r>
          </a:p>
          <a:p>
            <a:pPr algn="ctr">
              <a:lnSpc>
                <a:spcPct val="100000"/>
              </a:lnSpc>
            </a:pPr>
            <a:r>
              <a:rPr lang="en-US" sz="6000" b="1" i="1" dirty="0">
                <a:ln>
                  <a:solidFill>
                    <a:sysClr val="windowText" lastClr="000000"/>
                  </a:solidFill>
                </a:ln>
                <a:solidFill>
                  <a:srgbClr val="0070C0"/>
                </a:solidFill>
                <a:effectLst>
                  <a:glow rad="127000">
                    <a:srgbClr val="FFFF00"/>
                  </a:glow>
                </a:effectLst>
                <a:latin typeface="Comic Sans MS" pitchFamily="66" charset="0"/>
              </a:rPr>
              <a:t>3) Or … both?</a:t>
            </a:r>
            <a:br>
              <a:rPr lang="en-US" sz="6000" b="1" i="1" dirty="0">
                <a:ln>
                  <a:solidFill>
                    <a:sysClr val="windowText" lastClr="000000"/>
                  </a:solidFill>
                </a:ln>
                <a:solidFill>
                  <a:srgbClr val="0070C0"/>
                </a:solidFill>
                <a:effectLst>
                  <a:glow rad="127000">
                    <a:srgbClr val="FFFF00"/>
                  </a:glow>
                </a:effectLst>
                <a:latin typeface="Comic Sans MS" pitchFamily="66" charset="0"/>
              </a:rPr>
            </a:br>
            <a:endParaRPr lang="en-US" sz="6000" b="1" i="1" dirty="0">
              <a:ln>
                <a:solidFill>
                  <a:sysClr val="windowText" lastClr="000000"/>
                </a:solidFill>
              </a:ln>
              <a:solidFill>
                <a:srgbClr val="0070C0"/>
              </a:solidFill>
              <a:effectLst>
                <a:glow rad="127000">
                  <a:srgbClr val="FFFF00"/>
                </a:glow>
              </a:effectLst>
              <a:latin typeface="Comic Sans MS" pitchFamily="66" charset="0"/>
            </a:endParaRPr>
          </a:p>
        </p:txBody>
      </p:sp>
      <p:sp>
        <p:nvSpPr>
          <p:cNvPr id="8" name="Rectangle 7"/>
          <p:cNvSpPr/>
          <p:nvPr/>
        </p:nvSpPr>
        <p:spPr>
          <a:xfrm>
            <a:off x="288235" y="4710613"/>
            <a:ext cx="8778479"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prst="angle"/>
            </a:sp3d>
          </a:bodyPr>
          <a:lstStyle/>
          <a:p>
            <a:pPr algn="ctr"/>
            <a:r>
              <a:rPr lang="en-US" sz="5400" b="1" dirty="0">
                <a:ln/>
                <a:solidFill>
                  <a:schemeClr val="accent5">
                    <a:lumMod val="75000"/>
                  </a:schemeClr>
                </a:solidFill>
                <a:effectLst>
                  <a:outerShdw blurRad="60007" dist="310007" dir="7680000" sy="30000" kx="1300200" algn="ctr" rotWithShape="0">
                    <a:prstClr val="black">
                      <a:alpha val="32000"/>
                    </a:prstClr>
                  </a:outerShdw>
                </a:effectLst>
                <a:latin typeface="Arial Rounded MT Bold" panose="020F0704030504030204" pitchFamily="34" charset="0"/>
              </a:rPr>
              <a:t>If it was “to worship” ~ then worship - “Who”?</a:t>
            </a:r>
          </a:p>
        </p:txBody>
      </p:sp>
      <p:pic>
        <p:nvPicPr>
          <p:cNvPr id="10" name="Picture 10" descr="C:\Users\Rae\Desktop\Art on Desktop\white man clip art\yellow-blue smiley faces\question face yellow pn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49198" y="4032043"/>
            <a:ext cx="3082925" cy="23304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3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accent1">
                <a:lumMod val="40000"/>
                <a:lumOff val="60000"/>
                <a:alpha val="74000"/>
              </a:schemeClr>
            </a:gs>
            <a:gs pos="50000">
              <a:schemeClr val="accent6">
                <a:lumMod val="40000"/>
                <a:lumOff val="60000"/>
              </a:schemeClr>
            </a:gs>
            <a:gs pos="80000">
              <a:schemeClr val="accent4">
                <a:alpha val="72000"/>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39</a:t>
            </a:fld>
            <a:endParaRPr lang="en-US" dirty="0">
              <a:solidFill>
                <a:schemeClr val="tx1"/>
              </a:solidFill>
            </a:endParaRPr>
          </a:p>
        </p:txBody>
      </p:sp>
      <p:sp>
        <p:nvSpPr>
          <p:cNvPr id="5" name="Title 1"/>
          <p:cNvSpPr txBox="1">
            <a:spLocks/>
          </p:cNvSpPr>
          <p:nvPr/>
        </p:nvSpPr>
        <p:spPr>
          <a:xfrm>
            <a:off x="292779" y="197764"/>
            <a:ext cx="11536365" cy="847265"/>
          </a:xfrm>
          <a:prstGeom prst="homePlate">
            <a:avLst>
              <a:gd name="adj" fmla="val 35911"/>
            </a:avLst>
          </a:prstGeom>
          <a:solidFill>
            <a:srgbClr val="7030A0"/>
          </a:solidFill>
          <a:ln w="38100">
            <a:solidFill>
              <a:srgbClr val="0000FF"/>
            </a:solidFill>
          </a:ln>
          <a:scene3d>
            <a:camera prst="orthographicFront"/>
            <a:lightRig rig="threePt" dir="t"/>
          </a:scene3d>
          <a:sp3d>
            <a:bevelT w="139700" h="139700" prst="divot"/>
          </a:sp3d>
        </p:spPr>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i="1" u="sng" dirty="0">
                <a:ln>
                  <a:solidFill>
                    <a:sysClr val="windowText" lastClr="000000"/>
                  </a:solidFill>
                </a:ln>
                <a:solidFill>
                  <a:srgbClr val="0070C0"/>
                </a:solidFill>
                <a:effectLst>
                  <a:glow rad="127000">
                    <a:srgbClr val="FFFF00"/>
                  </a:glow>
                </a:effectLst>
                <a:latin typeface="Comic Sans MS" pitchFamily="66" charset="0"/>
              </a:rPr>
              <a:t>Where</a:t>
            </a:r>
            <a:r>
              <a:rPr lang="en-US" sz="3600" b="1" i="1" dirty="0">
                <a:ln>
                  <a:solidFill>
                    <a:sysClr val="windowText" lastClr="000000"/>
                  </a:solidFill>
                </a:ln>
                <a:solidFill>
                  <a:srgbClr val="0070C0"/>
                </a:solidFill>
                <a:effectLst>
                  <a:glow rad="127000">
                    <a:srgbClr val="FFFF00"/>
                  </a:glow>
                </a:effectLst>
                <a:latin typeface="Comic Sans MS" pitchFamily="66" charset="0"/>
              </a:rPr>
              <a:t> did Yahusha honor His Appointed Times?</a:t>
            </a:r>
          </a:p>
        </p:txBody>
      </p:sp>
      <p:sp>
        <p:nvSpPr>
          <p:cNvPr id="6" name="Content Placeholder 3"/>
          <p:cNvSpPr>
            <a:spLocks noGrp="1"/>
          </p:cNvSpPr>
          <p:nvPr>
            <p:ph sz="half" idx="4294967295"/>
          </p:nvPr>
        </p:nvSpPr>
        <p:spPr>
          <a:xfrm>
            <a:off x="205695" y="2193840"/>
            <a:ext cx="11856860" cy="3617413"/>
          </a:xfrm>
          <a:prstGeom prst="rect">
            <a:avLst/>
          </a:prstGeom>
        </p:spPr>
        <p:txBody>
          <a:bodyPr>
            <a:normAutofit fontScale="77500" lnSpcReduction="20000"/>
          </a:bodyPr>
          <a:lstStyle/>
          <a:p>
            <a:pPr marL="0" indent="0">
              <a:buNone/>
            </a:pPr>
            <a:r>
              <a:rPr lang="en-US" dirty="0"/>
              <a:t>More Questions:</a:t>
            </a:r>
          </a:p>
          <a:p>
            <a:r>
              <a:rPr lang="en-US" dirty="0"/>
              <a:t>From age 12 up to </a:t>
            </a:r>
            <a:r>
              <a:rPr lang="en-US" b="1" dirty="0">
                <a:solidFill>
                  <a:srgbClr val="0070C0"/>
                </a:solidFill>
              </a:rPr>
              <a:t>Yahusha’s</a:t>
            </a:r>
            <a:r>
              <a:rPr lang="en-US" dirty="0"/>
              <a:t> baptism and ordained ministry, where could (or did) He go to honor </a:t>
            </a:r>
            <a:br>
              <a:rPr lang="en-US" dirty="0"/>
            </a:br>
            <a:r>
              <a:rPr lang="en-US" dirty="0"/>
              <a:t>the Covenant appointed times?</a:t>
            </a:r>
          </a:p>
          <a:p>
            <a:r>
              <a:rPr lang="en-US" b="1" dirty="0">
                <a:solidFill>
                  <a:srgbClr val="0070C0"/>
                </a:solidFill>
              </a:rPr>
              <a:t>Yahusha</a:t>
            </a:r>
            <a:r>
              <a:rPr lang="en-US" dirty="0"/>
              <a:t> knew about the command to worship [be present] at Jerusalem for the appointed times?  </a:t>
            </a:r>
            <a:br>
              <a:rPr lang="en-US" dirty="0"/>
            </a:br>
            <a:r>
              <a:rPr lang="en-US" dirty="0"/>
              <a:t>How did He accomplish that when the leaders were constantly watching to either trap Him, or kill Him?</a:t>
            </a:r>
          </a:p>
          <a:p>
            <a:r>
              <a:rPr lang="en-US" dirty="0"/>
              <a:t>The sunset/lunar calendar of Judah’s leaders did </a:t>
            </a:r>
            <a:r>
              <a:rPr lang="en-US" b="1" u="sng" dirty="0"/>
              <a:t>not</a:t>
            </a:r>
            <a:r>
              <a:rPr lang="en-US" dirty="0"/>
              <a:t> reflect the </a:t>
            </a:r>
            <a:r>
              <a:rPr lang="en-US" b="1" dirty="0">
                <a:solidFill>
                  <a:srgbClr val="0000FF"/>
                </a:solidFill>
              </a:rPr>
              <a:t>Covenant Appointed Times </a:t>
            </a:r>
            <a:r>
              <a:rPr lang="en-US" dirty="0"/>
              <a:t>– so </a:t>
            </a:r>
            <a:br>
              <a:rPr lang="en-US" dirty="0"/>
            </a:br>
            <a:r>
              <a:rPr lang="en-US" dirty="0"/>
              <a:t>why would He ever have to attend anyway?</a:t>
            </a:r>
          </a:p>
          <a:p>
            <a:r>
              <a:rPr lang="en-US" dirty="0"/>
              <a:t>During His ministry with </a:t>
            </a:r>
            <a:r>
              <a:rPr lang="en-US" b="1" u="sng" dirty="0"/>
              <a:t>His disci</a:t>
            </a:r>
            <a:r>
              <a:rPr lang="en-US" b="1" dirty="0"/>
              <a:t>p</a:t>
            </a:r>
            <a:r>
              <a:rPr lang="en-US" b="1" u="sng" dirty="0"/>
              <a:t>les</a:t>
            </a:r>
            <a:r>
              <a:rPr lang="en-US" dirty="0"/>
              <a:t>, did they follow </a:t>
            </a:r>
            <a:r>
              <a:rPr lang="en-US" b="1" dirty="0">
                <a:solidFill>
                  <a:srgbClr val="0070C0"/>
                </a:solidFill>
              </a:rPr>
              <a:t>Yahusha</a:t>
            </a:r>
            <a:r>
              <a:rPr lang="en-US" dirty="0"/>
              <a:t> and </a:t>
            </a:r>
            <a:r>
              <a:rPr lang="en-US" b="1" dirty="0">
                <a:solidFill>
                  <a:srgbClr val="0000FF"/>
                </a:solidFill>
              </a:rPr>
              <a:t>His Covenant Appointed Times</a:t>
            </a:r>
            <a:r>
              <a:rPr lang="en-US" dirty="0"/>
              <a:t> – “in spirit and in truth”?  Wherever they were?  Or … must this be at the Jerusalem temple?</a:t>
            </a:r>
          </a:p>
          <a:p>
            <a:r>
              <a:rPr lang="en-US" dirty="0"/>
              <a:t>John 7 speaks about the </a:t>
            </a:r>
            <a:r>
              <a:rPr lang="en-US" b="1" u="sng" dirty="0">
                <a:solidFill>
                  <a:srgbClr val="C00000"/>
                </a:solidFill>
              </a:rPr>
              <a:t>Jews</a:t>
            </a:r>
            <a:r>
              <a:rPr lang="en-US" b="1" dirty="0">
                <a:solidFill>
                  <a:srgbClr val="C00000"/>
                </a:solidFill>
              </a:rPr>
              <a:t>’</a:t>
            </a:r>
            <a:r>
              <a:rPr lang="en-US" dirty="0">
                <a:solidFill>
                  <a:srgbClr val="C00000"/>
                </a:solidFill>
              </a:rPr>
              <a:t> </a:t>
            </a:r>
            <a:r>
              <a:rPr lang="en-US" dirty="0"/>
              <a:t>Feast of Tabernacles with </a:t>
            </a:r>
            <a:r>
              <a:rPr lang="en-US" b="1" dirty="0">
                <a:solidFill>
                  <a:srgbClr val="0070C0"/>
                </a:solidFill>
              </a:rPr>
              <a:t>Yahusha’s</a:t>
            </a:r>
            <a:r>
              <a:rPr lang="en-US" dirty="0"/>
              <a:t> brothers urging Him to </a:t>
            </a:r>
            <a:br>
              <a:rPr lang="en-US" dirty="0"/>
            </a:br>
            <a:r>
              <a:rPr lang="en-US" dirty="0"/>
              <a:t>come with them up to the feast.</a:t>
            </a:r>
            <a:endParaRPr lang="en-CA" dirty="0"/>
          </a:p>
        </p:txBody>
      </p:sp>
      <p:sp>
        <p:nvSpPr>
          <p:cNvPr id="9" name="Rectangle 8"/>
          <p:cNvSpPr/>
          <p:nvPr/>
        </p:nvSpPr>
        <p:spPr>
          <a:xfrm>
            <a:off x="526399" y="5660899"/>
            <a:ext cx="11186630" cy="107721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3200" b="1" cap="none" spc="0" dirty="0">
                <a:ln/>
                <a:solidFill>
                  <a:schemeClr val="accent5">
                    <a:lumMod val="75000"/>
                  </a:schemeClr>
                </a:solidFill>
                <a:effectLst/>
              </a:rPr>
              <a:t>What will we find when we compare the appointed times </a:t>
            </a:r>
            <a:br>
              <a:rPr lang="en-US" sz="3200" b="1" cap="none" spc="0" dirty="0">
                <a:ln/>
                <a:solidFill>
                  <a:schemeClr val="accent5">
                    <a:lumMod val="75000"/>
                  </a:schemeClr>
                </a:solidFill>
                <a:effectLst/>
              </a:rPr>
            </a:br>
            <a:r>
              <a:rPr lang="en-US" sz="3200" b="1" cap="none" spc="0" dirty="0">
                <a:ln/>
                <a:solidFill>
                  <a:schemeClr val="accent5">
                    <a:lumMod val="75000"/>
                  </a:schemeClr>
                </a:solidFill>
                <a:effectLst/>
              </a:rPr>
              <a:t>of the </a:t>
            </a:r>
            <a:r>
              <a:rPr lang="en-US" sz="3200" b="1" cap="none" spc="0" dirty="0">
                <a:ln/>
                <a:solidFill>
                  <a:srgbClr val="C00000"/>
                </a:solidFill>
                <a:effectLst/>
              </a:rPr>
              <a:t>Lunar calendar </a:t>
            </a:r>
            <a:r>
              <a:rPr lang="en-US" sz="3200" b="1" cap="none" spc="0" dirty="0">
                <a:ln/>
                <a:solidFill>
                  <a:schemeClr val="accent5">
                    <a:lumMod val="75000"/>
                  </a:schemeClr>
                </a:solidFill>
                <a:effectLst/>
              </a:rPr>
              <a:t>with the </a:t>
            </a:r>
            <a:r>
              <a:rPr lang="en-US" sz="3200" b="1" cap="none" spc="0" dirty="0">
                <a:ln/>
                <a:solidFill>
                  <a:srgbClr val="0070C0"/>
                </a:solidFill>
                <a:effectLst/>
              </a:rPr>
              <a:t>Covenant calendar</a:t>
            </a:r>
            <a:r>
              <a:rPr lang="en-US" sz="3200" b="1" cap="none" spc="0" dirty="0">
                <a:ln/>
                <a:solidFill>
                  <a:schemeClr val="accent5">
                    <a:lumMod val="75000"/>
                  </a:schemeClr>
                </a:solidFill>
                <a:effectLst/>
              </a:rPr>
              <a:t>?</a:t>
            </a:r>
          </a:p>
        </p:txBody>
      </p:sp>
      <p:sp>
        <p:nvSpPr>
          <p:cNvPr id="11" name="Title 1"/>
          <p:cNvSpPr txBox="1">
            <a:spLocks/>
          </p:cNvSpPr>
          <p:nvPr/>
        </p:nvSpPr>
        <p:spPr>
          <a:xfrm>
            <a:off x="299532" y="1242711"/>
            <a:ext cx="11536365" cy="847265"/>
          </a:xfrm>
          <a:prstGeom prst="homePlate">
            <a:avLst>
              <a:gd name="adj" fmla="val 35911"/>
            </a:avLst>
          </a:prstGeom>
          <a:solidFill>
            <a:srgbClr val="7030A0"/>
          </a:solidFill>
          <a:ln w="38100">
            <a:solidFill>
              <a:srgbClr val="0000FF"/>
            </a:solidFill>
          </a:ln>
          <a:scene3d>
            <a:camera prst="orthographicFront"/>
            <a:lightRig rig="threePt" dir="t"/>
          </a:scene3d>
          <a:sp3d>
            <a:bevelT w="139700" h="139700" prst="divot"/>
          </a:sp3d>
        </p:spPr>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i="1" dirty="0">
                <a:ln>
                  <a:solidFill>
                    <a:sysClr val="windowText" lastClr="000000"/>
                  </a:solidFill>
                </a:ln>
                <a:solidFill>
                  <a:srgbClr val="0070C0"/>
                </a:solidFill>
                <a:effectLst>
                  <a:glow rad="127000">
                    <a:srgbClr val="FFFF00"/>
                  </a:glow>
                </a:effectLst>
                <a:latin typeface="Comic Sans MS" pitchFamily="66" charset="0"/>
              </a:rPr>
              <a:t>Did Yahusha honor them the same as His people?</a:t>
            </a:r>
          </a:p>
        </p:txBody>
      </p:sp>
      <p:pic>
        <p:nvPicPr>
          <p:cNvPr id="3" name="Picture 10" descr="C:\Users\Rae\Desktop\Art on Desktop\white man clip art\yellow-blue smiley faces\question face yellow png.png">
            <a:extLst>
              <a:ext uri="{FF2B5EF4-FFF2-40B4-BE49-F238E27FC236}">
                <a16:creationId xmlns:a16="http://schemas.microsoft.com/office/drawing/2014/main" id="{9490C22E-C204-A552-BBDB-2F4024F3FF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49409" y="5466104"/>
            <a:ext cx="1863620" cy="140875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43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1000"/>
                                        <p:tgtEl>
                                          <p:spTgt spid="6">
                                            <p:txEl>
                                              <p:pRg st="3" end="3"/>
                                            </p:txEl>
                                          </p:spTgt>
                                        </p:tgtEl>
                                      </p:cBhvr>
                                    </p:animEffect>
                                    <p:anim calcmode="lin" valueType="num">
                                      <p:cBhvr>
                                        <p:cTn id="2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1000"/>
                                        <p:tgtEl>
                                          <p:spTgt spid="6">
                                            <p:txEl>
                                              <p:pRg st="4" end="4"/>
                                            </p:txEl>
                                          </p:spTgt>
                                        </p:tgtEl>
                                      </p:cBhvr>
                                    </p:animEffect>
                                    <p:anim calcmode="lin" valueType="num">
                                      <p:cBhvr>
                                        <p:cTn id="3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fade">
                                      <p:cBhvr>
                                        <p:cTn id="40" dur="1000"/>
                                        <p:tgtEl>
                                          <p:spTgt spid="6">
                                            <p:txEl>
                                              <p:pRg st="5" end="5"/>
                                            </p:txEl>
                                          </p:spTgt>
                                        </p:tgtEl>
                                      </p:cBhvr>
                                    </p:animEffect>
                                    <p:anim calcmode="lin" valueType="num">
                                      <p:cBhvr>
                                        <p:cTn id="41"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50000">
              <a:schemeClr val="bg1">
                <a:lumMod val="85000"/>
              </a:schemeClr>
            </a:gs>
            <a:gs pos="100000">
              <a:schemeClr val="accent4">
                <a:lumMod val="40000"/>
                <a:lumOff val="60000"/>
              </a:schemeClr>
            </a:gs>
          </a:gsLst>
          <a:lin ang="5400000" scaled="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500" y="6356350"/>
            <a:ext cx="342900" cy="365125"/>
          </a:xfrm>
          <a:solidFill>
            <a:schemeClr val="bg1"/>
          </a:solidFill>
          <a:scene3d>
            <a:camera prst="orthographicFront"/>
            <a:lightRig rig="threePt" dir="t"/>
          </a:scene3d>
          <a:sp3d>
            <a:bevelT w="165100" prst="coolSlant"/>
          </a:sp3d>
        </p:spPr>
        <p:txBody>
          <a:bodyPr/>
          <a:lstStyle/>
          <a:p>
            <a:pPr algn="ctr"/>
            <a:fld id="{0B555D82-D20F-4DB7-B3E9-7B7EAC2F87A9}" type="slidenum">
              <a:rPr lang="en-US" sz="1400" smtClean="0">
                <a:solidFill>
                  <a:schemeClr val="tx1"/>
                </a:solidFill>
              </a:rPr>
              <a:pPr algn="ctr"/>
              <a:t>4</a:t>
            </a:fld>
            <a:endParaRPr lang="en-US" sz="1400" dirty="0">
              <a:solidFill>
                <a:schemeClr val="tx1"/>
              </a:solidFill>
            </a:endParaRPr>
          </a:p>
        </p:txBody>
      </p:sp>
      <p:sp>
        <p:nvSpPr>
          <p:cNvPr id="5" name="Content Placeholder 2"/>
          <p:cNvSpPr>
            <a:spLocks noGrp="1"/>
          </p:cNvSpPr>
          <p:nvPr>
            <p:ph idx="1"/>
          </p:nvPr>
        </p:nvSpPr>
        <p:spPr>
          <a:xfrm>
            <a:off x="215900" y="1050925"/>
            <a:ext cx="5892800" cy="5670550"/>
          </a:xfrm>
        </p:spPr>
        <p:txBody>
          <a:bodyPr>
            <a:normAutofit fontScale="77500" lnSpcReduction="20000"/>
          </a:bodyPr>
          <a:lstStyle/>
          <a:p>
            <a:pPr marL="514350" indent="-514350">
              <a:buFont typeface="+mj-lt"/>
              <a:buAutoNum type="arabicPeriod"/>
            </a:pPr>
            <a:r>
              <a:rPr lang="en-US" dirty="0"/>
              <a:t>After these things </a:t>
            </a:r>
            <a:r>
              <a:rPr lang="en-US" b="1" dirty="0">
                <a:ln>
                  <a:solidFill>
                    <a:srgbClr val="002060"/>
                  </a:solidFill>
                </a:ln>
                <a:solidFill>
                  <a:srgbClr val="0070C0"/>
                </a:solidFill>
              </a:rPr>
              <a:t>Yahusha</a:t>
            </a:r>
            <a:r>
              <a:rPr lang="en-US" dirty="0"/>
              <a:t> walked in Galilee: for he would not walk in Jewry, because the Jews sought to kill him.  </a:t>
            </a:r>
          </a:p>
          <a:p>
            <a:pPr marL="514350" indent="-514350">
              <a:buFont typeface="+mj-lt"/>
              <a:buAutoNum type="arabicPeriod"/>
            </a:pPr>
            <a:r>
              <a:rPr lang="en-US" dirty="0"/>
              <a:t>Now </a:t>
            </a:r>
            <a:r>
              <a:rPr lang="en-US" b="1" dirty="0">
                <a:ln>
                  <a:solidFill>
                    <a:schemeClr val="accent2">
                      <a:lumMod val="50000"/>
                    </a:schemeClr>
                  </a:solidFill>
                </a:ln>
                <a:solidFill>
                  <a:srgbClr val="FF6600"/>
                </a:solidFill>
              </a:rPr>
              <a:t>the Jews' feast of tabernacles was at hand.  </a:t>
            </a:r>
          </a:p>
          <a:p>
            <a:pPr marL="514350" indent="-514350">
              <a:buFont typeface="+mj-lt"/>
              <a:buAutoNum type="arabicPeriod"/>
            </a:pPr>
            <a:r>
              <a:rPr lang="en-US" b="1" dirty="0">
                <a:ln>
                  <a:solidFill>
                    <a:srgbClr val="002060"/>
                  </a:solidFill>
                </a:ln>
                <a:solidFill>
                  <a:schemeClr val="tx1">
                    <a:lumMod val="75000"/>
                    <a:lumOff val="25000"/>
                  </a:schemeClr>
                </a:solidFill>
              </a:rPr>
              <a:t>His brethren </a:t>
            </a:r>
            <a:r>
              <a:rPr lang="en-US" dirty="0"/>
              <a:t>therefore </a:t>
            </a:r>
            <a:r>
              <a:rPr lang="en-US" b="1" dirty="0">
                <a:ln>
                  <a:solidFill>
                    <a:srgbClr val="002060"/>
                  </a:solidFill>
                </a:ln>
                <a:solidFill>
                  <a:schemeClr val="tx1">
                    <a:lumMod val="75000"/>
                    <a:lumOff val="25000"/>
                  </a:schemeClr>
                </a:solidFill>
              </a:rPr>
              <a:t>said</a:t>
            </a:r>
            <a:r>
              <a:rPr lang="en-US" dirty="0"/>
              <a:t> unto him, </a:t>
            </a:r>
            <a:r>
              <a:rPr lang="en-US" b="1" dirty="0">
                <a:ln>
                  <a:solidFill>
                    <a:srgbClr val="002060"/>
                  </a:solidFill>
                </a:ln>
                <a:solidFill>
                  <a:schemeClr val="tx1">
                    <a:lumMod val="75000"/>
                    <a:lumOff val="25000"/>
                  </a:schemeClr>
                </a:solidFill>
              </a:rPr>
              <a:t>Depart</a:t>
            </a:r>
            <a:r>
              <a:rPr lang="en-US" dirty="0"/>
              <a:t> hence, and </a:t>
            </a:r>
            <a:r>
              <a:rPr lang="en-US" b="1" dirty="0">
                <a:ln>
                  <a:solidFill>
                    <a:srgbClr val="002060"/>
                  </a:solidFill>
                </a:ln>
                <a:solidFill>
                  <a:schemeClr val="tx1">
                    <a:lumMod val="75000"/>
                    <a:lumOff val="25000"/>
                  </a:schemeClr>
                </a:solidFill>
              </a:rPr>
              <a:t>go into Judaea, </a:t>
            </a:r>
            <a:r>
              <a:rPr lang="en-US" dirty="0"/>
              <a:t>that thy disciples also may see the works that thou </a:t>
            </a:r>
            <a:r>
              <a:rPr lang="en-US" dirty="0" err="1"/>
              <a:t>doest</a:t>
            </a:r>
            <a:r>
              <a:rPr lang="en-US" dirty="0"/>
              <a:t>.  </a:t>
            </a:r>
          </a:p>
          <a:p>
            <a:pPr marL="514350" indent="-514350">
              <a:buFont typeface="+mj-lt"/>
              <a:buAutoNum type="arabicPeriod"/>
            </a:pPr>
            <a:r>
              <a:rPr lang="en-US" dirty="0"/>
              <a:t>For there is no man that doeth any thing in secret, and he himself </a:t>
            </a:r>
            <a:r>
              <a:rPr lang="en-US" dirty="0" err="1"/>
              <a:t>seeketh</a:t>
            </a:r>
            <a:r>
              <a:rPr lang="en-US" dirty="0"/>
              <a:t> to be known openly.  If thou do these things, </a:t>
            </a:r>
            <a:r>
              <a:rPr lang="en-US" b="1" dirty="0" err="1">
                <a:ln>
                  <a:solidFill>
                    <a:srgbClr val="002060"/>
                  </a:solidFill>
                </a:ln>
                <a:solidFill>
                  <a:schemeClr val="tx1">
                    <a:lumMod val="75000"/>
                    <a:lumOff val="25000"/>
                  </a:schemeClr>
                </a:solidFill>
              </a:rPr>
              <a:t>shew</a:t>
            </a:r>
            <a:r>
              <a:rPr lang="en-US" b="1" dirty="0">
                <a:ln>
                  <a:solidFill>
                    <a:srgbClr val="002060"/>
                  </a:solidFill>
                </a:ln>
                <a:solidFill>
                  <a:schemeClr val="tx1">
                    <a:lumMod val="75000"/>
                    <a:lumOff val="25000"/>
                  </a:schemeClr>
                </a:solidFill>
              </a:rPr>
              <a:t> thyself to the world. </a:t>
            </a:r>
          </a:p>
          <a:p>
            <a:pPr marL="514350" indent="-514350">
              <a:buFont typeface="+mj-lt"/>
              <a:buAutoNum type="arabicPeriod"/>
            </a:pPr>
            <a:r>
              <a:rPr lang="en-US" dirty="0"/>
              <a:t>For neither did his brethren believe in him.  </a:t>
            </a:r>
          </a:p>
          <a:p>
            <a:pPr marL="514350" indent="-514350">
              <a:buFont typeface="+mj-lt"/>
              <a:buAutoNum type="arabicPeriod"/>
            </a:pPr>
            <a:r>
              <a:rPr lang="en-US" dirty="0"/>
              <a:t>Then </a:t>
            </a:r>
            <a:r>
              <a:rPr lang="en-US" b="1" dirty="0">
                <a:ln>
                  <a:solidFill>
                    <a:srgbClr val="002060"/>
                  </a:solidFill>
                </a:ln>
                <a:solidFill>
                  <a:srgbClr val="0070C0"/>
                </a:solidFill>
              </a:rPr>
              <a:t>Yahusha</a:t>
            </a:r>
            <a:r>
              <a:rPr lang="en-US" b="1" dirty="0">
                <a:solidFill>
                  <a:srgbClr val="0070C0"/>
                </a:solidFill>
              </a:rPr>
              <a:t> </a:t>
            </a:r>
            <a:r>
              <a:rPr lang="en-US" b="1" dirty="0">
                <a:ln>
                  <a:solidFill>
                    <a:srgbClr val="002060"/>
                  </a:solidFill>
                </a:ln>
                <a:solidFill>
                  <a:srgbClr val="0070C0"/>
                </a:solidFill>
              </a:rPr>
              <a:t>said</a:t>
            </a:r>
            <a:r>
              <a:rPr lang="en-US" b="1" dirty="0">
                <a:solidFill>
                  <a:srgbClr val="0070C0"/>
                </a:solidFill>
              </a:rPr>
              <a:t> </a:t>
            </a:r>
            <a:r>
              <a:rPr lang="en-US" dirty="0"/>
              <a:t>unto them, </a:t>
            </a:r>
            <a:r>
              <a:rPr lang="en-US" b="1" dirty="0">
                <a:ln>
                  <a:solidFill>
                    <a:schemeClr val="accent5">
                      <a:lumMod val="50000"/>
                    </a:schemeClr>
                  </a:solidFill>
                </a:ln>
                <a:solidFill>
                  <a:srgbClr val="FF0000"/>
                </a:solidFill>
              </a:rPr>
              <a:t>My time is </a:t>
            </a:r>
            <a:br>
              <a:rPr lang="en-US" b="1" dirty="0">
                <a:ln>
                  <a:solidFill>
                    <a:schemeClr val="accent5">
                      <a:lumMod val="50000"/>
                    </a:schemeClr>
                  </a:solidFill>
                </a:ln>
                <a:solidFill>
                  <a:srgbClr val="FF0000"/>
                </a:solidFill>
              </a:rPr>
            </a:br>
            <a:r>
              <a:rPr lang="en-US" b="1" u="sng" dirty="0">
                <a:ln>
                  <a:solidFill>
                    <a:schemeClr val="accent5">
                      <a:lumMod val="50000"/>
                    </a:schemeClr>
                  </a:solidFill>
                </a:ln>
                <a:solidFill>
                  <a:srgbClr val="FF0000"/>
                </a:solidFill>
              </a:rPr>
              <a:t>not</a:t>
            </a:r>
            <a:r>
              <a:rPr lang="en-US" b="1" dirty="0">
                <a:ln>
                  <a:solidFill>
                    <a:schemeClr val="accent5">
                      <a:lumMod val="50000"/>
                    </a:schemeClr>
                  </a:solidFill>
                </a:ln>
                <a:solidFill>
                  <a:srgbClr val="FF0000"/>
                </a:solidFill>
              </a:rPr>
              <a:t> y</a:t>
            </a:r>
            <a:r>
              <a:rPr lang="en-US" b="1" u="sng" dirty="0">
                <a:ln>
                  <a:solidFill>
                    <a:schemeClr val="accent5">
                      <a:lumMod val="50000"/>
                    </a:schemeClr>
                  </a:solidFill>
                </a:ln>
                <a:solidFill>
                  <a:srgbClr val="FF0000"/>
                </a:solidFill>
              </a:rPr>
              <a:t>et</a:t>
            </a:r>
            <a:r>
              <a:rPr lang="en-US" b="1" dirty="0">
                <a:ln>
                  <a:solidFill>
                    <a:schemeClr val="accent5">
                      <a:lumMod val="50000"/>
                    </a:schemeClr>
                  </a:solidFill>
                </a:ln>
                <a:solidFill>
                  <a:srgbClr val="FF0000"/>
                </a:solidFill>
              </a:rPr>
              <a:t> </a:t>
            </a:r>
            <a:r>
              <a:rPr lang="en-US" b="1" u="sng" dirty="0">
                <a:ln>
                  <a:solidFill>
                    <a:schemeClr val="accent5">
                      <a:lumMod val="50000"/>
                    </a:schemeClr>
                  </a:solidFill>
                </a:ln>
                <a:solidFill>
                  <a:srgbClr val="FF0000"/>
                </a:solidFill>
              </a:rPr>
              <a:t>come</a:t>
            </a:r>
            <a:r>
              <a:rPr lang="en-US" b="1" dirty="0">
                <a:ln>
                  <a:solidFill>
                    <a:schemeClr val="accent5">
                      <a:lumMod val="50000"/>
                    </a:schemeClr>
                  </a:solidFill>
                </a:ln>
                <a:solidFill>
                  <a:srgbClr val="FF0000"/>
                </a:solidFill>
              </a:rPr>
              <a:t>: but your time is alway ready.  </a:t>
            </a:r>
          </a:p>
          <a:p>
            <a:pPr marL="514350" indent="-514350">
              <a:buFont typeface="+mj-lt"/>
              <a:buAutoNum type="arabicPeriod"/>
            </a:pPr>
            <a:r>
              <a:rPr lang="en-US" dirty="0"/>
              <a:t>The world cannot hate you; </a:t>
            </a:r>
            <a:br>
              <a:rPr lang="en-US" dirty="0"/>
            </a:br>
            <a:r>
              <a:rPr lang="en-US" dirty="0"/>
              <a:t>but me it </a:t>
            </a:r>
            <a:r>
              <a:rPr lang="en-US" dirty="0" err="1"/>
              <a:t>hateth</a:t>
            </a:r>
            <a:r>
              <a:rPr lang="en-US" dirty="0"/>
              <a:t>, because </a:t>
            </a:r>
            <a:br>
              <a:rPr lang="en-US" dirty="0"/>
            </a:br>
            <a:r>
              <a:rPr lang="en-US" b="1" dirty="0">
                <a:solidFill>
                  <a:srgbClr val="004FEE"/>
                </a:solidFill>
                <a:effectLst>
                  <a:outerShdw blurRad="50800" dist="50800" dir="5400000" sx="101000" sy="101000" algn="ctr" rotWithShape="0">
                    <a:srgbClr val="00FF99"/>
                  </a:outerShdw>
                </a:effectLst>
              </a:rPr>
              <a:t>I testify of it, </a:t>
            </a:r>
            <a:r>
              <a:rPr lang="en-US" dirty="0"/>
              <a:t>that the </a:t>
            </a:r>
            <a:br>
              <a:rPr lang="en-US" dirty="0"/>
            </a:br>
            <a:r>
              <a:rPr lang="en-US" dirty="0"/>
              <a:t>works thereof are evil. </a:t>
            </a:r>
          </a:p>
          <a:p>
            <a:pPr marL="0" indent="0">
              <a:buNone/>
            </a:pPr>
            <a:endParaRPr lang="en-US" dirty="0"/>
          </a:p>
          <a:p>
            <a:pPr marL="0" indent="0">
              <a:buNone/>
            </a:pPr>
            <a:endParaRPr lang="en-US" dirty="0"/>
          </a:p>
        </p:txBody>
      </p:sp>
      <p:sp>
        <p:nvSpPr>
          <p:cNvPr id="6" name="Title 1"/>
          <p:cNvSpPr txBox="1">
            <a:spLocks/>
          </p:cNvSpPr>
          <p:nvPr/>
        </p:nvSpPr>
        <p:spPr>
          <a:xfrm>
            <a:off x="241300" y="1"/>
            <a:ext cx="11709400" cy="1188720"/>
          </a:xfrm>
          <a:prstGeom prst="rect">
            <a:avLst/>
          </a:prstGeom>
        </p:spPr>
        <p:txBody>
          <a:bodyPr vert="horz" lIns="91440" tIns="45720" rIns="91440" bIns="45720" rtlCol="0" anchor="ctr">
            <a:normAutofit/>
            <a:scene3d>
              <a:camera prst="orthographicFront"/>
              <a:lightRig rig="threePt" dir="t"/>
            </a:scene3d>
            <a:sp3d extrusionH="57150">
              <a:bevelT w="82550" h="38100" prst="coolSlant"/>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n>
                  <a:solidFill>
                    <a:srgbClr val="362321"/>
                  </a:solidFill>
                </a:ln>
                <a:solidFill>
                  <a:srgbClr val="0070C0"/>
                </a:solidFill>
                <a:latin typeface="Comic Sans MS" panose="030F0702030302020204" pitchFamily="66" charset="0"/>
              </a:rPr>
              <a:t>John Chapter 7 Starts Out Like This: </a:t>
            </a:r>
            <a:endParaRPr lang="en-CA" b="1" dirty="0">
              <a:ln>
                <a:solidFill>
                  <a:srgbClr val="362321"/>
                </a:solidFill>
              </a:ln>
              <a:solidFill>
                <a:srgbClr val="0070C0"/>
              </a:solidFill>
              <a:latin typeface="Comic Sans MS" panose="030F0702030302020204" pitchFamily="66" charset="0"/>
            </a:endParaRPr>
          </a:p>
        </p:txBody>
      </p:sp>
      <p:sp>
        <p:nvSpPr>
          <p:cNvPr id="7" name="Content Placeholder 2"/>
          <p:cNvSpPr txBox="1">
            <a:spLocks/>
          </p:cNvSpPr>
          <p:nvPr/>
        </p:nvSpPr>
        <p:spPr>
          <a:xfrm>
            <a:off x="6864350" y="1050923"/>
            <a:ext cx="5283200" cy="567055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8"/>
            </a:pPr>
            <a:r>
              <a:rPr lang="en-US" dirty="0"/>
              <a:t>Go ye up unto this feast: </a:t>
            </a:r>
            <a:r>
              <a:rPr lang="en-US" b="1" u="sng" dirty="0">
                <a:ln>
                  <a:solidFill>
                    <a:srgbClr val="80250B"/>
                  </a:solidFill>
                </a:ln>
                <a:solidFill>
                  <a:srgbClr val="CC0099"/>
                </a:solidFill>
              </a:rPr>
              <a:t>I</a:t>
            </a:r>
            <a:r>
              <a:rPr lang="en-US" b="1" dirty="0">
                <a:ln>
                  <a:solidFill>
                    <a:srgbClr val="80250B"/>
                  </a:solidFill>
                </a:ln>
                <a:solidFill>
                  <a:srgbClr val="CC0099"/>
                </a:solidFill>
              </a:rPr>
              <a:t> g</a:t>
            </a:r>
            <a:r>
              <a:rPr lang="en-US" b="1" u="sng" dirty="0">
                <a:ln>
                  <a:solidFill>
                    <a:srgbClr val="80250B"/>
                  </a:solidFill>
                </a:ln>
                <a:solidFill>
                  <a:srgbClr val="CC0099"/>
                </a:solidFill>
              </a:rPr>
              <a:t>o not u</a:t>
            </a:r>
            <a:r>
              <a:rPr lang="en-US" b="1" dirty="0">
                <a:ln>
                  <a:solidFill>
                    <a:srgbClr val="80250B"/>
                  </a:solidFill>
                </a:ln>
                <a:solidFill>
                  <a:srgbClr val="CC0099"/>
                </a:solidFill>
              </a:rPr>
              <a:t>p </a:t>
            </a:r>
            <a:br>
              <a:rPr lang="en-US" b="1" dirty="0">
                <a:ln>
                  <a:solidFill>
                    <a:srgbClr val="80250B"/>
                  </a:solidFill>
                </a:ln>
                <a:solidFill>
                  <a:srgbClr val="CC0099"/>
                </a:solidFill>
              </a:rPr>
            </a:br>
            <a:r>
              <a:rPr lang="en-US" b="1" dirty="0">
                <a:ln>
                  <a:solidFill>
                    <a:srgbClr val="C00000"/>
                  </a:solidFill>
                </a:ln>
                <a:solidFill>
                  <a:srgbClr val="FF99FF"/>
                </a:solidFill>
              </a:rPr>
              <a:t>y</a:t>
            </a:r>
            <a:r>
              <a:rPr lang="en-US" b="1" u="sng" dirty="0">
                <a:ln>
                  <a:solidFill>
                    <a:srgbClr val="C00000"/>
                  </a:solidFill>
                </a:ln>
                <a:solidFill>
                  <a:srgbClr val="FF99FF"/>
                </a:solidFill>
              </a:rPr>
              <a:t>e</a:t>
            </a:r>
            <a:r>
              <a:rPr lang="en-US" b="1" dirty="0">
                <a:ln>
                  <a:solidFill>
                    <a:srgbClr val="C00000"/>
                  </a:solidFill>
                </a:ln>
                <a:solidFill>
                  <a:srgbClr val="FF99FF"/>
                </a:solidFill>
              </a:rPr>
              <a:t>t</a:t>
            </a:r>
            <a:r>
              <a:rPr lang="en-US" b="1" dirty="0">
                <a:ln>
                  <a:solidFill>
                    <a:srgbClr val="80250B"/>
                  </a:solidFill>
                </a:ln>
                <a:solidFill>
                  <a:srgbClr val="CC0099"/>
                </a:solidFill>
              </a:rPr>
              <a:t> </a:t>
            </a:r>
            <a:r>
              <a:rPr lang="en-US" b="1" u="sng" dirty="0">
                <a:ln>
                  <a:solidFill>
                    <a:srgbClr val="80250B"/>
                  </a:solidFill>
                </a:ln>
                <a:solidFill>
                  <a:srgbClr val="CC0099"/>
                </a:solidFill>
              </a:rPr>
              <a:t>unto this feast</a:t>
            </a:r>
            <a:r>
              <a:rPr lang="en-US" dirty="0">
                <a:ln>
                  <a:solidFill>
                    <a:srgbClr val="80250B"/>
                  </a:solidFill>
                </a:ln>
                <a:solidFill>
                  <a:srgbClr val="CC0099"/>
                </a:solidFill>
              </a:rPr>
              <a:t>;</a:t>
            </a:r>
            <a:r>
              <a:rPr lang="en-US" dirty="0">
                <a:solidFill>
                  <a:srgbClr val="CC0099"/>
                </a:solidFill>
              </a:rPr>
              <a:t> </a:t>
            </a:r>
            <a:r>
              <a:rPr lang="en-US" dirty="0"/>
              <a:t>for my time is </a:t>
            </a:r>
            <a:br>
              <a:rPr lang="en-US" dirty="0"/>
            </a:br>
            <a:r>
              <a:rPr lang="en-US" dirty="0"/>
              <a:t>not yet full come.  </a:t>
            </a:r>
          </a:p>
          <a:p>
            <a:pPr marL="514350" indent="-514350">
              <a:buFont typeface="+mj-lt"/>
              <a:buAutoNum type="arabicPeriod" startAt="8"/>
            </a:pPr>
            <a:r>
              <a:rPr lang="en-US" dirty="0"/>
              <a:t>When he had said these words unto them, </a:t>
            </a:r>
            <a:r>
              <a:rPr lang="en-US" b="1" dirty="0">
                <a:ln>
                  <a:solidFill>
                    <a:srgbClr val="80250B"/>
                  </a:solidFill>
                </a:ln>
                <a:solidFill>
                  <a:srgbClr val="CC0099"/>
                </a:solidFill>
              </a:rPr>
              <a:t>he abode still in Galilee.  </a:t>
            </a:r>
          </a:p>
          <a:p>
            <a:pPr marL="514350" indent="-514350">
              <a:buFont typeface="+mj-lt"/>
              <a:buAutoNum type="arabicPeriod" startAt="8"/>
            </a:pPr>
            <a:r>
              <a:rPr lang="en-US" dirty="0"/>
              <a:t>But when his brethren were gone up, </a:t>
            </a:r>
            <a:r>
              <a:rPr lang="en-US" b="1" dirty="0">
                <a:ln>
                  <a:solidFill>
                    <a:srgbClr val="80250B"/>
                  </a:solidFill>
                </a:ln>
                <a:solidFill>
                  <a:srgbClr val="CC0099"/>
                </a:solidFill>
              </a:rPr>
              <a:t>then went he also up unto the feast, </a:t>
            </a:r>
            <a:br>
              <a:rPr lang="en-US" dirty="0"/>
            </a:br>
            <a:r>
              <a:rPr lang="en-US" dirty="0"/>
              <a:t>not openly, but as it were </a:t>
            </a:r>
            <a:r>
              <a:rPr lang="en-US" b="1" dirty="0">
                <a:ln>
                  <a:solidFill>
                    <a:srgbClr val="80250B"/>
                  </a:solidFill>
                </a:ln>
                <a:solidFill>
                  <a:srgbClr val="CC0099"/>
                </a:solidFill>
              </a:rPr>
              <a:t>in secret.  </a:t>
            </a:r>
          </a:p>
          <a:p>
            <a:pPr marL="514350" indent="-514350">
              <a:buFont typeface="+mj-lt"/>
              <a:buAutoNum type="arabicPeriod" startAt="8"/>
            </a:pPr>
            <a:r>
              <a:rPr lang="en-US" dirty="0"/>
              <a:t>Then the Jews sought him at the feast, and said, </a:t>
            </a:r>
            <a:r>
              <a:rPr lang="en-US" dirty="0">
                <a:effectLst>
                  <a:outerShdw blurRad="50800" dist="50800" dir="5400000" algn="ctr" rotWithShape="0">
                    <a:srgbClr val="FFFF00"/>
                  </a:outerShdw>
                </a:effectLst>
                <a:latin typeface="Wide Latin" panose="020A0A07050505020404" pitchFamily="18" charset="0"/>
              </a:rPr>
              <a:t>Where is He?</a:t>
            </a:r>
          </a:p>
          <a:p>
            <a:pPr marL="514350" indent="-514350">
              <a:buFont typeface="+mj-lt"/>
              <a:buAutoNum type="arabicPeriod" startAt="8"/>
            </a:pPr>
            <a:r>
              <a:rPr lang="en-US" dirty="0"/>
              <a:t>And there was much murmuring among the people concerning him: for some said, He is a good man: others said, </a:t>
            </a:r>
            <a:br>
              <a:rPr lang="en-US" dirty="0"/>
            </a:br>
            <a:r>
              <a:rPr lang="en-US" dirty="0"/>
              <a:t>Nay; but he </a:t>
            </a:r>
            <a:r>
              <a:rPr lang="en-US" dirty="0" err="1"/>
              <a:t>deceiveth</a:t>
            </a:r>
            <a:r>
              <a:rPr lang="en-US" dirty="0"/>
              <a:t> the people.</a:t>
            </a:r>
          </a:p>
          <a:p>
            <a:pPr marL="514350" indent="-514350">
              <a:buFont typeface="+mj-lt"/>
              <a:buAutoNum type="arabicPeriod" startAt="8"/>
            </a:pPr>
            <a:r>
              <a:rPr lang="en-US" dirty="0"/>
              <a:t>Howbeit no man </a:t>
            </a:r>
            <a:r>
              <a:rPr lang="en-US" dirty="0" err="1"/>
              <a:t>spake</a:t>
            </a:r>
            <a:r>
              <a:rPr lang="en-US" dirty="0"/>
              <a:t> openly of him for fear of the Jews.</a:t>
            </a:r>
          </a:p>
          <a:p>
            <a:pPr marL="514350" indent="-514350">
              <a:buFont typeface="+mj-lt"/>
              <a:buAutoNum type="arabicPeriod" startAt="8"/>
            </a:pPr>
            <a:r>
              <a:rPr lang="en-US" dirty="0"/>
              <a:t>Now </a:t>
            </a:r>
            <a:r>
              <a:rPr lang="en-US" b="1" u="sng" dirty="0">
                <a:ln>
                  <a:solidFill>
                    <a:schemeClr val="accent6">
                      <a:lumMod val="50000"/>
                    </a:schemeClr>
                  </a:solidFill>
                </a:ln>
                <a:solidFill>
                  <a:srgbClr val="00B050"/>
                </a:solidFill>
              </a:rPr>
              <a:t>about</a:t>
            </a:r>
            <a:r>
              <a:rPr lang="en-US" dirty="0"/>
              <a:t> </a:t>
            </a:r>
            <a:r>
              <a:rPr lang="en-US" b="1" dirty="0">
                <a:ln>
                  <a:solidFill>
                    <a:srgbClr val="80250B"/>
                  </a:solidFill>
                </a:ln>
                <a:solidFill>
                  <a:srgbClr val="CC0099"/>
                </a:solidFill>
              </a:rPr>
              <a:t>the </a:t>
            </a:r>
            <a:r>
              <a:rPr lang="en-US" b="1" dirty="0">
                <a:ln>
                  <a:solidFill>
                    <a:schemeClr val="accent6">
                      <a:lumMod val="50000"/>
                    </a:schemeClr>
                  </a:solidFill>
                </a:ln>
                <a:solidFill>
                  <a:srgbClr val="00B050"/>
                </a:solidFill>
              </a:rPr>
              <a:t>midst</a:t>
            </a:r>
            <a:r>
              <a:rPr lang="en-US" b="1" dirty="0">
                <a:ln>
                  <a:solidFill>
                    <a:srgbClr val="80250B"/>
                  </a:solidFill>
                </a:ln>
                <a:solidFill>
                  <a:srgbClr val="CC0099"/>
                </a:solidFill>
              </a:rPr>
              <a:t> of </a:t>
            </a:r>
            <a:r>
              <a:rPr lang="en-US" b="1" dirty="0">
                <a:ln>
                  <a:solidFill>
                    <a:schemeClr val="accent2">
                      <a:lumMod val="50000"/>
                    </a:schemeClr>
                  </a:solidFill>
                </a:ln>
                <a:solidFill>
                  <a:srgbClr val="FF6600"/>
                </a:solidFill>
              </a:rPr>
              <a:t>the </a:t>
            </a:r>
            <a:r>
              <a:rPr lang="en-US" sz="2300" dirty="0"/>
              <a:t>[Jews‘] </a:t>
            </a:r>
            <a:br>
              <a:rPr lang="en-US" sz="2300" dirty="0"/>
            </a:br>
            <a:r>
              <a:rPr lang="en-US" b="1" dirty="0">
                <a:ln>
                  <a:solidFill>
                    <a:schemeClr val="accent2">
                      <a:lumMod val="50000"/>
                    </a:schemeClr>
                  </a:solidFill>
                </a:ln>
                <a:solidFill>
                  <a:srgbClr val="FF6600"/>
                </a:solidFill>
              </a:rPr>
              <a:t>feast </a:t>
            </a:r>
            <a:r>
              <a:rPr lang="en-US" b="1" dirty="0">
                <a:ln>
                  <a:solidFill>
                    <a:srgbClr val="002060"/>
                  </a:solidFill>
                </a:ln>
                <a:solidFill>
                  <a:srgbClr val="0070C0"/>
                </a:solidFill>
              </a:rPr>
              <a:t>Yahusha</a:t>
            </a:r>
            <a:r>
              <a:rPr lang="en-US" dirty="0"/>
              <a:t> </a:t>
            </a:r>
            <a:r>
              <a:rPr lang="en-US" b="1" dirty="0">
                <a:ln>
                  <a:solidFill>
                    <a:srgbClr val="80250B"/>
                  </a:solidFill>
                </a:ln>
                <a:solidFill>
                  <a:srgbClr val="CC0099"/>
                </a:solidFill>
              </a:rPr>
              <a:t>went up into the </a:t>
            </a:r>
            <a:br>
              <a:rPr lang="en-US" b="1" dirty="0">
                <a:ln>
                  <a:solidFill>
                    <a:srgbClr val="80250B"/>
                  </a:solidFill>
                </a:ln>
                <a:solidFill>
                  <a:srgbClr val="CC0099"/>
                </a:solidFill>
              </a:rPr>
            </a:br>
            <a:r>
              <a:rPr lang="en-US" b="1" dirty="0">
                <a:ln>
                  <a:solidFill>
                    <a:srgbClr val="80250B"/>
                  </a:solidFill>
                </a:ln>
                <a:solidFill>
                  <a:srgbClr val="CC0099"/>
                </a:solidFill>
              </a:rPr>
              <a:t>temple, </a:t>
            </a:r>
            <a:r>
              <a:rPr lang="en-US" b="1" u="sng" dirty="0">
                <a:ln>
                  <a:solidFill>
                    <a:srgbClr val="80250B"/>
                  </a:solidFill>
                </a:ln>
                <a:solidFill>
                  <a:srgbClr val="CC0099"/>
                </a:solidFill>
              </a:rPr>
              <a:t>and</a:t>
            </a:r>
            <a:r>
              <a:rPr lang="en-US" b="1" dirty="0">
                <a:ln>
                  <a:solidFill>
                    <a:srgbClr val="80250B"/>
                  </a:solidFill>
                </a:ln>
                <a:solidFill>
                  <a:srgbClr val="CC0099"/>
                </a:solidFill>
              </a:rPr>
              <a:t> </a:t>
            </a:r>
            <a:r>
              <a:rPr lang="en-US" b="1" u="sng" dirty="0">
                <a:ln>
                  <a:solidFill>
                    <a:srgbClr val="80250B"/>
                  </a:solidFill>
                </a:ln>
                <a:solidFill>
                  <a:srgbClr val="CC0099"/>
                </a:solidFill>
              </a:rPr>
              <a:t>tau</a:t>
            </a:r>
            <a:r>
              <a:rPr lang="en-US" b="1" dirty="0">
                <a:ln>
                  <a:solidFill>
                    <a:srgbClr val="80250B"/>
                  </a:solidFill>
                </a:ln>
                <a:solidFill>
                  <a:srgbClr val="CC0099"/>
                </a:solidFill>
              </a:rPr>
              <a:t>g</a:t>
            </a:r>
            <a:r>
              <a:rPr lang="en-US" b="1" u="sng" dirty="0">
                <a:ln>
                  <a:solidFill>
                    <a:srgbClr val="80250B"/>
                  </a:solidFill>
                </a:ln>
                <a:solidFill>
                  <a:srgbClr val="CC0099"/>
                </a:solidFill>
              </a:rPr>
              <a:t>ht</a:t>
            </a:r>
            <a:r>
              <a:rPr lang="en-US" b="1" dirty="0">
                <a:ln>
                  <a:solidFill>
                    <a:srgbClr val="80250B"/>
                  </a:solidFill>
                </a:ln>
                <a:solidFill>
                  <a:srgbClr val="CC0099"/>
                </a:solidFill>
              </a:rPr>
              <a:t>.</a:t>
            </a:r>
            <a:r>
              <a:rPr lang="en-US" dirty="0">
                <a:ln>
                  <a:solidFill>
                    <a:srgbClr val="80250B"/>
                  </a:solidFill>
                </a:ln>
                <a:solidFill>
                  <a:srgbClr val="CC0099"/>
                </a:solidFill>
              </a:rPr>
              <a:t>  </a:t>
            </a:r>
            <a:r>
              <a:rPr lang="en-US" sz="2100" i="1" dirty="0"/>
              <a:t>KJV</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37567" y="5352672"/>
            <a:ext cx="3071253" cy="13688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5226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rgbClr val="7030A0">
                <a:alpha val="29000"/>
              </a:srgbClr>
            </a:gs>
            <a:gs pos="50000">
              <a:schemeClr val="accent6">
                <a:lumMod val="60000"/>
                <a:lumOff val="40000"/>
              </a:schemeClr>
            </a:gs>
            <a:gs pos="80000">
              <a:schemeClr val="accent2">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40</a:t>
            </a:fld>
            <a:endParaRPr lang="en-US" dirty="0">
              <a:solidFill>
                <a:schemeClr val="tx1"/>
              </a:solidFill>
            </a:endParaRPr>
          </a:p>
        </p:txBody>
      </p:sp>
      <p:sp>
        <p:nvSpPr>
          <p:cNvPr id="3" name="Title 1"/>
          <p:cNvSpPr>
            <a:spLocks noGrp="1"/>
          </p:cNvSpPr>
          <p:nvPr>
            <p:ph type="title"/>
          </p:nvPr>
        </p:nvSpPr>
        <p:spPr>
          <a:xfrm>
            <a:off x="43966" y="211762"/>
            <a:ext cx="12095152" cy="927170"/>
          </a:xfrm>
          <a:solidFill>
            <a:srgbClr val="D7E7F5"/>
          </a:solidFill>
          <a:ln w="38100">
            <a:solidFill>
              <a:srgbClr val="0000FF"/>
            </a:solidFill>
          </a:ln>
          <a:scene3d>
            <a:camera prst="orthographicFront"/>
            <a:lightRig rig="threePt" dir="t"/>
          </a:scene3d>
          <a:sp3d>
            <a:bevelT w="139700" h="139700" prst="divot"/>
          </a:sp3d>
        </p:spPr>
        <p:txBody>
          <a:bodyPr>
            <a:normAutofit/>
            <a:sp3d extrusionH="57150">
              <a:bevelT w="38100" h="38100"/>
            </a:sp3d>
          </a:bodyPr>
          <a:lstStyle/>
          <a:p>
            <a:pPr algn="ctr"/>
            <a:r>
              <a:rPr lang="en-US" sz="4000" b="1" i="1" dirty="0">
                <a:ln>
                  <a:solidFill>
                    <a:sysClr val="windowText" lastClr="000000"/>
                  </a:solidFill>
                </a:ln>
                <a:solidFill>
                  <a:srgbClr val="0070C0"/>
                </a:solidFill>
                <a:effectLst>
                  <a:glow rad="127000">
                    <a:srgbClr val="FFFF00"/>
                  </a:glow>
                </a:effectLst>
                <a:latin typeface="Comic Sans MS" pitchFamily="66" charset="0"/>
              </a:rPr>
              <a:t>There was an urgency to leave for the feast!</a:t>
            </a:r>
            <a:endParaRPr lang="en-US" sz="4000" dirty="0">
              <a:solidFill>
                <a:srgbClr val="0070C0"/>
              </a:solidFill>
            </a:endParaRPr>
          </a:p>
        </p:txBody>
      </p:sp>
      <p:sp>
        <p:nvSpPr>
          <p:cNvPr id="5" name="Content Placeholder 2"/>
          <p:cNvSpPr txBox="1">
            <a:spLocks/>
          </p:cNvSpPr>
          <p:nvPr/>
        </p:nvSpPr>
        <p:spPr>
          <a:xfrm>
            <a:off x="362421" y="4139544"/>
            <a:ext cx="11670077" cy="2397437"/>
          </a:xfrm>
          <a:prstGeom prst="rect">
            <a:avLst/>
          </a:prstGeom>
        </p:spPr>
        <p:txBody>
          <a:bodyPr vert="horz" lIns="91440" tIns="45720" rIns="91440" bIns="45720" rtlCol="0">
            <a:normAutofit/>
            <a:scene3d>
              <a:camera prst="orthographicFront"/>
              <a:lightRig rig="threePt" dir="t"/>
            </a:scene3d>
            <a:sp3d extrusionH="57150">
              <a:bevelT w="82550" h="38100" prst="coolSlant"/>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n>
                  <a:solidFill>
                    <a:srgbClr val="002060"/>
                  </a:solidFill>
                </a:ln>
                <a:solidFill>
                  <a:srgbClr val="C00000"/>
                </a:solidFill>
              </a:rPr>
              <a:t>Questions:</a:t>
            </a:r>
          </a:p>
          <a:p>
            <a:pPr marL="514350" indent="-514350">
              <a:buFont typeface="+mj-lt"/>
              <a:buAutoNum type="arabicPeriod"/>
            </a:pPr>
            <a:r>
              <a:rPr lang="en-US" b="1" dirty="0">
                <a:solidFill>
                  <a:schemeClr val="bg2">
                    <a:lumMod val="25000"/>
                  </a:schemeClr>
                </a:solidFill>
              </a:rPr>
              <a:t>About “what date” did this conversation take place?</a:t>
            </a:r>
          </a:p>
          <a:p>
            <a:pPr marL="514350" indent="-514350">
              <a:buFont typeface="+mj-lt"/>
              <a:buAutoNum type="arabicPeriod"/>
            </a:pPr>
            <a:r>
              <a:rPr lang="en-US" b="1" dirty="0">
                <a:solidFill>
                  <a:schemeClr val="bg2">
                    <a:lumMod val="25000"/>
                  </a:schemeClr>
                </a:solidFill>
              </a:rPr>
              <a:t>Why was there such an urgency to convince </a:t>
            </a:r>
            <a:r>
              <a:rPr lang="en-US" b="1" dirty="0">
                <a:solidFill>
                  <a:srgbClr val="0070C0"/>
                </a:solidFill>
              </a:rPr>
              <a:t>Yahusha</a:t>
            </a:r>
            <a:r>
              <a:rPr lang="en-US" b="1" dirty="0"/>
              <a:t> </a:t>
            </a:r>
            <a:r>
              <a:rPr lang="en-US" b="1" dirty="0">
                <a:solidFill>
                  <a:schemeClr val="bg2">
                    <a:lumMod val="25000"/>
                  </a:schemeClr>
                </a:solidFill>
              </a:rPr>
              <a:t>in their ways?</a:t>
            </a:r>
          </a:p>
          <a:p>
            <a:pPr marL="514350" indent="-514350">
              <a:buFont typeface="+mj-lt"/>
              <a:buAutoNum type="arabicPeriod"/>
            </a:pPr>
            <a:r>
              <a:rPr lang="en-US" b="1" dirty="0">
                <a:solidFill>
                  <a:schemeClr val="bg2">
                    <a:lumMod val="25000"/>
                  </a:schemeClr>
                </a:solidFill>
              </a:rPr>
              <a:t>What does that have to do with </a:t>
            </a:r>
            <a:r>
              <a:rPr lang="en-US" b="1" dirty="0">
                <a:solidFill>
                  <a:srgbClr val="0070C0"/>
                </a:solidFill>
              </a:rPr>
              <a:t>Yahusha purposely avoiding the </a:t>
            </a:r>
            <a:br>
              <a:rPr lang="en-US" b="1" dirty="0">
                <a:solidFill>
                  <a:srgbClr val="0070C0"/>
                </a:solidFill>
              </a:rPr>
            </a:br>
            <a:r>
              <a:rPr lang="en-US" b="1" dirty="0">
                <a:solidFill>
                  <a:srgbClr val="0070C0"/>
                </a:solidFill>
              </a:rPr>
              <a:t>beginning cycle of their</a:t>
            </a:r>
            <a:r>
              <a:rPr lang="en-US" b="1" dirty="0"/>
              <a:t> </a:t>
            </a:r>
            <a:r>
              <a:rPr lang="en-US" b="1" u="sng" dirty="0">
                <a:solidFill>
                  <a:schemeClr val="bg2">
                    <a:lumMod val="25000"/>
                  </a:schemeClr>
                </a:solidFill>
              </a:rPr>
              <a:t>Lunar</a:t>
            </a:r>
            <a:r>
              <a:rPr lang="en-US" b="1" dirty="0">
                <a:solidFill>
                  <a:schemeClr val="bg2">
                    <a:lumMod val="25000"/>
                  </a:schemeClr>
                </a:solidFill>
              </a:rPr>
              <a:t> Sukkot?  </a:t>
            </a:r>
            <a:r>
              <a:rPr lang="en-US" b="1" u="sng" dirty="0">
                <a:solidFill>
                  <a:schemeClr val="bg2">
                    <a:lumMod val="25000"/>
                  </a:schemeClr>
                </a:solidFill>
              </a:rPr>
              <a:t>He was</a:t>
            </a:r>
            <a:r>
              <a:rPr lang="en-US" b="1" dirty="0">
                <a:solidFill>
                  <a:schemeClr val="bg2">
                    <a:lumMod val="25000"/>
                  </a:schemeClr>
                </a:solidFill>
              </a:rPr>
              <a:t> </a:t>
            </a:r>
            <a:r>
              <a:rPr lang="en-US" b="1" u="sng" dirty="0">
                <a:solidFill>
                  <a:srgbClr val="C00000"/>
                </a:solidFill>
                <a:effectLst>
                  <a:outerShdw blurRad="38100" dist="38100" dir="2700000" algn="tl">
                    <a:srgbClr val="000000">
                      <a:alpha val="43137"/>
                    </a:srgbClr>
                  </a:outerShdw>
                </a:effectLst>
              </a:rPr>
              <a:t>NOT</a:t>
            </a:r>
            <a:r>
              <a:rPr lang="en-US" b="1" dirty="0"/>
              <a:t> </a:t>
            </a:r>
            <a:r>
              <a:rPr lang="en-US" b="1" u="sng" dirty="0">
                <a:solidFill>
                  <a:schemeClr val="bg2">
                    <a:lumMod val="25000"/>
                  </a:schemeClr>
                </a:solidFill>
              </a:rPr>
              <a:t>late</a:t>
            </a:r>
            <a:r>
              <a:rPr lang="en-US" b="1" dirty="0">
                <a:solidFill>
                  <a:schemeClr val="bg2">
                    <a:lumMod val="25000"/>
                  </a:schemeClr>
                </a:solidFill>
              </a:rPr>
              <a:t>!</a:t>
            </a:r>
          </a:p>
        </p:txBody>
      </p:sp>
      <p:sp>
        <p:nvSpPr>
          <p:cNvPr id="12" name="Content Placeholder 2"/>
          <p:cNvSpPr>
            <a:spLocks noGrp="1"/>
          </p:cNvSpPr>
          <p:nvPr>
            <p:ph idx="1"/>
          </p:nvPr>
        </p:nvSpPr>
        <p:spPr>
          <a:xfrm>
            <a:off x="183934" y="1279188"/>
            <a:ext cx="11848564" cy="2720100"/>
          </a:xfrm>
          <a:solidFill>
            <a:srgbClr val="FDF1E9"/>
          </a:solidFill>
          <a:ln w="28575">
            <a:solidFill>
              <a:srgbClr val="00B050"/>
            </a:solidFill>
          </a:ln>
          <a:scene3d>
            <a:camera prst="orthographicFront"/>
            <a:lightRig rig="threePt" dir="t"/>
          </a:scene3d>
          <a:sp3d>
            <a:bevelT prst="angle"/>
          </a:sp3d>
        </p:spPr>
        <p:txBody>
          <a:bodyPr lIns="182880" tIns="91440">
            <a:normAutofit fontScale="92500"/>
            <a:sp3d extrusionH="57150">
              <a:bevelT w="38100" h="38100"/>
            </a:sp3d>
          </a:bodyPr>
          <a:lstStyle/>
          <a:p>
            <a:pPr marL="0" indent="0">
              <a:spcBef>
                <a:spcPts val="0"/>
              </a:spcBef>
              <a:spcAft>
                <a:spcPts val="1800"/>
              </a:spcAft>
              <a:buNone/>
            </a:pPr>
            <a:br>
              <a:rPr lang="en-US" sz="400" dirty="0"/>
            </a:br>
            <a:r>
              <a:rPr lang="en-US" dirty="0">
                <a:solidFill>
                  <a:srgbClr val="008080"/>
                </a:solidFill>
                <a:latin typeface="Georgia" panose="02040502050405020303" pitchFamily="18" charset="0"/>
                <a:ea typeface="TITUS Cyberbit Basic" panose="02020603050405020304" pitchFamily="18" charset="0"/>
                <a:cs typeface="Georgia" panose="02040502050405020303" pitchFamily="18" charset="0"/>
              </a:rPr>
              <a:t>John 7:3</a:t>
            </a:r>
            <a:r>
              <a:rPr lang="en-US" dirty="0">
                <a:latin typeface="Georgia" panose="02040502050405020303" pitchFamily="18" charset="0"/>
                <a:ea typeface="TITUS Cyberbit Basic" panose="02020603050405020304" pitchFamily="18" charset="0"/>
                <a:cs typeface="Georgia" panose="02040502050405020303" pitchFamily="18" charset="0"/>
              </a:rPr>
              <a:t>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So His brothers said to Him, ‘Get away from here and go into   </a:t>
            </a:r>
            <a:b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b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     </a:t>
            </a:r>
            <a:r>
              <a:rPr lang="en-US" dirty="0" err="1">
                <a:solidFill>
                  <a:srgbClr val="00B050"/>
                </a:solidFill>
                <a:latin typeface="Georgia" panose="02040502050405020303" pitchFamily="18" charset="0"/>
                <a:ea typeface="TITUS Cyberbit Basic" panose="02020603050405020304" pitchFamily="18" charset="0"/>
                <a:cs typeface="Georgia" panose="02040502050405020303" pitchFamily="18" charset="0"/>
              </a:rPr>
              <a:t>Yehu</a:t>
            </a:r>
            <a:r>
              <a:rPr lang="en-US" dirty="0" err="1">
                <a:solidFill>
                  <a:srgbClr val="00B050"/>
                </a:solidFill>
                <a:latin typeface="TITUS Cyberbit Basic" panose="02020603050405020304" pitchFamily="18" charset="0"/>
                <a:ea typeface="Calibri" panose="020F0502020204030204" pitchFamily="34" charset="0"/>
                <a:cs typeface="Arial" panose="020B0604020202020204" pitchFamily="34" charset="0"/>
              </a:rPr>
              <a:t>ḏ</a:t>
            </a:r>
            <a:r>
              <a:rPr lang="en-US" dirty="0" err="1">
                <a:solidFill>
                  <a:srgbClr val="00B050"/>
                </a:solidFill>
                <a:latin typeface="Georgia" panose="02040502050405020303" pitchFamily="18" charset="0"/>
                <a:ea typeface="TITUS Cyberbit Basic" panose="02020603050405020304" pitchFamily="18" charset="0"/>
                <a:cs typeface="Georgia" panose="02040502050405020303" pitchFamily="18" charset="0"/>
              </a:rPr>
              <a:t>ah</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 so that Your taught ones also see the works that You are doing.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457200" marR="457200" indent="-914400">
              <a:lnSpc>
                <a:spcPct val="115000"/>
              </a:lnSpc>
              <a:spcBef>
                <a:spcPts val="0"/>
              </a:spcBef>
              <a:buNone/>
            </a:pPr>
            <a:r>
              <a:rPr lang="en-US" dirty="0">
                <a:solidFill>
                  <a:srgbClr val="008080"/>
                </a:solidFill>
                <a:latin typeface="Georgia" panose="02040502050405020303" pitchFamily="18" charset="0"/>
                <a:ea typeface="TITUS Cyberbit Basic" panose="02020603050405020304" pitchFamily="18" charset="0"/>
                <a:cs typeface="Georgia" panose="02040502050405020303" pitchFamily="18" charset="0"/>
              </a:rPr>
              <a:t>John 7:4</a:t>
            </a:r>
            <a:r>
              <a:rPr lang="en-US" dirty="0">
                <a:latin typeface="Georgia" panose="02040502050405020303" pitchFamily="18" charset="0"/>
                <a:ea typeface="TITUS Cyberbit Basic" panose="02020603050405020304" pitchFamily="18" charset="0"/>
                <a:cs typeface="Georgia" panose="02040502050405020303" pitchFamily="18" charset="0"/>
              </a:rPr>
              <a:t>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“For no one acts in secret while he himself seeks to be known openly. If You do these </a:t>
            </a:r>
            <a:r>
              <a:rPr lang="en-US" i="1"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works</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 show Yourself to the world.”</a:t>
            </a:r>
          </a:p>
          <a:p>
            <a:pPr marL="457200" marR="457200" indent="-914400">
              <a:lnSpc>
                <a:spcPct val="115000"/>
              </a:lnSpc>
              <a:spcBef>
                <a:spcPts val="0"/>
              </a:spcBef>
              <a:buNone/>
            </a:pPr>
            <a:r>
              <a:rPr lang="en-US" sz="3000" dirty="0">
                <a:solidFill>
                  <a:schemeClr val="tx1">
                    <a:lumMod val="95000"/>
                    <a:lumOff val="5000"/>
                  </a:schemeClr>
                </a:solidFill>
                <a:latin typeface="Georgia" panose="02040502050405020303" pitchFamily="18" charset="0"/>
                <a:ea typeface="TITUS Cyberbit Basic" panose="02020603050405020304" pitchFamily="18" charset="0"/>
                <a:cs typeface="Arial" panose="020B0604020202020204" pitchFamily="34" charset="0"/>
              </a:rPr>
              <a:t>Paraphrased: Show us your works!  Prove your worth!  Let’s get going!</a:t>
            </a:r>
            <a:endParaRPr lang="en-US" sz="3000"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0981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left)">
                                      <p:cBhvr>
                                        <p:cTn id="7" dur="500"/>
                                        <p:tgtEl>
                                          <p:spTgt spid="12">
                                            <p:txEl>
                                              <p:pRg st="1" end="1"/>
                                            </p:txEl>
                                          </p:spTgt>
                                        </p:tgtEl>
                                      </p:cBhvr>
                                    </p:animEffect>
                                  </p:childTnLst>
                                </p:cTn>
                              </p:par>
                              <p:par>
                                <p:cTn id="8" presetID="22" presetClass="entr" presetSubtype="8" fill="hold" nodeType="withEffect">
                                  <p:stCondLst>
                                    <p:cond delay="100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wipe(left)">
                                      <p:cBhvr>
                                        <p:cTn id="10" dur="500"/>
                                        <p:tgtEl>
                                          <p:spTgt spid="1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B555D82-D20F-4DB7-B3E9-7B7EAC2F87A9}" type="slidenum">
              <a:rPr lang="en-US" smtClean="0"/>
              <a:t>41</a:t>
            </a:fld>
            <a:endParaRPr lang="en-US"/>
          </a:p>
        </p:txBody>
      </p:sp>
      <p:sp>
        <p:nvSpPr>
          <p:cNvPr id="6" name="Slide Number Placeholder 1"/>
          <p:cNvSpPr txBox="1">
            <a:spLocks/>
          </p:cNvSpPr>
          <p:nvPr/>
        </p:nvSpPr>
        <p:spPr>
          <a:xfrm>
            <a:off x="11696699" y="6439478"/>
            <a:ext cx="436425" cy="365125"/>
          </a:xfrm>
          <a:prstGeom prst="rect">
            <a:avLst/>
          </a:prstGeom>
          <a:noFill/>
          <a:scene3d>
            <a:camera prst="orthographicFront"/>
            <a:lightRig rig="threePt" dir="t"/>
          </a:scene3d>
          <a:sp3d>
            <a:bevelT w="165100" prst="coolSlan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555D82-D20F-4DB7-B3E9-7B7EAC2F87A9}" type="slidenum">
              <a:rPr lang="en-US" b="1" smtClean="0">
                <a:solidFill>
                  <a:schemeClr val="tx1"/>
                </a:solidFill>
              </a:rPr>
              <a:pPr algn="ctr"/>
              <a:t>41</a:t>
            </a:fld>
            <a:endParaRPr lang="en-US" b="1" dirty="0">
              <a:solidFill>
                <a:schemeClr val="tx1"/>
              </a:solidFill>
            </a:endParaRP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178" y="279271"/>
            <a:ext cx="4982979" cy="3546729"/>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pic>
        <p:nvPicPr>
          <p:cNvPr id="15" name="Picture 14"/>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041" b="98299" l="0" r="93491"/>
                    </a14:imgEffect>
                    <a14:imgEffect>
                      <a14:saturation sat="66000"/>
                    </a14:imgEffect>
                  </a14:imgLayer>
                </a14:imgProps>
              </a:ext>
              <a:ext uri="{28A0092B-C50C-407E-A947-70E740481C1C}">
                <a14:useLocalDpi xmlns:a14="http://schemas.microsoft.com/office/drawing/2010/main"/>
              </a:ext>
            </a:extLst>
          </a:blip>
          <a:srcRect/>
          <a:stretch/>
        </p:blipFill>
        <p:spPr>
          <a:xfrm>
            <a:off x="9309467" y="0"/>
            <a:ext cx="2807809" cy="2448671"/>
          </a:xfrm>
          <a:prstGeom prst="rect">
            <a:avLst/>
          </a:prstGeom>
          <a:effectLst>
            <a:outerShdw blurRad="152400" dist="317500" dir="5400000" sx="90000" sy="-19000" rotWithShape="0">
              <a:prstClr val="black">
                <a:alpha val="15000"/>
              </a:prstClr>
            </a:outerShdw>
          </a:effectLst>
        </p:spPr>
      </p:pic>
      <p:sp>
        <p:nvSpPr>
          <p:cNvPr id="16" name="Content Placeholder 2"/>
          <p:cNvSpPr txBox="1">
            <a:spLocks/>
          </p:cNvSpPr>
          <p:nvPr/>
        </p:nvSpPr>
        <p:spPr>
          <a:xfrm>
            <a:off x="5499352" y="1363971"/>
            <a:ext cx="6539363" cy="3489314"/>
          </a:xfrm>
          <a:prstGeom prst="rect">
            <a:avLst/>
          </a:prstGeom>
          <a:noFill/>
          <a:scene3d>
            <a:camera prst="orthographicFront"/>
            <a:lightRig rig="threePt" dir="t"/>
          </a:scene3d>
          <a:sp3d>
            <a:bevelT w="165100" prst="coolSlant"/>
          </a:sp3d>
        </p:spPr>
        <p:txBody>
          <a:bodyPr vert="horz" lIns="91440" tIns="45720" rIns="91440" bIns="45720" rtlCol="0">
            <a:normAutofit fontScale="92500"/>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14"/>
            </a:pPr>
            <a:r>
              <a:rPr lang="en-US" sz="3600" dirty="0">
                <a:solidFill>
                  <a:schemeClr val="tx1">
                    <a:lumMod val="65000"/>
                    <a:lumOff val="35000"/>
                  </a:schemeClr>
                </a:solidFill>
                <a:effectLst>
                  <a:glow rad="241300">
                    <a:schemeClr val="bg1">
                      <a:alpha val="78000"/>
                    </a:schemeClr>
                  </a:glow>
                </a:effectLst>
              </a:rPr>
              <a:t> </a:t>
            </a:r>
            <a:r>
              <a:rPr lang="en-US" sz="3600" dirty="0">
                <a:effectLst>
                  <a:glow rad="241300">
                    <a:schemeClr val="bg1">
                      <a:alpha val="78000"/>
                    </a:schemeClr>
                  </a:glow>
                </a:effectLst>
              </a:rPr>
              <a:t> </a:t>
            </a:r>
            <a:r>
              <a:rPr lang="en-US" sz="4300" dirty="0">
                <a:solidFill>
                  <a:schemeClr val="tx1">
                    <a:lumMod val="65000"/>
                    <a:lumOff val="35000"/>
                  </a:schemeClr>
                </a:solidFill>
                <a:effectLst>
                  <a:glow rad="241300">
                    <a:schemeClr val="bg1">
                      <a:alpha val="78000"/>
                    </a:schemeClr>
                  </a:glow>
                </a:effectLst>
                <a:latin typeface="Comic Sans MS" panose="030F0702030302020204" pitchFamily="66" charset="0"/>
              </a:rPr>
              <a:t>Now </a:t>
            </a:r>
            <a:r>
              <a:rPr lang="en-US" sz="4300" b="1" u="sng" dirty="0">
                <a:solidFill>
                  <a:schemeClr val="tx1">
                    <a:lumMod val="65000"/>
                    <a:lumOff val="35000"/>
                  </a:schemeClr>
                </a:solidFill>
                <a:effectLst>
                  <a:glow rad="241300">
                    <a:schemeClr val="bg1">
                      <a:alpha val="78000"/>
                    </a:schemeClr>
                  </a:glow>
                </a:effectLst>
                <a:latin typeface="Comic Sans MS" panose="030F0702030302020204" pitchFamily="66" charset="0"/>
              </a:rPr>
              <a:t>about</a:t>
            </a:r>
            <a:r>
              <a:rPr lang="en-US" sz="4300" dirty="0">
                <a:solidFill>
                  <a:schemeClr val="tx1">
                    <a:lumMod val="65000"/>
                    <a:lumOff val="35000"/>
                  </a:schemeClr>
                </a:solidFill>
                <a:effectLst>
                  <a:glow rad="241300">
                    <a:schemeClr val="bg1">
                      <a:alpha val="78000"/>
                    </a:schemeClr>
                  </a:glow>
                </a:effectLst>
                <a:latin typeface="Comic Sans MS" panose="030F0702030302020204" pitchFamily="66" charset="0"/>
              </a:rPr>
              <a:t> </a:t>
            </a:r>
          </a:p>
          <a:p>
            <a:pPr marL="0" indent="0" algn="r">
              <a:buNone/>
            </a:pPr>
            <a:r>
              <a:rPr lang="en-US" sz="4300" b="1" dirty="0">
                <a:solidFill>
                  <a:srgbClr val="CC0099"/>
                </a:solidFill>
                <a:effectLst>
                  <a:glow rad="241300">
                    <a:schemeClr val="bg1">
                      <a:alpha val="78000"/>
                    </a:schemeClr>
                  </a:glow>
                </a:effectLst>
                <a:latin typeface="Comic Sans MS" panose="030F0702030302020204" pitchFamily="66" charset="0"/>
              </a:rPr>
              <a:t>the </a:t>
            </a:r>
            <a:r>
              <a:rPr lang="en-US" sz="5800" b="1" u="sng" dirty="0">
                <a:solidFill>
                  <a:srgbClr val="0070C0"/>
                </a:solidFill>
                <a:effectLst>
                  <a:glow rad="241300">
                    <a:schemeClr val="bg1">
                      <a:alpha val="78000"/>
                    </a:schemeClr>
                  </a:glow>
                </a:effectLst>
                <a:latin typeface="Comic Sans MS" panose="030F0702030302020204" pitchFamily="66" charset="0"/>
              </a:rPr>
              <a:t>midst</a:t>
            </a:r>
            <a:r>
              <a:rPr lang="en-US" sz="4300" b="1" dirty="0">
                <a:solidFill>
                  <a:srgbClr val="CC0099"/>
                </a:solidFill>
                <a:effectLst>
                  <a:glow rad="241300">
                    <a:schemeClr val="bg1">
                      <a:alpha val="78000"/>
                    </a:schemeClr>
                  </a:glow>
                </a:effectLst>
                <a:latin typeface="Comic Sans MS" panose="030F0702030302020204" pitchFamily="66" charset="0"/>
              </a:rPr>
              <a:t> of the feast </a:t>
            </a:r>
            <a:br>
              <a:rPr lang="en-US" sz="4300" b="1" dirty="0">
                <a:solidFill>
                  <a:srgbClr val="CC0099"/>
                </a:solidFill>
                <a:effectLst>
                  <a:glow rad="241300">
                    <a:schemeClr val="bg1">
                      <a:alpha val="78000"/>
                    </a:schemeClr>
                  </a:glow>
                </a:effectLst>
                <a:latin typeface="Comic Sans MS" panose="030F0702030302020204" pitchFamily="66" charset="0"/>
              </a:rPr>
            </a:br>
            <a:r>
              <a:rPr lang="en-US" sz="4300" b="1" dirty="0">
                <a:solidFill>
                  <a:srgbClr val="0070C0"/>
                </a:solidFill>
                <a:effectLst>
                  <a:glow rad="241300">
                    <a:schemeClr val="bg1">
                      <a:alpha val="78000"/>
                    </a:schemeClr>
                  </a:glow>
                </a:effectLst>
                <a:latin typeface="Comic Sans MS" panose="030F0702030302020204" pitchFamily="66" charset="0"/>
              </a:rPr>
              <a:t>Yahusha</a:t>
            </a:r>
            <a:r>
              <a:rPr lang="en-US" sz="4300" dirty="0">
                <a:effectLst>
                  <a:glow rad="241300">
                    <a:schemeClr val="bg1">
                      <a:alpha val="78000"/>
                    </a:schemeClr>
                  </a:glow>
                </a:effectLst>
                <a:latin typeface="Comic Sans MS" panose="030F0702030302020204" pitchFamily="66" charset="0"/>
              </a:rPr>
              <a:t> </a:t>
            </a:r>
            <a:r>
              <a:rPr lang="en-US" sz="4300" b="1" dirty="0">
                <a:solidFill>
                  <a:srgbClr val="CC0099"/>
                </a:solidFill>
                <a:effectLst>
                  <a:glow rad="241300">
                    <a:schemeClr val="bg1">
                      <a:alpha val="78000"/>
                    </a:schemeClr>
                  </a:glow>
                </a:effectLst>
                <a:latin typeface="Comic Sans MS" panose="030F0702030302020204" pitchFamily="66" charset="0"/>
              </a:rPr>
              <a:t>went up </a:t>
            </a:r>
            <a:br>
              <a:rPr lang="en-US" sz="4300" b="1" dirty="0">
                <a:solidFill>
                  <a:srgbClr val="CC0099"/>
                </a:solidFill>
                <a:effectLst>
                  <a:glow rad="241300">
                    <a:schemeClr val="bg1">
                      <a:alpha val="78000"/>
                    </a:schemeClr>
                  </a:glow>
                </a:effectLst>
                <a:latin typeface="Comic Sans MS" panose="030F0702030302020204" pitchFamily="66" charset="0"/>
              </a:rPr>
            </a:br>
            <a:r>
              <a:rPr lang="en-US" sz="4300" b="1" dirty="0">
                <a:solidFill>
                  <a:srgbClr val="CC0099"/>
                </a:solidFill>
                <a:effectLst>
                  <a:glow rad="241300">
                    <a:schemeClr val="bg1">
                      <a:alpha val="78000"/>
                    </a:schemeClr>
                  </a:glow>
                </a:effectLst>
                <a:latin typeface="Comic Sans MS" panose="030F0702030302020204" pitchFamily="66" charset="0"/>
              </a:rPr>
              <a:t>into the temple,</a:t>
            </a:r>
            <a:br>
              <a:rPr lang="en-US" sz="4300" b="1" dirty="0">
                <a:solidFill>
                  <a:srgbClr val="CC0099"/>
                </a:solidFill>
                <a:effectLst>
                  <a:glow rad="241300">
                    <a:schemeClr val="bg1">
                      <a:alpha val="78000"/>
                    </a:schemeClr>
                  </a:glow>
                </a:effectLst>
                <a:latin typeface="Comic Sans MS" panose="030F0702030302020204" pitchFamily="66" charset="0"/>
              </a:rPr>
            </a:br>
            <a:r>
              <a:rPr lang="en-US" sz="4300" b="1" dirty="0">
                <a:solidFill>
                  <a:srgbClr val="CC0099"/>
                </a:solidFill>
                <a:effectLst>
                  <a:glow rad="241300">
                    <a:schemeClr val="bg1">
                      <a:alpha val="78000"/>
                    </a:schemeClr>
                  </a:glow>
                </a:effectLst>
                <a:latin typeface="Comic Sans MS" panose="030F0702030302020204" pitchFamily="66" charset="0"/>
              </a:rPr>
              <a:t> </a:t>
            </a:r>
            <a:r>
              <a:rPr lang="en-US" sz="4300" b="1" u="sng" dirty="0">
                <a:solidFill>
                  <a:srgbClr val="CC0099"/>
                </a:solidFill>
                <a:effectLst>
                  <a:glow rad="241300">
                    <a:schemeClr val="bg1">
                      <a:alpha val="78000"/>
                    </a:schemeClr>
                  </a:glow>
                </a:effectLst>
                <a:latin typeface="Comic Sans MS" panose="030F0702030302020204" pitchFamily="66" charset="0"/>
              </a:rPr>
              <a:t>and</a:t>
            </a:r>
            <a:r>
              <a:rPr lang="en-US" sz="4300" b="1" dirty="0">
                <a:solidFill>
                  <a:srgbClr val="CC0099"/>
                </a:solidFill>
                <a:effectLst>
                  <a:glow rad="241300">
                    <a:schemeClr val="bg1">
                      <a:alpha val="78000"/>
                    </a:schemeClr>
                  </a:glow>
                </a:effectLst>
                <a:latin typeface="Comic Sans MS" panose="030F0702030302020204" pitchFamily="66" charset="0"/>
              </a:rPr>
              <a:t> </a:t>
            </a:r>
            <a:r>
              <a:rPr lang="en-US" sz="4300" b="1" u="sng" dirty="0">
                <a:solidFill>
                  <a:srgbClr val="CC0099"/>
                </a:solidFill>
                <a:effectLst>
                  <a:glow rad="241300">
                    <a:schemeClr val="bg1">
                      <a:alpha val="78000"/>
                    </a:schemeClr>
                  </a:glow>
                </a:effectLst>
                <a:latin typeface="Comic Sans MS" panose="030F0702030302020204" pitchFamily="66" charset="0"/>
              </a:rPr>
              <a:t>tau</a:t>
            </a:r>
            <a:r>
              <a:rPr lang="en-US" sz="4300" b="1" dirty="0">
                <a:solidFill>
                  <a:srgbClr val="CC0099"/>
                </a:solidFill>
                <a:effectLst>
                  <a:glow rad="241300">
                    <a:schemeClr val="bg1">
                      <a:alpha val="78000"/>
                    </a:schemeClr>
                  </a:glow>
                </a:effectLst>
                <a:latin typeface="Comic Sans MS" panose="030F0702030302020204" pitchFamily="66" charset="0"/>
              </a:rPr>
              <a:t>g</a:t>
            </a:r>
            <a:r>
              <a:rPr lang="en-US" sz="4300" b="1" u="sng" dirty="0">
                <a:solidFill>
                  <a:srgbClr val="CC0099"/>
                </a:solidFill>
                <a:effectLst>
                  <a:glow rad="241300">
                    <a:schemeClr val="bg1">
                      <a:alpha val="78000"/>
                    </a:schemeClr>
                  </a:glow>
                </a:effectLst>
                <a:latin typeface="Comic Sans MS" panose="030F0702030302020204" pitchFamily="66" charset="0"/>
              </a:rPr>
              <a:t>ht</a:t>
            </a:r>
            <a:r>
              <a:rPr lang="en-US" sz="4300" b="1" dirty="0">
                <a:solidFill>
                  <a:srgbClr val="CC0099"/>
                </a:solidFill>
                <a:effectLst>
                  <a:glow rad="241300">
                    <a:schemeClr val="bg1">
                      <a:alpha val="78000"/>
                    </a:schemeClr>
                  </a:glow>
                </a:effectLst>
                <a:latin typeface="Comic Sans MS" panose="030F0702030302020204" pitchFamily="66" charset="0"/>
              </a:rPr>
              <a:t>.</a:t>
            </a:r>
            <a:r>
              <a:rPr lang="en-US" sz="4300" dirty="0">
                <a:effectLst>
                  <a:glow rad="241300">
                    <a:schemeClr val="bg1">
                      <a:alpha val="78000"/>
                    </a:schemeClr>
                  </a:glow>
                </a:effectLst>
                <a:latin typeface="Comic Sans MS" panose="030F0702030302020204" pitchFamily="66" charset="0"/>
              </a:rPr>
              <a:t>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17" name="Content Placeholder 2"/>
          <p:cNvSpPr txBox="1">
            <a:spLocks/>
          </p:cNvSpPr>
          <p:nvPr/>
        </p:nvSpPr>
        <p:spPr>
          <a:xfrm>
            <a:off x="437812" y="2964778"/>
            <a:ext cx="4982979" cy="3839825"/>
          </a:xfrm>
          <a:prstGeom prst="rect">
            <a:avLst/>
          </a:prstGeom>
          <a:noFill/>
          <a:scene3d>
            <a:camera prst="isometricOffAxis1Right"/>
            <a:lightRig rig="threePt" dir="t"/>
          </a:scene3d>
          <a:sp3d>
            <a:bevelT w="165100" prst="coolSlant"/>
          </a:sp3d>
        </p:spPr>
        <p:txBody>
          <a:bodyPr vert="horz" lIns="91440" tIns="45720" rIns="91440" bIns="45720" rtlCol="0">
            <a:normAutofit fontScale="55000" lnSpcReduction="20000"/>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800" b="1" dirty="0">
                <a:solidFill>
                  <a:srgbClr val="CC0099"/>
                </a:solidFill>
                <a:effectLst>
                  <a:glow rad="241300">
                    <a:schemeClr val="bg1">
                      <a:alpha val="78000"/>
                    </a:schemeClr>
                  </a:glow>
                </a:effectLst>
              </a:rPr>
              <a:t> </a:t>
            </a:r>
            <a:r>
              <a:rPr lang="en-US" sz="7000" b="1" dirty="0">
                <a:solidFill>
                  <a:srgbClr val="CC0099"/>
                </a:solidFill>
                <a:effectLst>
                  <a:glow rad="241300">
                    <a:schemeClr val="bg1">
                      <a:alpha val="78000"/>
                    </a:schemeClr>
                  </a:glow>
                </a:effectLst>
              </a:rPr>
              <a:t>“… </a:t>
            </a:r>
            <a:r>
              <a:rPr lang="en-US" sz="9000" b="1" u="sng" dirty="0">
                <a:solidFill>
                  <a:srgbClr val="0070C0"/>
                </a:solidFill>
                <a:effectLst>
                  <a:glow rad="241300">
                    <a:schemeClr val="bg1">
                      <a:alpha val="78000"/>
                    </a:schemeClr>
                  </a:glow>
                </a:effectLst>
              </a:rPr>
              <a:t>midst</a:t>
            </a:r>
            <a:r>
              <a:rPr lang="en-US" sz="7000" b="1" dirty="0">
                <a:solidFill>
                  <a:srgbClr val="CC0099"/>
                </a:solidFill>
                <a:effectLst>
                  <a:glow rad="241300">
                    <a:schemeClr val="bg1">
                      <a:alpha val="78000"/>
                    </a:schemeClr>
                  </a:glow>
                </a:effectLst>
              </a:rPr>
              <a:t> of </a:t>
            </a:r>
            <a:br>
              <a:rPr lang="en-US" sz="7000" b="1" dirty="0">
                <a:solidFill>
                  <a:srgbClr val="CC0099"/>
                </a:solidFill>
                <a:effectLst>
                  <a:glow rad="241300">
                    <a:schemeClr val="bg1">
                      <a:alpha val="78000"/>
                    </a:schemeClr>
                  </a:glow>
                </a:effectLst>
              </a:rPr>
            </a:br>
            <a:r>
              <a:rPr lang="en-US" sz="7000" b="1" dirty="0">
                <a:solidFill>
                  <a:srgbClr val="CC0099"/>
                </a:solidFill>
                <a:effectLst>
                  <a:glow rad="241300">
                    <a:schemeClr val="bg1">
                      <a:alpha val="78000"/>
                    </a:schemeClr>
                  </a:glow>
                </a:effectLst>
              </a:rPr>
              <a:t>the feast”?</a:t>
            </a:r>
            <a:br>
              <a:rPr lang="en-US" sz="7000" b="1" dirty="0">
                <a:solidFill>
                  <a:srgbClr val="CC0099"/>
                </a:solidFill>
                <a:effectLst>
                  <a:glow rad="241300">
                    <a:schemeClr val="bg1">
                      <a:alpha val="78000"/>
                    </a:schemeClr>
                  </a:glow>
                </a:effectLst>
              </a:rPr>
            </a:br>
            <a:br>
              <a:rPr lang="en-US" sz="5800" b="1" dirty="0">
                <a:solidFill>
                  <a:srgbClr val="CC0099"/>
                </a:solidFill>
                <a:effectLst>
                  <a:glow rad="241300">
                    <a:schemeClr val="bg1">
                      <a:alpha val="78000"/>
                    </a:schemeClr>
                  </a:glow>
                </a:effectLst>
              </a:rPr>
            </a:br>
            <a:r>
              <a:rPr lang="en-US" sz="10100" b="1" dirty="0">
                <a:solidFill>
                  <a:srgbClr val="0070C0"/>
                </a:solidFill>
                <a:effectLst>
                  <a:glow rad="241300">
                    <a:schemeClr val="bg1">
                      <a:alpha val="78000"/>
                    </a:schemeClr>
                  </a:glow>
                </a:effectLst>
              </a:rPr>
              <a:t>Was</a:t>
            </a:r>
            <a:r>
              <a:rPr lang="en-US" sz="10100" b="1" dirty="0">
                <a:solidFill>
                  <a:srgbClr val="CC0099"/>
                </a:solidFill>
                <a:effectLst>
                  <a:glow rad="241300">
                    <a:schemeClr val="bg1">
                      <a:alpha val="78000"/>
                    </a:schemeClr>
                  </a:glow>
                </a:effectLst>
              </a:rPr>
              <a:t> </a:t>
            </a:r>
            <a:r>
              <a:rPr lang="en-US" sz="10100" b="1" dirty="0">
                <a:solidFill>
                  <a:srgbClr val="0070C0"/>
                </a:solidFill>
                <a:effectLst>
                  <a:glow rad="241300">
                    <a:schemeClr val="bg1">
                      <a:alpha val="78000"/>
                    </a:schemeClr>
                  </a:glow>
                </a:effectLst>
              </a:rPr>
              <a:t>Yahusha</a:t>
            </a:r>
            <a:br>
              <a:rPr lang="en-US" sz="5800" b="1" dirty="0">
                <a:solidFill>
                  <a:srgbClr val="0070C0"/>
                </a:solidFill>
                <a:effectLst>
                  <a:glow rad="241300">
                    <a:schemeClr val="bg1">
                      <a:alpha val="78000"/>
                    </a:schemeClr>
                  </a:glow>
                </a:effectLst>
              </a:rPr>
            </a:br>
            <a:r>
              <a:rPr lang="en-US" sz="4000" b="1" dirty="0">
                <a:solidFill>
                  <a:srgbClr val="CC0099"/>
                </a:solidFill>
                <a:effectLst>
                  <a:glow rad="241300">
                    <a:schemeClr val="bg1">
                      <a:alpha val="78000"/>
                    </a:schemeClr>
                  </a:glow>
                </a:effectLst>
              </a:rPr>
              <a:t> </a:t>
            </a:r>
            <a:br>
              <a:rPr lang="en-US" sz="5800" b="1" dirty="0">
                <a:solidFill>
                  <a:srgbClr val="CC0099"/>
                </a:solidFill>
                <a:effectLst>
                  <a:glow rad="241300">
                    <a:schemeClr val="bg1">
                      <a:alpha val="78000"/>
                    </a:schemeClr>
                  </a:glow>
                </a:effectLst>
              </a:rPr>
            </a:br>
            <a:r>
              <a:rPr lang="en-US" sz="8700" b="1" dirty="0">
                <a:solidFill>
                  <a:srgbClr val="CC0099"/>
                </a:solidFill>
                <a:effectLst>
                  <a:glow rad="241300">
                    <a:schemeClr val="bg1">
                      <a:alpha val="78000"/>
                    </a:schemeClr>
                  </a:glow>
                  <a:outerShdw blurRad="50800" dist="50800" dir="5400000" algn="ctr" rotWithShape="0">
                    <a:srgbClr val="00FF00"/>
                  </a:outerShdw>
                </a:effectLst>
                <a:latin typeface="Snap ITC" panose="04040A07060A02020202" pitchFamily="82" charset="0"/>
              </a:rPr>
              <a:t>right on </a:t>
            </a:r>
            <a:r>
              <a:rPr lang="en-US" sz="5100" b="1" dirty="0">
                <a:solidFill>
                  <a:srgbClr val="CC0099"/>
                </a:solidFill>
                <a:effectLst>
                  <a:glow rad="241300">
                    <a:schemeClr val="bg1">
                      <a:alpha val="78000"/>
                    </a:schemeClr>
                  </a:glow>
                  <a:outerShdw blurRad="50800" dist="50800" dir="5400000" algn="ctr" rotWithShape="0">
                    <a:srgbClr val="00FF00"/>
                  </a:outerShdw>
                </a:effectLst>
                <a:latin typeface="Snap ITC" panose="04040A07060A02020202" pitchFamily="82" charset="0"/>
              </a:rPr>
              <a:t> </a:t>
            </a:r>
          </a:p>
          <a:p>
            <a:pPr marL="0" indent="0" algn="ctr">
              <a:buNone/>
            </a:pPr>
            <a:br>
              <a:rPr lang="en-US" sz="5100" b="1" dirty="0">
                <a:solidFill>
                  <a:srgbClr val="CC0099"/>
                </a:solidFill>
                <a:effectLst>
                  <a:glow rad="241300">
                    <a:schemeClr val="bg1">
                      <a:alpha val="78000"/>
                    </a:schemeClr>
                  </a:glow>
                  <a:outerShdw blurRad="50800" dist="50800" dir="5400000" algn="ctr" rotWithShape="0">
                    <a:srgbClr val="00FF00"/>
                  </a:outerShdw>
                </a:effectLst>
                <a:latin typeface="Snap ITC" panose="04040A07060A02020202" pitchFamily="82" charset="0"/>
              </a:rPr>
            </a:br>
            <a:r>
              <a:rPr lang="en-US" sz="8700" b="1" dirty="0">
                <a:solidFill>
                  <a:srgbClr val="CC0099"/>
                </a:solidFill>
                <a:effectLst>
                  <a:glow rad="241300">
                    <a:schemeClr val="bg1">
                      <a:alpha val="78000"/>
                    </a:schemeClr>
                  </a:glow>
                  <a:outerShdw blurRad="50800" dist="50800" dir="5400000" algn="ctr" rotWithShape="0">
                    <a:srgbClr val="00FF00"/>
                  </a:outerShdw>
                </a:effectLst>
                <a:latin typeface="Snap ITC" panose="04040A07060A02020202" pitchFamily="82" charset="0"/>
              </a:rPr>
              <a:t>time</a:t>
            </a:r>
            <a:r>
              <a:rPr lang="en-US" sz="8700" b="1" dirty="0">
                <a:solidFill>
                  <a:srgbClr val="0070C0"/>
                </a:solidFill>
                <a:effectLst>
                  <a:glow rad="241300">
                    <a:schemeClr val="bg1">
                      <a:alpha val="78000"/>
                    </a:schemeClr>
                  </a:glow>
                  <a:outerShdw blurRad="50800" dist="50800" dir="5400000" algn="ctr" rotWithShape="0">
                    <a:srgbClr val="00FF00"/>
                  </a:outerShdw>
                </a:effectLst>
                <a:latin typeface="Snap ITC" panose="04040A07060A02020202" pitchFamily="82" charset="0"/>
              </a:rPr>
              <a:t>?</a:t>
            </a:r>
            <a:endParaRPr lang="en-US" sz="9400" dirty="0">
              <a:solidFill>
                <a:srgbClr val="0070C0"/>
              </a:solidFill>
              <a:effectLst>
                <a:glow rad="241300">
                  <a:schemeClr val="bg1">
                    <a:alpha val="78000"/>
                  </a:schemeClr>
                </a:glow>
                <a:outerShdw blurRad="50800" dist="50800" dir="5400000" algn="ctr" rotWithShape="0">
                  <a:srgbClr val="00FF00"/>
                </a:outerShdw>
              </a:effectLst>
              <a:latin typeface="Snap ITC" panose="04040A07060A02020202" pitchFamily="82" charset="0"/>
            </a:endParaRPr>
          </a:p>
        </p:txBody>
      </p:sp>
      <p:pic>
        <p:nvPicPr>
          <p:cNvPr id="20" name="Picture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574999" y="3678575"/>
            <a:ext cx="1819114" cy="18154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2" name="Title 1"/>
          <p:cNvSpPr txBox="1">
            <a:spLocks/>
          </p:cNvSpPr>
          <p:nvPr/>
        </p:nvSpPr>
        <p:spPr>
          <a:xfrm>
            <a:off x="3378200" y="204345"/>
            <a:ext cx="6767285" cy="1325563"/>
          </a:xfrm>
          <a:prstGeom prst="rect">
            <a:avLst/>
          </a:prstGeom>
        </p:spPr>
        <p:txBody>
          <a:bodyPr vert="horz" lIns="91440" tIns="45720" rIns="91440" bIns="45720" rtlCol="0" anchor="ctr">
            <a:noAutofit/>
            <a:scene3d>
              <a:camera prst="orthographicFront"/>
              <a:lightRig rig="threePt" dir="t"/>
            </a:scene3d>
            <a:sp3d extrusionH="57150">
              <a:bevelT h="25400" prst="softRound"/>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n>
                  <a:solidFill>
                    <a:schemeClr val="bg2">
                      <a:lumMod val="25000"/>
                    </a:schemeClr>
                  </a:solidFill>
                </a:ln>
                <a:solidFill>
                  <a:srgbClr val="895C43"/>
                </a:solidFill>
                <a:effectLst>
                  <a:glow rad="152400">
                    <a:schemeClr val="accent4">
                      <a:lumMod val="20000"/>
                      <a:lumOff val="80000"/>
                      <a:alpha val="70000"/>
                    </a:schemeClr>
                  </a:glow>
                </a:effectLst>
                <a:latin typeface="Lucida Calligraphy" panose="03010101010101010101" pitchFamily="66" charset="0"/>
              </a:rPr>
              <a:t>Remember John records:</a:t>
            </a:r>
            <a:endParaRPr lang="en-CA" sz="3600" b="1" dirty="0">
              <a:ln>
                <a:solidFill>
                  <a:schemeClr val="bg2">
                    <a:lumMod val="25000"/>
                  </a:schemeClr>
                </a:solidFill>
              </a:ln>
              <a:solidFill>
                <a:srgbClr val="895C43"/>
              </a:solidFill>
              <a:effectLst>
                <a:glow rad="152400">
                  <a:schemeClr val="accent4">
                    <a:lumMod val="20000"/>
                    <a:lumOff val="80000"/>
                    <a:alpha val="70000"/>
                  </a:schemeClr>
                </a:glow>
              </a:effectLst>
              <a:latin typeface="Lucida Calligraphy" panose="03010101010101010101" pitchFamily="66" charset="0"/>
            </a:endParaRPr>
          </a:p>
        </p:txBody>
      </p:sp>
      <p:sp>
        <p:nvSpPr>
          <p:cNvPr id="13" name="Content Placeholder 2"/>
          <p:cNvSpPr txBox="1">
            <a:spLocks/>
          </p:cNvSpPr>
          <p:nvPr/>
        </p:nvSpPr>
        <p:spPr>
          <a:xfrm>
            <a:off x="7083749" y="5107572"/>
            <a:ext cx="5108251" cy="1514469"/>
          </a:xfrm>
          <a:prstGeom prst="rect">
            <a:avLst/>
          </a:prstGeom>
          <a:noFill/>
          <a:scene3d>
            <a:camera prst="isometricOffAxis1Right"/>
            <a:lightRig rig="threePt" dir="t"/>
          </a:scene3d>
          <a:sp3d>
            <a:bevelT w="165100" prst="coolSlant"/>
          </a:sp3d>
        </p:spPr>
        <p:txBody>
          <a:bodyPr vert="horz" lIns="91440" tIns="45720" rIns="91440" bIns="45720" rtlCol="0">
            <a:normAutofit fontScale="92500" lnSpcReduction="20000"/>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solidFill>
                  <a:srgbClr val="CC0099"/>
                </a:solidFill>
                <a:effectLst>
                  <a:glow rad="241300">
                    <a:schemeClr val="bg1">
                      <a:alpha val="78000"/>
                    </a:schemeClr>
                  </a:glow>
                </a:effectLst>
              </a:rPr>
              <a:t>John will now show us what </a:t>
            </a:r>
            <a:r>
              <a:rPr lang="en-US" sz="4400" b="1" dirty="0">
                <a:solidFill>
                  <a:srgbClr val="0070C0"/>
                </a:solidFill>
                <a:effectLst>
                  <a:glow rad="241300">
                    <a:schemeClr val="bg1">
                      <a:alpha val="78000"/>
                    </a:schemeClr>
                  </a:glow>
                </a:effectLst>
              </a:rPr>
              <a:t>cycle it was </a:t>
            </a:r>
            <a:br>
              <a:rPr lang="en-US" sz="4400" b="1" dirty="0">
                <a:solidFill>
                  <a:srgbClr val="CC0099"/>
                </a:solidFill>
                <a:effectLst>
                  <a:glow rad="241300">
                    <a:schemeClr val="bg1">
                      <a:alpha val="78000"/>
                    </a:schemeClr>
                  </a:glow>
                </a:effectLst>
              </a:rPr>
            </a:br>
            <a:r>
              <a:rPr lang="en-US" sz="4400" b="1" dirty="0">
                <a:solidFill>
                  <a:srgbClr val="CC0099"/>
                </a:solidFill>
                <a:effectLst>
                  <a:glow rad="241300">
                    <a:schemeClr val="bg1">
                      <a:alpha val="78000"/>
                    </a:schemeClr>
                  </a:glow>
                </a:effectLst>
              </a:rPr>
              <a:t>for that </a:t>
            </a:r>
            <a:r>
              <a:rPr lang="en-US" sz="4400" b="1" u="sng" dirty="0">
                <a:solidFill>
                  <a:srgbClr val="CC0099"/>
                </a:solidFill>
                <a:effectLst>
                  <a:glow rad="241300">
                    <a:schemeClr val="bg1">
                      <a:alpha val="78000"/>
                    </a:schemeClr>
                  </a:glow>
                </a:effectLst>
              </a:rPr>
              <a:t>middle</a:t>
            </a:r>
            <a:r>
              <a:rPr lang="en-US" sz="4400" b="1" dirty="0">
                <a:solidFill>
                  <a:srgbClr val="CC0099"/>
                </a:solidFill>
                <a:effectLst>
                  <a:glow rad="241300">
                    <a:schemeClr val="bg1">
                      <a:alpha val="78000"/>
                    </a:schemeClr>
                  </a:glow>
                </a:effectLst>
              </a:rPr>
              <a:t> day!</a:t>
            </a:r>
            <a:endParaRPr lang="en-US" sz="1800" dirty="0"/>
          </a:p>
        </p:txBody>
      </p:sp>
    </p:spTree>
    <p:extLst>
      <p:ext uri="{BB962C8B-B14F-4D97-AF65-F5344CB8AC3E}">
        <p14:creationId xmlns:p14="http://schemas.microsoft.com/office/powerpoint/2010/main" val="351653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150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250" fill="hold"/>
                                        <p:tgtEl>
                                          <p:spTgt spid="20"/>
                                        </p:tgtEl>
                                        <p:attrNameLst>
                                          <p:attrName>ppt_w</p:attrName>
                                        </p:attrNameLst>
                                      </p:cBhvr>
                                      <p:tavLst>
                                        <p:tav tm="0">
                                          <p:val>
                                            <p:fltVal val="0"/>
                                          </p:val>
                                        </p:tav>
                                        <p:tav tm="100000">
                                          <p:val>
                                            <p:strVal val="#ppt_w"/>
                                          </p:val>
                                        </p:tav>
                                      </p:tavLst>
                                    </p:anim>
                                    <p:anim calcmode="lin" valueType="num">
                                      <p:cBhvr>
                                        <p:cTn id="19" dur="1250" fill="hold"/>
                                        <p:tgtEl>
                                          <p:spTgt spid="20"/>
                                        </p:tgtEl>
                                        <p:attrNameLst>
                                          <p:attrName>ppt_h</p:attrName>
                                        </p:attrNameLst>
                                      </p:cBhvr>
                                      <p:tavLst>
                                        <p:tav tm="0">
                                          <p:val>
                                            <p:fltVal val="0"/>
                                          </p:val>
                                        </p:tav>
                                        <p:tav tm="100000">
                                          <p:val>
                                            <p:strVal val="#ppt_h"/>
                                          </p:val>
                                        </p:tav>
                                      </p:tavLst>
                                    </p:anim>
                                    <p:animEffect transition="in" filter="fade">
                                      <p:cBhvr>
                                        <p:cTn id="20" dur="1250"/>
                                        <p:tgtEl>
                                          <p:spTgt spid="20"/>
                                        </p:tgtEl>
                                      </p:cBhvr>
                                    </p:animEffect>
                                  </p:childTnLst>
                                </p:cTn>
                              </p:par>
                            </p:childTnLst>
                          </p:cTn>
                        </p:par>
                        <p:par>
                          <p:cTn id="21" fill="hold">
                            <p:stCondLst>
                              <p:cond delay="3750"/>
                            </p:stCondLst>
                            <p:childTnLst>
                              <p:par>
                                <p:cTn id="22" presetID="42"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4E9FC"/>
            </a:gs>
            <a:gs pos="84000">
              <a:schemeClr val="bg2">
                <a:tint val="98000"/>
                <a:satMod val="130000"/>
                <a:shade val="90000"/>
                <a:lumMod val="103000"/>
              </a:schemeClr>
            </a:gs>
            <a:gs pos="76000">
              <a:schemeClr val="bg2">
                <a:shade val="63000"/>
                <a:satMod val="120000"/>
              </a:schemeClr>
            </a:gs>
          </a:gsLst>
          <a:lin ang="8100000" scaled="1"/>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29292" y="6394084"/>
            <a:ext cx="443616" cy="365125"/>
          </a:xfrm>
          <a:noFill/>
          <a:scene3d>
            <a:camera prst="orthographicFront"/>
            <a:lightRig rig="threePt" dir="t"/>
          </a:scene3d>
          <a:sp3d>
            <a:bevelT w="165100" prst="coolSlant"/>
          </a:sp3d>
        </p:spPr>
        <p:txBody>
          <a:bodyPr/>
          <a:lstStyle/>
          <a:p>
            <a:pPr algn="ctr"/>
            <a:fld id="{0B555D82-D20F-4DB7-B3E9-7B7EAC2F87A9}" type="slidenum">
              <a:rPr lang="en-US" b="1" smtClean="0">
                <a:solidFill>
                  <a:schemeClr val="tx1"/>
                </a:solidFill>
              </a:rPr>
              <a:pPr algn="ctr"/>
              <a:t>42</a:t>
            </a:fld>
            <a:endParaRPr lang="en-US" b="1"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64847044"/>
              </p:ext>
            </p:extLst>
          </p:nvPr>
        </p:nvGraphicFramePr>
        <p:xfrm>
          <a:off x="1090161" y="4158276"/>
          <a:ext cx="9839326" cy="518160"/>
        </p:xfrm>
        <a:graphic>
          <a:graphicData uri="http://schemas.openxmlformats.org/drawingml/2006/table">
            <a:tbl>
              <a:tblPr firstRow="1" bandRow="1">
                <a:tableStyleId>{5C22544A-7EE6-4342-B048-85BDC9FD1C3A}</a:tableStyleId>
              </a:tblPr>
              <a:tblGrid>
                <a:gridCol w="1405618">
                  <a:extLst>
                    <a:ext uri="{9D8B030D-6E8A-4147-A177-3AD203B41FA5}">
                      <a16:colId xmlns:a16="http://schemas.microsoft.com/office/drawing/2014/main" val="20000"/>
                    </a:ext>
                  </a:extLst>
                </a:gridCol>
                <a:gridCol w="1405618">
                  <a:extLst>
                    <a:ext uri="{9D8B030D-6E8A-4147-A177-3AD203B41FA5}">
                      <a16:colId xmlns:a16="http://schemas.microsoft.com/office/drawing/2014/main" val="20001"/>
                    </a:ext>
                  </a:extLst>
                </a:gridCol>
                <a:gridCol w="1405618">
                  <a:extLst>
                    <a:ext uri="{9D8B030D-6E8A-4147-A177-3AD203B41FA5}">
                      <a16:colId xmlns:a16="http://schemas.microsoft.com/office/drawing/2014/main" val="20002"/>
                    </a:ext>
                  </a:extLst>
                </a:gridCol>
                <a:gridCol w="1405618">
                  <a:extLst>
                    <a:ext uri="{9D8B030D-6E8A-4147-A177-3AD203B41FA5}">
                      <a16:colId xmlns:a16="http://schemas.microsoft.com/office/drawing/2014/main" val="20003"/>
                    </a:ext>
                  </a:extLst>
                </a:gridCol>
                <a:gridCol w="1405618">
                  <a:extLst>
                    <a:ext uri="{9D8B030D-6E8A-4147-A177-3AD203B41FA5}">
                      <a16:colId xmlns:a16="http://schemas.microsoft.com/office/drawing/2014/main" val="20004"/>
                    </a:ext>
                  </a:extLst>
                </a:gridCol>
                <a:gridCol w="1405618">
                  <a:extLst>
                    <a:ext uri="{9D8B030D-6E8A-4147-A177-3AD203B41FA5}">
                      <a16:colId xmlns:a16="http://schemas.microsoft.com/office/drawing/2014/main" val="20005"/>
                    </a:ext>
                  </a:extLst>
                </a:gridCol>
                <a:gridCol w="1405618">
                  <a:extLst>
                    <a:ext uri="{9D8B030D-6E8A-4147-A177-3AD203B41FA5}">
                      <a16:colId xmlns:a16="http://schemas.microsoft.com/office/drawing/2014/main" val="20006"/>
                    </a:ext>
                  </a:extLst>
                </a:gridCol>
              </a:tblGrid>
              <a:tr h="266206">
                <a:tc>
                  <a:txBody>
                    <a:bodyPr/>
                    <a:lstStyle/>
                    <a:p>
                      <a:r>
                        <a:rPr lang="en-US" b="1" dirty="0">
                          <a:solidFill>
                            <a:srgbClr val="34E9FC"/>
                          </a:solidFill>
                          <a:effectLst>
                            <a:glow rad="127000">
                              <a:srgbClr val="002060"/>
                            </a:glow>
                          </a:effectLst>
                        </a:rPr>
                        <a:t>15</a:t>
                      </a:r>
                      <a:r>
                        <a:rPr lang="en-US" b="0" dirty="0">
                          <a:solidFill>
                            <a:schemeClr val="tx1"/>
                          </a:solidFill>
                        </a:rPr>
                        <a:t>       </a:t>
                      </a:r>
                      <a:r>
                        <a:rPr lang="en-US" sz="2800" b="1" dirty="0">
                          <a:solidFill>
                            <a:schemeClr val="bg1"/>
                          </a:solidFill>
                        </a:rPr>
                        <a:t>1</a:t>
                      </a:r>
                      <a:endParaRPr lang="en-CA" sz="2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rgbClr val="7030A0"/>
                    </a:solidFill>
                  </a:tcPr>
                </a:tc>
                <a:tc>
                  <a:txBody>
                    <a:bodyPr/>
                    <a:lstStyle/>
                    <a:p>
                      <a:r>
                        <a:rPr lang="en-US" b="1" dirty="0">
                          <a:solidFill>
                            <a:srgbClr val="34E9FC"/>
                          </a:solidFill>
                          <a:effectLst>
                            <a:glow rad="127000">
                              <a:srgbClr val="002060"/>
                            </a:glow>
                          </a:effectLst>
                        </a:rPr>
                        <a:t>16</a:t>
                      </a:r>
                      <a:r>
                        <a:rPr lang="en-US" b="0" dirty="0">
                          <a:solidFill>
                            <a:schemeClr val="tx1"/>
                          </a:solidFill>
                        </a:rPr>
                        <a:t>     </a:t>
                      </a:r>
                      <a:r>
                        <a:rPr lang="en-US" sz="2800" b="0" dirty="0">
                          <a:solidFill>
                            <a:schemeClr val="tx1"/>
                          </a:solidFill>
                        </a:rPr>
                        <a:t> 2</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17</a:t>
                      </a:r>
                      <a:r>
                        <a:rPr lang="en-US" b="0" dirty="0">
                          <a:solidFill>
                            <a:schemeClr val="tx1"/>
                          </a:solidFill>
                        </a:rPr>
                        <a:t>      </a:t>
                      </a:r>
                      <a:r>
                        <a:rPr lang="en-US" sz="2800" b="0" dirty="0">
                          <a:solidFill>
                            <a:schemeClr val="tx1"/>
                          </a:solidFill>
                        </a:rPr>
                        <a:t>3</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rgbClr val="F2DCC2"/>
                    </a:solidFill>
                  </a:tcPr>
                </a:tc>
                <a:tc>
                  <a:txBody>
                    <a:bodyPr/>
                    <a:lstStyle/>
                    <a:p>
                      <a:r>
                        <a:rPr lang="en-US" b="0" dirty="0">
                          <a:solidFill>
                            <a:schemeClr val="tx1"/>
                          </a:solidFill>
                        </a:rPr>
                        <a:t> </a:t>
                      </a:r>
                      <a:r>
                        <a:rPr lang="en-US" b="1" dirty="0">
                          <a:solidFill>
                            <a:srgbClr val="34E9FC"/>
                          </a:solidFill>
                          <a:effectLst>
                            <a:glow rad="127000">
                              <a:srgbClr val="002060"/>
                            </a:glow>
                          </a:effectLst>
                        </a:rPr>
                        <a:t>18</a:t>
                      </a:r>
                      <a:r>
                        <a:rPr lang="en-US" b="0" dirty="0">
                          <a:solidFill>
                            <a:schemeClr val="tx1"/>
                          </a:solidFill>
                        </a:rPr>
                        <a:t>    </a:t>
                      </a:r>
                      <a:r>
                        <a:rPr lang="en-US" sz="2800" b="0" dirty="0">
                          <a:solidFill>
                            <a:schemeClr val="tx1"/>
                          </a:solidFill>
                        </a:rPr>
                        <a:t>4 </a:t>
                      </a:r>
                      <a:endParaRPr lang="en-CA" sz="2800" b="1" u="sng" dirty="0">
                        <a:ln>
                          <a:solidFill>
                            <a:srgbClr val="002060"/>
                          </a:solidFill>
                        </a:ln>
                        <a:solidFill>
                          <a:srgbClr val="34E9F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rgbClr val="FF99FF"/>
                    </a:solidFill>
                  </a:tcPr>
                </a:tc>
                <a:tc>
                  <a:txBody>
                    <a:bodyPr/>
                    <a:lstStyle/>
                    <a:p>
                      <a:r>
                        <a:rPr lang="en-US" b="1" dirty="0">
                          <a:solidFill>
                            <a:srgbClr val="34E9FC"/>
                          </a:solidFill>
                          <a:effectLst>
                            <a:glow rad="127000">
                              <a:srgbClr val="002060"/>
                            </a:glow>
                          </a:effectLst>
                        </a:rPr>
                        <a:t>19</a:t>
                      </a:r>
                      <a:r>
                        <a:rPr lang="en-US" b="0" dirty="0">
                          <a:solidFill>
                            <a:schemeClr val="tx1"/>
                          </a:solidFill>
                        </a:rPr>
                        <a:t>      </a:t>
                      </a:r>
                      <a:r>
                        <a:rPr lang="en-US" sz="2800" b="0" dirty="0">
                          <a:solidFill>
                            <a:schemeClr val="tx1"/>
                          </a:solidFill>
                        </a:rPr>
                        <a:t>5</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rgbClr val="F2DCC2"/>
                    </a:solidFill>
                  </a:tcPr>
                </a:tc>
                <a:tc>
                  <a:txBody>
                    <a:bodyPr/>
                    <a:lstStyle/>
                    <a:p>
                      <a:r>
                        <a:rPr lang="en-US" b="1" dirty="0">
                          <a:solidFill>
                            <a:srgbClr val="34E9FC"/>
                          </a:solidFill>
                          <a:effectLst>
                            <a:glow rad="127000">
                              <a:srgbClr val="002060"/>
                            </a:glow>
                          </a:effectLst>
                        </a:rPr>
                        <a:t>20</a:t>
                      </a:r>
                      <a:r>
                        <a:rPr lang="en-US" b="0" dirty="0">
                          <a:solidFill>
                            <a:schemeClr val="tx1"/>
                          </a:solidFill>
                        </a:rPr>
                        <a:t>      </a:t>
                      </a:r>
                      <a:r>
                        <a:rPr lang="en-US" sz="2800" b="0" dirty="0">
                          <a:solidFill>
                            <a:schemeClr val="tx1"/>
                          </a:solidFill>
                        </a:rPr>
                        <a:t>6</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21</a:t>
                      </a:r>
                      <a:r>
                        <a:rPr lang="en-US" b="0" dirty="0">
                          <a:solidFill>
                            <a:schemeClr val="tx1"/>
                          </a:solidFill>
                        </a:rPr>
                        <a:t>      </a:t>
                      </a:r>
                      <a:r>
                        <a:rPr lang="en-US" sz="2800" b="1" dirty="0">
                          <a:solidFill>
                            <a:schemeClr val="bg1"/>
                          </a:solidFill>
                        </a:rPr>
                        <a:t>7</a:t>
                      </a:r>
                      <a:endParaRPr lang="en-CA" sz="2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rgbClr val="7030A0"/>
                    </a:solidFill>
                  </a:tcPr>
                </a:tc>
                <a:extLst>
                  <a:ext uri="{0D108BD9-81ED-4DB2-BD59-A6C34878D82A}">
                    <a16:rowId xmlns:a16="http://schemas.microsoft.com/office/drawing/2014/main" val="10000"/>
                  </a:ext>
                </a:extLst>
              </a:tr>
            </a:tbl>
          </a:graphicData>
        </a:graphic>
      </p:graphicFrame>
      <p:sp>
        <p:nvSpPr>
          <p:cNvPr id="13" name="Wave 12"/>
          <p:cNvSpPr/>
          <p:nvPr/>
        </p:nvSpPr>
        <p:spPr>
          <a:xfrm>
            <a:off x="685712" y="235556"/>
            <a:ext cx="10748199" cy="981667"/>
          </a:xfrm>
          <a:prstGeom prst="wave">
            <a:avLst>
              <a:gd name="adj1" fmla="val 12500"/>
              <a:gd name="adj2" fmla="val 453"/>
            </a:avLst>
          </a:prstGeom>
          <a:gradFill flip="none" rotWithShape="1">
            <a:gsLst>
              <a:gs pos="0">
                <a:srgbClr val="34E9FC"/>
              </a:gs>
              <a:gs pos="84000">
                <a:schemeClr val="bg2">
                  <a:tint val="98000"/>
                  <a:satMod val="130000"/>
                  <a:shade val="90000"/>
                  <a:lumMod val="103000"/>
                </a:schemeClr>
              </a:gs>
              <a:gs pos="76000">
                <a:schemeClr val="bg2">
                  <a:shade val="63000"/>
                  <a:satMod val="120000"/>
                </a:schemeClr>
              </a:gs>
            </a:gsLst>
            <a:lin ang="2700000" scaled="1"/>
            <a:tileRect/>
          </a:gradFill>
          <a:ln w="57150">
            <a:solidFill>
              <a:srgbClr val="0070C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sp3d extrusionH="57150">
              <a:bevelT w="82550" h="38100" prst="coolSlant"/>
            </a:sp3d>
          </a:bodyPr>
          <a:lstStyle/>
          <a:p>
            <a:pPr algn="ctr"/>
            <a:r>
              <a:rPr lang="en-US" sz="2000" b="1" dirty="0">
                <a:ln>
                  <a:solidFill>
                    <a:schemeClr val="tx1"/>
                  </a:solidFill>
                </a:ln>
                <a:solidFill>
                  <a:srgbClr val="CC00FF"/>
                </a:solidFill>
                <a:effectLst>
                  <a:glow rad="254000">
                    <a:schemeClr val="accent4">
                      <a:satMod val="175000"/>
                      <a:alpha val="86000"/>
                    </a:schemeClr>
                  </a:glow>
                </a:effectLst>
              </a:rPr>
              <a:t>Yahusha is discovered teaching in the temple. </a:t>
            </a:r>
            <a:endParaRPr lang="en-US" sz="3200" b="1" dirty="0">
              <a:ln>
                <a:solidFill>
                  <a:schemeClr val="tx1"/>
                </a:solidFill>
              </a:ln>
              <a:solidFill>
                <a:srgbClr val="CC00FF"/>
              </a:solidFill>
              <a:effectLst>
                <a:glow rad="254000">
                  <a:schemeClr val="accent4">
                    <a:satMod val="175000"/>
                    <a:alpha val="86000"/>
                  </a:schemeClr>
                </a:glow>
              </a:effectLst>
            </a:endParaRPr>
          </a:p>
        </p:txBody>
      </p:sp>
      <p:sp>
        <p:nvSpPr>
          <p:cNvPr id="17" name="Line Callout 2 16"/>
          <p:cNvSpPr/>
          <p:nvPr/>
        </p:nvSpPr>
        <p:spPr>
          <a:xfrm>
            <a:off x="8076074" y="1515392"/>
            <a:ext cx="3733788" cy="1865615"/>
          </a:xfrm>
          <a:prstGeom prst="borderCallout2">
            <a:avLst>
              <a:gd name="adj1" fmla="val 80726"/>
              <a:gd name="adj2" fmla="val -1005"/>
              <a:gd name="adj3" fmla="val 91999"/>
              <a:gd name="adj4" fmla="val -40238"/>
              <a:gd name="adj5" fmla="val 163785"/>
              <a:gd name="adj6" fmla="val -63136"/>
            </a:avLst>
          </a:prstGeom>
          <a:gradFill flip="none" rotWithShape="1">
            <a:gsLst>
              <a:gs pos="0">
                <a:srgbClr val="34E9FC"/>
              </a:gs>
              <a:gs pos="84000">
                <a:schemeClr val="bg2">
                  <a:tint val="98000"/>
                  <a:satMod val="130000"/>
                  <a:shade val="90000"/>
                  <a:lumMod val="103000"/>
                </a:schemeClr>
              </a:gs>
              <a:gs pos="76000">
                <a:schemeClr val="bg2">
                  <a:shade val="63000"/>
                  <a:satMod val="120000"/>
                </a:schemeClr>
              </a:gs>
            </a:gsLst>
            <a:lin ang="2700000" scaled="1"/>
            <a:tileRect/>
          </a:gradFill>
          <a:ln w="76200">
            <a:headEnd type="diamond" w="med" len="med"/>
            <a:tailEnd type="triangle" w="med" len="med"/>
          </a:ln>
          <a:effectLst>
            <a:glow rad="228600">
              <a:srgbClr val="FF99FF">
                <a:alpha val="75000"/>
              </a:srgbClr>
            </a:glow>
            <a:innerShdw blurRad="63500" dist="50800" dir="16200000">
              <a:prstClr val="black">
                <a:alpha val="50000"/>
              </a:prstClr>
            </a:innerShdw>
            <a:reflection blurRad="6350" stA="52000" endA="300" endPos="35000" dir="5400000" sy="-100000" algn="bl" rotWithShape="0"/>
          </a:effectLst>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omic Sans MS" panose="030F0702030302020204" pitchFamily="66" charset="0"/>
              </a:rPr>
              <a:t>Remember:  This is the </a:t>
            </a:r>
            <a:r>
              <a:rPr lang="en-US" sz="2800" b="1" dirty="0">
                <a:solidFill>
                  <a:srgbClr val="0070C0"/>
                </a:solidFill>
                <a:latin typeface="Comic Sans MS" panose="030F0702030302020204" pitchFamily="66" charset="0"/>
              </a:rPr>
              <a:t>middle</a:t>
            </a:r>
            <a:r>
              <a:rPr lang="en-US" sz="2800" b="1" dirty="0">
                <a:solidFill>
                  <a:srgbClr val="002060"/>
                </a:solidFill>
                <a:latin typeface="Comic Sans MS" panose="030F0702030302020204" pitchFamily="66" charset="0"/>
              </a:rPr>
              <a:t> day</a:t>
            </a:r>
            <a:br>
              <a:rPr lang="en-US" sz="2800" b="1" dirty="0">
                <a:solidFill>
                  <a:srgbClr val="002060"/>
                </a:solidFill>
                <a:latin typeface="Comic Sans MS" panose="030F0702030302020204" pitchFamily="66" charset="0"/>
              </a:rPr>
            </a:br>
            <a:r>
              <a:rPr lang="en-US" sz="2800" b="1" dirty="0">
                <a:solidFill>
                  <a:srgbClr val="002060"/>
                </a:solidFill>
                <a:latin typeface="Comic Sans MS" panose="030F0702030302020204" pitchFamily="66" charset="0"/>
              </a:rPr>
              <a:t>of the 7 day feast.</a:t>
            </a:r>
            <a:endParaRPr lang="en-CA" sz="2800" b="1" dirty="0">
              <a:solidFill>
                <a:srgbClr val="002060"/>
              </a:solidFill>
              <a:latin typeface="Comic Sans MS" panose="030F0702030302020204" pitchFamily="66" charset="0"/>
            </a:endParaRPr>
          </a:p>
        </p:txBody>
      </p:sp>
      <p:sp>
        <p:nvSpPr>
          <p:cNvPr id="21" name="Content Placeholder 2"/>
          <p:cNvSpPr txBox="1">
            <a:spLocks/>
          </p:cNvSpPr>
          <p:nvPr/>
        </p:nvSpPr>
        <p:spPr>
          <a:xfrm>
            <a:off x="-256491" y="1345357"/>
            <a:ext cx="6686051" cy="2812919"/>
          </a:xfrm>
          <a:prstGeom prst="rect">
            <a:avLst/>
          </a:prstGeom>
          <a:noFill/>
          <a:scene3d>
            <a:camera prst="isometricOffAxis1Right"/>
            <a:lightRig rig="threePt" dir="t"/>
          </a:scene3d>
          <a:sp3d>
            <a:bevelT w="165100" prst="coolSlant"/>
          </a:sp3d>
        </p:spPr>
        <p:txBody>
          <a:bodyPr vert="horz" lIns="91440" tIns="45720" rIns="91440" bIns="45720" rtlCol="0">
            <a:normAutofit fontScale="70000" lnSpcReduction="20000"/>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800" b="1" dirty="0">
                <a:solidFill>
                  <a:schemeClr val="tx1">
                    <a:lumMod val="65000"/>
                    <a:lumOff val="35000"/>
                  </a:schemeClr>
                </a:solidFill>
                <a:effectLst>
                  <a:glow rad="241300">
                    <a:schemeClr val="bg1">
                      <a:alpha val="78000"/>
                    </a:schemeClr>
                  </a:glow>
                </a:effectLst>
              </a:rPr>
              <a:t>Will John pinpoint </a:t>
            </a:r>
            <a:br>
              <a:rPr lang="en-US" sz="5800" b="1" dirty="0">
                <a:solidFill>
                  <a:schemeClr val="tx1">
                    <a:lumMod val="65000"/>
                    <a:lumOff val="35000"/>
                  </a:schemeClr>
                </a:solidFill>
                <a:effectLst>
                  <a:glow rad="241300">
                    <a:schemeClr val="bg1">
                      <a:alpha val="78000"/>
                    </a:schemeClr>
                  </a:glow>
                </a:effectLst>
              </a:rPr>
            </a:br>
            <a:r>
              <a:rPr lang="en-US" sz="5800" b="1" dirty="0">
                <a:solidFill>
                  <a:srgbClr val="CC0099"/>
                </a:solidFill>
                <a:effectLst>
                  <a:glow rad="241300">
                    <a:schemeClr val="bg1">
                      <a:alpha val="78000"/>
                    </a:schemeClr>
                  </a:glow>
                </a:effectLst>
              </a:rPr>
              <a:t>one of the three </a:t>
            </a:r>
            <a:br>
              <a:rPr lang="en-US" sz="5800" b="1" dirty="0">
                <a:solidFill>
                  <a:srgbClr val="CC0099"/>
                </a:solidFill>
                <a:effectLst>
                  <a:glow rad="241300">
                    <a:schemeClr val="bg1">
                      <a:alpha val="78000"/>
                    </a:schemeClr>
                  </a:glow>
                </a:effectLst>
              </a:rPr>
            </a:br>
            <a:r>
              <a:rPr lang="en-US" sz="6000" b="1" u="sng" dirty="0">
                <a:solidFill>
                  <a:srgbClr val="0070C0"/>
                </a:solidFill>
                <a:effectLst>
                  <a:glow rad="241300">
                    <a:schemeClr val="bg1">
                      <a:alpha val="78000"/>
                    </a:schemeClr>
                  </a:glow>
                </a:effectLst>
              </a:rPr>
              <a:t>middle da</a:t>
            </a:r>
            <a:r>
              <a:rPr lang="en-US" sz="6000" b="1" dirty="0">
                <a:solidFill>
                  <a:srgbClr val="0070C0"/>
                </a:solidFill>
                <a:effectLst>
                  <a:glow rad="241300">
                    <a:schemeClr val="bg1">
                      <a:alpha val="78000"/>
                    </a:schemeClr>
                  </a:glow>
                </a:effectLst>
              </a:rPr>
              <a:t>y</a:t>
            </a:r>
            <a:r>
              <a:rPr lang="en-US" sz="6000" b="1" u="sng" dirty="0">
                <a:solidFill>
                  <a:srgbClr val="0070C0"/>
                </a:solidFill>
                <a:effectLst>
                  <a:glow rad="241300">
                    <a:schemeClr val="bg1">
                      <a:alpha val="78000"/>
                    </a:schemeClr>
                  </a:glow>
                </a:effectLst>
              </a:rPr>
              <a:t>s</a:t>
            </a:r>
            <a:r>
              <a:rPr lang="en-US" sz="5400" b="1" dirty="0">
                <a:solidFill>
                  <a:srgbClr val="CC0099"/>
                </a:solidFill>
                <a:effectLst>
                  <a:glow rad="241300">
                    <a:schemeClr val="bg1">
                      <a:alpha val="78000"/>
                    </a:schemeClr>
                  </a:glow>
                </a:effectLst>
              </a:rPr>
              <a:t> shown below?</a:t>
            </a:r>
          </a:p>
          <a:p>
            <a:pPr marL="0" indent="0" algn="ctr">
              <a:buNone/>
            </a:pPr>
            <a:r>
              <a:rPr lang="en-US" sz="1300" b="1" dirty="0">
                <a:solidFill>
                  <a:srgbClr val="CC0099"/>
                </a:solidFill>
                <a:effectLst>
                  <a:glow rad="241300">
                    <a:schemeClr val="bg1">
                      <a:alpha val="78000"/>
                    </a:schemeClr>
                  </a:glow>
                </a:effectLst>
              </a:rPr>
              <a:t> </a:t>
            </a:r>
            <a:r>
              <a:rPr lang="en-US" sz="2900" b="1" dirty="0">
                <a:solidFill>
                  <a:srgbClr val="CC0099"/>
                </a:solidFill>
                <a:effectLst>
                  <a:glow rad="241300">
                    <a:schemeClr val="bg1">
                      <a:alpha val="78000"/>
                    </a:schemeClr>
                  </a:glow>
                </a:effectLst>
              </a:rPr>
              <a:t> </a:t>
            </a:r>
            <a:br>
              <a:rPr lang="en-US" sz="5400" b="1" dirty="0">
                <a:solidFill>
                  <a:srgbClr val="CC0099"/>
                </a:solidFill>
                <a:effectLst>
                  <a:glow rad="241300">
                    <a:schemeClr val="bg1">
                      <a:alpha val="78000"/>
                    </a:schemeClr>
                  </a:glow>
                </a:effectLst>
              </a:rPr>
            </a:br>
            <a:r>
              <a:rPr lang="en-US" sz="5400" b="1" dirty="0">
                <a:solidFill>
                  <a:schemeClr val="tx1">
                    <a:lumMod val="65000"/>
                    <a:lumOff val="35000"/>
                  </a:schemeClr>
                </a:solidFill>
                <a:effectLst>
                  <a:glow rad="241300">
                    <a:schemeClr val="bg1">
                      <a:alpha val="78000"/>
                    </a:schemeClr>
                  </a:glow>
                </a:effectLst>
              </a:rPr>
              <a:t>Will one of the days be </a:t>
            </a:r>
            <a:br>
              <a:rPr lang="en-US" sz="5400" b="1" dirty="0">
                <a:solidFill>
                  <a:schemeClr val="tx1">
                    <a:lumMod val="65000"/>
                    <a:lumOff val="35000"/>
                  </a:schemeClr>
                </a:solidFill>
                <a:effectLst>
                  <a:glow rad="241300">
                    <a:schemeClr val="bg1">
                      <a:alpha val="78000"/>
                    </a:schemeClr>
                  </a:glow>
                </a:effectLst>
              </a:rPr>
            </a:br>
            <a:r>
              <a:rPr lang="en-US" sz="5400" b="1" dirty="0">
                <a:solidFill>
                  <a:schemeClr val="tx1">
                    <a:lumMod val="65000"/>
                    <a:lumOff val="35000"/>
                  </a:schemeClr>
                </a:solidFill>
                <a:effectLst>
                  <a:glow rad="241300">
                    <a:schemeClr val="bg1">
                      <a:alpha val="78000"/>
                    </a:schemeClr>
                  </a:glow>
                </a:effectLst>
              </a:rPr>
              <a:t>a</a:t>
            </a:r>
            <a:r>
              <a:rPr lang="en-US" sz="5400" b="1" dirty="0">
                <a:solidFill>
                  <a:srgbClr val="CC0099"/>
                </a:solidFill>
                <a:effectLst>
                  <a:glow rad="241300">
                    <a:schemeClr val="bg1">
                      <a:alpha val="78000"/>
                    </a:schemeClr>
                  </a:glow>
                </a:effectLst>
              </a:rPr>
              <a:t> </a:t>
            </a:r>
            <a:r>
              <a:rPr lang="en-US" sz="5400" b="1" dirty="0">
                <a:solidFill>
                  <a:srgbClr val="00B0F0"/>
                </a:solidFill>
                <a:effectLst>
                  <a:glow rad="241300">
                    <a:schemeClr val="bg1">
                      <a:alpha val="78000"/>
                    </a:schemeClr>
                  </a:glow>
                </a:effectLst>
              </a:rPr>
              <a:t>Shabbat?</a:t>
            </a:r>
            <a:endParaRPr lang="en-US" dirty="0">
              <a:solidFill>
                <a:srgbClr val="00B0F0"/>
              </a:solidFill>
            </a:endParaRPr>
          </a:p>
        </p:txBody>
      </p:sp>
      <p:sp>
        <p:nvSpPr>
          <p:cNvPr id="3" name="Left Bracket 2">
            <a:extLst>
              <a:ext uri="{FF2B5EF4-FFF2-40B4-BE49-F238E27FC236}">
                <a16:creationId xmlns:a16="http://schemas.microsoft.com/office/drawing/2014/main" id="{44CCE974-FCFA-451F-970B-D855A53FAEA8}"/>
              </a:ext>
            </a:extLst>
          </p:cNvPr>
          <p:cNvSpPr/>
          <p:nvPr/>
        </p:nvSpPr>
        <p:spPr>
          <a:xfrm rot="16200000">
            <a:off x="5767497" y="2860072"/>
            <a:ext cx="478971" cy="4150886"/>
          </a:xfrm>
          <a:prstGeom prst="leftBracket">
            <a:avLst>
              <a:gd name="adj" fmla="val 75947"/>
            </a:avLst>
          </a:prstGeom>
          <a:ln w="5715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vert="vert" rtlCol="0" anchor="ctr"/>
          <a:lstStyle/>
          <a:p>
            <a:pPr algn="ctr"/>
            <a:r>
              <a:rPr lang="en-US" sz="2200" b="1" dirty="0">
                <a:ln>
                  <a:solidFill>
                    <a:sysClr val="windowText" lastClr="000000"/>
                  </a:solidFill>
                </a:ln>
                <a:solidFill>
                  <a:srgbClr val="0070C0"/>
                </a:solidFill>
              </a:rPr>
              <a:t>“about the midst of the week”</a:t>
            </a:r>
          </a:p>
        </p:txBody>
      </p:sp>
      <p:sp>
        <p:nvSpPr>
          <p:cNvPr id="2" name="Content Placeholder 2">
            <a:extLst>
              <a:ext uri="{FF2B5EF4-FFF2-40B4-BE49-F238E27FC236}">
                <a16:creationId xmlns:a16="http://schemas.microsoft.com/office/drawing/2014/main" id="{343DAD2F-28DD-9559-DA84-B900FBC52D79}"/>
              </a:ext>
            </a:extLst>
          </p:cNvPr>
          <p:cNvSpPr txBox="1">
            <a:spLocks/>
          </p:cNvSpPr>
          <p:nvPr/>
        </p:nvSpPr>
        <p:spPr>
          <a:xfrm>
            <a:off x="487796" y="5503893"/>
            <a:ext cx="8604923" cy="984589"/>
          </a:xfrm>
          <a:prstGeom prst="rect">
            <a:avLst/>
          </a:prstGeom>
          <a:solidFill>
            <a:srgbClr val="DDAE78"/>
          </a:solidFill>
          <a:scene3d>
            <a:camera prst="orthographicFront"/>
            <a:lightRig rig="threePt" dir="t"/>
          </a:scene3d>
          <a:sp3d>
            <a:bevelT w="152400" h="50800" prst="softRound"/>
          </a:sp3d>
        </p:spPr>
        <p:txBody>
          <a:bodyPr vert="horz" lIns="91440" tIns="45720" rIns="91440" bIns="45720" rtlCol="0">
            <a:no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ln w="3175">
                  <a:solidFill>
                    <a:schemeClr val="tx1"/>
                  </a:solidFill>
                </a:ln>
                <a:solidFill>
                  <a:schemeClr val="accent1">
                    <a:lumMod val="75000"/>
                  </a:schemeClr>
                </a:solidFill>
                <a:effectLst>
                  <a:glow rad="241300">
                    <a:schemeClr val="accent4">
                      <a:lumMod val="60000"/>
                      <a:lumOff val="40000"/>
                      <a:alpha val="86000"/>
                    </a:schemeClr>
                  </a:glow>
                </a:effectLst>
                <a:latin typeface="Arial Rounded MT Bold" panose="020F0704030504030204" pitchFamily="34" charset="0"/>
              </a:rPr>
              <a:t>We will search for the answer after a </a:t>
            </a:r>
            <a:br>
              <a:rPr lang="en-US" sz="3200" b="1" dirty="0">
                <a:ln w="3175">
                  <a:solidFill>
                    <a:schemeClr val="tx1"/>
                  </a:solidFill>
                </a:ln>
                <a:solidFill>
                  <a:schemeClr val="accent1">
                    <a:lumMod val="75000"/>
                  </a:schemeClr>
                </a:solidFill>
                <a:effectLst>
                  <a:glow rad="241300">
                    <a:schemeClr val="accent4">
                      <a:lumMod val="60000"/>
                      <a:lumOff val="40000"/>
                      <a:alpha val="86000"/>
                    </a:schemeClr>
                  </a:glow>
                </a:effectLst>
                <a:latin typeface="Arial Rounded MT Bold" panose="020F0704030504030204" pitchFamily="34" charset="0"/>
              </a:rPr>
            </a:br>
            <a:r>
              <a:rPr lang="en-US" sz="3200" b="1" dirty="0">
                <a:ln w="3175">
                  <a:solidFill>
                    <a:schemeClr val="tx1"/>
                  </a:solidFill>
                </a:ln>
                <a:solidFill>
                  <a:schemeClr val="accent1">
                    <a:lumMod val="75000"/>
                  </a:schemeClr>
                </a:solidFill>
                <a:effectLst>
                  <a:glow rad="241300">
                    <a:schemeClr val="accent4">
                      <a:lumMod val="60000"/>
                      <a:lumOff val="40000"/>
                      <a:alpha val="86000"/>
                    </a:schemeClr>
                  </a:glow>
                </a:effectLst>
                <a:latin typeface="Arial Rounded MT Bold" panose="020F0704030504030204" pitchFamily="34" charset="0"/>
              </a:rPr>
              <a:t>short look at the 29 CE calendar of Israel.</a:t>
            </a:r>
          </a:p>
        </p:txBody>
      </p:sp>
      <p:pic>
        <p:nvPicPr>
          <p:cNvPr id="22" name="Picture 2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472422">
            <a:off x="7933483" y="4449578"/>
            <a:ext cx="1919156" cy="145084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84193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75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left)">
                                      <p:cBhvr>
                                        <p:cTn id="7" dur="1000"/>
                                        <p:tgtEl>
                                          <p:spTgt spid="21">
                                            <p:txEl>
                                              <p:pRg st="0" end="0"/>
                                            </p:txEl>
                                          </p:spTgt>
                                        </p:tgtEl>
                                      </p:cBhvr>
                                    </p:animEffect>
                                  </p:childTnLst>
                                </p:cTn>
                              </p:par>
                            </p:childTnLst>
                          </p:cTn>
                        </p:par>
                        <p:par>
                          <p:cTn id="8" fill="hold">
                            <p:stCondLst>
                              <p:cond delay="1750"/>
                            </p:stCondLst>
                            <p:childTnLst>
                              <p:par>
                                <p:cTn id="9" presetID="22" presetClass="entr" presetSubtype="8" fill="hold" nodeType="afterEffect">
                                  <p:stCondLst>
                                    <p:cond delay="750"/>
                                  </p:stCondLst>
                                  <p:childTnLst>
                                    <p:set>
                                      <p:cBhvr>
                                        <p:cTn id="10" dur="1" fill="hold">
                                          <p:stCondLst>
                                            <p:cond delay="0"/>
                                          </p:stCondLst>
                                        </p:cTn>
                                        <p:tgtEl>
                                          <p:spTgt spid="21">
                                            <p:txEl>
                                              <p:pRg st="1" end="1"/>
                                            </p:txEl>
                                          </p:spTgt>
                                        </p:tgtEl>
                                        <p:attrNameLst>
                                          <p:attrName>style.visibility</p:attrName>
                                        </p:attrNameLst>
                                      </p:cBhvr>
                                      <p:to>
                                        <p:strVal val="visible"/>
                                      </p:to>
                                    </p:set>
                                    <p:animEffect transition="in" filter="wipe(left)">
                                      <p:cBhvr>
                                        <p:cTn id="11" dur="1000"/>
                                        <p:tgtEl>
                                          <p:spTgt spid="2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barn(inVertical)">
                                      <p:cBhvr>
                                        <p:cTn id="16"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23000">
              <a:schemeClr val="accent1">
                <a:lumMod val="40000"/>
                <a:lumOff val="60000"/>
                <a:alpha val="74000"/>
              </a:schemeClr>
            </a:gs>
            <a:gs pos="50000">
              <a:srgbClr val="FF99FF"/>
            </a:gs>
            <a:gs pos="80000">
              <a:schemeClr val="accent4">
                <a:alpha val="72000"/>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43</a:t>
            </a:fld>
            <a:endParaRPr lang="en-US" dirty="0">
              <a:solidFill>
                <a:schemeClr val="tx1"/>
              </a:solidFill>
            </a:endParaRPr>
          </a:p>
        </p:txBody>
      </p:sp>
      <p:sp>
        <p:nvSpPr>
          <p:cNvPr id="41" name="Content Placeholder 12"/>
          <p:cNvSpPr>
            <a:spLocks noGrp="1"/>
          </p:cNvSpPr>
          <p:nvPr>
            <p:ph idx="1"/>
          </p:nvPr>
        </p:nvSpPr>
        <p:spPr>
          <a:xfrm>
            <a:off x="2533650" y="1755068"/>
            <a:ext cx="9426843" cy="5179131"/>
          </a:xfrm>
        </p:spPr>
        <p:txBody>
          <a:bodyPr>
            <a:normAutofit fontScale="70000" lnSpcReduction="20000"/>
          </a:bodyPr>
          <a:lstStyle/>
          <a:p>
            <a:r>
              <a:rPr lang="en-US" dirty="0"/>
              <a:t>Our civil world today functions using the dating on the Roman calendar so we know when to meet appointments, not only for man’s secular dates, but also for locating Scriptural weekly and annual worship dates.</a:t>
            </a:r>
          </a:p>
          <a:p>
            <a:r>
              <a:rPr lang="en-US" dirty="0"/>
              <a:t>Of the many calendars in the world that lay out what each profess to believe as </a:t>
            </a:r>
            <a:br>
              <a:rPr lang="en-US" dirty="0"/>
            </a:br>
            <a:r>
              <a:rPr lang="en-US" dirty="0"/>
              <a:t>the correct Scriptural dating of </a:t>
            </a:r>
            <a:r>
              <a:rPr lang="en-US" b="1" dirty="0">
                <a:solidFill>
                  <a:schemeClr val="accent5">
                    <a:lumMod val="75000"/>
                  </a:schemeClr>
                </a:solidFill>
              </a:rPr>
              <a:t>Yahuah's</a:t>
            </a:r>
            <a:r>
              <a:rPr lang="en-US" dirty="0"/>
              <a:t> festivals, right or wrong, these dates are synchronized with the Roman calendar so their followers can meet together.</a:t>
            </a:r>
          </a:p>
          <a:p>
            <a:r>
              <a:rPr lang="en-US" dirty="0"/>
              <a:t>This is very true for the “lunar” calendar in this study, as well as, </a:t>
            </a:r>
            <a:r>
              <a:rPr lang="en-US" b="1" dirty="0">
                <a:solidFill>
                  <a:schemeClr val="accent5">
                    <a:lumMod val="75000"/>
                  </a:schemeClr>
                </a:solidFill>
              </a:rPr>
              <a:t>Yahuah’s </a:t>
            </a:r>
            <a:r>
              <a:rPr lang="en-US" dirty="0"/>
              <a:t>Covenant Calendar, as different as they are.</a:t>
            </a:r>
            <a:endParaRPr lang="en-CA" dirty="0"/>
          </a:p>
          <a:p>
            <a:r>
              <a:rPr lang="en-US" b="1" dirty="0">
                <a:solidFill>
                  <a:schemeClr val="accent2">
                    <a:lumMod val="50000"/>
                  </a:schemeClr>
                </a:solidFill>
              </a:rPr>
              <a:t>Fully documented by Julian Morgenstern:  </a:t>
            </a:r>
            <a:r>
              <a:rPr lang="en-US" b="1" dirty="0">
                <a:effectLst>
                  <a:outerShdw blurRad="50800" dist="50800" dir="5400000" algn="ctr" rotWithShape="0">
                    <a:srgbClr val="00FF00"/>
                  </a:outerShdw>
                </a:effectLst>
              </a:rPr>
              <a:t>the Jews’ changed their method of calculating the new lunar year in many different ways.  </a:t>
            </a:r>
            <a:r>
              <a:rPr lang="en-US" dirty="0"/>
              <a:t>In John 7, the Jews’ reckon their lunar year to </a:t>
            </a:r>
            <a:r>
              <a:rPr lang="en-US" b="1" dirty="0">
                <a:effectLst>
                  <a:outerShdw blurRad="50800" dist="50800" dir="5400000" algn="ctr" rotWithShape="0">
                    <a:srgbClr val="00FF00"/>
                  </a:outerShdw>
                </a:effectLst>
              </a:rPr>
              <a:t>begin </a:t>
            </a:r>
            <a:r>
              <a:rPr lang="en-US" b="1" u="sng" dirty="0">
                <a:effectLst>
                  <a:outerShdw blurRad="50800" dist="50800" dir="5400000" algn="ctr" rotWithShape="0">
                    <a:srgbClr val="00FF00"/>
                  </a:outerShdw>
                </a:effectLst>
              </a:rPr>
              <a:t>after</a:t>
            </a:r>
            <a:r>
              <a:rPr lang="en-US" b="1" dirty="0">
                <a:effectLst>
                  <a:outerShdw blurRad="50800" dist="50800" dir="5400000" algn="ctr" rotWithShape="0">
                    <a:srgbClr val="00FF00"/>
                  </a:outerShdw>
                </a:effectLst>
              </a:rPr>
              <a:t> the </a:t>
            </a:r>
            <a:r>
              <a:rPr lang="en-US" b="1" dirty="0" err="1">
                <a:effectLst>
                  <a:outerShdw blurRad="50800" dist="50800" dir="5400000" algn="ctr" rotWithShape="0">
                    <a:srgbClr val="00FF00"/>
                  </a:outerShdw>
                </a:effectLst>
              </a:rPr>
              <a:t>tequfah</a:t>
            </a:r>
            <a:r>
              <a:rPr lang="en-US" dirty="0"/>
              <a:t>/spring equinox!  (Note:  in the year of Yahusha’s Passover at age 12, </a:t>
            </a:r>
            <a:r>
              <a:rPr lang="en-US" sz="2900" b="1" dirty="0">
                <a:effectLst>
                  <a:outerShdw blurRad="50800" dist="50800" dir="5400000" algn="ctr" rotWithShape="0">
                    <a:srgbClr val="00FF00"/>
                  </a:outerShdw>
                </a:effectLst>
              </a:rPr>
              <a:t>the Jews’ lunar calendar began </a:t>
            </a:r>
            <a:r>
              <a:rPr lang="en-US" sz="2900" b="1" u="sng" dirty="0">
                <a:effectLst>
                  <a:outerShdw blurRad="50800" dist="50800" dir="5400000" algn="ctr" rotWithShape="0">
                    <a:srgbClr val="00FF00"/>
                  </a:outerShdw>
                </a:effectLst>
              </a:rPr>
              <a:t>before</a:t>
            </a:r>
            <a:r>
              <a:rPr lang="en-US" sz="2900" b="1" dirty="0">
                <a:effectLst>
                  <a:outerShdw blurRad="50800" dist="50800" dir="5400000" algn="ctr" rotWithShape="0">
                    <a:srgbClr val="00FF00"/>
                  </a:outerShdw>
                </a:effectLst>
              </a:rPr>
              <a:t> the </a:t>
            </a:r>
            <a:r>
              <a:rPr lang="en-US" sz="2900" b="1" dirty="0" err="1">
                <a:effectLst>
                  <a:outerShdw blurRad="50800" dist="50800" dir="5400000" algn="ctr" rotWithShape="0">
                    <a:srgbClr val="00FF00"/>
                  </a:outerShdw>
                </a:effectLst>
              </a:rPr>
              <a:t>tequfah</a:t>
            </a:r>
            <a:r>
              <a:rPr lang="en-US" sz="2900" b="1" dirty="0">
                <a:effectLst>
                  <a:outerShdw blurRad="50800" dist="50800" dir="5400000" algn="ctr" rotWithShape="0">
                    <a:srgbClr val="00FF00"/>
                  </a:outerShdw>
                </a:effectLst>
              </a:rPr>
              <a:t>.</a:t>
            </a:r>
            <a:r>
              <a:rPr lang="en-US" dirty="0"/>
              <a:t>)</a:t>
            </a:r>
          </a:p>
          <a:p>
            <a:r>
              <a:rPr lang="en-US" b="1" dirty="0">
                <a:solidFill>
                  <a:srgbClr val="222BDC"/>
                </a:solidFill>
              </a:rPr>
              <a:t>Covenant Calendar’s</a:t>
            </a:r>
            <a:r>
              <a:rPr lang="en-US" dirty="0"/>
              <a:t> new year is </a:t>
            </a:r>
            <a:r>
              <a:rPr lang="en-US" b="1" u="sng" dirty="0">
                <a:effectLst>
                  <a:outerShdw blurRad="50800" dist="50800" dir="5400000" sx="101000" sy="101000" algn="ctr" rotWithShape="0">
                    <a:srgbClr val="34E9FC"/>
                  </a:outerShdw>
                </a:effectLst>
              </a:rPr>
              <a:t>alwa</a:t>
            </a:r>
            <a:r>
              <a:rPr lang="en-US" b="1" dirty="0">
                <a:effectLst>
                  <a:outerShdw blurRad="50800" dist="50800" dir="5400000" sx="101000" sy="101000" algn="ctr" rotWithShape="0">
                    <a:srgbClr val="34E9FC"/>
                  </a:outerShdw>
                </a:effectLst>
              </a:rPr>
              <a:t>y</a:t>
            </a:r>
            <a:r>
              <a:rPr lang="en-US" b="1" u="sng" dirty="0">
                <a:effectLst>
                  <a:outerShdw blurRad="50800" dist="50800" dir="5400000" sx="101000" sy="101000" algn="ctr" rotWithShape="0">
                    <a:srgbClr val="34E9FC"/>
                  </a:outerShdw>
                </a:effectLst>
              </a:rPr>
              <a:t>s</a:t>
            </a:r>
            <a:r>
              <a:rPr lang="en-US" b="1" dirty="0">
                <a:effectLst>
                  <a:outerShdw blurRad="50800" dist="50800" dir="5400000" sx="101000" sy="101000" algn="ctr" rotWithShape="0">
                    <a:srgbClr val="34E9FC"/>
                  </a:outerShdw>
                </a:effectLst>
              </a:rPr>
              <a:t> reckoned the day </a:t>
            </a:r>
            <a:r>
              <a:rPr lang="en-US" b="1" u="sng" dirty="0">
                <a:effectLst>
                  <a:outerShdw blurRad="50800" dist="50800" dir="5400000" sx="101000" sy="101000" algn="ctr" rotWithShape="0">
                    <a:srgbClr val="34E9FC"/>
                  </a:outerShdw>
                </a:effectLst>
              </a:rPr>
              <a:t>after</a:t>
            </a:r>
            <a:r>
              <a:rPr lang="en-US" b="1" dirty="0">
                <a:effectLst>
                  <a:outerShdw blurRad="50800" dist="50800" dir="5400000" sx="101000" sy="101000" algn="ctr" rotWithShape="0">
                    <a:srgbClr val="34E9FC"/>
                  </a:outerShdw>
                </a:effectLst>
              </a:rPr>
              <a:t> </a:t>
            </a:r>
            <a:r>
              <a:rPr lang="en-US" dirty="0"/>
              <a:t>the </a:t>
            </a:r>
            <a:r>
              <a:rPr lang="en-US" dirty="0" err="1"/>
              <a:t>tequfah</a:t>
            </a:r>
            <a:r>
              <a:rPr lang="en-US" dirty="0"/>
              <a:t>/spring equinox.</a:t>
            </a:r>
          </a:p>
          <a:p>
            <a:r>
              <a:rPr lang="en-US" dirty="0"/>
              <a:t>In Part 3, there will be a very brief comparison of the Jews’ lunar calendar for </a:t>
            </a:r>
            <a:r>
              <a:rPr lang="en-US" b="1" u="sng" dirty="0"/>
              <a:t>29 CE</a:t>
            </a:r>
            <a:r>
              <a:rPr lang="en-US" dirty="0"/>
              <a:t>, and </a:t>
            </a:r>
            <a:r>
              <a:rPr lang="en-US" b="1" dirty="0">
                <a:solidFill>
                  <a:srgbClr val="222BDC"/>
                </a:solidFill>
              </a:rPr>
              <a:t>Yahuah’s Covenant calendar </a:t>
            </a:r>
            <a:r>
              <a:rPr lang="en-US" dirty="0"/>
              <a:t>– overlaid on the Roman calendar.</a:t>
            </a:r>
          </a:p>
          <a:p>
            <a:r>
              <a:rPr lang="en-US" dirty="0"/>
              <a:t>You will see where the calendar months are found for both examples, and how the </a:t>
            </a:r>
            <a:br>
              <a:rPr lang="en-US" dirty="0"/>
            </a:br>
            <a:r>
              <a:rPr lang="en-US" dirty="0"/>
              <a:t>two calendars differ.  In Part 3, note how the “months” begin on each calendar.</a:t>
            </a:r>
          </a:p>
        </p:txBody>
      </p:sp>
      <p:pic>
        <p:nvPicPr>
          <p:cNvPr id="42" name="Picture 4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6224" y="249762"/>
            <a:ext cx="2978956" cy="32773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3" name="Picture 42"/>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69852" y="3053022"/>
            <a:ext cx="1579925" cy="1269037"/>
          </a:xfrm>
          <a:prstGeom prst="rect">
            <a:avLst/>
          </a:prstGeom>
          <a:effectLst>
            <a:glow rad="190500">
              <a:srgbClr val="34E9FC">
                <a:alpha val="38000"/>
              </a:srgbClr>
            </a:glow>
          </a:effectLst>
        </p:spPr>
      </p:pic>
      <p:sp>
        <p:nvSpPr>
          <p:cNvPr id="44" name="Title 1"/>
          <p:cNvSpPr>
            <a:spLocks noGrp="1"/>
          </p:cNvSpPr>
          <p:nvPr>
            <p:ph type="title"/>
          </p:nvPr>
        </p:nvSpPr>
        <p:spPr>
          <a:xfrm>
            <a:off x="2349777" y="270966"/>
            <a:ext cx="9610716" cy="1260764"/>
          </a:xfrm>
          <a:solidFill>
            <a:srgbClr val="FAEBFF"/>
          </a:solidFill>
          <a:ln w="57150">
            <a:solidFill>
              <a:schemeClr val="accent5">
                <a:lumMod val="75000"/>
              </a:schemeClr>
            </a:solidFill>
          </a:ln>
          <a:effectLst>
            <a:glow rad="228600">
              <a:schemeClr val="accent4">
                <a:satMod val="175000"/>
                <a:alpha val="40000"/>
              </a:schemeClr>
            </a:glow>
          </a:effectLst>
          <a:scene3d>
            <a:camera prst="orthographicFront"/>
            <a:lightRig rig="threePt" dir="t"/>
          </a:scene3d>
          <a:sp3d>
            <a:bevelT w="114300" prst="artDeco"/>
          </a:sp3d>
        </p:spPr>
        <p:txBody>
          <a:bodyPr>
            <a:normAutofit fontScale="90000"/>
            <a:sp3d extrusionH="57150">
              <a:bevelT w="38100" h="38100" prst="angle"/>
            </a:sp3d>
          </a:bodyPr>
          <a:lstStyle/>
          <a:p>
            <a:pPr algn="ctr"/>
            <a:r>
              <a:rPr lang="en-US" b="1" dirty="0">
                <a:solidFill>
                  <a:schemeClr val="accent5">
                    <a:lumMod val="75000"/>
                  </a:schemeClr>
                </a:solidFill>
                <a:latin typeface="+mn-lt"/>
              </a:rPr>
              <a:t>Comparing the </a:t>
            </a:r>
            <a:r>
              <a:rPr lang="en-US" b="1" dirty="0">
                <a:solidFill>
                  <a:schemeClr val="accent5">
                    <a:lumMod val="75000"/>
                  </a:schemeClr>
                </a:solidFill>
                <a:effectLst>
                  <a:outerShdw blurRad="50800" dist="50800" dir="5400000" sx="101000" sy="101000" algn="ctr" rotWithShape="0">
                    <a:srgbClr val="FF0000"/>
                  </a:outerShdw>
                </a:effectLst>
                <a:latin typeface="+mn-lt"/>
              </a:rPr>
              <a:t>Lunar</a:t>
            </a:r>
            <a:r>
              <a:rPr lang="en-US" b="1" dirty="0">
                <a:solidFill>
                  <a:schemeClr val="accent5">
                    <a:lumMod val="75000"/>
                  </a:schemeClr>
                </a:solidFill>
                <a:latin typeface="+mn-lt"/>
              </a:rPr>
              <a:t> &amp; </a:t>
            </a:r>
            <a:r>
              <a:rPr lang="en-US" b="1" dirty="0">
                <a:solidFill>
                  <a:schemeClr val="accent5">
                    <a:lumMod val="75000"/>
                  </a:schemeClr>
                </a:solidFill>
                <a:effectLst>
                  <a:outerShdw blurRad="50800" dist="50800" dir="5400000" sx="101000" sy="101000" algn="ctr" rotWithShape="0">
                    <a:srgbClr val="34E9FC"/>
                  </a:outerShdw>
                </a:effectLst>
                <a:latin typeface="+mn-lt"/>
              </a:rPr>
              <a:t>Covenant Calendar </a:t>
            </a:r>
            <a:r>
              <a:rPr lang="en-US" b="1" dirty="0">
                <a:solidFill>
                  <a:schemeClr val="accent5">
                    <a:lumMod val="75000"/>
                  </a:schemeClr>
                </a:solidFill>
                <a:latin typeface="+mn-lt"/>
              </a:rPr>
              <a:t>Dates on the Roman Calendar Profile</a:t>
            </a:r>
          </a:p>
        </p:txBody>
      </p:sp>
      <p:sp>
        <p:nvSpPr>
          <p:cNvPr id="45" name="Rectangle 44"/>
          <p:cNvSpPr/>
          <p:nvPr/>
        </p:nvSpPr>
        <p:spPr>
          <a:xfrm>
            <a:off x="198527" y="4334990"/>
            <a:ext cx="2183908" cy="2239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US" sz="2800" b="1" dirty="0">
                <a:ln>
                  <a:solidFill>
                    <a:schemeClr val="tx1"/>
                  </a:solidFill>
                </a:ln>
                <a:solidFill>
                  <a:srgbClr val="D46DE7"/>
                </a:solidFill>
                <a:effectLst>
                  <a:glow rad="101600">
                    <a:srgbClr val="34E9FC">
                      <a:alpha val="90000"/>
                    </a:srgbClr>
                  </a:glow>
                </a:effectLst>
                <a:latin typeface="Comic Sans MS" panose="030F0702030302020204" pitchFamily="66" charset="0"/>
              </a:rPr>
              <a:t>This is really important information for John 7!</a:t>
            </a:r>
          </a:p>
        </p:txBody>
      </p:sp>
    </p:spTree>
    <p:extLst>
      <p:ext uri="{BB962C8B-B14F-4D97-AF65-F5344CB8AC3E}">
        <p14:creationId xmlns:p14="http://schemas.microsoft.com/office/powerpoint/2010/main" val="271960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50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50"/>
                                        <p:tgtEl>
                                          <p:spTgt spid="45"/>
                                        </p:tgtEl>
                                      </p:cBhvr>
                                    </p:animEffect>
                                    <p:anim calcmode="lin" valueType="num">
                                      <p:cBhvr>
                                        <p:cTn id="8" dur="750" fill="hold"/>
                                        <p:tgtEl>
                                          <p:spTgt spid="45"/>
                                        </p:tgtEl>
                                        <p:attrNameLst>
                                          <p:attrName>ppt_x</p:attrName>
                                        </p:attrNameLst>
                                      </p:cBhvr>
                                      <p:tavLst>
                                        <p:tav tm="0">
                                          <p:val>
                                            <p:strVal val="#ppt_x"/>
                                          </p:val>
                                        </p:tav>
                                        <p:tav tm="100000">
                                          <p:val>
                                            <p:strVal val="#ppt_x"/>
                                          </p:val>
                                        </p:tav>
                                      </p:tavLst>
                                    </p:anim>
                                    <p:anim calcmode="lin" valueType="num">
                                      <p:cBhvr>
                                        <p:cTn id="9" dur="75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2250"/>
                            </p:stCondLst>
                            <p:childTnLst>
                              <p:par>
                                <p:cTn id="11" presetID="42" presetClass="entr" presetSubtype="0" fill="hold" grpId="0" nodeType="afterEffect">
                                  <p:stCondLst>
                                    <p:cond delay="2000"/>
                                  </p:stCondLst>
                                  <p:childTnLst>
                                    <p:set>
                                      <p:cBhvr>
                                        <p:cTn id="12" dur="1" fill="hold">
                                          <p:stCondLst>
                                            <p:cond delay="0"/>
                                          </p:stCondLst>
                                        </p:cTn>
                                        <p:tgtEl>
                                          <p:spTgt spid="41">
                                            <p:txEl>
                                              <p:pRg st="0" end="0"/>
                                            </p:txEl>
                                          </p:spTgt>
                                        </p:tgtEl>
                                        <p:attrNameLst>
                                          <p:attrName>style.visibility</p:attrName>
                                        </p:attrNameLst>
                                      </p:cBhvr>
                                      <p:to>
                                        <p:strVal val="visible"/>
                                      </p:to>
                                    </p:set>
                                    <p:animEffect transition="in" filter="fade">
                                      <p:cBhvr>
                                        <p:cTn id="13" dur="1000"/>
                                        <p:tgtEl>
                                          <p:spTgt spid="41">
                                            <p:txEl>
                                              <p:pRg st="0" end="0"/>
                                            </p:txEl>
                                          </p:spTgt>
                                        </p:tgtEl>
                                      </p:cBhvr>
                                    </p:animEffect>
                                    <p:anim calcmode="lin" valueType="num">
                                      <p:cBhvr>
                                        <p:cTn id="14"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5250"/>
                            </p:stCondLst>
                            <p:childTnLst>
                              <p:par>
                                <p:cTn id="17" presetID="42" presetClass="entr" presetSubtype="0" fill="hold" grpId="0" nodeType="afterEffect">
                                  <p:stCondLst>
                                    <p:cond delay="7000"/>
                                  </p:stCondLst>
                                  <p:childTnLst>
                                    <p:set>
                                      <p:cBhvr>
                                        <p:cTn id="18" dur="1" fill="hold">
                                          <p:stCondLst>
                                            <p:cond delay="0"/>
                                          </p:stCondLst>
                                        </p:cTn>
                                        <p:tgtEl>
                                          <p:spTgt spid="41">
                                            <p:txEl>
                                              <p:pRg st="1" end="1"/>
                                            </p:txEl>
                                          </p:spTgt>
                                        </p:tgtEl>
                                        <p:attrNameLst>
                                          <p:attrName>style.visibility</p:attrName>
                                        </p:attrNameLst>
                                      </p:cBhvr>
                                      <p:to>
                                        <p:strVal val="visible"/>
                                      </p:to>
                                    </p:set>
                                    <p:animEffect transition="in" filter="fade">
                                      <p:cBhvr>
                                        <p:cTn id="19" dur="1000"/>
                                        <p:tgtEl>
                                          <p:spTgt spid="41">
                                            <p:txEl>
                                              <p:pRg st="1" end="1"/>
                                            </p:txEl>
                                          </p:spTgt>
                                        </p:tgtEl>
                                      </p:cBhvr>
                                    </p:animEffect>
                                    <p:anim calcmode="lin" valueType="num">
                                      <p:cBhvr>
                                        <p:cTn id="20" dur="1000" fill="hold"/>
                                        <p:tgtEl>
                                          <p:spTgt spid="4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1">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3250"/>
                            </p:stCondLst>
                            <p:childTnLst>
                              <p:par>
                                <p:cTn id="23" presetID="42" presetClass="entr" presetSubtype="0" fill="hold" grpId="0" nodeType="afterEffect">
                                  <p:stCondLst>
                                    <p:cond delay="10000"/>
                                  </p:stCondLst>
                                  <p:childTnLst>
                                    <p:set>
                                      <p:cBhvr>
                                        <p:cTn id="24" dur="1" fill="hold">
                                          <p:stCondLst>
                                            <p:cond delay="0"/>
                                          </p:stCondLst>
                                        </p:cTn>
                                        <p:tgtEl>
                                          <p:spTgt spid="41">
                                            <p:txEl>
                                              <p:pRg st="2" end="2"/>
                                            </p:txEl>
                                          </p:spTgt>
                                        </p:tgtEl>
                                        <p:attrNameLst>
                                          <p:attrName>style.visibility</p:attrName>
                                        </p:attrNameLst>
                                      </p:cBhvr>
                                      <p:to>
                                        <p:strVal val="visible"/>
                                      </p:to>
                                    </p:set>
                                    <p:animEffect transition="in" filter="fade">
                                      <p:cBhvr>
                                        <p:cTn id="25" dur="1000"/>
                                        <p:tgtEl>
                                          <p:spTgt spid="41">
                                            <p:txEl>
                                              <p:pRg st="2" end="2"/>
                                            </p:txEl>
                                          </p:spTgt>
                                        </p:tgtEl>
                                      </p:cBhvr>
                                    </p:animEffect>
                                    <p:anim calcmode="lin" valueType="num">
                                      <p:cBhvr>
                                        <p:cTn id="26" dur="10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24250"/>
                            </p:stCondLst>
                            <p:childTnLst>
                              <p:par>
                                <p:cTn id="29" presetID="42" presetClass="entr" presetSubtype="0" fill="hold" grpId="0" nodeType="afterEffect">
                                  <p:stCondLst>
                                    <p:cond delay="8000"/>
                                  </p:stCondLst>
                                  <p:childTnLst>
                                    <p:set>
                                      <p:cBhvr>
                                        <p:cTn id="30" dur="1" fill="hold">
                                          <p:stCondLst>
                                            <p:cond delay="0"/>
                                          </p:stCondLst>
                                        </p:cTn>
                                        <p:tgtEl>
                                          <p:spTgt spid="41">
                                            <p:txEl>
                                              <p:pRg st="3" end="3"/>
                                            </p:txEl>
                                          </p:spTgt>
                                        </p:tgtEl>
                                        <p:attrNameLst>
                                          <p:attrName>style.visibility</p:attrName>
                                        </p:attrNameLst>
                                      </p:cBhvr>
                                      <p:to>
                                        <p:strVal val="visible"/>
                                      </p:to>
                                    </p:set>
                                    <p:animEffect transition="in" filter="fade">
                                      <p:cBhvr>
                                        <p:cTn id="31" dur="1000"/>
                                        <p:tgtEl>
                                          <p:spTgt spid="41">
                                            <p:txEl>
                                              <p:pRg st="3" end="3"/>
                                            </p:txEl>
                                          </p:spTgt>
                                        </p:tgtEl>
                                      </p:cBhvr>
                                    </p:animEffect>
                                    <p:anim calcmode="lin" valueType="num">
                                      <p:cBhvr>
                                        <p:cTn id="32" dur="10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33250"/>
                            </p:stCondLst>
                            <p:childTnLst>
                              <p:par>
                                <p:cTn id="35" presetID="42" presetClass="entr" presetSubtype="0" fill="hold" grpId="0" nodeType="afterEffect">
                                  <p:stCondLst>
                                    <p:cond delay="10000"/>
                                  </p:stCondLst>
                                  <p:childTnLst>
                                    <p:set>
                                      <p:cBhvr>
                                        <p:cTn id="36" dur="1" fill="hold">
                                          <p:stCondLst>
                                            <p:cond delay="0"/>
                                          </p:stCondLst>
                                        </p:cTn>
                                        <p:tgtEl>
                                          <p:spTgt spid="41">
                                            <p:txEl>
                                              <p:pRg st="4" end="4"/>
                                            </p:txEl>
                                          </p:spTgt>
                                        </p:tgtEl>
                                        <p:attrNameLst>
                                          <p:attrName>style.visibility</p:attrName>
                                        </p:attrNameLst>
                                      </p:cBhvr>
                                      <p:to>
                                        <p:strVal val="visible"/>
                                      </p:to>
                                    </p:set>
                                    <p:animEffect transition="in" filter="fade">
                                      <p:cBhvr>
                                        <p:cTn id="37" dur="1000"/>
                                        <p:tgtEl>
                                          <p:spTgt spid="41">
                                            <p:txEl>
                                              <p:pRg st="4" end="4"/>
                                            </p:txEl>
                                          </p:spTgt>
                                        </p:tgtEl>
                                      </p:cBhvr>
                                    </p:animEffect>
                                    <p:anim calcmode="lin" valueType="num">
                                      <p:cBhvr>
                                        <p:cTn id="38" dur="1000" fill="hold"/>
                                        <p:tgtEl>
                                          <p:spTgt spid="41">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41">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44250"/>
                            </p:stCondLst>
                            <p:childTnLst>
                              <p:par>
                                <p:cTn id="41" presetID="42" presetClass="entr" presetSubtype="0" fill="hold" grpId="0" nodeType="afterEffect">
                                  <p:stCondLst>
                                    <p:cond delay="5000"/>
                                  </p:stCondLst>
                                  <p:childTnLst>
                                    <p:set>
                                      <p:cBhvr>
                                        <p:cTn id="42" dur="1" fill="hold">
                                          <p:stCondLst>
                                            <p:cond delay="0"/>
                                          </p:stCondLst>
                                        </p:cTn>
                                        <p:tgtEl>
                                          <p:spTgt spid="41">
                                            <p:txEl>
                                              <p:pRg st="5" end="5"/>
                                            </p:txEl>
                                          </p:spTgt>
                                        </p:tgtEl>
                                        <p:attrNameLst>
                                          <p:attrName>style.visibility</p:attrName>
                                        </p:attrNameLst>
                                      </p:cBhvr>
                                      <p:to>
                                        <p:strVal val="visible"/>
                                      </p:to>
                                    </p:set>
                                    <p:animEffect transition="in" filter="fade">
                                      <p:cBhvr>
                                        <p:cTn id="43" dur="1000"/>
                                        <p:tgtEl>
                                          <p:spTgt spid="41">
                                            <p:txEl>
                                              <p:pRg st="5" end="5"/>
                                            </p:txEl>
                                          </p:spTgt>
                                        </p:tgtEl>
                                      </p:cBhvr>
                                    </p:animEffect>
                                    <p:anim calcmode="lin" valueType="num">
                                      <p:cBhvr>
                                        <p:cTn id="44" dur="10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50250"/>
                            </p:stCondLst>
                            <p:childTnLst>
                              <p:par>
                                <p:cTn id="47" presetID="42" presetClass="entr" presetSubtype="0" fill="hold" grpId="0" nodeType="afterEffect">
                                  <p:stCondLst>
                                    <p:cond delay="7500"/>
                                  </p:stCondLst>
                                  <p:childTnLst>
                                    <p:set>
                                      <p:cBhvr>
                                        <p:cTn id="48" dur="1" fill="hold">
                                          <p:stCondLst>
                                            <p:cond delay="0"/>
                                          </p:stCondLst>
                                        </p:cTn>
                                        <p:tgtEl>
                                          <p:spTgt spid="41">
                                            <p:txEl>
                                              <p:pRg st="6" end="6"/>
                                            </p:txEl>
                                          </p:spTgt>
                                        </p:tgtEl>
                                        <p:attrNameLst>
                                          <p:attrName>style.visibility</p:attrName>
                                        </p:attrNameLst>
                                      </p:cBhvr>
                                      <p:to>
                                        <p:strVal val="visible"/>
                                      </p:to>
                                    </p:set>
                                    <p:animEffect transition="in" filter="fade">
                                      <p:cBhvr>
                                        <p:cTn id="49" dur="1000"/>
                                        <p:tgtEl>
                                          <p:spTgt spid="41">
                                            <p:txEl>
                                              <p:pRg st="6" end="6"/>
                                            </p:txEl>
                                          </p:spTgt>
                                        </p:tgtEl>
                                      </p:cBhvr>
                                    </p:animEffect>
                                    <p:anim calcmode="lin" valueType="num">
                                      <p:cBhvr>
                                        <p:cTn id="50" dur="1000" fill="hold"/>
                                        <p:tgtEl>
                                          <p:spTgt spid="4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uiExpand="1" build="p"/>
      <p:bldP spid="4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A0E6B6-97F6-49AE-990C-149BECE4E7BD}"/>
              </a:ext>
            </a:extLst>
          </p:cNvPr>
          <p:cNvSpPr>
            <a:spLocks noGrp="1"/>
          </p:cNvSpPr>
          <p:nvPr>
            <p:ph type="sldNum" sz="quarter" idx="12"/>
          </p:nvPr>
        </p:nvSpPr>
        <p:spPr>
          <a:xfrm>
            <a:off x="11742056" y="6356350"/>
            <a:ext cx="957943" cy="365125"/>
          </a:xfrm>
        </p:spPr>
        <p:txBody>
          <a:bodyPr/>
          <a:lstStyle/>
          <a:p>
            <a:pPr algn="l"/>
            <a:fld id="{0B555D82-D20F-4DB7-B3E9-7B7EAC2F87A9}" type="slidenum">
              <a:rPr lang="en-US" sz="1400" b="1" smtClean="0">
                <a:solidFill>
                  <a:schemeClr val="tx1"/>
                </a:solidFill>
              </a:rPr>
              <a:pPr algn="l"/>
              <a:t>44</a:t>
            </a:fld>
            <a:endParaRPr lang="en-US" b="1" dirty="0">
              <a:solidFill>
                <a:schemeClr val="tx1"/>
              </a:solidFill>
            </a:endParaRPr>
          </a:p>
        </p:txBody>
      </p:sp>
      <p:pic>
        <p:nvPicPr>
          <p:cNvPr id="11" name="Picture 10">
            <a:extLst>
              <a:ext uri="{FF2B5EF4-FFF2-40B4-BE49-F238E27FC236}">
                <a16:creationId xmlns:a16="http://schemas.microsoft.com/office/drawing/2014/main" id="{E324BB8C-531D-B99A-6919-3E8FECEE60D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002018" y="-2468354"/>
            <a:ext cx="3292702" cy="2191143"/>
          </a:xfrm>
          <a:prstGeom prst="rect">
            <a:avLst/>
          </a:prstGeom>
        </p:spPr>
      </p:pic>
      <p:pic>
        <p:nvPicPr>
          <p:cNvPr id="20" name="Picture 2">
            <a:extLst>
              <a:ext uri="{FF2B5EF4-FFF2-40B4-BE49-F238E27FC236}">
                <a16:creationId xmlns:a16="http://schemas.microsoft.com/office/drawing/2014/main" id="{7CE41498-2DCA-B248-7E99-48BD9CE6509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66598" y="5097729"/>
            <a:ext cx="1486103" cy="148780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440AED2-E266-1BBB-D5AF-EE8EC4AB411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246739" y="229410"/>
            <a:ext cx="3495317" cy="268851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5" name="Content Placeholder 2">
            <a:extLst>
              <a:ext uri="{FF2B5EF4-FFF2-40B4-BE49-F238E27FC236}">
                <a16:creationId xmlns:a16="http://schemas.microsoft.com/office/drawing/2014/main" id="{67BFCE08-2984-9996-9D8C-A591E7863F25}"/>
              </a:ext>
            </a:extLst>
          </p:cNvPr>
          <p:cNvSpPr txBox="1">
            <a:spLocks/>
          </p:cNvSpPr>
          <p:nvPr/>
        </p:nvSpPr>
        <p:spPr>
          <a:xfrm>
            <a:off x="6497772" y="3125244"/>
            <a:ext cx="5427630" cy="2086785"/>
          </a:xfrm>
          <a:prstGeom prst="rect">
            <a:avLst/>
          </a:prstGeom>
          <a:noFill/>
          <a:effectLst>
            <a:glow rad="279400">
              <a:schemeClr val="accent4">
                <a:lumMod val="40000"/>
                <a:lumOff val="60000"/>
              </a:schemeClr>
            </a:glow>
          </a:effectLst>
          <a:scene3d>
            <a:camera prst="orthographicFront"/>
            <a:lightRig rig="threePt" dir="t"/>
          </a:scene3d>
          <a:sp3d>
            <a:bevelT w="152400" h="50800" prst="softRound"/>
          </a:sp3d>
        </p:spPr>
        <p:txBody>
          <a:bodyPr vert="horz" lIns="91440" tIns="45720" rIns="91440" bIns="45720" rtlCol="0">
            <a:noAutofit/>
            <a:sp3d extrusionH="57150">
              <a:bevelT w="82550" h="38100" prst="coolSlant"/>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n w="3175">
                  <a:solidFill>
                    <a:schemeClr val="accent4">
                      <a:lumMod val="40000"/>
                      <a:lumOff val="60000"/>
                    </a:schemeClr>
                  </a:solidFill>
                </a:ln>
                <a:solidFill>
                  <a:schemeClr val="accent2">
                    <a:lumMod val="60000"/>
                    <a:lumOff val="40000"/>
                  </a:schemeClr>
                </a:solidFill>
                <a:effectLst>
                  <a:glow rad="444500">
                    <a:srgbClr val="4D3A25"/>
                  </a:glow>
                </a:effectLst>
                <a:latin typeface="Arial Rounded MT Bold" panose="020F0704030504030204" pitchFamily="34" charset="0"/>
              </a:rPr>
              <a:t>In Part 3 we will compare the </a:t>
            </a:r>
            <a:r>
              <a:rPr lang="en-US" sz="2400" b="1" dirty="0">
                <a:ln w="3175">
                  <a:solidFill>
                    <a:schemeClr val="accent4">
                      <a:lumMod val="40000"/>
                      <a:lumOff val="60000"/>
                    </a:schemeClr>
                  </a:solidFill>
                </a:ln>
                <a:solidFill>
                  <a:schemeClr val="accent2">
                    <a:lumMod val="60000"/>
                    <a:lumOff val="40000"/>
                  </a:schemeClr>
                </a:solidFill>
                <a:effectLst>
                  <a:glow rad="444500">
                    <a:srgbClr val="4D3A25"/>
                  </a:glow>
                </a:effectLst>
                <a:latin typeface="Arial Rounded MT Bold" panose="020F0704030504030204" pitchFamily="34" charset="0"/>
              </a:rPr>
              <a:t>[</a:t>
            </a:r>
            <a:r>
              <a:rPr lang="en-US" sz="2400" b="1" dirty="0" err="1">
                <a:ln w="3175">
                  <a:solidFill>
                    <a:schemeClr val="accent4">
                      <a:lumMod val="40000"/>
                      <a:lumOff val="60000"/>
                    </a:schemeClr>
                  </a:solidFill>
                </a:ln>
                <a:solidFill>
                  <a:srgbClr val="FF0000"/>
                </a:solidFill>
                <a:effectLst>
                  <a:glow rad="444500">
                    <a:srgbClr val="4D3A25"/>
                  </a:glow>
                </a:effectLst>
                <a:latin typeface="Arial Rounded MT Bold" panose="020F0704030504030204" pitchFamily="34" charset="0"/>
              </a:rPr>
              <a:t>unb</a:t>
            </a:r>
            <a:r>
              <a:rPr lang="en-US" sz="2400" b="1" dirty="0">
                <a:ln w="3175">
                  <a:solidFill>
                    <a:schemeClr val="accent4">
                      <a:lumMod val="40000"/>
                      <a:lumOff val="60000"/>
                    </a:schemeClr>
                  </a:solidFill>
                </a:ln>
                <a:solidFill>
                  <a:schemeClr val="accent2">
                    <a:lumMod val="60000"/>
                    <a:lumOff val="40000"/>
                  </a:schemeClr>
                </a:solidFill>
                <a:effectLst>
                  <a:glow rad="444500">
                    <a:srgbClr val="4D3A25"/>
                  </a:glow>
                </a:effectLst>
                <a:latin typeface="Arial Rounded MT Bold" panose="020F0704030504030204" pitchFamily="34" charset="0"/>
              </a:rPr>
              <a:t>] </a:t>
            </a:r>
            <a:br>
              <a:rPr lang="en-US" sz="2400" b="1" dirty="0">
                <a:ln w="3175">
                  <a:solidFill>
                    <a:schemeClr val="accent4">
                      <a:lumMod val="40000"/>
                      <a:lumOff val="60000"/>
                    </a:schemeClr>
                  </a:solidFill>
                </a:ln>
                <a:solidFill>
                  <a:schemeClr val="accent2">
                    <a:lumMod val="60000"/>
                    <a:lumOff val="40000"/>
                  </a:schemeClr>
                </a:solidFill>
                <a:effectLst>
                  <a:glow rad="444500">
                    <a:srgbClr val="4D3A25"/>
                  </a:glow>
                </a:effectLst>
                <a:latin typeface="Arial Rounded MT Bold" panose="020F0704030504030204" pitchFamily="34" charset="0"/>
              </a:rPr>
            </a:br>
            <a:r>
              <a:rPr lang="en-US" sz="3600" b="1" dirty="0">
                <a:ln w="3175">
                  <a:solidFill>
                    <a:srgbClr val="C00000"/>
                  </a:solidFill>
                </a:ln>
                <a:solidFill>
                  <a:srgbClr val="FF0000"/>
                </a:solidFill>
                <a:effectLst>
                  <a:glow rad="444500">
                    <a:srgbClr val="4D3A25"/>
                  </a:glow>
                </a:effectLst>
                <a:latin typeface="Arial Rounded MT Bold" panose="020F0704030504030204" pitchFamily="34" charset="0"/>
              </a:rPr>
              <a:t>Jews’ lunar calendar </a:t>
            </a:r>
            <a:r>
              <a:rPr lang="en-US" sz="3600" b="1" dirty="0">
                <a:ln w="3175">
                  <a:solidFill>
                    <a:schemeClr val="accent4">
                      <a:lumMod val="40000"/>
                      <a:lumOff val="60000"/>
                    </a:schemeClr>
                  </a:solidFill>
                </a:ln>
                <a:solidFill>
                  <a:schemeClr val="accent2">
                    <a:lumMod val="60000"/>
                    <a:lumOff val="40000"/>
                  </a:schemeClr>
                </a:solidFill>
                <a:effectLst>
                  <a:glow rad="444500">
                    <a:srgbClr val="4D3A25"/>
                  </a:glow>
                </a:effectLst>
                <a:latin typeface="Arial Rounded MT Bold" panose="020F0704030504030204" pitchFamily="34" charset="0"/>
              </a:rPr>
              <a:t>dates with </a:t>
            </a:r>
            <a:r>
              <a:rPr lang="en-US" sz="3600" b="1" dirty="0">
                <a:ln w="3175">
                  <a:solidFill>
                    <a:srgbClr val="002060"/>
                  </a:solidFill>
                </a:ln>
                <a:solidFill>
                  <a:srgbClr val="00B0F0"/>
                </a:solidFill>
                <a:effectLst>
                  <a:glow rad="444500">
                    <a:srgbClr val="4D3A25"/>
                  </a:glow>
                </a:effectLst>
                <a:latin typeface="Arial Rounded MT Bold" panose="020F0704030504030204" pitchFamily="34" charset="0"/>
              </a:rPr>
              <a:t>Covenant Calendar </a:t>
            </a:r>
            <a:r>
              <a:rPr lang="en-US" sz="3600" b="1" dirty="0">
                <a:ln w="3175">
                  <a:solidFill>
                    <a:schemeClr val="accent4">
                      <a:lumMod val="40000"/>
                      <a:lumOff val="60000"/>
                    </a:schemeClr>
                  </a:solidFill>
                </a:ln>
                <a:solidFill>
                  <a:schemeClr val="accent2">
                    <a:lumMod val="60000"/>
                    <a:lumOff val="40000"/>
                  </a:schemeClr>
                </a:solidFill>
                <a:effectLst>
                  <a:glow rad="444500">
                    <a:srgbClr val="4D3A25"/>
                  </a:glow>
                </a:effectLst>
                <a:latin typeface="Arial Rounded MT Bold" panose="020F0704030504030204" pitchFamily="34" charset="0"/>
              </a:rPr>
              <a:t>dates.</a:t>
            </a:r>
          </a:p>
        </p:txBody>
      </p:sp>
      <p:sp>
        <p:nvSpPr>
          <p:cNvPr id="26" name="TextBox 25">
            <a:extLst>
              <a:ext uri="{FF2B5EF4-FFF2-40B4-BE49-F238E27FC236}">
                <a16:creationId xmlns:a16="http://schemas.microsoft.com/office/drawing/2014/main" id="{9A8081C4-BE24-350C-318D-5AA0C56D9484}"/>
              </a:ext>
            </a:extLst>
          </p:cNvPr>
          <p:cNvSpPr txBox="1"/>
          <p:nvPr/>
        </p:nvSpPr>
        <p:spPr>
          <a:xfrm>
            <a:off x="5086453" y="5705812"/>
            <a:ext cx="6838949"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dirty="0">
                <a:ln>
                  <a:solidFill>
                    <a:schemeClr val="accent2">
                      <a:lumMod val="50000"/>
                    </a:schemeClr>
                  </a:solidFill>
                </a:ln>
                <a:solidFill>
                  <a:schemeClr val="accent4">
                    <a:lumMod val="40000"/>
                    <a:lumOff val="60000"/>
                  </a:schemeClr>
                </a:solidFill>
                <a:effectLst>
                  <a:outerShdw blurRad="60007" dist="310007" dir="7680000" sy="30000" kx="1300200" algn="ctr" rotWithShape="0">
                    <a:prstClr val="black">
                      <a:alpha val="32000"/>
                    </a:prstClr>
                  </a:outerShdw>
                </a:effectLst>
                <a:latin typeface="Forte" panose="03060902040502070203" pitchFamily="66" charset="0"/>
              </a:rPr>
              <a:t>We’ll be right back!</a:t>
            </a:r>
            <a:endParaRPr lang="en-CA" sz="6000" b="1" dirty="0">
              <a:ln>
                <a:solidFill>
                  <a:schemeClr val="accent2">
                    <a:lumMod val="50000"/>
                  </a:schemeClr>
                </a:solidFill>
              </a:ln>
              <a:solidFill>
                <a:schemeClr val="accent4">
                  <a:lumMod val="40000"/>
                  <a:lumOff val="60000"/>
                </a:schemeClr>
              </a:solidFill>
              <a:latin typeface="Forte" panose="03060902040502070203" pitchFamily="66" charset="0"/>
            </a:endParaRPr>
          </a:p>
        </p:txBody>
      </p:sp>
    </p:spTree>
    <p:extLst>
      <p:ext uri="{BB962C8B-B14F-4D97-AF65-F5344CB8AC3E}">
        <p14:creationId xmlns:p14="http://schemas.microsoft.com/office/powerpoint/2010/main" val="904264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799" y="1434195"/>
            <a:ext cx="4743450" cy="4899025"/>
          </a:xfrm>
          <a:noFill/>
          <a:ln w="28575">
            <a:noFill/>
          </a:ln>
          <a:scene3d>
            <a:camera prst="orthographicFront"/>
            <a:lightRig rig="threePt" dir="t"/>
          </a:scene3d>
          <a:sp3d>
            <a:bevelT prst="angle"/>
          </a:sp3d>
        </p:spPr>
        <p:txBody>
          <a:bodyPr lIns="182880" tIns="182880">
            <a:normAutofit/>
            <a:sp3d extrusionH="57150">
              <a:bevelT w="38100" h="38100" prst="angle"/>
            </a:sp3d>
          </a:bodyPr>
          <a:lstStyle/>
          <a:p>
            <a:pPr>
              <a:lnSpc>
                <a:spcPct val="150000"/>
              </a:lnSpc>
              <a:buClr>
                <a:srgbClr val="0000CC"/>
              </a:buClr>
            </a:pPr>
            <a:r>
              <a:rPr lang="en-US" sz="3600" b="1" dirty="0">
                <a:solidFill>
                  <a:srgbClr val="0070C0"/>
                </a:solidFill>
              </a:rPr>
              <a:t>Yahusha</a:t>
            </a:r>
            <a:r>
              <a:rPr lang="en-US" sz="3600" dirty="0">
                <a:solidFill>
                  <a:srgbClr val="0000FF"/>
                </a:solidFill>
              </a:rPr>
              <a:t> </a:t>
            </a:r>
            <a:r>
              <a:rPr lang="en-US" sz="3600" dirty="0"/>
              <a:t>declared </a:t>
            </a:r>
            <a:br>
              <a:rPr lang="en-US" sz="3600" dirty="0"/>
            </a:br>
            <a:r>
              <a:rPr lang="en-US" sz="3600" dirty="0"/>
              <a:t>the </a:t>
            </a:r>
            <a:r>
              <a:rPr lang="en-US" sz="3600" b="1" u="sng" dirty="0">
                <a:ln>
                  <a:solidFill>
                    <a:schemeClr val="accent2">
                      <a:lumMod val="50000"/>
                    </a:schemeClr>
                  </a:solidFill>
                </a:ln>
                <a:solidFill>
                  <a:schemeClr val="accent2">
                    <a:lumMod val="75000"/>
                  </a:schemeClr>
                </a:solidFill>
              </a:rPr>
              <a:t>Feast</a:t>
            </a:r>
            <a:r>
              <a:rPr lang="en-US" sz="3600" dirty="0">
                <a:ln>
                  <a:solidFill>
                    <a:schemeClr val="accent2">
                      <a:lumMod val="50000"/>
                    </a:schemeClr>
                  </a:solidFill>
                </a:ln>
                <a:solidFill>
                  <a:schemeClr val="accent2">
                    <a:lumMod val="75000"/>
                  </a:schemeClr>
                </a:solidFill>
              </a:rPr>
              <a:t> </a:t>
            </a:r>
            <a:r>
              <a:rPr lang="en-US" sz="3600" b="1" i="1" u="sng" dirty="0">
                <a:ln>
                  <a:solidFill>
                    <a:schemeClr val="accent2">
                      <a:lumMod val="50000"/>
                    </a:schemeClr>
                  </a:solidFill>
                </a:ln>
                <a:solidFill>
                  <a:schemeClr val="accent2">
                    <a:lumMod val="75000"/>
                  </a:schemeClr>
                </a:solidFill>
              </a:rPr>
              <a:t>o</a:t>
            </a:r>
            <a:r>
              <a:rPr lang="en-US" sz="3600" b="1" i="1" dirty="0">
                <a:ln>
                  <a:solidFill>
                    <a:schemeClr val="accent2">
                      <a:lumMod val="50000"/>
                    </a:schemeClr>
                  </a:solidFill>
                </a:ln>
                <a:solidFill>
                  <a:schemeClr val="accent2">
                    <a:lumMod val="75000"/>
                  </a:schemeClr>
                </a:solidFill>
              </a:rPr>
              <a:t>f </a:t>
            </a:r>
            <a:r>
              <a:rPr lang="en-US" sz="3600" b="1" i="1" u="sng" dirty="0">
                <a:ln>
                  <a:solidFill>
                    <a:schemeClr val="accent2">
                      <a:lumMod val="50000"/>
                    </a:schemeClr>
                  </a:solidFill>
                </a:ln>
                <a:solidFill>
                  <a:schemeClr val="accent2">
                    <a:lumMod val="75000"/>
                  </a:schemeClr>
                </a:solidFill>
              </a:rPr>
              <a:t>the Jews</a:t>
            </a:r>
            <a:r>
              <a:rPr lang="en-US" sz="3600" b="1" i="1" dirty="0">
                <a:ln>
                  <a:solidFill>
                    <a:schemeClr val="accent2">
                      <a:lumMod val="50000"/>
                    </a:schemeClr>
                  </a:solidFill>
                </a:ln>
                <a:solidFill>
                  <a:schemeClr val="accent2">
                    <a:lumMod val="75000"/>
                  </a:schemeClr>
                </a:solidFill>
              </a:rPr>
              <a:t> </a:t>
            </a:r>
            <a:br>
              <a:rPr lang="en-US" sz="3600" b="1" i="1" dirty="0">
                <a:ln>
                  <a:solidFill>
                    <a:schemeClr val="accent2">
                      <a:lumMod val="50000"/>
                    </a:schemeClr>
                  </a:solidFill>
                </a:ln>
                <a:solidFill>
                  <a:schemeClr val="accent2">
                    <a:lumMod val="75000"/>
                  </a:schemeClr>
                </a:solidFill>
              </a:rPr>
            </a:br>
            <a:r>
              <a:rPr lang="en-US" sz="3600" dirty="0"/>
              <a:t>to His brothers as </a:t>
            </a:r>
            <a:r>
              <a:rPr lang="en-US" sz="3600" dirty="0">
                <a:ln>
                  <a:solidFill>
                    <a:schemeClr val="accent2">
                      <a:lumMod val="50000"/>
                    </a:schemeClr>
                  </a:solidFill>
                </a:ln>
                <a:solidFill>
                  <a:schemeClr val="accent2">
                    <a:lumMod val="75000"/>
                  </a:schemeClr>
                </a:solidFill>
                <a:effectLst>
                  <a:outerShdw blurRad="50800" dist="38100" dir="2700000" algn="tl" rotWithShape="0">
                    <a:prstClr val="black">
                      <a:alpha val="40000"/>
                    </a:prstClr>
                  </a:outerShdw>
                </a:effectLst>
                <a:latin typeface="Arial Black" panose="020B0A04020102020204" pitchFamily="34" charset="0"/>
              </a:rPr>
              <a:t>“YOUR” </a:t>
            </a:r>
            <a:r>
              <a:rPr lang="en-US" sz="3600" dirty="0"/>
              <a:t>time?</a:t>
            </a:r>
          </a:p>
        </p:txBody>
      </p:sp>
      <p:cxnSp>
        <p:nvCxnSpPr>
          <p:cNvPr id="5" name="Straight Connector 4"/>
          <p:cNvCxnSpPr/>
          <p:nvPr/>
        </p:nvCxnSpPr>
        <p:spPr>
          <a:xfrm flipV="1">
            <a:off x="802904" y="4842960"/>
            <a:ext cx="1447800" cy="5856"/>
          </a:xfrm>
          <a:prstGeom prst="line">
            <a:avLst/>
          </a:prstGeom>
          <a:ln w="76200">
            <a:solidFill>
              <a:srgbClr val="FF0000"/>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 name="Lightning Bolt 5"/>
          <p:cNvSpPr/>
          <p:nvPr/>
        </p:nvSpPr>
        <p:spPr>
          <a:xfrm rot="11136283">
            <a:off x="1275521" y="4913085"/>
            <a:ext cx="1511559" cy="1543085"/>
          </a:xfrm>
          <a:prstGeom prst="lightningBolt">
            <a:avLst/>
          </a:prstGeom>
          <a:solidFill>
            <a:srgbClr val="FF0000"/>
          </a:solidFill>
          <a:ln w="38100">
            <a:solidFill>
              <a:schemeClr val="accent1">
                <a:lumMod val="75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rgbClr val="FFFF00"/>
              </a:solidFill>
            </a:endParaRPr>
          </a:p>
        </p:txBody>
      </p:sp>
      <p:grpSp>
        <p:nvGrpSpPr>
          <p:cNvPr id="14" name="Group 13"/>
          <p:cNvGrpSpPr/>
          <p:nvPr/>
        </p:nvGrpSpPr>
        <p:grpSpPr>
          <a:xfrm>
            <a:off x="4742422" y="1644638"/>
            <a:ext cx="4441135" cy="4441135"/>
            <a:chOff x="7342532" y="2084743"/>
            <a:chExt cx="4441135" cy="4441135"/>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42532" y="2084743"/>
              <a:ext cx="4441135" cy="4441135"/>
            </a:xfrm>
            <a:prstGeom prst="rect">
              <a:avLst/>
            </a:prstGeom>
            <a:ln>
              <a:noFill/>
            </a:ln>
            <a:effectLst>
              <a:softEdge rad="112500"/>
            </a:effectLst>
          </p:spPr>
        </p:pic>
        <p:sp>
          <p:nvSpPr>
            <p:cNvPr id="7" name="Rounded Rectangle 6"/>
            <p:cNvSpPr/>
            <p:nvPr/>
          </p:nvSpPr>
          <p:spPr>
            <a:xfrm>
              <a:off x="7653130" y="2263744"/>
              <a:ext cx="1501464" cy="447456"/>
            </a:xfrm>
            <a:prstGeom prst="roundRect">
              <a:avLst/>
            </a:prstGeom>
            <a:solidFill>
              <a:srgbClr val="464A60"/>
            </a:solidFill>
            <a:ln w="28575">
              <a:solidFill>
                <a:schemeClr val="accent4"/>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dirty="0">
                  <a:solidFill>
                    <a:schemeClr val="accent4">
                      <a:lumMod val="60000"/>
                      <a:lumOff val="40000"/>
                    </a:schemeClr>
                  </a:solidFill>
                  <a:latin typeface="Comic Sans MS" panose="030F0702030302020204" pitchFamily="66" charset="0"/>
                </a:rPr>
                <a:t>Yahusha</a:t>
              </a:r>
              <a:endParaRPr lang="en-US" sz="2600" b="1" dirty="0">
                <a:solidFill>
                  <a:schemeClr val="accent4">
                    <a:lumMod val="60000"/>
                    <a:lumOff val="40000"/>
                  </a:schemeClr>
                </a:solidFill>
                <a:latin typeface="Comic Sans MS" panose="030F0702030302020204" pitchFamily="66" charset="0"/>
              </a:endParaRPr>
            </a:p>
          </p:txBody>
        </p:sp>
      </p:grpSp>
      <p:pic>
        <p:nvPicPr>
          <p:cNvPr id="16" name="Picture 15"/>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tretch>
            <a:fillRect/>
          </a:stretch>
        </p:blipFill>
        <p:spPr>
          <a:xfrm flipH="1">
            <a:off x="3632332" y="3582386"/>
            <a:ext cx="2975430" cy="3275614"/>
          </a:xfrm>
          <a:prstGeom prst="rect">
            <a:avLst/>
          </a:prstGeom>
        </p:spPr>
      </p:pic>
      <p:sp>
        <p:nvSpPr>
          <p:cNvPr id="17" name="Slide Number Placeholder 16"/>
          <p:cNvSpPr>
            <a:spLocks noGrp="1"/>
          </p:cNvSpPr>
          <p:nvPr>
            <p:ph type="sldNum" sz="quarter" idx="12"/>
          </p:nvPr>
        </p:nvSpPr>
        <p:spPr>
          <a:xfrm>
            <a:off x="11596913" y="6343732"/>
            <a:ext cx="384273" cy="365125"/>
          </a:xfrm>
          <a:noFill/>
        </p:spPr>
        <p:txBody>
          <a:bodyPr/>
          <a:lstStyle/>
          <a:p>
            <a:pPr algn="ctr"/>
            <a:fld id="{0B555D82-D20F-4DB7-B3E9-7B7EAC2F87A9}" type="slidenum">
              <a:rPr lang="en-US" b="1" smtClean="0">
                <a:solidFill>
                  <a:schemeClr val="tx1"/>
                </a:solidFill>
              </a:rPr>
              <a:pPr algn="ctr"/>
              <a:t>5</a:t>
            </a:fld>
            <a:endParaRPr lang="en-US" b="1" dirty="0">
              <a:solidFill>
                <a:schemeClr val="tx1"/>
              </a:solidFill>
            </a:endParaRPr>
          </a:p>
        </p:txBody>
      </p:sp>
      <p:sp>
        <p:nvSpPr>
          <p:cNvPr id="11" name="Title 1"/>
          <p:cNvSpPr>
            <a:spLocks noGrp="1"/>
          </p:cNvSpPr>
          <p:nvPr>
            <p:ph type="title"/>
          </p:nvPr>
        </p:nvSpPr>
        <p:spPr>
          <a:xfrm>
            <a:off x="1" y="86762"/>
            <a:ext cx="12191999" cy="1325563"/>
          </a:xfrm>
        </p:spPr>
        <p:txBody>
          <a:bodyPr>
            <a:noAutofit/>
            <a:scene3d>
              <a:camera prst="orthographicFront"/>
              <a:lightRig rig="threePt" dir="t"/>
            </a:scene3d>
            <a:sp3d extrusionH="57150">
              <a:bevelT h="25400" prst="softRound"/>
            </a:sp3d>
          </a:bodyPr>
          <a:lstStyle/>
          <a:p>
            <a:pPr algn="ctr"/>
            <a:r>
              <a:rPr lang="en-US" sz="6600" b="1" dirty="0">
                <a:ln>
                  <a:solidFill>
                    <a:schemeClr val="bg2">
                      <a:lumMod val="25000"/>
                    </a:schemeClr>
                  </a:solidFill>
                </a:ln>
                <a:solidFill>
                  <a:srgbClr val="895C43"/>
                </a:solidFill>
                <a:effectLst>
                  <a:glow rad="228600">
                    <a:srgbClr val="C9E5FD"/>
                  </a:glow>
                </a:effectLst>
                <a:latin typeface="Lucida Calligraphy" panose="03010101010101010101" pitchFamily="66" charset="0"/>
              </a:rPr>
              <a:t>John’s Important Detail </a:t>
            </a:r>
            <a:endParaRPr lang="en-CA" sz="6600" b="1" dirty="0">
              <a:ln>
                <a:solidFill>
                  <a:schemeClr val="bg2">
                    <a:lumMod val="25000"/>
                  </a:schemeClr>
                </a:solidFill>
              </a:ln>
              <a:solidFill>
                <a:srgbClr val="895C43"/>
              </a:solidFill>
              <a:effectLst>
                <a:glow rad="228600">
                  <a:srgbClr val="C9E5FD"/>
                </a:glow>
              </a:effectLst>
              <a:latin typeface="Lucida Calligraphy" panose="03010101010101010101" pitchFamily="66" charset="0"/>
            </a:endParaRPr>
          </a:p>
        </p:txBody>
      </p:sp>
      <p:sp>
        <p:nvSpPr>
          <p:cNvPr id="12" name="Title 1"/>
          <p:cNvSpPr txBox="1">
            <a:spLocks/>
          </p:cNvSpPr>
          <p:nvPr/>
        </p:nvSpPr>
        <p:spPr>
          <a:xfrm>
            <a:off x="9005756" y="1383515"/>
            <a:ext cx="2975430" cy="4949705"/>
          </a:xfrm>
          <a:prstGeom prst="rect">
            <a:avLst/>
          </a:prstGeom>
        </p:spPr>
        <p:txBody>
          <a:bodyPr vert="horz" lIns="91440" tIns="45720" rIns="91440" bIns="45720" rtlCol="0" anchor="ctr">
            <a:noAutofit/>
            <a:scene3d>
              <a:camera prst="orthographicFront"/>
              <a:lightRig rig="threePt" dir="t"/>
            </a:scene3d>
            <a:sp3d extrusionH="57150">
              <a:bevelT h="25400" prst="softRound"/>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3200" b="1" dirty="0">
                <a:ln>
                  <a:solidFill>
                    <a:schemeClr val="bg2">
                      <a:lumMod val="25000"/>
                    </a:schemeClr>
                  </a:solidFill>
                </a:ln>
                <a:solidFill>
                  <a:srgbClr val="895C43"/>
                </a:solidFill>
                <a:effectLst>
                  <a:glow rad="228600">
                    <a:srgbClr val="C9E5FD"/>
                  </a:glow>
                </a:effectLst>
                <a:latin typeface="Lucida Calligraphy" panose="03010101010101010101" pitchFamily="66" charset="0"/>
              </a:rPr>
              <a:t>Note:</a:t>
            </a:r>
            <a:br>
              <a:rPr lang="en-US" sz="3200" b="1" dirty="0">
                <a:ln>
                  <a:solidFill>
                    <a:schemeClr val="bg2">
                      <a:lumMod val="25000"/>
                    </a:schemeClr>
                  </a:solidFill>
                </a:ln>
                <a:solidFill>
                  <a:srgbClr val="895C43"/>
                </a:solidFill>
                <a:effectLst>
                  <a:glow rad="228600">
                    <a:srgbClr val="C9E5FD"/>
                  </a:glow>
                </a:effectLst>
                <a:latin typeface="Lucida Calligraphy" panose="03010101010101010101" pitchFamily="66" charset="0"/>
              </a:rPr>
            </a:br>
            <a:r>
              <a:rPr lang="en-US" sz="3200" b="1" dirty="0">
                <a:ln>
                  <a:solidFill>
                    <a:schemeClr val="bg2">
                      <a:lumMod val="25000"/>
                    </a:schemeClr>
                  </a:solidFill>
                </a:ln>
                <a:solidFill>
                  <a:srgbClr val="895C43"/>
                </a:solidFill>
                <a:effectLst>
                  <a:glow rad="228600">
                    <a:srgbClr val="C9E5FD"/>
                  </a:glow>
                </a:effectLst>
                <a:latin typeface="Lucida Calligraphy" panose="03010101010101010101" pitchFamily="66" charset="0"/>
              </a:rPr>
              <a:t>there is a difference </a:t>
            </a:r>
            <a:br>
              <a:rPr lang="en-US" sz="3200" b="1" dirty="0">
                <a:ln>
                  <a:solidFill>
                    <a:schemeClr val="bg2">
                      <a:lumMod val="25000"/>
                    </a:schemeClr>
                  </a:solidFill>
                </a:ln>
                <a:solidFill>
                  <a:srgbClr val="895C43"/>
                </a:solidFill>
                <a:effectLst>
                  <a:glow rad="228600">
                    <a:srgbClr val="C9E5FD"/>
                  </a:glow>
                </a:effectLst>
                <a:latin typeface="Lucida Calligraphy" panose="03010101010101010101" pitchFamily="66" charset="0"/>
              </a:rPr>
            </a:br>
            <a:r>
              <a:rPr lang="en-US" sz="3200" b="1" dirty="0">
                <a:ln>
                  <a:solidFill>
                    <a:schemeClr val="bg2">
                      <a:lumMod val="25000"/>
                    </a:schemeClr>
                  </a:solidFill>
                </a:ln>
                <a:solidFill>
                  <a:srgbClr val="895C43"/>
                </a:solidFill>
                <a:effectLst>
                  <a:glow rad="228600">
                    <a:srgbClr val="C9E5FD"/>
                  </a:glow>
                </a:effectLst>
                <a:latin typeface="Lucida Calligraphy" panose="03010101010101010101" pitchFamily="66" charset="0"/>
              </a:rPr>
              <a:t>between</a:t>
            </a:r>
            <a:br>
              <a:rPr lang="en-US" sz="3200" b="1" dirty="0">
                <a:ln>
                  <a:solidFill>
                    <a:schemeClr val="bg2">
                      <a:lumMod val="25000"/>
                    </a:schemeClr>
                  </a:solidFill>
                </a:ln>
                <a:solidFill>
                  <a:srgbClr val="895C43"/>
                </a:solidFill>
                <a:effectLst>
                  <a:glow rad="228600">
                    <a:srgbClr val="C9E5FD"/>
                  </a:glow>
                </a:effectLst>
                <a:latin typeface="Lucida Calligraphy" panose="03010101010101010101" pitchFamily="66" charset="0"/>
              </a:rPr>
            </a:br>
            <a:r>
              <a:rPr lang="en-US" sz="3200" b="1" dirty="0">
                <a:ln>
                  <a:solidFill>
                    <a:schemeClr val="bg2">
                      <a:lumMod val="25000"/>
                    </a:schemeClr>
                  </a:solidFill>
                </a:ln>
                <a:solidFill>
                  <a:srgbClr val="895C43"/>
                </a:solidFill>
                <a:effectLst>
                  <a:glow rad="228600">
                    <a:srgbClr val="C9E5FD"/>
                  </a:glow>
                </a:effectLst>
                <a:latin typeface="Lucida Calligraphy" panose="03010101010101010101" pitchFamily="66" charset="0"/>
              </a:rPr>
              <a:t> </a:t>
            </a:r>
            <a:r>
              <a:rPr lang="en-US" sz="3200" b="1" dirty="0">
                <a:ln>
                  <a:solidFill>
                    <a:schemeClr val="bg2">
                      <a:lumMod val="25000"/>
                    </a:schemeClr>
                  </a:solidFill>
                </a:ln>
                <a:solidFill>
                  <a:srgbClr val="0070C0"/>
                </a:solidFill>
                <a:effectLst>
                  <a:glow rad="228600">
                    <a:srgbClr val="C9E5FD"/>
                  </a:glow>
                </a:effectLst>
                <a:latin typeface="Lucida Calligraphy" panose="03010101010101010101" pitchFamily="66" charset="0"/>
              </a:rPr>
              <a:t>“My time” </a:t>
            </a:r>
            <a:r>
              <a:rPr lang="en-US" sz="3200" b="1" dirty="0">
                <a:ln>
                  <a:solidFill>
                    <a:schemeClr val="bg2">
                      <a:lumMod val="25000"/>
                    </a:schemeClr>
                  </a:solidFill>
                </a:ln>
                <a:solidFill>
                  <a:srgbClr val="895C43"/>
                </a:solidFill>
                <a:effectLst>
                  <a:glow rad="228600">
                    <a:srgbClr val="C9E5FD"/>
                  </a:glow>
                </a:effectLst>
                <a:latin typeface="Lucida Calligraphy" panose="03010101010101010101" pitchFamily="66" charset="0"/>
              </a:rPr>
              <a:t>and </a:t>
            </a:r>
            <a:br>
              <a:rPr lang="en-US" sz="3200" b="1" dirty="0">
                <a:ln>
                  <a:solidFill>
                    <a:schemeClr val="bg2">
                      <a:lumMod val="25000"/>
                    </a:schemeClr>
                  </a:solidFill>
                </a:ln>
                <a:solidFill>
                  <a:srgbClr val="895C43"/>
                </a:solidFill>
                <a:effectLst>
                  <a:glow rad="228600">
                    <a:srgbClr val="C9E5FD"/>
                  </a:glow>
                </a:effectLst>
                <a:latin typeface="Lucida Calligraphy" panose="03010101010101010101" pitchFamily="66" charset="0"/>
              </a:rPr>
            </a:br>
            <a:r>
              <a:rPr lang="en-US" sz="3200" b="1" dirty="0">
                <a:ln>
                  <a:solidFill>
                    <a:schemeClr val="bg2">
                      <a:lumMod val="25000"/>
                    </a:schemeClr>
                  </a:solidFill>
                </a:ln>
                <a:solidFill>
                  <a:srgbClr val="C00000"/>
                </a:solidFill>
                <a:effectLst>
                  <a:glow rad="228600">
                    <a:srgbClr val="C9E5FD"/>
                  </a:glow>
                </a:effectLst>
                <a:latin typeface="Lucida Calligraphy" panose="03010101010101010101" pitchFamily="66" charset="0"/>
              </a:rPr>
              <a:t>“your time”!</a:t>
            </a:r>
            <a:endParaRPr lang="en-CA" sz="3200" b="1" dirty="0">
              <a:ln>
                <a:solidFill>
                  <a:schemeClr val="bg2">
                    <a:lumMod val="25000"/>
                  </a:schemeClr>
                </a:solidFill>
              </a:ln>
              <a:solidFill>
                <a:srgbClr val="C00000"/>
              </a:solidFill>
              <a:effectLst>
                <a:glow rad="228600">
                  <a:srgbClr val="C9E5FD"/>
                </a:glow>
              </a:effectLst>
              <a:latin typeface="Lucida Calligraphy" panose="03010101010101010101" pitchFamily="66" charset="0"/>
            </a:endParaRPr>
          </a:p>
        </p:txBody>
      </p:sp>
    </p:spTree>
    <p:extLst>
      <p:ext uri="{BB962C8B-B14F-4D97-AF65-F5344CB8AC3E}">
        <p14:creationId xmlns:p14="http://schemas.microsoft.com/office/powerpoint/2010/main" val="180160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17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500" fill="hold"/>
                                        <p:tgtEl>
                                          <p:spTgt spid="5"/>
                                        </p:tgtEl>
                                        <p:attrNameLst>
                                          <p:attrName>ppt_w</p:attrName>
                                        </p:attrNameLst>
                                      </p:cBhvr>
                                      <p:tavLst>
                                        <p:tav tm="0">
                                          <p:val>
                                            <p:fltVal val="0"/>
                                          </p:val>
                                        </p:tav>
                                        <p:tav tm="100000">
                                          <p:val>
                                            <p:strVal val="#ppt_w"/>
                                          </p:val>
                                        </p:tav>
                                      </p:tavLst>
                                    </p:anim>
                                    <p:anim calcmode="lin" valueType="num">
                                      <p:cBhvr>
                                        <p:cTn id="14" dur="1500" fill="hold"/>
                                        <p:tgtEl>
                                          <p:spTgt spid="5"/>
                                        </p:tgtEl>
                                        <p:attrNameLst>
                                          <p:attrName>ppt_h</p:attrName>
                                        </p:attrNameLst>
                                      </p:cBhvr>
                                      <p:tavLst>
                                        <p:tav tm="0">
                                          <p:val>
                                            <p:fltVal val="0"/>
                                          </p:val>
                                        </p:tav>
                                        <p:tav tm="100000">
                                          <p:val>
                                            <p:strVal val="#ppt_h"/>
                                          </p:val>
                                        </p:tav>
                                      </p:tavLst>
                                    </p:anim>
                                    <p:anim calcmode="lin" valueType="num">
                                      <p:cBhvr>
                                        <p:cTn id="15" dur="1500" fill="hold"/>
                                        <p:tgtEl>
                                          <p:spTgt spid="5"/>
                                        </p:tgtEl>
                                        <p:attrNameLst>
                                          <p:attrName>style.rotation</p:attrName>
                                        </p:attrNameLst>
                                      </p:cBhvr>
                                      <p:tavLst>
                                        <p:tav tm="0">
                                          <p:val>
                                            <p:fltVal val="90"/>
                                          </p:val>
                                        </p:tav>
                                        <p:tav tm="100000">
                                          <p:val>
                                            <p:fltVal val="0"/>
                                          </p:val>
                                        </p:tav>
                                      </p:tavLst>
                                    </p:anim>
                                    <p:animEffect transition="in" filter="fade">
                                      <p:cBhvr>
                                        <p:cTn id="16" dur="1500"/>
                                        <p:tgtEl>
                                          <p:spTgt spid="5"/>
                                        </p:tgtEl>
                                      </p:cBhvr>
                                    </p:animEffect>
                                  </p:childTnLst>
                                </p:cTn>
                              </p:par>
                            </p:childTnLst>
                          </p:cTn>
                        </p:par>
                        <p:par>
                          <p:cTn id="17" fill="hold">
                            <p:stCondLst>
                              <p:cond delay="4250"/>
                            </p:stCondLst>
                            <p:childTnLst>
                              <p:par>
                                <p:cTn id="18" presetID="53" presetClass="entr" presetSubtype="16" fill="hold" grpId="0" nodeType="after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1000"/>
                                        <p:tgtEl>
                                          <p:spTgt spid="14"/>
                                        </p:tgtEl>
                                      </p:cBhvr>
                                    </p:animEffect>
                                  </p:childTnLst>
                                </p:cTn>
                              </p:par>
                            </p:childTnLst>
                          </p:cTn>
                        </p:par>
                        <p:par>
                          <p:cTn id="28" fill="hold">
                            <p:stCondLst>
                              <p:cond delay="1000"/>
                            </p:stCondLst>
                            <p:childTnLst>
                              <p:par>
                                <p:cTn id="29" presetID="31" presetClass="entr" presetSubtype="0" fill="hold" nodeType="afterEffect">
                                  <p:stCondLst>
                                    <p:cond delay="100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childTnLst>
                          </p:cTn>
                        </p:par>
                        <p:par>
                          <p:cTn id="35" fill="hold">
                            <p:stCondLst>
                              <p:cond delay="3000"/>
                            </p:stCondLst>
                            <p:childTnLst>
                              <p:par>
                                <p:cTn id="36" presetID="42" presetClass="entr" presetSubtype="0" fill="hold" grpId="0" nodeType="afterEffect">
                                  <p:stCondLst>
                                    <p:cond delay="225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0" y="0"/>
            <a:ext cx="3701144" cy="6754181"/>
          </a:xfrm>
          <a:noFill/>
          <a:ln w="28575">
            <a:noFill/>
          </a:ln>
          <a:scene3d>
            <a:camera prst="orthographicFront"/>
            <a:lightRig rig="threePt" dir="t"/>
          </a:scene3d>
          <a:sp3d>
            <a:bevelT prst="angle"/>
          </a:sp3d>
        </p:spPr>
        <p:txBody>
          <a:bodyPr lIns="182880" tIns="182880">
            <a:normAutofit/>
            <a:sp3d extrusionH="57150">
              <a:bevelT w="57150" h="38100" prst="hardEdge"/>
            </a:sp3d>
          </a:bodyPr>
          <a:lstStyle/>
          <a:p>
            <a:pPr>
              <a:buClr>
                <a:srgbClr val="0000CC"/>
              </a:buClr>
            </a:pPr>
            <a:endParaRPr lang="en-US" sz="800" dirty="0">
              <a:solidFill>
                <a:srgbClr val="0000FF"/>
              </a:solidFill>
            </a:endParaRPr>
          </a:p>
          <a:p>
            <a:pPr marL="0" indent="0" algn="ctr">
              <a:spcAft>
                <a:spcPts val="1800"/>
              </a:spcAft>
              <a:buClr>
                <a:srgbClr val="0000CC"/>
              </a:buClr>
              <a:buNone/>
            </a:pPr>
            <a:r>
              <a:rPr lang="en-US" sz="3200" dirty="0"/>
              <a:t>The </a:t>
            </a:r>
            <a:r>
              <a:rPr lang="en-US" sz="3200" b="1" dirty="0">
                <a:solidFill>
                  <a:srgbClr val="0000FF"/>
                </a:solidFill>
              </a:rPr>
              <a:t>Feast of Sukkot </a:t>
            </a:r>
            <a:r>
              <a:rPr lang="en-US" sz="3200" dirty="0">
                <a:solidFill>
                  <a:srgbClr val="0000FF"/>
                </a:solidFill>
              </a:rPr>
              <a:t>(Tabernacles) </a:t>
            </a:r>
            <a:br>
              <a:rPr lang="en-US" sz="3200" dirty="0">
                <a:solidFill>
                  <a:srgbClr val="0000FF"/>
                </a:solidFill>
              </a:rPr>
            </a:br>
            <a:r>
              <a:rPr lang="en-US" dirty="0"/>
              <a:t>(found in </a:t>
            </a:r>
            <a:r>
              <a:rPr lang="en-US" dirty="0">
                <a:solidFill>
                  <a:srgbClr val="00B050"/>
                </a:solidFill>
              </a:rPr>
              <a:t>Exo 23:16</a:t>
            </a:r>
            <a:r>
              <a:rPr lang="en-US" dirty="0"/>
              <a:t>)</a:t>
            </a:r>
            <a:r>
              <a:rPr lang="en-US" sz="3200" dirty="0"/>
              <a:t> </a:t>
            </a:r>
            <a:br>
              <a:rPr lang="en-US" sz="3200" dirty="0"/>
            </a:br>
            <a:r>
              <a:rPr lang="en-US" sz="3200" dirty="0">
                <a:solidFill>
                  <a:schemeClr val="tx1">
                    <a:lumMod val="95000"/>
                    <a:lumOff val="5000"/>
                  </a:schemeClr>
                </a:solidFill>
              </a:rPr>
              <a:t>is a Festival where </a:t>
            </a:r>
            <a:br>
              <a:rPr lang="en-US" sz="3200" dirty="0">
                <a:solidFill>
                  <a:schemeClr val="tx1">
                    <a:lumMod val="95000"/>
                    <a:lumOff val="5000"/>
                  </a:schemeClr>
                </a:solidFill>
              </a:rPr>
            </a:br>
            <a:r>
              <a:rPr lang="en-US" sz="3200" b="1" u="sng" dirty="0">
                <a:solidFill>
                  <a:srgbClr val="0070C0"/>
                </a:solidFill>
              </a:rPr>
              <a:t>ALL MALES</a:t>
            </a:r>
            <a:r>
              <a:rPr lang="en-US" sz="3200" b="1" dirty="0">
                <a:solidFill>
                  <a:srgbClr val="0070C0"/>
                </a:solidFill>
              </a:rPr>
              <a:t>, </a:t>
            </a:r>
            <a:br>
              <a:rPr lang="en-US" sz="3200" b="1" dirty="0">
                <a:solidFill>
                  <a:srgbClr val="0070C0"/>
                </a:solidFill>
              </a:rPr>
            </a:br>
            <a:r>
              <a:rPr lang="en-US" sz="3200" dirty="0"/>
              <a:t>were required to </a:t>
            </a:r>
            <a:br>
              <a:rPr lang="en-US" sz="3200" dirty="0"/>
            </a:br>
            <a:r>
              <a:rPr lang="en-US" sz="3200" dirty="0"/>
              <a:t>be in attendance </a:t>
            </a:r>
            <a:br>
              <a:rPr lang="en-US" sz="3200" dirty="0"/>
            </a:br>
            <a:r>
              <a:rPr lang="en-US" sz="3200" dirty="0"/>
              <a:t>every year!  </a:t>
            </a:r>
            <a:br>
              <a:rPr lang="en-US" sz="3200" dirty="0"/>
            </a:br>
            <a:r>
              <a:rPr lang="en-US" sz="3200" b="1" dirty="0">
                <a:solidFill>
                  <a:srgbClr val="CC00FF"/>
                </a:solidFill>
                <a:latin typeface="Lucida Calligraphy" panose="03010101010101010101" pitchFamily="66" charset="0"/>
              </a:rPr>
              <a:t>Why?  </a:t>
            </a:r>
            <a:r>
              <a:rPr lang="en-US" sz="3200" dirty="0"/>
              <a:t>It’s part of </a:t>
            </a:r>
            <a:br>
              <a:rPr lang="en-US" sz="3200" dirty="0"/>
            </a:br>
            <a:r>
              <a:rPr lang="en-US" sz="3200" dirty="0"/>
              <a:t>the </a:t>
            </a:r>
            <a:r>
              <a:rPr lang="en-US" sz="3200" b="1" dirty="0">
                <a:solidFill>
                  <a:srgbClr val="0000FF"/>
                </a:solidFill>
              </a:rPr>
              <a:t>Everlasting Covenant </a:t>
            </a:r>
            <a:br>
              <a:rPr lang="en-US" sz="3200" b="1" dirty="0">
                <a:solidFill>
                  <a:srgbClr val="0000FF"/>
                </a:solidFill>
              </a:rPr>
            </a:br>
            <a:r>
              <a:rPr lang="en-US" sz="3200" dirty="0"/>
              <a:t>upheld under the </a:t>
            </a:r>
            <a:br>
              <a:rPr lang="en-US" sz="3200" dirty="0"/>
            </a:br>
            <a:r>
              <a:rPr lang="en-US" sz="3200" b="1" dirty="0">
                <a:solidFill>
                  <a:srgbClr val="0000FF"/>
                </a:solidFill>
              </a:rPr>
              <a:t>Melki-Tzedek Administration!</a:t>
            </a:r>
          </a:p>
        </p:txBody>
      </p:sp>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8171" y="0"/>
            <a:ext cx="7670799" cy="68580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2" name="Content Placeholder 2"/>
          <p:cNvSpPr txBox="1">
            <a:spLocks/>
          </p:cNvSpPr>
          <p:nvPr/>
        </p:nvSpPr>
        <p:spPr>
          <a:xfrm>
            <a:off x="4093030" y="295324"/>
            <a:ext cx="3541486" cy="6458857"/>
          </a:xfrm>
          <a:prstGeom prst="rect">
            <a:avLst/>
          </a:prstGeom>
          <a:noFill/>
          <a:ln w="28575">
            <a:noFill/>
          </a:ln>
          <a:scene3d>
            <a:camera prst="orthographicFront"/>
            <a:lightRig rig="threePt" dir="t"/>
          </a:scene3d>
          <a:sp3d>
            <a:bevelT prst="angle"/>
          </a:sp3d>
        </p:spPr>
        <p:txBody>
          <a:bodyPr vert="horz" lIns="182880" tIns="182880" rIns="91440" bIns="45720" rtlCol="0">
            <a:normAutofit/>
            <a:sp3d extrusionH="57150">
              <a:bevelT w="57150" h="38100" prst="hardEdg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rgbClr val="0000CC"/>
              </a:buClr>
              <a:buNone/>
            </a:pPr>
            <a:r>
              <a:rPr lang="en-US" sz="3600" dirty="0">
                <a:solidFill>
                  <a:schemeClr val="tx1">
                    <a:lumMod val="75000"/>
                    <a:lumOff val="25000"/>
                  </a:schemeClr>
                </a:solidFill>
                <a:latin typeface="Comic Sans MS" panose="030F0702030302020204" pitchFamily="66" charset="0"/>
              </a:rPr>
              <a:t>Why </a:t>
            </a:r>
            <a:r>
              <a:rPr lang="en-US" sz="3600" b="1" i="1" u="sng" dirty="0">
                <a:solidFill>
                  <a:schemeClr val="tx1">
                    <a:lumMod val="75000"/>
                    <a:lumOff val="25000"/>
                  </a:schemeClr>
                </a:solidFill>
                <a:latin typeface="Comic Sans MS" panose="030F0702030302020204" pitchFamily="66" charset="0"/>
              </a:rPr>
              <a:t>on earth</a:t>
            </a:r>
            <a:r>
              <a:rPr lang="en-US" sz="3600" b="1" i="1" dirty="0">
                <a:solidFill>
                  <a:schemeClr val="tx1">
                    <a:lumMod val="75000"/>
                    <a:lumOff val="25000"/>
                  </a:schemeClr>
                </a:solidFill>
                <a:latin typeface="Comic Sans MS" panose="030F0702030302020204" pitchFamily="66" charset="0"/>
              </a:rPr>
              <a:t> </a:t>
            </a:r>
            <a:r>
              <a:rPr lang="en-US" sz="3600" dirty="0">
                <a:solidFill>
                  <a:schemeClr val="tx1">
                    <a:lumMod val="75000"/>
                    <a:lumOff val="25000"/>
                  </a:schemeClr>
                </a:solidFill>
                <a:latin typeface="Comic Sans MS" panose="030F0702030302020204" pitchFamily="66" charset="0"/>
              </a:rPr>
              <a:t>would </a:t>
            </a:r>
            <a:r>
              <a:rPr lang="en-US" sz="3600" b="1" dirty="0">
                <a:solidFill>
                  <a:srgbClr val="0070C0"/>
                </a:solidFill>
                <a:latin typeface="Comic Sans MS" panose="030F0702030302020204" pitchFamily="66" charset="0"/>
              </a:rPr>
              <a:t>Yahusha</a:t>
            </a:r>
            <a:r>
              <a:rPr lang="en-US" sz="3600" dirty="0">
                <a:latin typeface="Comic Sans MS" panose="030F0702030302020204" pitchFamily="66" charset="0"/>
              </a:rPr>
              <a:t> </a:t>
            </a:r>
            <a:r>
              <a:rPr lang="en-US" sz="3600" b="1" i="1" u="sng" dirty="0">
                <a:ln>
                  <a:solidFill>
                    <a:srgbClr val="222BDC"/>
                  </a:solidFill>
                </a:ln>
                <a:solidFill>
                  <a:srgbClr val="CC00FF"/>
                </a:solidFill>
                <a:effectLst>
                  <a:glow rad="127000">
                    <a:srgbClr val="FFFF00"/>
                  </a:glow>
                </a:effectLst>
                <a:latin typeface="Comic Sans MS" panose="030F0702030302020204" pitchFamily="66" charset="0"/>
              </a:rPr>
              <a:t>intentionall</a:t>
            </a:r>
            <a:r>
              <a:rPr lang="en-US" sz="3600" b="1" i="1" dirty="0">
                <a:ln>
                  <a:solidFill>
                    <a:srgbClr val="222BDC"/>
                  </a:solidFill>
                </a:ln>
                <a:solidFill>
                  <a:srgbClr val="CC00FF"/>
                </a:solidFill>
                <a:effectLst>
                  <a:glow rad="127000">
                    <a:srgbClr val="FFFF00"/>
                  </a:glow>
                </a:effectLst>
                <a:latin typeface="Comic Sans MS" panose="030F0702030302020204" pitchFamily="66" charset="0"/>
              </a:rPr>
              <a:t>y </a:t>
            </a:r>
            <a:r>
              <a:rPr lang="en-US" sz="3600" b="1" i="1" u="sng" dirty="0">
                <a:ln>
                  <a:solidFill>
                    <a:srgbClr val="222BDC"/>
                  </a:solidFill>
                </a:ln>
                <a:solidFill>
                  <a:srgbClr val="CC00FF"/>
                </a:solidFill>
                <a:effectLst>
                  <a:glow rad="127000">
                    <a:srgbClr val="FFFF00"/>
                  </a:glow>
                </a:effectLst>
                <a:latin typeface="Comic Sans MS" panose="030F0702030302020204" pitchFamily="66" charset="0"/>
              </a:rPr>
              <a:t>distance Himself</a:t>
            </a:r>
            <a:r>
              <a:rPr lang="en-US" sz="3600" b="1" i="1" dirty="0">
                <a:ln>
                  <a:solidFill>
                    <a:srgbClr val="222BDC"/>
                  </a:solidFill>
                </a:ln>
                <a:solidFill>
                  <a:srgbClr val="CC00FF"/>
                </a:solidFill>
                <a:effectLst>
                  <a:glow rad="127000">
                    <a:srgbClr val="FFFF00"/>
                  </a:glow>
                </a:effectLst>
                <a:latin typeface="Comic Sans MS" panose="030F0702030302020204" pitchFamily="66" charset="0"/>
              </a:rPr>
              <a:t>,  </a:t>
            </a:r>
            <a:br>
              <a:rPr lang="en-US" sz="3600" b="1" i="1" dirty="0">
                <a:solidFill>
                  <a:srgbClr val="CC00FF"/>
                </a:solidFill>
                <a:latin typeface="Comic Sans MS" panose="030F0702030302020204" pitchFamily="66" charset="0"/>
              </a:rPr>
            </a:br>
            <a:r>
              <a:rPr lang="en-US" sz="3600" dirty="0">
                <a:latin typeface="Comic Sans MS" panose="030F0702030302020204" pitchFamily="66" charset="0"/>
              </a:rPr>
              <a:t>from a Feast that was </a:t>
            </a:r>
            <a:r>
              <a:rPr lang="en-US" sz="3600" b="1" i="1" dirty="0">
                <a:solidFill>
                  <a:srgbClr val="FF0000"/>
                </a:solidFill>
                <a:latin typeface="Comic Sans MS" panose="030F0702030302020204" pitchFamily="66" charset="0"/>
              </a:rPr>
              <a:t>originally</a:t>
            </a:r>
            <a:r>
              <a:rPr lang="en-US" sz="3600" dirty="0">
                <a:latin typeface="Comic Sans MS" panose="030F0702030302020204" pitchFamily="66" charset="0"/>
              </a:rPr>
              <a:t> commanded </a:t>
            </a:r>
            <a:br>
              <a:rPr lang="en-US" sz="3600" dirty="0">
                <a:latin typeface="Comic Sans MS" panose="030F0702030302020204" pitchFamily="66" charset="0"/>
              </a:rPr>
            </a:br>
            <a:r>
              <a:rPr lang="en-US" sz="3600" dirty="0">
                <a:latin typeface="Comic Sans MS" panose="030F0702030302020204" pitchFamily="66" charset="0"/>
              </a:rPr>
              <a:t>by </a:t>
            </a:r>
            <a:r>
              <a:rPr lang="en-US" sz="3600" b="1" dirty="0">
                <a:solidFill>
                  <a:srgbClr val="0070C0"/>
                </a:solidFill>
                <a:latin typeface="Comic Sans MS" panose="030F0702030302020204" pitchFamily="66" charset="0"/>
              </a:rPr>
              <a:t>Yahuah?</a:t>
            </a:r>
          </a:p>
          <a:p>
            <a:pPr>
              <a:buClr>
                <a:srgbClr val="0000CC"/>
              </a:buClr>
            </a:pPr>
            <a:r>
              <a:rPr lang="en-US" sz="800" dirty="0">
                <a:solidFill>
                  <a:srgbClr val="0000FF"/>
                </a:solidFill>
              </a:rPr>
              <a:t>,</a:t>
            </a:r>
          </a:p>
        </p:txBody>
      </p:sp>
      <p:sp>
        <p:nvSpPr>
          <p:cNvPr id="9" name="Slide Number Placeholder 8"/>
          <p:cNvSpPr>
            <a:spLocks noGrp="1"/>
          </p:cNvSpPr>
          <p:nvPr>
            <p:ph type="sldNum" sz="quarter" idx="12"/>
          </p:nvPr>
        </p:nvSpPr>
        <p:spPr>
          <a:xfrm>
            <a:off x="11640456" y="6389056"/>
            <a:ext cx="345621" cy="365125"/>
          </a:xfrm>
          <a:noFill/>
          <a:scene3d>
            <a:camera prst="orthographicFront"/>
            <a:lightRig rig="threePt" dir="t"/>
          </a:scene3d>
          <a:sp3d>
            <a:bevelT w="165100" prst="coolSlant"/>
          </a:sp3d>
        </p:spPr>
        <p:txBody>
          <a:bodyPr/>
          <a:lstStyle/>
          <a:p>
            <a:pPr algn="ctr"/>
            <a:fld id="{0B555D82-D20F-4DB7-B3E9-7B7EAC2F87A9}" type="slidenum">
              <a:rPr lang="en-US" smtClean="0">
                <a:solidFill>
                  <a:schemeClr val="tx1"/>
                </a:solidFill>
              </a:rPr>
              <a:pPr algn="ctr"/>
              <a:t>6</a:t>
            </a:fld>
            <a:endParaRPr lang="en-US" dirty="0">
              <a:solidFill>
                <a:schemeClr val="tx1"/>
              </a:solidFill>
            </a:endParaRPr>
          </a:p>
        </p:txBody>
      </p:sp>
      <p:sp>
        <p:nvSpPr>
          <p:cNvPr id="6" name="Content Placeholder 2"/>
          <p:cNvSpPr txBox="1">
            <a:spLocks/>
          </p:cNvSpPr>
          <p:nvPr/>
        </p:nvSpPr>
        <p:spPr>
          <a:xfrm>
            <a:off x="652181" y="285848"/>
            <a:ext cx="3440849" cy="1222385"/>
          </a:xfrm>
          <a:prstGeom prst="rect">
            <a:avLst/>
          </a:prstGeom>
          <a:noFill/>
          <a:scene3d>
            <a:camera prst="isometricOffAxis1Right"/>
            <a:lightRig rig="threePt" dir="t"/>
          </a:scene3d>
          <a:sp3d>
            <a:bevelT w="165100" prst="coolSlant"/>
          </a:sp3d>
        </p:spPr>
        <p:txBody>
          <a:bodyPr vert="horz" lIns="91440" tIns="45720" rIns="91440" bIns="45720" rtlCol="0">
            <a:normAutofit lnSpcReduction="10000"/>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CC0099"/>
                </a:solidFill>
                <a:effectLst>
                  <a:glow rad="241300">
                    <a:schemeClr val="bg1">
                      <a:alpha val="78000"/>
                    </a:schemeClr>
                  </a:glow>
                </a:effectLst>
              </a:rPr>
              <a:t>We should </a:t>
            </a:r>
            <a:r>
              <a:rPr lang="en-US" sz="4400" b="1" dirty="0">
                <a:solidFill>
                  <a:srgbClr val="0070C0"/>
                </a:solidFill>
                <a:effectLst>
                  <a:glow rad="241300">
                    <a:schemeClr val="bg1">
                      <a:alpha val="78000"/>
                    </a:schemeClr>
                  </a:glow>
                </a:effectLst>
              </a:rPr>
              <a:t>question …</a:t>
            </a:r>
            <a:endParaRPr lang="en-US" sz="2400" dirty="0"/>
          </a:p>
        </p:txBody>
      </p:sp>
    </p:spTree>
    <p:extLst>
      <p:ext uri="{BB962C8B-B14F-4D97-AF65-F5344CB8AC3E}">
        <p14:creationId xmlns:p14="http://schemas.microsoft.com/office/powerpoint/2010/main" val="166228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wipe(up)">
                                      <p:cBhvr>
                                        <p:cTn id="13" dur="1000"/>
                                        <p:tgtEl>
                                          <p:spTgt spid="12">
                                            <p:txEl>
                                              <p:pRg st="0" end="0"/>
                                            </p:txEl>
                                          </p:spTgt>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up)">
                                      <p:cBhvr>
                                        <p:cTn id="17" dur="10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anim calcmode="lin" valueType="num">
                                      <p:cBhvr>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accent1">
                <a:lumMod val="40000"/>
                <a:lumOff val="60000"/>
                <a:alpha val="74000"/>
              </a:schemeClr>
            </a:gs>
            <a:gs pos="50000">
              <a:srgbClr val="FF99FF"/>
            </a:gs>
            <a:gs pos="80000">
              <a:schemeClr val="accent4">
                <a:alpha val="72000"/>
                <a:lumMod val="60000"/>
                <a:lumOff val="40000"/>
              </a:schemeClr>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7</a:t>
            </a:fld>
            <a:endParaRPr lang="en-US" dirty="0">
              <a:solidFill>
                <a:schemeClr val="tx1"/>
              </a:solidFill>
            </a:endParaRPr>
          </a:p>
        </p:txBody>
      </p:sp>
      <p:sp>
        <p:nvSpPr>
          <p:cNvPr id="5" name="Title 1"/>
          <p:cNvSpPr txBox="1">
            <a:spLocks/>
          </p:cNvSpPr>
          <p:nvPr/>
        </p:nvSpPr>
        <p:spPr>
          <a:xfrm>
            <a:off x="176664" y="-1028993"/>
            <a:ext cx="11536365" cy="6507836"/>
          </a:xfrm>
          <a:prstGeom prst="rect">
            <a:avLst/>
          </a:prstGeom>
          <a:noFill/>
          <a:ln w="38100">
            <a:noFill/>
          </a:ln>
          <a:scene3d>
            <a:camera prst="perspectiveRelaxedModerately"/>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7200" b="1" i="1" dirty="0">
                <a:ln>
                  <a:solidFill>
                    <a:sysClr val="windowText" lastClr="000000"/>
                  </a:solidFill>
                </a:ln>
                <a:solidFill>
                  <a:srgbClr val="0070C0"/>
                </a:solidFill>
                <a:effectLst>
                  <a:glow rad="127000">
                    <a:srgbClr val="FFFF00"/>
                  </a:glow>
                </a:effectLst>
                <a:latin typeface="Comic Sans MS" pitchFamily="66" charset="0"/>
              </a:rPr>
              <a:t>Is </a:t>
            </a:r>
            <a:r>
              <a:rPr lang="en-US" sz="7200" b="1" i="1" dirty="0">
                <a:ln>
                  <a:solidFill>
                    <a:sysClr val="windowText" lastClr="000000"/>
                  </a:solidFill>
                </a:ln>
                <a:solidFill>
                  <a:srgbClr val="00B0F0"/>
                </a:solidFill>
                <a:effectLst>
                  <a:glow rad="127000">
                    <a:srgbClr val="FFFF00"/>
                  </a:glow>
                </a:effectLst>
                <a:latin typeface="Comic Sans MS" pitchFamily="66" charset="0"/>
              </a:rPr>
              <a:t>Yahusha</a:t>
            </a:r>
            <a:r>
              <a:rPr lang="en-US" sz="7200" b="1" i="1" dirty="0">
                <a:ln>
                  <a:solidFill>
                    <a:sysClr val="windowText" lastClr="000000"/>
                  </a:solidFill>
                </a:ln>
                <a:solidFill>
                  <a:srgbClr val="0070C0"/>
                </a:solidFill>
                <a:effectLst>
                  <a:glow rad="127000">
                    <a:srgbClr val="FFFF00"/>
                  </a:glow>
                </a:effectLst>
                <a:latin typeface="Comic Sans MS" pitchFamily="66" charset="0"/>
              </a:rPr>
              <a:t> required </a:t>
            </a:r>
            <a:br>
              <a:rPr lang="en-US" sz="7200" b="1" i="1" dirty="0">
                <a:ln>
                  <a:solidFill>
                    <a:sysClr val="windowText" lastClr="000000"/>
                  </a:solidFill>
                </a:ln>
                <a:solidFill>
                  <a:srgbClr val="0070C0"/>
                </a:solidFill>
                <a:effectLst>
                  <a:glow rad="127000">
                    <a:srgbClr val="FFFF00"/>
                  </a:glow>
                </a:effectLst>
                <a:latin typeface="Comic Sans MS" pitchFamily="66" charset="0"/>
              </a:rPr>
            </a:br>
            <a:r>
              <a:rPr lang="en-US" sz="7200" b="1" i="1" dirty="0">
                <a:ln>
                  <a:solidFill>
                    <a:sysClr val="windowText" lastClr="000000"/>
                  </a:solidFill>
                </a:ln>
                <a:solidFill>
                  <a:srgbClr val="0070C0"/>
                </a:solidFill>
                <a:effectLst>
                  <a:glow rad="127000">
                    <a:srgbClr val="FFFF00"/>
                  </a:glow>
                </a:effectLst>
                <a:latin typeface="Comic Sans MS" pitchFamily="66" charset="0"/>
              </a:rPr>
              <a:t>to be there too?</a:t>
            </a:r>
            <a:br>
              <a:rPr lang="en-US" sz="7200" b="1" i="1" dirty="0">
                <a:ln>
                  <a:solidFill>
                    <a:sysClr val="windowText" lastClr="000000"/>
                  </a:solidFill>
                </a:ln>
                <a:solidFill>
                  <a:srgbClr val="0070C0"/>
                </a:solidFill>
                <a:effectLst>
                  <a:glow rad="127000">
                    <a:srgbClr val="FFFF00"/>
                  </a:glow>
                </a:effectLst>
                <a:latin typeface="Comic Sans MS" pitchFamily="66" charset="0"/>
              </a:rPr>
            </a:br>
            <a:r>
              <a:rPr lang="en-US" sz="7200" b="1" i="1" dirty="0">
                <a:ln>
                  <a:solidFill>
                    <a:sysClr val="windowText" lastClr="000000"/>
                  </a:solidFill>
                </a:ln>
                <a:solidFill>
                  <a:srgbClr val="0070C0"/>
                </a:solidFill>
                <a:effectLst>
                  <a:glow rad="127000">
                    <a:srgbClr val="FFFF00"/>
                  </a:glow>
                </a:effectLst>
                <a:latin typeface="Comic Sans MS" pitchFamily="66" charset="0"/>
              </a:rPr>
              <a:t>Where? </a:t>
            </a:r>
            <a:br>
              <a:rPr lang="en-US" sz="7200" b="1" i="1" dirty="0">
                <a:ln>
                  <a:solidFill>
                    <a:sysClr val="windowText" lastClr="000000"/>
                  </a:solidFill>
                </a:ln>
                <a:solidFill>
                  <a:srgbClr val="0070C0"/>
                </a:solidFill>
                <a:effectLst>
                  <a:glow rad="127000">
                    <a:srgbClr val="FFFF00"/>
                  </a:glow>
                </a:effectLst>
                <a:latin typeface="Comic Sans MS" pitchFamily="66" charset="0"/>
              </a:rPr>
            </a:br>
            <a:r>
              <a:rPr lang="en-US" sz="6600" b="1" i="1" dirty="0">
                <a:ln>
                  <a:solidFill>
                    <a:sysClr val="windowText" lastClr="000000"/>
                  </a:solidFill>
                </a:ln>
                <a:solidFill>
                  <a:schemeClr val="accent2">
                    <a:lumMod val="50000"/>
                  </a:schemeClr>
                </a:solidFill>
                <a:effectLst>
                  <a:glow rad="127000">
                    <a:srgbClr val="FFFF00"/>
                  </a:glow>
                </a:effectLst>
                <a:latin typeface="Comic Sans MS" pitchFamily="66" charset="0"/>
              </a:rPr>
              <a:t>“In </a:t>
            </a:r>
            <a:r>
              <a:rPr lang="en-US" sz="6600" b="1" i="1" u="sng" dirty="0">
                <a:ln>
                  <a:solidFill>
                    <a:sysClr val="windowText" lastClr="000000"/>
                  </a:solidFill>
                </a:ln>
                <a:solidFill>
                  <a:srgbClr val="C00000"/>
                </a:solidFill>
                <a:effectLst>
                  <a:glow rad="127000">
                    <a:srgbClr val="FFFF00"/>
                  </a:glow>
                </a:effectLst>
                <a:latin typeface="Comic Sans MS" pitchFamily="66" charset="0"/>
              </a:rPr>
              <a:t>their</a:t>
            </a:r>
            <a:r>
              <a:rPr lang="en-US" sz="6600" b="1" i="1" dirty="0">
                <a:ln>
                  <a:solidFill>
                    <a:sysClr val="windowText" lastClr="000000"/>
                  </a:solidFill>
                </a:ln>
                <a:solidFill>
                  <a:schemeClr val="accent2">
                    <a:lumMod val="50000"/>
                  </a:schemeClr>
                </a:solidFill>
                <a:effectLst>
                  <a:glow rad="127000">
                    <a:srgbClr val="FFFF00"/>
                  </a:glow>
                </a:effectLst>
                <a:latin typeface="Comic Sans MS" pitchFamily="66" charset="0"/>
              </a:rPr>
              <a:t> synagogues” </a:t>
            </a:r>
            <a:br>
              <a:rPr lang="en-US" sz="6600" b="1" i="1" dirty="0">
                <a:ln>
                  <a:solidFill>
                    <a:sysClr val="windowText" lastClr="000000"/>
                  </a:solidFill>
                </a:ln>
                <a:solidFill>
                  <a:schemeClr val="accent2">
                    <a:lumMod val="50000"/>
                  </a:schemeClr>
                </a:solidFill>
                <a:effectLst>
                  <a:glow rad="127000">
                    <a:srgbClr val="FFFF00"/>
                  </a:glow>
                </a:effectLst>
                <a:latin typeface="Comic Sans MS" pitchFamily="66" charset="0"/>
              </a:rPr>
            </a:br>
            <a:r>
              <a:rPr lang="en-US" sz="6600" b="1" i="1" dirty="0">
                <a:ln>
                  <a:solidFill>
                    <a:sysClr val="windowText" lastClr="000000"/>
                  </a:solidFill>
                </a:ln>
                <a:solidFill>
                  <a:srgbClr val="0070C0"/>
                </a:solidFill>
                <a:effectLst>
                  <a:glow rad="127000">
                    <a:srgbClr val="FFFF00"/>
                  </a:glow>
                </a:effectLst>
                <a:latin typeface="Comic Sans MS" pitchFamily="66" charset="0"/>
              </a:rPr>
              <a:t>or </a:t>
            </a:r>
            <a:r>
              <a:rPr lang="en-US" sz="6600" b="1" i="1" dirty="0">
                <a:ln>
                  <a:solidFill>
                    <a:sysClr val="windowText" lastClr="000000"/>
                  </a:solidFill>
                </a:ln>
                <a:solidFill>
                  <a:schemeClr val="accent2">
                    <a:lumMod val="50000"/>
                  </a:schemeClr>
                </a:solidFill>
                <a:effectLst>
                  <a:glow rad="127000">
                    <a:srgbClr val="FFFF00"/>
                  </a:glow>
                </a:effectLst>
                <a:latin typeface="Comic Sans MS" pitchFamily="66" charset="0"/>
              </a:rPr>
              <a:t>“in </a:t>
            </a:r>
            <a:r>
              <a:rPr lang="en-US" sz="6600" b="1" i="1" u="sng" dirty="0">
                <a:ln>
                  <a:solidFill>
                    <a:sysClr val="windowText" lastClr="000000"/>
                  </a:solidFill>
                </a:ln>
                <a:solidFill>
                  <a:srgbClr val="C00000"/>
                </a:solidFill>
                <a:effectLst>
                  <a:glow rad="127000">
                    <a:srgbClr val="FFFF00"/>
                  </a:glow>
                </a:effectLst>
                <a:latin typeface="Comic Sans MS" pitchFamily="66" charset="0"/>
              </a:rPr>
              <a:t>their</a:t>
            </a:r>
            <a:r>
              <a:rPr lang="en-US" sz="6600" b="1" i="1" dirty="0">
                <a:ln>
                  <a:solidFill>
                    <a:sysClr val="windowText" lastClr="000000"/>
                  </a:solidFill>
                </a:ln>
                <a:solidFill>
                  <a:schemeClr val="accent2">
                    <a:lumMod val="50000"/>
                  </a:schemeClr>
                </a:solidFill>
                <a:effectLst>
                  <a:glow rad="127000">
                    <a:srgbClr val="FFFF00"/>
                  </a:glow>
                </a:effectLst>
                <a:latin typeface="Comic Sans MS" pitchFamily="66" charset="0"/>
              </a:rPr>
              <a:t> temples”?</a:t>
            </a:r>
            <a:endParaRPr lang="en-US" sz="7200" b="1" i="1" dirty="0">
              <a:ln>
                <a:solidFill>
                  <a:sysClr val="windowText" lastClr="000000"/>
                </a:solidFill>
              </a:ln>
              <a:solidFill>
                <a:srgbClr val="0070C0"/>
              </a:solidFill>
              <a:effectLst>
                <a:glow rad="127000">
                  <a:srgbClr val="FFFF00"/>
                </a:glow>
              </a:effectLst>
              <a:latin typeface="Comic Sans MS" pitchFamily="66" charset="0"/>
            </a:endParaRPr>
          </a:p>
        </p:txBody>
      </p:sp>
      <p:sp>
        <p:nvSpPr>
          <p:cNvPr id="8" name="Rectangle 7"/>
          <p:cNvSpPr/>
          <p:nvPr/>
        </p:nvSpPr>
        <p:spPr>
          <a:xfrm>
            <a:off x="1403265" y="5796084"/>
            <a:ext cx="7005123" cy="1148418"/>
          </a:xfrm>
          <a:prstGeom prst="rect">
            <a:avLst/>
          </a:prstGeom>
          <a:noFill/>
        </p:spPr>
        <p:txBody>
          <a:bodyPr wrap="none" lIns="91440" tIns="45720" rIns="91440" bIns="45720">
            <a:prstTxWarp prst="textArchUp">
              <a:avLst/>
            </a:prstTxWarp>
            <a:spAutoFit/>
            <a:scene3d>
              <a:camera prst="orthographicFront"/>
              <a:lightRig rig="soft" dir="t">
                <a:rot lat="0" lon="0" rev="15600000"/>
              </a:lightRig>
            </a:scene3d>
            <a:sp3d extrusionH="57150" prstMaterial="softEdge">
              <a:bevelT w="25400" h="38100" prst="angle"/>
            </a:sp3d>
          </a:bodyPr>
          <a:lstStyle/>
          <a:p>
            <a:pPr algn="ctr"/>
            <a:r>
              <a:rPr lang="en-US" sz="5400" b="1" dirty="0">
                <a:ln/>
                <a:solidFill>
                  <a:schemeClr val="accent5">
                    <a:lumMod val="75000"/>
                  </a:schemeClr>
                </a:solidFill>
                <a:effectLst>
                  <a:outerShdw blurRad="60007" dist="310007" dir="7680000" sy="30000" kx="1300200" algn="ctr" rotWithShape="0">
                    <a:prstClr val="black">
                      <a:alpha val="32000"/>
                    </a:prstClr>
                  </a:outerShdw>
                </a:effectLst>
                <a:latin typeface="Arial Rounded MT Bold" panose="020F0704030504030204" pitchFamily="34" charset="0"/>
              </a:rPr>
              <a:t>We shall see!</a:t>
            </a:r>
            <a:endParaRPr lang="en-US" sz="5400" b="1" cap="none" spc="0" dirty="0">
              <a:ln/>
              <a:solidFill>
                <a:schemeClr val="accent5">
                  <a:lumMod val="75000"/>
                </a:schemeClr>
              </a:solidFill>
              <a:effectLst>
                <a:outerShdw blurRad="60007" dist="310007" dir="7680000" sy="30000" kx="1300200" algn="ctr" rotWithShape="0">
                  <a:prstClr val="black">
                    <a:alpha val="32000"/>
                  </a:prstClr>
                </a:outerShdw>
              </a:effectLst>
              <a:latin typeface="Arial Rounded MT Bold" panose="020F0704030504030204" pitchFamily="34" charset="0"/>
            </a:endParaRPr>
          </a:p>
        </p:txBody>
      </p:sp>
      <p:pic>
        <p:nvPicPr>
          <p:cNvPr id="10" name="Picture 10" descr="C:\Users\Rae\Desktop\Art on Desktop\white man clip art\yellow-blue smiley faces\question face yellow p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97572" y="4607152"/>
            <a:ext cx="2457645" cy="185778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447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1120" y="4266129"/>
            <a:ext cx="3657811" cy="1884629"/>
          </a:xfrm>
          <a:solidFill>
            <a:schemeClr val="bg1">
              <a:lumMod val="75000"/>
            </a:schemeClr>
          </a:solidFill>
          <a:ln>
            <a:solidFill>
              <a:schemeClr val="bg2">
                <a:lumMod val="75000"/>
              </a:schemeClr>
            </a:solidFill>
          </a:ln>
          <a:effectLst>
            <a:glow rad="228600">
              <a:schemeClr val="accent1">
                <a:satMod val="175000"/>
                <a:alpha val="40000"/>
              </a:schemeClr>
            </a:glow>
          </a:effectLst>
          <a:scene3d>
            <a:camera prst="isometricOffAxis2Left"/>
            <a:lightRig rig="threePt" dir="t"/>
          </a:scene3d>
          <a:sp3d>
            <a:bevelT w="139700" h="139700" prst="divot"/>
          </a:sp3d>
        </p:spPr>
        <p:txBody>
          <a:bodyPr>
            <a:normAutofit/>
            <a:sp3d extrusionH="57150">
              <a:bevelT w="38100" h="38100" prst="angle"/>
            </a:sp3d>
          </a:bodyPr>
          <a:lstStyle/>
          <a:p>
            <a:pPr algn="ctr"/>
            <a:r>
              <a:rPr lang="en-US" sz="3200" b="1" dirty="0">
                <a:solidFill>
                  <a:srgbClr val="002060"/>
                </a:solidFill>
              </a:rPr>
              <a:t>Under Torah, is </a:t>
            </a:r>
            <a:br>
              <a:rPr lang="en-US" sz="3200" b="1" dirty="0">
                <a:solidFill>
                  <a:srgbClr val="002060"/>
                </a:solidFill>
              </a:rPr>
            </a:br>
            <a:r>
              <a:rPr lang="en-US" sz="3200" b="1" dirty="0">
                <a:solidFill>
                  <a:srgbClr val="002060"/>
                </a:solidFill>
              </a:rPr>
              <a:t>Yahusha allowed to </a:t>
            </a:r>
            <a:br>
              <a:rPr lang="en-US" sz="3200" dirty="0">
                <a:solidFill>
                  <a:srgbClr val="002060"/>
                </a:solidFill>
              </a:rPr>
            </a:br>
            <a:r>
              <a:rPr lang="en-US" sz="3200" dirty="0">
                <a:ln>
                  <a:solidFill>
                    <a:srgbClr val="FF6600"/>
                  </a:solidFill>
                </a:ln>
                <a:solidFill>
                  <a:srgbClr val="002060"/>
                </a:solidFill>
                <a:effectLst>
                  <a:outerShdw blurRad="50800" dist="50800" dir="5400000" sx="103000" sy="103000" algn="ctr" rotWithShape="0">
                    <a:srgbClr val="CC0099"/>
                  </a:outerShdw>
                </a:effectLst>
              </a:rPr>
              <a:t>show up late?</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9019164" y="2703104"/>
            <a:ext cx="2714175" cy="1962124"/>
          </a:xfrm>
          <a:prstGeom prst="ellipse">
            <a:avLst/>
          </a:prstGeom>
          <a:ln>
            <a:noFill/>
          </a:ln>
          <a:effectLst>
            <a:softEdge rad="112500"/>
          </a:effectLst>
        </p:spPr>
      </p:pic>
      <p:sp>
        <p:nvSpPr>
          <p:cNvPr id="11" name="Content Placeholder 2"/>
          <p:cNvSpPr txBox="1">
            <a:spLocks/>
          </p:cNvSpPr>
          <p:nvPr/>
        </p:nvSpPr>
        <p:spPr>
          <a:xfrm>
            <a:off x="161131" y="1165035"/>
            <a:ext cx="8109990" cy="5426265"/>
          </a:xfrm>
          <a:prstGeom prst="rect">
            <a:avLst/>
          </a:prstGeom>
          <a:noFill/>
          <a:ln w="28575">
            <a:noFill/>
          </a:ln>
          <a:scene3d>
            <a:camera prst="orthographicFront"/>
            <a:lightRig rig="threePt" dir="t"/>
          </a:scene3d>
          <a:sp3d>
            <a:bevelT prst="angle"/>
          </a:sp3d>
        </p:spPr>
        <p:txBody>
          <a:bodyPr vert="horz" lIns="182880" tIns="182880" rIns="91440" bIns="45720" rtlCol="0">
            <a:noAutofit/>
            <a:sp3d extrusionH="57150">
              <a:bevelT w="82550" h="38100" prst="coolSlant"/>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00CC"/>
              </a:buClr>
              <a:buNone/>
            </a:pPr>
            <a:r>
              <a:rPr lang="en-US" sz="3200" dirty="0">
                <a:solidFill>
                  <a:schemeClr val="tx1">
                    <a:lumMod val="95000"/>
                    <a:lumOff val="5000"/>
                  </a:schemeClr>
                </a:solidFill>
              </a:rPr>
              <a:t>The statute command reads like this </a:t>
            </a:r>
            <a:r>
              <a:rPr lang="en-US" sz="2400" i="1" dirty="0">
                <a:solidFill>
                  <a:schemeClr val="tx1">
                    <a:lumMod val="95000"/>
                    <a:lumOff val="5000"/>
                  </a:schemeClr>
                </a:solidFill>
              </a:rPr>
              <a:t>[TS2009]</a:t>
            </a:r>
            <a:r>
              <a:rPr lang="en-US" sz="3200" i="1" dirty="0">
                <a:solidFill>
                  <a:schemeClr val="tx1">
                    <a:lumMod val="95000"/>
                    <a:lumOff val="5000"/>
                  </a:schemeClr>
                </a:solidFill>
              </a:rPr>
              <a:t>:</a:t>
            </a:r>
            <a:r>
              <a:rPr lang="en-US" sz="3200" dirty="0">
                <a:solidFill>
                  <a:schemeClr val="tx1">
                    <a:lumMod val="95000"/>
                    <a:lumOff val="5000"/>
                  </a:schemeClr>
                </a:solidFill>
              </a:rPr>
              <a:t> </a:t>
            </a:r>
          </a:p>
          <a:p>
            <a:pPr>
              <a:buClr>
                <a:srgbClr val="0000CC"/>
              </a:buClr>
            </a:pPr>
            <a:r>
              <a:rPr lang="en-US" sz="3200" b="1" dirty="0" err="1">
                <a:solidFill>
                  <a:srgbClr val="0070C0"/>
                </a:solidFill>
              </a:rPr>
              <a:t>Exo</a:t>
            </a:r>
            <a:r>
              <a:rPr lang="en-US" sz="3200" b="1" dirty="0">
                <a:solidFill>
                  <a:srgbClr val="0070C0"/>
                </a:solidFill>
              </a:rPr>
              <a:t> 23:14-17  </a:t>
            </a:r>
            <a:r>
              <a:rPr lang="en-US" sz="3200" dirty="0">
                <a:solidFill>
                  <a:schemeClr val="tx1">
                    <a:lumMod val="95000"/>
                    <a:lumOff val="5000"/>
                  </a:schemeClr>
                </a:solidFill>
              </a:rPr>
              <a:t>Three times in a year you are </a:t>
            </a:r>
            <a:br>
              <a:rPr lang="en-US" sz="3200" dirty="0">
                <a:solidFill>
                  <a:schemeClr val="tx1">
                    <a:lumMod val="95000"/>
                    <a:lumOff val="5000"/>
                  </a:schemeClr>
                </a:solidFill>
              </a:rPr>
            </a:br>
            <a:r>
              <a:rPr lang="en-US" sz="3200" dirty="0">
                <a:solidFill>
                  <a:schemeClr val="tx1">
                    <a:lumMod val="95000"/>
                    <a:lumOff val="5000"/>
                  </a:schemeClr>
                </a:solidFill>
              </a:rPr>
              <a:t>to celebrate a festival to Me:  </a:t>
            </a:r>
            <a:r>
              <a:rPr lang="en-US" sz="3200" b="1" dirty="0">
                <a:solidFill>
                  <a:srgbClr val="0070C0"/>
                </a:solidFill>
              </a:rPr>
              <a:t>15</a:t>
            </a:r>
            <a:r>
              <a:rPr lang="en-US" sz="3200" dirty="0">
                <a:solidFill>
                  <a:schemeClr val="tx1">
                    <a:lumMod val="95000"/>
                    <a:lumOff val="5000"/>
                  </a:schemeClr>
                </a:solidFill>
              </a:rPr>
              <a:t> Guard the Festival of </a:t>
            </a:r>
            <a:r>
              <a:rPr lang="en-US" sz="3200" dirty="0" err="1">
                <a:solidFill>
                  <a:schemeClr val="tx1">
                    <a:lumMod val="95000"/>
                    <a:lumOff val="5000"/>
                  </a:schemeClr>
                </a:solidFill>
              </a:rPr>
              <a:t>Matzot</a:t>
            </a:r>
            <a:r>
              <a:rPr lang="en-US" sz="3200" dirty="0">
                <a:solidFill>
                  <a:schemeClr val="tx1">
                    <a:lumMod val="95000"/>
                    <a:lumOff val="5000"/>
                  </a:schemeClr>
                </a:solidFill>
              </a:rPr>
              <a:t> … </a:t>
            </a:r>
            <a:r>
              <a:rPr lang="en-US" sz="3200" b="1" dirty="0">
                <a:solidFill>
                  <a:srgbClr val="0070C0"/>
                </a:solidFill>
              </a:rPr>
              <a:t>16</a:t>
            </a:r>
            <a:r>
              <a:rPr lang="en-US" sz="3200" dirty="0">
                <a:solidFill>
                  <a:schemeClr val="tx1">
                    <a:lumMod val="95000"/>
                    <a:lumOff val="5000"/>
                  </a:schemeClr>
                </a:solidFill>
              </a:rPr>
              <a:t> and the Festival of the Harvest, the first-fruits of your </a:t>
            </a:r>
            <a:r>
              <a:rPr lang="en-US" sz="3200" dirty="0" err="1">
                <a:solidFill>
                  <a:schemeClr val="tx1">
                    <a:lumMod val="95000"/>
                    <a:lumOff val="5000"/>
                  </a:schemeClr>
                </a:solidFill>
              </a:rPr>
              <a:t>labours</a:t>
            </a:r>
            <a:r>
              <a:rPr lang="en-US" sz="3200" dirty="0">
                <a:solidFill>
                  <a:schemeClr val="tx1">
                    <a:lumMod val="95000"/>
                    <a:lumOff val="5000"/>
                  </a:schemeClr>
                </a:solidFill>
              </a:rPr>
              <a:t> which you have sown in the field … </a:t>
            </a:r>
            <a:r>
              <a:rPr lang="en-US" sz="3200" b="1" dirty="0">
                <a:solidFill>
                  <a:srgbClr val="80250B"/>
                </a:solidFill>
              </a:rPr>
              <a:t>and the </a:t>
            </a:r>
            <a:r>
              <a:rPr lang="en-US" sz="3200" b="1" dirty="0">
                <a:solidFill>
                  <a:srgbClr val="80250B"/>
                </a:solidFill>
                <a:effectLst>
                  <a:outerShdw blurRad="50800" dist="50800" dir="5400000" algn="ctr" rotWithShape="0">
                    <a:srgbClr val="00FF00"/>
                  </a:outerShdw>
                </a:effectLst>
              </a:rPr>
              <a:t>Festival of the Ingathering </a:t>
            </a:r>
            <a:r>
              <a:rPr lang="en-US" sz="3200" b="1" dirty="0">
                <a:solidFill>
                  <a:srgbClr val="80250B"/>
                </a:solidFill>
              </a:rPr>
              <a:t>at the outgoing of the year, </a:t>
            </a:r>
            <a:r>
              <a:rPr lang="en-US" sz="3200" dirty="0">
                <a:solidFill>
                  <a:schemeClr val="tx1">
                    <a:lumMod val="95000"/>
                    <a:lumOff val="5000"/>
                  </a:schemeClr>
                </a:solidFill>
              </a:rPr>
              <a:t>when you have gathered in the fruit of your </a:t>
            </a:r>
            <a:r>
              <a:rPr lang="en-US" sz="3200" dirty="0" err="1">
                <a:solidFill>
                  <a:schemeClr val="tx1">
                    <a:lumMod val="95000"/>
                    <a:lumOff val="5000"/>
                  </a:schemeClr>
                </a:solidFill>
              </a:rPr>
              <a:t>labours</a:t>
            </a:r>
            <a:r>
              <a:rPr lang="en-US" sz="3200" dirty="0">
                <a:solidFill>
                  <a:schemeClr val="tx1">
                    <a:lumMod val="95000"/>
                    <a:lumOff val="5000"/>
                  </a:schemeClr>
                </a:solidFill>
              </a:rPr>
              <a:t> from the field. </a:t>
            </a:r>
            <a:r>
              <a:rPr lang="en-US" sz="3200" b="1" dirty="0">
                <a:solidFill>
                  <a:srgbClr val="0070C0"/>
                </a:solidFill>
              </a:rPr>
              <a:t>17</a:t>
            </a:r>
            <a:r>
              <a:rPr lang="en-US" sz="3200" dirty="0">
                <a:solidFill>
                  <a:schemeClr val="tx1">
                    <a:lumMod val="95000"/>
                    <a:lumOff val="5000"/>
                  </a:schemeClr>
                </a:solidFill>
              </a:rPr>
              <a:t> </a:t>
            </a:r>
            <a:r>
              <a:rPr lang="en-US" sz="3200" b="1" dirty="0">
                <a:solidFill>
                  <a:srgbClr val="80250B"/>
                </a:solidFill>
              </a:rPr>
              <a:t>Three times </a:t>
            </a:r>
            <a:br>
              <a:rPr lang="en-US" sz="3200" b="1" dirty="0">
                <a:solidFill>
                  <a:srgbClr val="80250B"/>
                </a:solidFill>
              </a:rPr>
            </a:br>
            <a:r>
              <a:rPr lang="en-US" sz="3200" b="1" dirty="0">
                <a:solidFill>
                  <a:srgbClr val="80250B"/>
                </a:solidFill>
              </a:rPr>
              <a:t>in the year </a:t>
            </a:r>
            <a:r>
              <a:rPr lang="en-US" sz="3200" b="1" u="sng" dirty="0">
                <a:solidFill>
                  <a:srgbClr val="80250B"/>
                </a:solidFill>
                <a:effectLst>
                  <a:outerShdw blurRad="50800" dist="50800" dir="5400000" algn="ctr" rotWithShape="0">
                    <a:srgbClr val="00FF99"/>
                  </a:outerShdw>
                </a:effectLst>
              </a:rPr>
              <a:t>ALL YOUR MALES</a:t>
            </a:r>
            <a:r>
              <a:rPr lang="en-US" sz="3200" b="1" dirty="0">
                <a:solidFill>
                  <a:srgbClr val="80250B"/>
                </a:solidFill>
                <a:effectLst>
                  <a:outerShdw blurRad="50800" dist="50800" dir="5400000" algn="ctr" rotWithShape="0">
                    <a:srgbClr val="00FF99"/>
                  </a:outerShdw>
                </a:effectLst>
              </a:rPr>
              <a:t> </a:t>
            </a:r>
            <a:r>
              <a:rPr lang="en-US" sz="3200" b="1" dirty="0">
                <a:solidFill>
                  <a:srgbClr val="80250B"/>
                </a:solidFill>
              </a:rPr>
              <a:t>are to appear before the Master </a:t>
            </a:r>
            <a:r>
              <a:rPr lang="he-IL" sz="3600" b="1" dirty="0">
                <a:solidFill>
                  <a:srgbClr val="222BDC"/>
                </a:solidFill>
                <a:latin typeface="Times New Roman" panose="02020603050405020304" pitchFamily="18" charset="0"/>
                <a:cs typeface="Times New Roman" panose="02020603050405020304" pitchFamily="18" charset="0"/>
              </a:rPr>
              <a:t>יהוה</a:t>
            </a:r>
            <a:r>
              <a:rPr lang="en-US" dirty="0"/>
              <a:t> </a:t>
            </a:r>
            <a:r>
              <a:rPr lang="en-US" sz="3200" b="1" dirty="0">
                <a:solidFill>
                  <a:srgbClr val="0070C0"/>
                </a:solidFill>
              </a:rPr>
              <a:t>Yahuah</a:t>
            </a:r>
            <a:r>
              <a:rPr lang="en-US" sz="3200" dirty="0">
                <a:solidFill>
                  <a:schemeClr val="tx1">
                    <a:lumMod val="95000"/>
                    <a:lumOff val="5000"/>
                  </a:schemeClr>
                </a:solidFill>
              </a:rPr>
              <a:t> </a:t>
            </a:r>
            <a:r>
              <a:rPr lang="en-US" sz="3200" b="1" dirty="0">
                <a:solidFill>
                  <a:srgbClr val="80250B"/>
                </a:solidFill>
              </a:rPr>
              <a:t>your</a:t>
            </a:r>
            <a:r>
              <a:rPr lang="en-US" sz="3200" dirty="0">
                <a:solidFill>
                  <a:schemeClr val="tx1">
                    <a:lumMod val="95000"/>
                    <a:lumOff val="5000"/>
                  </a:schemeClr>
                </a:solidFill>
              </a:rPr>
              <a:t> </a:t>
            </a:r>
            <a:r>
              <a:rPr lang="en-US" sz="3200" b="1" dirty="0">
                <a:solidFill>
                  <a:srgbClr val="0070C0"/>
                </a:solidFill>
              </a:rPr>
              <a:t>Elohim.  </a:t>
            </a:r>
          </a:p>
        </p:txBody>
      </p:sp>
      <p:sp>
        <p:nvSpPr>
          <p:cNvPr id="5" name="Slide Number Placeholder 4"/>
          <p:cNvSpPr>
            <a:spLocks noGrp="1"/>
          </p:cNvSpPr>
          <p:nvPr>
            <p:ph type="sldNum" sz="quarter" idx="12"/>
          </p:nvPr>
        </p:nvSpPr>
        <p:spPr>
          <a:xfrm>
            <a:off x="11645900" y="6417458"/>
            <a:ext cx="412750" cy="365125"/>
          </a:xfrm>
          <a:noFill/>
          <a:scene3d>
            <a:camera prst="orthographicFront"/>
            <a:lightRig rig="threePt" dir="t"/>
          </a:scene3d>
          <a:sp3d>
            <a:bevelT w="165100" prst="coolSlant"/>
          </a:sp3d>
        </p:spPr>
        <p:txBody>
          <a:bodyPr/>
          <a:lstStyle/>
          <a:p>
            <a:pPr algn="ctr"/>
            <a:fld id="{0B555D82-D20F-4DB7-B3E9-7B7EAC2F87A9}" type="slidenum">
              <a:rPr lang="en-US" smtClean="0">
                <a:solidFill>
                  <a:schemeClr val="tx1"/>
                </a:solidFill>
              </a:rPr>
              <a:pPr algn="ctr"/>
              <a:t>8</a:t>
            </a:fld>
            <a:endParaRPr lang="en-US" dirty="0">
              <a:solidFill>
                <a:schemeClr val="tx1"/>
              </a:solidFil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58511" y="1281380"/>
            <a:ext cx="3028599" cy="134979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Title 1"/>
          <p:cNvSpPr txBox="1">
            <a:spLocks/>
          </p:cNvSpPr>
          <p:nvPr/>
        </p:nvSpPr>
        <p:spPr>
          <a:xfrm>
            <a:off x="174172" y="126829"/>
            <a:ext cx="11887842" cy="1325563"/>
          </a:xfrm>
          <a:prstGeom prst="rect">
            <a:avLst/>
          </a:prstGeom>
        </p:spPr>
        <p:txBody>
          <a:bodyPr vert="horz" lIns="91440" tIns="45720" rIns="91440" bIns="45720" rtlCol="0" anchor="ctr">
            <a:noAutofit/>
            <a:scene3d>
              <a:camera prst="orthographicFront"/>
              <a:lightRig rig="threePt" dir="t"/>
            </a:scene3d>
            <a:sp3d extrusionH="57150">
              <a:bevelT h="25400" prst="softRound"/>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n>
                  <a:solidFill>
                    <a:schemeClr val="bg2">
                      <a:lumMod val="25000"/>
                    </a:schemeClr>
                  </a:solidFill>
                </a:ln>
                <a:solidFill>
                  <a:srgbClr val="895C43"/>
                </a:solidFill>
                <a:effectLst>
                  <a:glow rad="228600">
                    <a:srgbClr val="C9E5FD"/>
                  </a:glow>
                </a:effectLst>
                <a:latin typeface="Lucida Calligraphy" panose="03010101010101010101" pitchFamily="66" charset="0"/>
              </a:rPr>
              <a:t>The Command is for “all” Males</a:t>
            </a:r>
            <a:endParaRPr lang="en-CA" sz="5400" b="1" dirty="0">
              <a:ln>
                <a:solidFill>
                  <a:schemeClr val="bg2">
                    <a:lumMod val="25000"/>
                  </a:schemeClr>
                </a:solidFill>
              </a:ln>
              <a:solidFill>
                <a:srgbClr val="895C43"/>
              </a:solidFill>
              <a:effectLst>
                <a:glow rad="228600">
                  <a:srgbClr val="C9E5FD"/>
                </a:glow>
              </a:effectLst>
              <a:latin typeface="Lucida Calligraphy" panose="03010101010101010101" pitchFamily="66" charset="0"/>
            </a:endParaRPr>
          </a:p>
        </p:txBody>
      </p:sp>
    </p:spTree>
    <p:extLst>
      <p:ext uri="{BB962C8B-B14F-4D97-AF65-F5344CB8AC3E}">
        <p14:creationId xmlns:p14="http://schemas.microsoft.com/office/powerpoint/2010/main" val="393517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barn(inVertical)">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500" y="6356350"/>
            <a:ext cx="342900" cy="365125"/>
          </a:xfrm>
          <a:noFill/>
          <a:scene3d>
            <a:camera prst="orthographicFront"/>
            <a:lightRig rig="threePt" dir="t"/>
          </a:scene3d>
          <a:sp3d>
            <a:bevelT w="165100" prst="coolSlant"/>
          </a:sp3d>
        </p:spPr>
        <p:txBody>
          <a:bodyPr/>
          <a:lstStyle/>
          <a:p>
            <a:pPr algn="ctr"/>
            <a:fld id="{0B555D82-D20F-4DB7-B3E9-7B7EAC2F87A9}" type="slidenum">
              <a:rPr lang="en-US" sz="1400" smtClean="0">
                <a:solidFill>
                  <a:schemeClr val="tx1"/>
                </a:solidFill>
              </a:rPr>
              <a:pPr algn="ctr"/>
              <a:t>9</a:t>
            </a:fld>
            <a:endParaRPr lang="en-US" sz="1400" dirty="0">
              <a:solidFill>
                <a:schemeClr val="tx1"/>
              </a:solidFill>
            </a:endParaRPr>
          </a:p>
        </p:txBody>
      </p:sp>
      <p:sp>
        <p:nvSpPr>
          <p:cNvPr id="5" name="Content Placeholder 2">
            <a:extLst>
              <a:ext uri="{FF2B5EF4-FFF2-40B4-BE49-F238E27FC236}">
                <a16:creationId xmlns:a16="http://schemas.microsoft.com/office/drawing/2014/main" id="{2C124F2C-8386-46A5-83D6-2F4E345C980B}"/>
              </a:ext>
            </a:extLst>
          </p:cNvPr>
          <p:cNvSpPr txBox="1">
            <a:spLocks/>
          </p:cNvSpPr>
          <p:nvPr/>
        </p:nvSpPr>
        <p:spPr>
          <a:xfrm>
            <a:off x="6923314" y="442520"/>
            <a:ext cx="4907902" cy="5090533"/>
          </a:xfrm>
          <a:prstGeom prst="rect">
            <a:avLst/>
          </a:prstGeom>
          <a:solidFill>
            <a:srgbClr val="E3D9D5"/>
          </a:solidFill>
          <a:scene3d>
            <a:camera prst="orthographicFront"/>
            <a:lightRig rig="threePt" dir="t"/>
          </a:scene3d>
          <a:sp3d>
            <a:bevelT w="165100" prst="coolSlant"/>
          </a:sp3d>
        </p:spPr>
        <p:txBody>
          <a:bodyPr vert="horz" lIns="91440" tIns="45720" rIns="91440" bIns="45720" rtlCol="0" anchor="ctr">
            <a:norm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rgbClr val="BD6B52"/>
                </a:solidFill>
                <a:latin typeface="Comic Sans MS" panose="030F0702030302020204" pitchFamily="66" charset="0"/>
              </a:rPr>
              <a:t>Was </a:t>
            </a:r>
            <a:r>
              <a:rPr lang="en-US" b="1" dirty="0">
                <a:solidFill>
                  <a:srgbClr val="222BDC"/>
                </a:solidFill>
                <a:latin typeface="Comic Sans MS" panose="030F0702030302020204" pitchFamily="66" charset="0"/>
              </a:rPr>
              <a:t>Yahusha</a:t>
            </a:r>
            <a:r>
              <a:rPr lang="en-US" b="1" dirty="0">
                <a:solidFill>
                  <a:srgbClr val="BD6B52"/>
                </a:solidFill>
                <a:latin typeface="Comic Sans MS" panose="030F0702030302020204" pitchFamily="66" charset="0"/>
              </a:rPr>
              <a:t> in </a:t>
            </a:r>
            <a:br>
              <a:rPr lang="en-US" b="1" dirty="0">
                <a:solidFill>
                  <a:srgbClr val="BD6B52"/>
                </a:solidFill>
                <a:latin typeface="Comic Sans MS" panose="030F0702030302020204" pitchFamily="66" charset="0"/>
              </a:rPr>
            </a:br>
            <a:r>
              <a:rPr lang="en-US" b="1" dirty="0">
                <a:solidFill>
                  <a:srgbClr val="BD6B52"/>
                </a:solidFill>
                <a:latin typeface="Comic Sans MS" panose="030F0702030302020204" pitchFamily="66" charset="0"/>
              </a:rPr>
              <a:t>full </a:t>
            </a:r>
            <a:r>
              <a:rPr lang="en-US" b="1" dirty="0">
                <a:solidFill>
                  <a:srgbClr val="FF0000"/>
                </a:solidFill>
                <a:latin typeface="Comic Sans MS" panose="030F0702030302020204" pitchFamily="66" charset="0"/>
              </a:rPr>
              <a:t>rebellion?</a:t>
            </a:r>
            <a:r>
              <a:rPr lang="en-US" b="1" dirty="0">
                <a:solidFill>
                  <a:srgbClr val="BD6B52"/>
                </a:solidFill>
                <a:latin typeface="Comic Sans MS" panose="030F0702030302020204" pitchFamily="66" charset="0"/>
              </a:rPr>
              <a:t> </a:t>
            </a:r>
            <a:br>
              <a:rPr lang="en-US" b="1" dirty="0">
                <a:solidFill>
                  <a:srgbClr val="BD6B52"/>
                </a:solidFill>
                <a:latin typeface="Comic Sans MS" panose="030F0702030302020204" pitchFamily="66" charset="0"/>
              </a:rPr>
            </a:br>
            <a:r>
              <a:rPr lang="en-US" b="1" dirty="0">
                <a:solidFill>
                  <a:srgbClr val="BD6B52"/>
                </a:solidFill>
                <a:latin typeface="Comic Sans MS" panose="030F0702030302020204" pitchFamily="66" charset="0"/>
              </a:rPr>
              <a:t>Or was </a:t>
            </a:r>
            <a:r>
              <a:rPr lang="en-US" b="1" dirty="0">
                <a:solidFill>
                  <a:srgbClr val="222BDC"/>
                </a:solidFill>
                <a:effectLst>
                  <a:outerShdw blurRad="50800" dist="50800" dir="5400000" sx="101000" sy="101000" algn="ctr" rotWithShape="0">
                    <a:srgbClr val="FFFF00"/>
                  </a:outerShdw>
                </a:effectLst>
                <a:latin typeface="Comic Sans MS" panose="030F0702030302020204" pitchFamily="66" charset="0"/>
              </a:rPr>
              <a:t>Yahusha </a:t>
            </a:r>
            <a:br>
              <a:rPr lang="en-US" b="1" dirty="0">
                <a:solidFill>
                  <a:srgbClr val="222BDC"/>
                </a:solidFill>
                <a:effectLst>
                  <a:outerShdw blurRad="50800" dist="50800" dir="5400000" sx="101000" sy="101000" algn="ctr" rotWithShape="0">
                    <a:srgbClr val="FFFF00"/>
                  </a:outerShdw>
                </a:effectLst>
                <a:latin typeface="Comic Sans MS" panose="030F0702030302020204" pitchFamily="66" charset="0"/>
              </a:rPr>
            </a:br>
            <a:r>
              <a:rPr lang="en-US" b="1" dirty="0">
                <a:solidFill>
                  <a:srgbClr val="222BDC"/>
                </a:solidFill>
                <a:effectLst>
                  <a:outerShdw blurRad="50800" dist="50800" dir="5400000" sx="101000" sy="101000" algn="ctr" rotWithShape="0">
                    <a:srgbClr val="FFFF00"/>
                  </a:outerShdw>
                </a:effectLst>
                <a:latin typeface="Comic Sans MS" panose="030F0702030302020204" pitchFamily="66" charset="0"/>
              </a:rPr>
              <a:t>adamantly </a:t>
            </a:r>
            <a:r>
              <a:rPr lang="en-US" b="1" dirty="0">
                <a:solidFill>
                  <a:srgbClr val="222BDC"/>
                </a:solidFill>
                <a:effectLst>
                  <a:outerShdw blurRad="50800" dist="50800" dir="5400000" sx="104000" sy="104000" algn="ctr" rotWithShape="0">
                    <a:srgbClr val="FFFF00"/>
                  </a:outerShdw>
                </a:effectLst>
                <a:latin typeface="Comic Sans MS" panose="030F0702030302020204" pitchFamily="66" charset="0"/>
              </a:rPr>
              <a:t>PROTESTING</a:t>
            </a:r>
            <a:r>
              <a:rPr lang="en-US" b="1" dirty="0">
                <a:solidFill>
                  <a:srgbClr val="222BDC"/>
                </a:solidFill>
                <a:effectLst>
                  <a:outerShdw blurRad="50800" dist="50800" dir="5400000" sx="101000" sy="101000" algn="ctr" rotWithShape="0">
                    <a:srgbClr val="FFFF00"/>
                  </a:outerShdw>
                </a:effectLst>
                <a:latin typeface="Comic Sans MS" panose="030F0702030302020204" pitchFamily="66" charset="0"/>
              </a:rPr>
              <a:t> and </a:t>
            </a:r>
            <a:r>
              <a:rPr lang="en-US" b="1" dirty="0">
                <a:solidFill>
                  <a:srgbClr val="222BDC"/>
                </a:solidFill>
                <a:effectLst>
                  <a:outerShdw blurRad="50800" dist="50800" dir="5400000" sx="104000" sy="104000" algn="ctr" rotWithShape="0">
                    <a:srgbClr val="FFFF00"/>
                  </a:outerShdw>
                </a:effectLst>
                <a:latin typeface="Comic Sans MS" panose="030F0702030302020204" pitchFamily="66" charset="0"/>
              </a:rPr>
              <a:t>WITNESSING</a:t>
            </a:r>
            <a:r>
              <a:rPr lang="en-US" b="1" dirty="0">
                <a:solidFill>
                  <a:srgbClr val="222BDC"/>
                </a:solidFill>
                <a:effectLst>
                  <a:outerShdw blurRad="50800" dist="50800" dir="5400000" sx="101000" sy="101000" algn="ctr" rotWithShape="0">
                    <a:srgbClr val="FFFF00"/>
                  </a:outerShdw>
                </a:effectLst>
                <a:latin typeface="Comic Sans MS" panose="030F0702030302020204" pitchFamily="66" charset="0"/>
              </a:rPr>
              <a:t> </a:t>
            </a:r>
            <a:br>
              <a:rPr lang="en-US" b="1" dirty="0">
                <a:solidFill>
                  <a:srgbClr val="222BDC"/>
                </a:solidFill>
                <a:effectLst>
                  <a:outerShdw blurRad="50800" dist="50800" dir="5400000" sx="101000" sy="101000" algn="ctr" rotWithShape="0">
                    <a:srgbClr val="FFFF00"/>
                  </a:outerShdw>
                </a:effectLst>
                <a:latin typeface="Comic Sans MS" panose="030F0702030302020204" pitchFamily="66" charset="0"/>
              </a:rPr>
            </a:br>
            <a:r>
              <a:rPr lang="en-US" b="1" dirty="0">
                <a:solidFill>
                  <a:srgbClr val="BD6B52"/>
                </a:solidFill>
                <a:latin typeface="Comic Sans MS" panose="030F0702030302020204" pitchFamily="66" charset="0"/>
              </a:rPr>
              <a:t>against the deceptive </a:t>
            </a:r>
            <a:br>
              <a:rPr lang="en-US" b="1" dirty="0">
                <a:solidFill>
                  <a:srgbClr val="BD6B52"/>
                </a:solidFill>
                <a:latin typeface="Comic Sans MS" panose="030F0702030302020204" pitchFamily="66" charset="0"/>
              </a:rPr>
            </a:br>
            <a:r>
              <a:rPr lang="en-US" b="1" dirty="0">
                <a:solidFill>
                  <a:srgbClr val="FF0000"/>
                </a:solidFill>
                <a:latin typeface="Comic Sans MS" panose="030F0702030302020204" pitchFamily="66" charset="0"/>
              </a:rPr>
              <a:t>lunar calendar </a:t>
            </a:r>
            <a:br>
              <a:rPr lang="en-US" b="1" dirty="0">
                <a:solidFill>
                  <a:srgbClr val="FF0000"/>
                </a:solidFill>
                <a:latin typeface="Comic Sans MS" panose="030F0702030302020204" pitchFamily="66" charset="0"/>
              </a:rPr>
            </a:br>
            <a:r>
              <a:rPr lang="en-US" b="1" dirty="0">
                <a:solidFill>
                  <a:srgbClr val="BD6B52"/>
                </a:solidFill>
                <a:latin typeface="Comic Sans MS" panose="030F0702030302020204" pitchFamily="66" charset="0"/>
              </a:rPr>
              <a:t>of the</a:t>
            </a:r>
            <a:r>
              <a:rPr lang="en-US" sz="2000" b="1" dirty="0">
                <a:solidFill>
                  <a:srgbClr val="BD6B52"/>
                </a:solidFill>
                <a:latin typeface="Comic Sans MS" panose="030F0702030302020204" pitchFamily="66" charset="0"/>
              </a:rPr>
              <a:t> [</a:t>
            </a:r>
            <a:r>
              <a:rPr lang="en-US" sz="2000" b="1" dirty="0" err="1">
                <a:solidFill>
                  <a:srgbClr val="FF0000"/>
                </a:solidFill>
                <a:latin typeface="Comic Sans MS" panose="030F0702030302020204" pitchFamily="66" charset="0"/>
              </a:rPr>
              <a:t>unb</a:t>
            </a:r>
            <a:r>
              <a:rPr lang="en-US" sz="2000" b="1" dirty="0">
                <a:solidFill>
                  <a:srgbClr val="BD6B52"/>
                </a:solidFill>
                <a:latin typeface="Comic Sans MS" panose="030F0702030302020204" pitchFamily="66" charset="0"/>
              </a:rPr>
              <a:t>] </a:t>
            </a:r>
            <a:r>
              <a:rPr lang="en-US" b="1" dirty="0">
                <a:solidFill>
                  <a:srgbClr val="BD6B52"/>
                </a:solidFill>
                <a:latin typeface="Comic Sans MS" panose="030F0702030302020204" pitchFamily="66" charset="0"/>
              </a:rPr>
              <a:t>Jews, </a:t>
            </a:r>
            <a:br>
              <a:rPr lang="en-US" b="1" dirty="0">
                <a:solidFill>
                  <a:srgbClr val="BD6B52"/>
                </a:solidFill>
                <a:latin typeface="Comic Sans MS" panose="030F0702030302020204" pitchFamily="66" charset="0"/>
              </a:rPr>
            </a:br>
            <a:r>
              <a:rPr lang="en-US" b="1" dirty="0">
                <a:solidFill>
                  <a:schemeClr val="tx1">
                    <a:lumMod val="65000"/>
                    <a:lumOff val="35000"/>
                  </a:schemeClr>
                </a:solidFill>
                <a:latin typeface="Comic Sans MS" panose="030F0702030302020204" pitchFamily="66" charset="0"/>
              </a:rPr>
              <a:t>which</a:t>
            </a:r>
            <a:r>
              <a:rPr lang="en-US" b="1" dirty="0">
                <a:solidFill>
                  <a:schemeClr val="tx1">
                    <a:lumMod val="75000"/>
                    <a:lumOff val="25000"/>
                  </a:schemeClr>
                </a:solidFill>
                <a:latin typeface="Comic Sans MS" panose="030F0702030302020204" pitchFamily="66" charset="0"/>
              </a:rPr>
              <a:t>, </a:t>
            </a:r>
            <a:r>
              <a:rPr lang="en-US" b="1" dirty="0">
                <a:ln>
                  <a:solidFill>
                    <a:srgbClr val="222BDC"/>
                  </a:solidFill>
                </a:ln>
                <a:solidFill>
                  <a:srgbClr val="BD6B52"/>
                </a:solidFill>
                <a:effectLst>
                  <a:outerShdw blurRad="50800" dist="50800" dir="5400000" sx="102000" sy="102000" algn="ctr" rotWithShape="0">
                    <a:srgbClr val="00FF00"/>
                  </a:outerShdw>
                </a:effectLst>
                <a:latin typeface="Comic Sans MS" panose="030F0702030302020204" pitchFamily="66" charset="0"/>
              </a:rPr>
              <a:t>removes </a:t>
            </a:r>
            <a:br>
              <a:rPr lang="en-US" b="1" dirty="0">
                <a:ln>
                  <a:solidFill>
                    <a:srgbClr val="222BDC"/>
                  </a:solidFill>
                </a:ln>
                <a:solidFill>
                  <a:srgbClr val="BD6B52"/>
                </a:solidFill>
                <a:effectLst>
                  <a:outerShdw blurRad="50800" dist="50800" dir="5400000" sx="102000" sy="102000" algn="ctr" rotWithShape="0">
                    <a:srgbClr val="00FF00"/>
                  </a:outerShdw>
                </a:effectLst>
                <a:latin typeface="Comic Sans MS" panose="030F0702030302020204" pitchFamily="66" charset="0"/>
              </a:rPr>
            </a:br>
            <a:r>
              <a:rPr lang="en-US" b="1" dirty="0">
                <a:ln>
                  <a:solidFill>
                    <a:srgbClr val="222BDC"/>
                  </a:solidFill>
                </a:ln>
                <a:solidFill>
                  <a:srgbClr val="BD6B52"/>
                </a:solidFill>
                <a:effectLst>
                  <a:outerShdw blurRad="50800" dist="50800" dir="5400000" sx="102000" sy="102000" algn="ctr" rotWithShape="0">
                    <a:srgbClr val="00FF00"/>
                  </a:outerShdw>
                </a:effectLst>
                <a:latin typeface="Comic Sans MS" panose="030F0702030302020204" pitchFamily="66" charset="0"/>
              </a:rPr>
              <a:t>His people from </a:t>
            </a:r>
            <a:br>
              <a:rPr lang="en-US" b="1" dirty="0">
                <a:ln>
                  <a:solidFill>
                    <a:srgbClr val="222BDC"/>
                  </a:solidFill>
                </a:ln>
                <a:solidFill>
                  <a:srgbClr val="BD6B52"/>
                </a:solidFill>
                <a:effectLst>
                  <a:outerShdw blurRad="50800" dist="50800" dir="5400000" sx="102000" sy="102000" algn="ctr" rotWithShape="0">
                    <a:srgbClr val="00FF00"/>
                  </a:outerShdw>
                </a:effectLst>
                <a:latin typeface="Comic Sans MS" panose="030F0702030302020204" pitchFamily="66" charset="0"/>
              </a:rPr>
            </a:br>
            <a:r>
              <a:rPr lang="en-US" b="1" dirty="0">
                <a:ln>
                  <a:solidFill>
                    <a:srgbClr val="222BDC"/>
                  </a:solidFill>
                </a:ln>
                <a:solidFill>
                  <a:srgbClr val="BD6B52"/>
                </a:solidFill>
                <a:effectLst>
                  <a:outerShdw blurRad="50800" dist="50800" dir="5400000" sx="102000" sy="102000" algn="ctr" rotWithShape="0">
                    <a:srgbClr val="00FF00"/>
                  </a:outerShdw>
                </a:effectLst>
                <a:latin typeface="Comic Sans MS" panose="030F0702030302020204" pitchFamily="66" charset="0"/>
              </a:rPr>
              <a:t>His Covenant </a:t>
            </a:r>
            <a:r>
              <a:rPr lang="en-US" b="1" dirty="0">
                <a:solidFill>
                  <a:srgbClr val="BD6B52"/>
                </a:solidFill>
                <a:latin typeface="Comic Sans MS" panose="030F0702030302020204" pitchFamily="66" charset="0"/>
              </a:rPr>
              <a:t>based </a:t>
            </a:r>
            <a:br>
              <a:rPr lang="en-US" b="1" dirty="0">
                <a:solidFill>
                  <a:srgbClr val="BD6B52"/>
                </a:solidFill>
                <a:latin typeface="Comic Sans MS" panose="030F0702030302020204" pitchFamily="66" charset="0"/>
              </a:rPr>
            </a:br>
            <a:r>
              <a:rPr lang="en-US" b="1" dirty="0">
                <a:solidFill>
                  <a:srgbClr val="BD6B52"/>
                </a:solidFill>
                <a:effectLst>
                  <a:outerShdw blurRad="50800" dist="50800" dir="5400000" algn="ctr" rotWithShape="0">
                    <a:srgbClr val="00FFFF"/>
                  </a:outerShdw>
                </a:effectLst>
                <a:latin typeface="Comic Sans MS" panose="030F0702030302020204" pitchFamily="66" charset="0"/>
              </a:rPr>
              <a:t>APPOINTED TIMES?</a:t>
            </a:r>
            <a:endParaRPr lang="en-CA" b="1" dirty="0">
              <a:solidFill>
                <a:srgbClr val="BD6B52"/>
              </a:solidFill>
              <a:effectLst>
                <a:outerShdw blurRad="50800" dist="50800" dir="5400000" algn="ctr" rotWithShape="0">
                  <a:srgbClr val="00FFFF"/>
                </a:outerShdw>
              </a:effectLst>
              <a:latin typeface="Comic Sans MS" panose="030F0702030302020204" pitchFamily="66" charset="0"/>
            </a:endParaRPr>
          </a:p>
        </p:txBody>
      </p:sp>
    </p:spTree>
    <p:extLst>
      <p:ext uri="{BB962C8B-B14F-4D97-AF65-F5344CB8AC3E}">
        <p14:creationId xmlns:p14="http://schemas.microsoft.com/office/powerpoint/2010/main" val="2371867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cture_Entrance_With_Oval_Border_16x9.potx [Read-Only]" id="{1F5B75CB-70EB-4C5A-AD38-F09D30137F7A}" vid="{4398A12D-16CA-4D03-A0E5-6F3FAD5AEF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F64CDC1-EBD6-42E3-98C6-A16FBC1533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Animation slide Picture with fly-in marquee lights (widescreen)</Template>
  <TotalTime>0</TotalTime>
  <Words>5229</Words>
  <Application>Microsoft Office PowerPoint</Application>
  <PresentationFormat>Widescreen</PresentationFormat>
  <Paragraphs>326</Paragraphs>
  <Slides>44</Slides>
  <Notes>10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44</vt:i4>
      </vt:variant>
    </vt:vector>
  </HeadingPairs>
  <TitlesOfParts>
    <vt:vector size="62" baseType="lpstr">
      <vt:lpstr>Arial</vt:lpstr>
      <vt:lpstr>Arial Black</vt:lpstr>
      <vt:lpstr>Arial Rounded MT Bold</vt:lpstr>
      <vt:lpstr>Avenir LT W01_45 Book1475508</vt:lpstr>
      <vt:lpstr>Bodoni MT Black</vt:lpstr>
      <vt:lpstr>Calibri</vt:lpstr>
      <vt:lpstr>Calibri Light</vt:lpstr>
      <vt:lpstr>Comic Sans MS</vt:lpstr>
      <vt:lpstr>Cooper Black</vt:lpstr>
      <vt:lpstr>Forte</vt:lpstr>
      <vt:lpstr>Georgia</vt:lpstr>
      <vt:lpstr>Lucida Calligraphy</vt:lpstr>
      <vt:lpstr>SBL Hebrew</vt:lpstr>
      <vt:lpstr>Snap ITC</vt:lpstr>
      <vt:lpstr>Times New Roman</vt:lpstr>
      <vt:lpstr>TITUS Cyberbit Basic</vt:lpstr>
      <vt:lpstr>Wide Latin</vt:lpstr>
      <vt:lpstr>Office Theme</vt:lpstr>
      <vt:lpstr>PowerPoint Presentation</vt:lpstr>
      <vt:lpstr>In Part 2 we’re going to discover that Yahusha’s</vt:lpstr>
      <vt:lpstr>PowerPoint Presentation</vt:lpstr>
      <vt:lpstr>PowerPoint Presentation</vt:lpstr>
      <vt:lpstr>John’s Important Detail </vt:lpstr>
      <vt:lpstr>PowerPoint Presentation</vt:lpstr>
      <vt:lpstr>PowerPoint Presentation</vt:lpstr>
      <vt:lpstr>Under Torah, is  Yahusha allowed to  show up late?</vt:lpstr>
      <vt:lpstr>PowerPoint Presentation</vt:lpstr>
      <vt:lpstr>Did Yahusha Change His Mind?</vt:lpstr>
      <vt:lpstr>PowerPoint Presentation</vt:lpstr>
      <vt:lpstr>PowerPoint Presentation</vt:lpstr>
      <vt:lpstr>PowerPoint Presentation</vt:lpstr>
      <vt:lpstr>PowerPoint Presentation</vt:lpstr>
      <vt:lpstr>What is the setting of John 7? </vt:lpstr>
      <vt:lpstr>Distances of Galilee</vt:lpstr>
      <vt:lpstr>More on Capernaum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Facts We Do Know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 was an urgency to leave for the feast!</vt:lpstr>
      <vt:lpstr>PowerPoint Presentation</vt:lpstr>
      <vt:lpstr>PowerPoint Presentation</vt:lpstr>
      <vt:lpstr>Comparing the Lunar &amp; Covenant Calendar Dates on the Roman Calendar Profile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2016-07-30T16:24:43Z</dcterms:created>
  <dcterms:modified xsi:type="dcterms:W3CDTF">2023-02-05T19:36:31Z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TC040144399991</vt:lpwstr>
  </property>
</Properties>
</file>