
<file path=[Content_Types].xml><?xml version="1.0" encoding="utf-8"?>
<Types xmlns="http://schemas.openxmlformats.org/package/2006/content-types">
  <Default Extension="mpeg" ContentType="vide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315" r:id="rId2"/>
    <p:sldId id="256" r:id="rId3"/>
    <p:sldId id="259" r:id="rId4"/>
    <p:sldId id="320" r:id="rId5"/>
    <p:sldId id="322" r:id="rId6"/>
    <p:sldId id="319" r:id="rId7"/>
    <p:sldId id="323" r:id="rId8"/>
    <p:sldId id="324" r:id="rId9"/>
    <p:sldId id="325" r:id="rId10"/>
    <p:sldId id="326" r:id="rId11"/>
    <p:sldId id="327" r:id="rId12"/>
    <p:sldId id="328" r:id="rId13"/>
    <p:sldId id="318" r:id="rId14"/>
    <p:sldId id="329" r:id="rId15"/>
    <p:sldId id="330" r:id="rId16"/>
    <p:sldId id="331" r:id="rId17"/>
    <p:sldId id="332" r:id="rId18"/>
    <p:sldId id="334" r:id="rId19"/>
    <p:sldId id="335" r:id="rId20"/>
    <p:sldId id="336" r:id="rId21"/>
    <p:sldId id="338" r:id="rId22"/>
    <p:sldId id="339" r:id="rId23"/>
    <p:sldId id="278" r:id="rId24"/>
  </p:sldIdLst>
  <p:sldSz cx="9144000" cy="5143500" type="screen16x9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00FA71"/>
    <a:srgbClr val="FFFF66"/>
    <a:srgbClr val="D48A88"/>
    <a:srgbClr val="9FFFCA"/>
    <a:srgbClr val="B7FFD8"/>
    <a:srgbClr val="FF3300"/>
    <a:srgbClr val="FF4215"/>
    <a:srgbClr val="99CCFF"/>
    <a:srgbClr val="DC44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3348" autoAdjust="0"/>
    <p:restoredTop sz="94660"/>
  </p:normalViewPr>
  <p:slideViewPr>
    <p:cSldViewPr>
      <p:cViewPr varScale="1">
        <p:scale>
          <a:sx n="99" d="100"/>
          <a:sy n="99" d="100"/>
        </p:scale>
        <p:origin x="-366" y="24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FAC9A5-DC44-4CC7-B042-5BD108FD9C0F}" type="datetimeFigureOut">
              <a:rPr lang="fr-FR" smtClean="0"/>
              <a:t>19/05/2018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BABF3E-8FE9-4E35-888C-15CEC1F55A3F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820522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4140D-7213-4F9B-B5C2-AC196400E3BE}" type="datetime1">
              <a:rPr lang="fr-FR" smtClean="0"/>
              <a:t>19/05/2018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653233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70094-A339-47CB-97C2-C7DD4A2479E1}" type="datetime1">
              <a:rPr lang="fr-FR" smtClean="0"/>
              <a:t>19/05/2018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068244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21856-FDAD-46A1-AC14-64CCEDF399BB}" type="datetime1">
              <a:rPr lang="fr-FR" smtClean="0"/>
              <a:t>19/05/2018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652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B5C6F-0064-4761-9184-E79B1619D86B}" type="datetime1">
              <a:rPr lang="fr-FR" smtClean="0"/>
              <a:t>19/05/2018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260702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B614F-9270-4C22-BCAA-467F49BBC105}" type="datetime1">
              <a:rPr lang="fr-FR" smtClean="0"/>
              <a:t>19/05/2018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2955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65DD1-4667-4591-B42C-B18728F70550}" type="datetime1">
              <a:rPr lang="fr-FR" smtClean="0"/>
              <a:t>19/05/2018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934092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35394-10C8-4D65-932C-613BA35F306D}" type="datetime1">
              <a:rPr lang="fr-FR" smtClean="0"/>
              <a:t>19/05/2018</a:t>
            </a:fld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122074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4C264-4AFB-4358-A651-25BD9816771E}" type="datetime1">
              <a:rPr lang="fr-FR" smtClean="0"/>
              <a:t>19/05/2018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097549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49648-C320-4894-9DE6-77029A674DE5}" type="datetime1">
              <a:rPr lang="fr-FR" smtClean="0"/>
              <a:t>19/05/2018</a:t>
            </a:fld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198149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63271-2601-48F1-B506-418292B4FCDB}" type="datetime1">
              <a:rPr lang="fr-FR" smtClean="0"/>
              <a:t>19/05/2018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620152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74C43-9B76-428F-8584-760A9E101B3D}" type="datetime1">
              <a:rPr lang="fr-FR" smtClean="0"/>
              <a:t>19/05/2018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65413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7538BA-FBA7-4959-AF87-59502BA5DCC8}" type="datetime1">
              <a:rPr lang="fr-FR" smtClean="0"/>
              <a:t>19/05/2018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09FF85-A8E4-4662-9A25-7E1193D20439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70644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eg"/><Relationship Id="rId1" Type="http://schemas.microsoft.com/office/2007/relationships/media" Target="../media/media1.m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eg"/><Relationship Id="rId1" Type="http://schemas.microsoft.com/office/2007/relationships/media" Target="../media/media2.mpe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g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Free Motion Background - Golden Light.mpe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3150"/>
            <a:ext cx="9144000" cy="514350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2103340" y="915566"/>
            <a:ext cx="493731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i="1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F42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ueno" pitchFamily="50" charset="0"/>
              </a:rPr>
              <a:t>Le Calendrier</a:t>
            </a:r>
          </a:p>
          <a:p>
            <a:pPr algn="ctr"/>
            <a:r>
              <a:rPr lang="fr-FR" sz="4400" i="1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F42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ueno" pitchFamily="50" charset="0"/>
              </a:rPr>
              <a:t>d</a:t>
            </a:r>
            <a:r>
              <a:rPr lang="fr-FR" sz="4400" i="1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F42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ueno" pitchFamily="50" charset="0"/>
              </a:rPr>
              <a:t>e</a:t>
            </a:r>
          </a:p>
          <a:p>
            <a:pPr algn="ctr"/>
            <a:r>
              <a:rPr lang="fr-FR" sz="4400" i="1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F42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ueno" pitchFamily="50" charset="0"/>
              </a:rPr>
              <a:t>l’Alliance</a:t>
            </a:r>
          </a:p>
          <a:p>
            <a:pPr algn="ctr"/>
            <a:r>
              <a:rPr lang="fr-FR" sz="4400" i="1" dirty="0" smtClean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F42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ueno" pitchFamily="50" charset="0"/>
              </a:rPr>
              <a:t>#4</a:t>
            </a:r>
            <a:endParaRPr lang="fr-FR" sz="4400" i="1" dirty="0"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solidFill>
                <a:srgbClr val="FF421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ueno" pitchFamily="50" charset="0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/>
              <a:pPr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70087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3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3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mage result for background ppt journ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724" y="-13494"/>
            <a:ext cx="9172724" cy="5178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771800" y="4083918"/>
            <a:ext cx="63722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« </a:t>
            </a:r>
            <a:r>
              <a:rPr lang="fr-FR" sz="160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Montez, </a:t>
            </a:r>
            <a:r>
              <a:rPr lang="fr-FR" sz="160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car </a:t>
            </a:r>
            <a:r>
              <a:rPr lang="fr-FR" sz="1600" u="sng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demain</a:t>
            </a:r>
            <a:r>
              <a:rPr lang="fr-FR" sz="160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je les livrerai entre vos mains. </a:t>
            </a:r>
            <a:r>
              <a:rPr lang="fr-FR" sz="160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fr-FR" sz="140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(Juges 20.28b)</a:t>
            </a:r>
            <a:endParaRPr lang="fr-FR" sz="1400" dirty="0"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Virage 1"/>
          <p:cNvSpPr/>
          <p:nvPr/>
        </p:nvSpPr>
        <p:spPr>
          <a:xfrm>
            <a:off x="4434597" y="3623227"/>
            <a:ext cx="777726" cy="369332"/>
          </a:xfrm>
          <a:prstGeom prst="bentArrow">
            <a:avLst/>
          </a:prstGeom>
          <a:solidFill>
            <a:srgbClr val="9FFFCA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5286686" y="3548823"/>
            <a:ext cx="2453665" cy="36933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Demain &lt;</a:t>
            </a:r>
            <a:r>
              <a:rPr 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</a:t>
            </a:r>
            <a:r>
              <a:rPr lang="fr-FR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31184" y="2809959"/>
            <a:ext cx="8401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Dictionnaire hébreu Sander et </a:t>
            </a:r>
            <a:r>
              <a:rPr lang="fr-FR" dirty="0" err="1" smtClean="0"/>
              <a:t>Trenel</a:t>
            </a:r>
            <a:r>
              <a:rPr lang="fr-FR" dirty="0" smtClean="0"/>
              <a:t> (1859) : le lendemain, demain, un jour, à l’avenir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131185" y="707406"/>
            <a:ext cx="7560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Dictionnaire Edward Leigh (1712) : demain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131185" y="1076738"/>
            <a:ext cx="7560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Lexique John </a:t>
            </a:r>
            <a:r>
              <a:rPr lang="fr-FR" dirty="0" err="1" smtClean="0"/>
              <a:t>Parkhurst</a:t>
            </a:r>
            <a:r>
              <a:rPr lang="fr-FR" dirty="0" smtClean="0"/>
              <a:t> (1762) : changer, échanger (troc), demain, ci-après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131185" y="1446070"/>
            <a:ext cx="7560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Lexique Barker (1776) : échanger, demain, le jour suivant</a:t>
            </a:r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131185" y="1802979"/>
            <a:ext cx="7560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Lexique </a:t>
            </a:r>
            <a:r>
              <a:rPr lang="fr-FR" dirty="0" err="1" smtClean="0"/>
              <a:t>Gesenius</a:t>
            </a:r>
            <a:r>
              <a:rPr lang="fr-FR" dirty="0" smtClean="0"/>
              <a:t> (1810) : demain, dans le temps à venir, ci-après</a:t>
            </a:r>
            <a:endParaRPr lang="fr-FR" dirty="0"/>
          </a:p>
        </p:txBody>
      </p:sp>
      <p:sp>
        <p:nvSpPr>
          <p:cNvPr id="13" name="ZoneTexte 12"/>
          <p:cNvSpPr txBox="1"/>
          <p:nvPr/>
        </p:nvSpPr>
        <p:spPr>
          <a:xfrm>
            <a:off x="131184" y="2177808"/>
            <a:ext cx="90128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Lexique </a:t>
            </a:r>
            <a:r>
              <a:rPr lang="fr-FR" dirty="0" err="1" smtClean="0"/>
              <a:t>Selig</a:t>
            </a:r>
            <a:r>
              <a:rPr lang="fr-FR" dirty="0" smtClean="0"/>
              <a:t> Newman  (1832</a:t>
            </a:r>
            <a:r>
              <a:rPr lang="fr-FR" dirty="0"/>
              <a:t>) </a:t>
            </a:r>
            <a:r>
              <a:rPr lang="fr-FR" dirty="0" smtClean="0"/>
              <a:t>: demain</a:t>
            </a:r>
            <a:r>
              <a:rPr lang="fr-FR" dirty="0"/>
              <a:t>, dans le temps à venir, </a:t>
            </a:r>
            <a:r>
              <a:rPr lang="fr-FR" dirty="0" smtClean="0"/>
              <a:t>ci-après, un changement </a:t>
            </a:r>
            <a:r>
              <a:rPr lang="fr-FR" dirty="0"/>
              <a:t>de temps, parfois utilisé à la place de « </a:t>
            </a:r>
            <a:r>
              <a:rPr lang="fr-FR" dirty="0" smtClean="0"/>
              <a:t>matin</a:t>
            </a:r>
            <a:r>
              <a:rPr lang="fr-FR" dirty="0"/>
              <a:t> » </a:t>
            </a:r>
            <a:r>
              <a:rPr lang="fr-FR" dirty="0" smtClean="0"/>
              <a:t>&lt;boqer</a:t>
            </a:r>
            <a:r>
              <a:rPr lang="fr-FR" baseline="30000" dirty="0" smtClean="0"/>
              <a:t>1242</a:t>
            </a:r>
            <a:r>
              <a:rPr lang="fr-FR" dirty="0" smtClean="0"/>
              <a:t>&gt; </a:t>
            </a:r>
            <a:endParaRPr lang="fr-FR" dirty="0"/>
          </a:p>
        </p:txBody>
      </p:sp>
      <p:sp>
        <p:nvSpPr>
          <p:cNvPr id="6" name="Ellipse 5"/>
          <p:cNvSpPr/>
          <p:nvPr/>
        </p:nvSpPr>
        <p:spPr>
          <a:xfrm>
            <a:off x="3419125" y="636826"/>
            <a:ext cx="833487" cy="439912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Rectangle 25"/>
          <p:cNvSpPr/>
          <p:nvPr/>
        </p:nvSpPr>
        <p:spPr>
          <a:xfrm>
            <a:off x="899592" y="2485398"/>
            <a:ext cx="4641564" cy="356404"/>
          </a:xfrm>
          <a:prstGeom prst="rect">
            <a:avLst/>
          </a:prstGeom>
          <a:noFill/>
          <a:ln>
            <a:solidFill>
              <a:srgbClr val="FF66FF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space réservé du numéro de diapositiv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 smtClean="0"/>
              <a:t>10</a:t>
            </a:fld>
            <a:endParaRPr lang="fr-FR" dirty="0"/>
          </a:p>
        </p:txBody>
      </p:sp>
      <p:sp>
        <p:nvSpPr>
          <p:cNvPr id="25" name="ZoneTexte 24"/>
          <p:cNvSpPr txBox="1"/>
          <p:nvPr/>
        </p:nvSpPr>
        <p:spPr>
          <a:xfrm>
            <a:off x="131185" y="267494"/>
            <a:ext cx="2640615" cy="36933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Demain &lt;ma</a:t>
            </a:r>
            <a:r>
              <a:rPr lang="fr-FR" u="sng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ar</a:t>
            </a:r>
            <a:r>
              <a:rPr lang="fr-FR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4279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131185" y="3179491"/>
            <a:ext cx="8940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Lexique Robinson (1906) : demain, dans le temps à venir </a:t>
            </a:r>
            <a:endParaRPr lang="fr-FR" dirty="0"/>
          </a:p>
        </p:txBody>
      </p:sp>
      <p:sp>
        <p:nvSpPr>
          <p:cNvPr id="18" name="Ellipse 17"/>
          <p:cNvSpPr/>
          <p:nvPr/>
        </p:nvSpPr>
        <p:spPr>
          <a:xfrm>
            <a:off x="5541156" y="1042448"/>
            <a:ext cx="833487" cy="403622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/>
          <p:cNvSpPr/>
          <p:nvPr/>
        </p:nvSpPr>
        <p:spPr>
          <a:xfrm>
            <a:off x="3275856" y="1403135"/>
            <a:ext cx="833487" cy="455201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/>
          <p:cNvSpPr/>
          <p:nvPr/>
        </p:nvSpPr>
        <p:spPr>
          <a:xfrm>
            <a:off x="2585638" y="1757296"/>
            <a:ext cx="833487" cy="460698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/>
          <p:cNvSpPr/>
          <p:nvPr/>
        </p:nvSpPr>
        <p:spPr>
          <a:xfrm>
            <a:off x="3153892" y="2139843"/>
            <a:ext cx="833487" cy="43603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/>
          <p:cNvSpPr/>
          <p:nvPr/>
        </p:nvSpPr>
        <p:spPr>
          <a:xfrm>
            <a:off x="5724128" y="2759957"/>
            <a:ext cx="833487" cy="469335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/>
          <p:cNvSpPr/>
          <p:nvPr/>
        </p:nvSpPr>
        <p:spPr>
          <a:xfrm>
            <a:off x="2615571" y="3136556"/>
            <a:ext cx="833487" cy="455201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/>
          <p:cNvSpPr/>
          <p:nvPr/>
        </p:nvSpPr>
        <p:spPr>
          <a:xfrm>
            <a:off x="7155534" y="2114962"/>
            <a:ext cx="1232890" cy="485792"/>
          </a:xfrm>
          <a:prstGeom prst="ellipse">
            <a:avLst/>
          </a:prstGeom>
          <a:noFill/>
          <a:ln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/>
          <p:cNvSpPr/>
          <p:nvPr/>
        </p:nvSpPr>
        <p:spPr>
          <a:xfrm>
            <a:off x="3137789" y="1033803"/>
            <a:ext cx="849590" cy="455201"/>
          </a:xfrm>
          <a:prstGeom prst="ellipse">
            <a:avLst/>
          </a:prstGeom>
          <a:noFill/>
          <a:ln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6553187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1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animBg="1"/>
      <p:bldP spid="3" grpId="0" animBg="1"/>
      <p:bldP spid="5" grpId="0"/>
      <p:bldP spid="9" grpId="0"/>
      <p:bldP spid="10" grpId="0"/>
      <p:bldP spid="11" grpId="0"/>
      <p:bldP spid="12" grpId="0"/>
      <p:bldP spid="13" grpId="0"/>
      <p:bldP spid="6" grpId="0" animBg="1"/>
      <p:bldP spid="26" grpId="0" animBg="1"/>
      <p:bldP spid="26" grpId="1" animBg="1"/>
      <p:bldP spid="25" grpId="0" animBg="1"/>
      <p:bldP spid="17" grpId="0"/>
      <p:bldP spid="18" grpId="0" animBg="1"/>
      <p:bldP spid="19" grpId="0" animBg="1"/>
      <p:bldP spid="20" grpId="0" animBg="1"/>
      <p:bldP spid="22" grpId="0" animBg="1"/>
      <p:bldP spid="23" grpId="0" animBg="1"/>
      <p:bldP spid="24" grpId="0" animBg="1"/>
      <p:bldP spid="29" grpId="0" animBg="1"/>
      <p:bldP spid="3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Image result for background pp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40" y="-20538"/>
            <a:ext cx="9173840" cy="5232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79518" y="123478"/>
            <a:ext cx="879667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Lors de la </a:t>
            </a:r>
            <a:r>
              <a:rPr lang="fr-FR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baseline="30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fr-FR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requête</a:t>
            </a:r>
            <a:r>
              <a:rPr lang="fr-FR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des Israélites auprès de YHWH, </a:t>
            </a:r>
            <a:r>
              <a:rPr lang="fr-FR" u="sng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soir</a:t>
            </a:r>
            <a:r>
              <a:rPr lang="fr-FR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Phinées</a:t>
            </a:r>
            <a:r>
              <a:rPr lang="fr-FR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reçoit la réponse de YHWH :</a:t>
            </a:r>
            <a:endParaRPr lang="fr-FR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483768" y="779773"/>
            <a:ext cx="3945520" cy="830997"/>
          </a:xfrm>
          <a:prstGeom prst="rect">
            <a:avLst/>
          </a:prstGeom>
          <a:solidFill>
            <a:srgbClr val="9FFFCA"/>
          </a:solidFill>
          <a:ln w="38100"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/>
            <a:r>
              <a:rPr lang="fr-FR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 </a:t>
            </a:r>
            <a:r>
              <a:rPr lang="fr-FR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Montez</a:t>
            </a:r>
            <a:r>
              <a:rPr lang="fr-FR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fr-FR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</a:t>
            </a:r>
          </a:p>
          <a:p>
            <a:pPr algn="ctr"/>
            <a:r>
              <a:rPr lang="fr-FR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DEMAIN</a:t>
            </a:r>
          </a:p>
          <a:p>
            <a:pPr algn="ctr"/>
            <a:r>
              <a:rPr lang="fr-FR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 </a:t>
            </a:r>
            <a:r>
              <a:rPr lang="fr-FR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livrerai entre vos mains</a:t>
            </a:r>
            <a:r>
              <a:rPr lang="fr-FR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 »</a:t>
            </a:r>
            <a:endParaRPr lang="fr-FR" sz="16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 smtClean="0"/>
              <a:t>11</a:t>
            </a:fld>
            <a:endParaRPr lang="fr-FR" dirty="0"/>
          </a:p>
        </p:txBody>
      </p:sp>
      <p:pic>
        <p:nvPicPr>
          <p:cNvPr id="9" name="Picture 3" descr="C:\Users\Rae\Desktop\question green 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3838" y="971508"/>
            <a:ext cx="1338452" cy="17839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153811" y="2298007"/>
            <a:ext cx="65014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Nous sommes face à </a:t>
            </a:r>
            <a:r>
              <a:rPr lang="fr-FR" u="sng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fr-FR" u="sng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possibilités</a:t>
            </a:r>
            <a:r>
              <a:rPr lang="fr-FR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fr-FR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53812" y="2755504"/>
            <a:ext cx="650149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N°1</a:t>
            </a:r>
            <a:r>
              <a:rPr lang="fr-FR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la 3</a:t>
            </a:r>
            <a:r>
              <a:rPr lang="fr-FR" baseline="30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fr-FR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bataille commence </a:t>
            </a:r>
            <a:r>
              <a:rPr lang="fr-FR" u="sng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soir suivant</a:t>
            </a:r>
            <a:r>
              <a:rPr lang="fr-FR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pour ceux qui pensent que le cycle de 24h (jour biblique</a:t>
            </a: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fr-FR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commence au coucher de soleil.</a:t>
            </a:r>
            <a:endParaRPr lang="fr-FR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53813" y="3678834"/>
            <a:ext cx="65014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N°2</a:t>
            </a:r>
            <a:r>
              <a:rPr lang="fr-FR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la 3</a:t>
            </a:r>
            <a:r>
              <a:rPr lang="fr-FR" baseline="30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fr-FR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bataille commence </a:t>
            </a:r>
            <a:r>
              <a:rPr lang="fr-FR" u="sng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lendemain matin</a:t>
            </a:r>
            <a:r>
              <a:rPr lang="fr-FR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à l’aube, selon la façon dont Genèse 1 décrit le cycle de 24h.</a:t>
            </a:r>
            <a:endParaRPr lang="fr-FR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2" descr="Image result for compare icon fre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962" y="2818898"/>
            <a:ext cx="2366205" cy="2366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865620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 animBg="1"/>
      <p:bldP spid="13" grpId="0"/>
      <p:bldP spid="14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Related image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4" y="0"/>
            <a:ext cx="9140676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 smtClean="0"/>
              <a:t>12</a:t>
            </a:fld>
            <a:endParaRPr lang="fr-FR" dirty="0"/>
          </a:p>
        </p:txBody>
      </p:sp>
      <p:sp>
        <p:nvSpPr>
          <p:cNvPr id="4" name="Rectangle 3"/>
          <p:cNvSpPr/>
          <p:nvPr/>
        </p:nvSpPr>
        <p:spPr>
          <a:xfrm>
            <a:off x="179518" y="267494"/>
            <a:ext cx="879667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fr-F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 Alors Israël plaça une embuscade autour de </a:t>
            </a:r>
            <a:r>
              <a:rPr lang="fr-FR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Guibea</a:t>
            </a:r>
            <a:r>
              <a:rPr lang="fr-F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Les Israélites montèrent contre les </a:t>
            </a:r>
            <a:r>
              <a:rPr lang="fr-FR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Benjamites</a:t>
            </a:r>
            <a:r>
              <a:rPr lang="fr-F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2000" u="sng" dirty="0">
                <a:ln w="3175">
                  <a:noFill/>
                </a:ln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troisième jour</a:t>
            </a:r>
            <a:r>
              <a:rPr lang="fr-F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et ils se rangèrent en ordre de bataille devant </a:t>
            </a:r>
            <a:r>
              <a:rPr lang="fr-FR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Guibea</a:t>
            </a:r>
            <a:r>
              <a:rPr lang="fr-F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comme les autres </a:t>
            </a:r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fois…</a:t>
            </a:r>
          </a:p>
          <a:p>
            <a:pPr lvl="0" algn="just"/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YHWH battit </a:t>
            </a:r>
            <a:r>
              <a:rPr lang="fr-F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Benjamin devant Israël, et les Israélites tuèrent </a:t>
            </a:r>
            <a:r>
              <a:rPr lang="fr-FR" sz="2000" u="sng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ce jour-là</a:t>
            </a:r>
            <a:r>
              <a:rPr lang="fr-FR" sz="2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25100 </a:t>
            </a:r>
            <a:r>
              <a:rPr lang="fr-F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hommes de Benjamin, tous armés </a:t>
            </a:r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d'épées</a:t>
            </a:r>
            <a:r>
              <a:rPr lang="fr-FR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fr-FR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(Juges 20.29/35 )</a:t>
            </a:r>
            <a:endParaRPr lang="fr-FR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612739" y="2612675"/>
            <a:ext cx="2640615" cy="369332"/>
          </a:xfrm>
          <a:prstGeom prst="rect">
            <a:avLst/>
          </a:prstGeom>
          <a:solidFill>
            <a:srgbClr val="FF66FF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fr-FR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er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 jour de combat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3253354" y="2612675"/>
            <a:ext cx="2640615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 jour de combat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5893969" y="2612675"/>
            <a:ext cx="2640615" cy="369332"/>
          </a:xfrm>
          <a:prstGeom prst="rect">
            <a:avLst/>
          </a:prstGeom>
          <a:solidFill>
            <a:srgbClr val="00B05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 jour de combat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612739" y="2982007"/>
            <a:ext cx="2640615" cy="30777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rgbClr val="FF66FF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Juges 20.20/21</a:t>
            </a:r>
            <a:endParaRPr lang="fr-FR" sz="14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3253353" y="2982006"/>
            <a:ext cx="2640615" cy="30777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57150">
            <a:solidFill>
              <a:srgbClr val="00B0F0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Juges </a:t>
            </a:r>
            <a:r>
              <a:rPr lang="fr-FR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20.24/25</a:t>
            </a:r>
            <a:endParaRPr lang="fr-FR" sz="14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5893969" y="2988203"/>
            <a:ext cx="2640615" cy="30777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57150">
            <a:solidFill>
              <a:srgbClr val="00B050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4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Juges </a:t>
            </a:r>
            <a:r>
              <a:rPr lang="fr-FR" sz="140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20.26…</a:t>
            </a:r>
            <a:endParaRPr lang="fr-FR" sz="14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4560454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4" y="0"/>
            <a:ext cx="9140676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 smtClean="0"/>
              <a:t>13</a:t>
            </a:fld>
            <a:endParaRPr lang="fr-FR" dirty="0"/>
          </a:p>
        </p:txBody>
      </p:sp>
      <p:sp>
        <p:nvSpPr>
          <p:cNvPr id="4" name="Rectangle 3"/>
          <p:cNvSpPr/>
          <p:nvPr/>
        </p:nvSpPr>
        <p:spPr>
          <a:xfrm>
            <a:off x="470037" y="185489"/>
            <a:ext cx="8207248" cy="400110"/>
          </a:xfrm>
          <a:prstGeom prst="rect">
            <a:avLst/>
          </a:prstGeom>
          <a:ln w="1905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Possibilité </a:t>
            </a:r>
            <a:r>
              <a:rPr lang="fr-FR" sz="20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N°1</a:t>
            </a:r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: le « jour biblique » commence </a:t>
            </a:r>
            <a:r>
              <a:rPr lang="fr-FR" sz="20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au coucher du soleil</a:t>
            </a:r>
            <a:endParaRPr lang="fr-FR" sz="16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978502" y="1907383"/>
            <a:ext cx="1724543" cy="738664"/>
          </a:xfrm>
          <a:prstGeom prst="rect">
            <a:avLst/>
          </a:prstGeom>
          <a:solidFill>
            <a:srgbClr val="99CC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Jour du</a:t>
            </a:r>
          </a:p>
          <a:p>
            <a:pPr algn="ctr"/>
            <a:r>
              <a:rPr lang="fr-F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1400" b="1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fr-F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« jour »</a:t>
            </a:r>
            <a:r>
              <a:rPr lang="fr-FR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fr-FR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(Juges 20.25)</a:t>
            </a:r>
            <a:endParaRPr lang="fr-FR" sz="14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92017" y="1907384"/>
            <a:ext cx="179675" cy="720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rgbClr val="FF66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chemeClr val="tx1"/>
              </a:solidFill>
            </a:endParaRPr>
          </a:p>
        </p:txBody>
      </p:sp>
      <p:cxnSp>
        <p:nvCxnSpPr>
          <p:cNvPr id="13" name="Straight Connector 22"/>
          <p:cNvCxnSpPr/>
          <p:nvPr/>
        </p:nvCxnSpPr>
        <p:spPr>
          <a:xfrm flipV="1">
            <a:off x="2720393" y="1715702"/>
            <a:ext cx="1" cy="936000"/>
          </a:xfrm>
          <a:prstGeom prst="line">
            <a:avLst/>
          </a:prstGeom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/>
          <p:cNvSpPr txBox="1"/>
          <p:nvPr/>
        </p:nvSpPr>
        <p:spPr>
          <a:xfrm>
            <a:off x="1914606" y="1344651"/>
            <a:ext cx="1720895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 err="1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Coucher</a:t>
            </a:r>
            <a:r>
              <a:rPr lang="en-US" sz="1700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</a:t>
            </a:r>
            <a:r>
              <a:rPr lang="en-US" sz="1700" b="1" dirty="0" err="1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soleil</a:t>
            </a:r>
            <a:endParaRPr lang="fr-FR" b="1" dirty="0">
              <a:solidFill>
                <a:srgbClr val="FF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774749" y="1932105"/>
            <a:ext cx="179675" cy="69527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accent6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2954424" y="2026361"/>
            <a:ext cx="1724543" cy="52322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 anchor="ctr" anchorCtr="1">
            <a:spAutoFit/>
          </a:bodyPr>
          <a:lstStyle/>
          <a:p>
            <a:pPr algn="ctr"/>
            <a:r>
              <a:rPr lang="fr-FR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Nuit du </a:t>
            </a:r>
          </a:p>
          <a:p>
            <a:pPr algn="ctr"/>
            <a:r>
              <a:rPr lang="fr-FR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sz="1400" b="1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fr-FR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 jour »</a:t>
            </a:r>
            <a:endParaRPr lang="fr-FR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678967" y="1932106"/>
            <a:ext cx="179675" cy="69527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rgbClr val="FF66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4858642" y="1911819"/>
            <a:ext cx="1724543" cy="738664"/>
          </a:xfrm>
          <a:prstGeom prst="rect">
            <a:avLst/>
          </a:prstGeom>
          <a:solidFill>
            <a:srgbClr val="99CC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Jour du</a:t>
            </a:r>
          </a:p>
          <a:p>
            <a:pPr algn="ctr"/>
            <a:r>
              <a:rPr lang="fr-FR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sz="1400" b="1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fr-F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« jour »</a:t>
            </a:r>
            <a:endParaRPr lang="fr-FR" sz="14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(Juges 20.29…)</a:t>
            </a:r>
            <a:endParaRPr lang="fr-FR" sz="14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1" name="Straight Connector 22"/>
          <p:cNvCxnSpPr/>
          <p:nvPr/>
        </p:nvCxnSpPr>
        <p:spPr>
          <a:xfrm flipV="1">
            <a:off x="6605347" y="1698594"/>
            <a:ext cx="1" cy="936000"/>
          </a:xfrm>
          <a:prstGeom prst="line">
            <a:avLst/>
          </a:prstGeom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ZoneTexte 21"/>
          <p:cNvSpPr txBox="1"/>
          <p:nvPr/>
        </p:nvSpPr>
        <p:spPr>
          <a:xfrm>
            <a:off x="5803036" y="1355389"/>
            <a:ext cx="1720895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 err="1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Coucher</a:t>
            </a:r>
            <a:r>
              <a:rPr lang="en-US" sz="1700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</a:t>
            </a:r>
            <a:r>
              <a:rPr lang="en-US" sz="1700" b="1" dirty="0" err="1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soleil</a:t>
            </a:r>
            <a:endParaRPr lang="fr-FR" b="1" dirty="0">
              <a:solidFill>
                <a:srgbClr val="FF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663485" y="1927971"/>
            <a:ext cx="200218" cy="69941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accent6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6863703" y="2005773"/>
            <a:ext cx="1724543" cy="52322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 anchor="ctr" anchorCtr="1">
            <a:spAutoFit/>
          </a:bodyPr>
          <a:lstStyle/>
          <a:p>
            <a:pPr algn="ctr"/>
            <a:r>
              <a:rPr lang="fr-FR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Nuit du </a:t>
            </a:r>
          </a:p>
          <a:p>
            <a:pPr algn="ctr"/>
            <a:r>
              <a:rPr lang="fr-FR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fr-FR" sz="1400" b="1" baseline="30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fr-FR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« jour »</a:t>
            </a:r>
            <a:endParaRPr lang="fr-FR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ight Brace 33"/>
          <p:cNvSpPr/>
          <p:nvPr/>
        </p:nvSpPr>
        <p:spPr>
          <a:xfrm rot="5400000" flipH="1">
            <a:off x="4550886" y="-124916"/>
            <a:ext cx="256162" cy="3808436"/>
          </a:xfrm>
          <a:prstGeom prst="rightBrace">
            <a:avLst>
              <a:gd name="adj1" fmla="val 64504"/>
              <a:gd name="adj2" fmla="val 50369"/>
            </a:avLst>
          </a:prstGeom>
          <a:solidFill>
            <a:schemeClr val="accent6">
              <a:lumMod val="75000"/>
            </a:schemeClr>
          </a:solidFill>
          <a:ln w="57150">
            <a:solidFill>
              <a:schemeClr val="accent6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7" name="Ellipse 26"/>
          <p:cNvSpPr/>
          <p:nvPr/>
        </p:nvSpPr>
        <p:spPr>
          <a:xfrm>
            <a:off x="4059056" y="740272"/>
            <a:ext cx="1261983" cy="792088"/>
          </a:xfrm>
          <a:prstGeom prst="ellipse">
            <a:avLst/>
          </a:prstGeom>
          <a:solidFill>
            <a:srgbClr val="FFFF99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ZoneTexte 27"/>
          <p:cNvSpPr txBox="1"/>
          <p:nvPr/>
        </p:nvSpPr>
        <p:spPr>
          <a:xfrm>
            <a:off x="4042431" y="943058"/>
            <a:ext cx="12952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sz="1100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fr-FR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« jour biblique »</a:t>
            </a:r>
            <a:endParaRPr lang="fr-FR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ZoneTexte 28"/>
          <p:cNvSpPr txBox="1"/>
          <p:nvPr/>
        </p:nvSpPr>
        <p:spPr>
          <a:xfrm>
            <a:off x="395536" y="3075806"/>
            <a:ext cx="2300699" cy="156966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57150">
            <a:solidFill>
              <a:schemeClr val="accent3">
                <a:lumMod val="5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 Alors tous les Israélites montèrent en foule à Béthel. Ils restèrent là, assis devant YHWH, pleurant et jeûnant </a:t>
            </a:r>
            <a:r>
              <a:rPr lang="fr-FR" sz="1200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JUSQU'AU SOIR </a:t>
            </a:r>
            <a:r>
              <a:rPr lang="fr-FR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(&lt;</a:t>
            </a:r>
            <a:r>
              <a:rPr lang="fr-FR" sz="12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erev</a:t>
            </a:r>
            <a:r>
              <a:rPr lang="fr-FR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&gt;), et ils offrirent des holocaustes et des sacrifices de communion devant YHWH. » </a:t>
            </a:r>
            <a:r>
              <a:rPr lang="fr-FR" sz="1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(Juges 20.26)</a:t>
            </a:r>
          </a:p>
        </p:txBody>
      </p:sp>
      <p:sp>
        <p:nvSpPr>
          <p:cNvPr id="30" name="ZoneTexte 29"/>
          <p:cNvSpPr txBox="1"/>
          <p:nvPr/>
        </p:nvSpPr>
        <p:spPr>
          <a:xfrm>
            <a:off x="3074906" y="3537470"/>
            <a:ext cx="1724543" cy="80021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 Montez; car </a:t>
            </a:r>
            <a:r>
              <a:rPr lang="fr-FR" sz="1200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DEMAIN </a:t>
            </a:r>
            <a:r>
              <a:rPr lang="fr-FR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 </a:t>
            </a:r>
            <a:r>
              <a:rPr lang="fr-FR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livrerai entre vos mains. » </a:t>
            </a:r>
            <a:r>
              <a:rPr lang="fr-FR" sz="1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(Juges 20.28b)</a:t>
            </a:r>
          </a:p>
        </p:txBody>
      </p:sp>
      <p:sp>
        <p:nvSpPr>
          <p:cNvPr id="31" name="ZoneTexte 30"/>
          <p:cNvSpPr txBox="1"/>
          <p:nvPr/>
        </p:nvSpPr>
        <p:spPr>
          <a:xfrm>
            <a:off x="6768395" y="3069632"/>
            <a:ext cx="1819851" cy="160043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Voici le début du  </a:t>
            </a:r>
            <a:r>
              <a:rPr lang="fr-FR" sz="1200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LENDEMAIN</a:t>
            </a:r>
            <a:r>
              <a:rPr lang="fr-FR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r>
              <a:rPr lang="fr-FR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israélites commencent le combat du 3</a:t>
            </a:r>
            <a:r>
              <a:rPr lang="fr-FR" sz="1200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fr-FR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jour (Juges 20.30) au matin, selon leur mode opératoire (Juges 20.19)</a:t>
            </a:r>
            <a:endParaRPr lang="fr-FR" sz="12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2" name="Connecteur droit avec flèche 31"/>
          <p:cNvCxnSpPr>
            <a:stCxn id="29" idx="0"/>
            <a:endCxn id="17" idx="2"/>
          </p:cNvCxnSpPr>
          <p:nvPr/>
        </p:nvCxnSpPr>
        <p:spPr>
          <a:xfrm flipV="1">
            <a:off x="1545886" y="2627384"/>
            <a:ext cx="1318701" cy="44842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4" name="Connecteur droit avec flèche 33"/>
          <p:cNvCxnSpPr>
            <a:stCxn id="30" idx="0"/>
            <a:endCxn id="17" idx="2"/>
          </p:cNvCxnSpPr>
          <p:nvPr/>
        </p:nvCxnSpPr>
        <p:spPr>
          <a:xfrm flipH="1" flipV="1">
            <a:off x="2864587" y="2627384"/>
            <a:ext cx="1072591" cy="91008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9" name="Connecteur droit avec flèche 38"/>
          <p:cNvCxnSpPr>
            <a:stCxn id="31" idx="0"/>
          </p:cNvCxnSpPr>
          <p:nvPr/>
        </p:nvCxnSpPr>
        <p:spPr>
          <a:xfrm flipH="1" flipV="1">
            <a:off x="6605349" y="2571750"/>
            <a:ext cx="1072972" cy="49788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53" name="Picture 2" descr="Résultat de recherche d'images pour &quot;emoticon thinking face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2344" y="3579010"/>
            <a:ext cx="717137" cy="717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6562464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9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163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  <p:bldP spid="15" grpId="0"/>
      <p:bldP spid="17" grpId="0" animBg="1"/>
      <p:bldP spid="18" grpId="0" animBg="1"/>
      <p:bldP spid="19" grpId="0" animBg="1"/>
      <p:bldP spid="20" grpId="0" animBg="1"/>
      <p:bldP spid="22" grpId="0"/>
      <p:bldP spid="23" grpId="0" animBg="1"/>
      <p:bldP spid="24" grpId="0" animBg="1"/>
      <p:bldP spid="26" grpId="0" animBg="1"/>
      <p:bldP spid="27" grpId="0" animBg="1"/>
      <p:bldP spid="28" grpId="0"/>
      <p:bldP spid="29" grpId="0" animBg="1"/>
      <p:bldP spid="30" grpId="0" animBg="1"/>
      <p:bldP spid="3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Image result for background pp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259" y="-50773"/>
            <a:ext cx="9173840" cy="5232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53811" y="123478"/>
            <a:ext cx="87966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fr-FR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 israélites sont en train de consulter Yahuah </a:t>
            </a:r>
            <a:r>
              <a:rPr lang="fr-FR" sz="1600" u="sng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après le coucher de soleil</a:t>
            </a:r>
            <a:r>
              <a:rPr lang="fr-FR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(Juges 20.26/27) du 2</a:t>
            </a:r>
            <a:r>
              <a:rPr lang="fr-FR" sz="1600" baseline="30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fr-FR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jour de combat contre les </a:t>
            </a:r>
            <a:r>
              <a:rPr lang="fr-FR" sz="1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Benjamites</a:t>
            </a:r>
            <a:r>
              <a:rPr lang="fr-FR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fr-FR" sz="16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 smtClean="0"/>
              <a:t>14</a:t>
            </a:fld>
            <a:endParaRPr lang="fr-FR" dirty="0"/>
          </a:p>
        </p:txBody>
      </p:sp>
      <p:pic>
        <p:nvPicPr>
          <p:cNvPr id="9" name="Picture 3" descr="C:\Users\Rae\Desktop\question green 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0771" y="435919"/>
            <a:ext cx="1144586" cy="15255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171782" y="714843"/>
            <a:ext cx="67224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Pour ceux et celles qui considèrent le début du « jour biblique » au coucher de soleil, ne sommes nous pas à ce moment au tout début du 3</a:t>
            </a:r>
            <a:r>
              <a:rPr lang="fr-FR" sz="1600" baseline="30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fr-FR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« jour biblique » ?</a:t>
            </a:r>
            <a:endParaRPr lang="fr-FR" sz="16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53809" y="1565689"/>
            <a:ext cx="718696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r-FR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Scenario N°1</a:t>
            </a:r>
            <a:r>
              <a:rPr lang="fr-FR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  <a:r>
              <a:rPr lang="fr-FR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fr-FR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réponse de Yahuah </a:t>
            </a:r>
            <a:r>
              <a:rPr lang="fr-FR" sz="16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fr-FR" sz="16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Montez; car </a:t>
            </a:r>
            <a:r>
              <a:rPr lang="fr-FR" sz="1600" dirty="0">
                <a:solidFill>
                  <a:prstClr val="black">
                    <a:lumMod val="95000"/>
                    <a:lumOff val="5000"/>
                  </a:prstClr>
                </a:solidFill>
                <a:effectLst>
                  <a:glow rad="63500">
                    <a:srgbClr val="C0504D">
                      <a:satMod val="175000"/>
                      <a:alpha val="4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DEMAIN </a:t>
            </a:r>
            <a:r>
              <a:rPr lang="fr-FR" sz="16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 </a:t>
            </a:r>
            <a:r>
              <a:rPr lang="fr-FR" sz="16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livrerai </a:t>
            </a:r>
            <a:r>
              <a:rPr lang="fr-FR" sz="16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entre vos mains. » </a:t>
            </a:r>
            <a:r>
              <a:rPr lang="fr-FR" sz="1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(Juges 20.28b</a:t>
            </a:r>
            <a:r>
              <a:rPr lang="fr-FR" sz="1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 </a:t>
            </a:r>
            <a:r>
              <a:rPr lang="fr-FR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fut donnée au tout début du 3</a:t>
            </a:r>
            <a:r>
              <a:rPr lang="fr-FR" sz="1600" baseline="30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fr-FR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cycle, et les Israélites sont partis combattre les </a:t>
            </a:r>
            <a:r>
              <a:rPr lang="fr-FR" sz="1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Benjamites</a:t>
            </a:r>
            <a:r>
              <a:rPr lang="fr-FR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pendant le jour de ce 3</a:t>
            </a:r>
            <a:r>
              <a:rPr lang="fr-FR" sz="1600" baseline="30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fr-FR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cycle.</a:t>
            </a:r>
            <a:endParaRPr lang="fr-FR" sz="16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2" name="Picture 4" descr="Related ima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0753" y="3795886"/>
            <a:ext cx="2077047" cy="1896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980233" y="2518133"/>
            <a:ext cx="179675" cy="69527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accent6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2188424" y="2620739"/>
            <a:ext cx="1724543" cy="52322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 anchor="ctr" anchorCtr="1">
            <a:spAutoFit/>
          </a:bodyPr>
          <a:lstStyle/>
          <a:p>
            <a:pPr algn="ctr"/>
            <a:r>
              <a:rPr lang="fr-FR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Nuit du </a:t>
            </a:r>
          </a:p>
          <a:p>
            <a:pPr algn="ctr"/>
            <a:r>
              <a:rPr lang="fr-FR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sz="1400" b="1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fr-FR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 jour »</a:t>
            </a:r>
            <a:endParaRPr lang="fr-FR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936006" y="2526689"/>
            <a:ext cx="179675" cy="756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rgbClr val="FF66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4124399" y="2506197"/>
            <a:ext cx="1724543" cy="738664"/>
          </a:xfrm>
          <a:prstGeom prst="rect">
            <a:avLst/>
          </a:prstGeom>
          <a:solidFill>
            <a:srgbClr val="99CC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Jour du</a:t>
            </a:r>
          </a:p>
          <a:p>
            <a:pPr algn="ctr"/>
            <a:r>
              <a:rPr lang="fr-FR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sz="1400" b="1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fr-F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« jour »</a:t>
            </a:r>
            <a:endParaRPr lang="fr-FR" sz="14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(Juges 20.29…)</a:t>
            </a:r>
            <a:endParaRPr lang="fr-FR" sz="14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7" name="Straight Connector 22"/>
          <p:cNvCxnSpPr/>
          <p:nvPr/>
        </p:nvCxnSpPr>
        <p:spPr>
          <a:xfrm flipV="1">
            <a:off x="1944904" y="2517017"/>
            <a:ext cx="0" cy="734360"/>
          </a:xfrm>
          <a:prstGeom prst="line">
            <a:avLst/>
          </a:prstGeom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22"/>
          <p:cNvCxnSpPr/>
          <p:nvPr/>
        </p:nvCxnSpPr>
        <p:spPr>
          <a:xfrm flipH="1" flipV="1">
            <a:off x="5871082" y="2541684"/>
            <a:ext cx="3351" cy="726009"/>
          </a:xfrm>
          <a:prstGeom prst="line">
            <a:avLst/>
          </a:prstGeom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ight Brace 33"/>
          <p:cNvSpPr/>
          <p:nvPr/>
        </p:nvSpPr>
        <p:spPr>
          <a:xfrm rot="16200000" flipH="1">
            <a:off x="3805707" y="1428412"/>
            <a:ext cx="260598" cy="3830598"/>
          </a:xfrm>
          <a:prstGeom prst="rightBrace">
            <a:avLst>
              <a:gd name="adj1" fmla="val 64504"/>
              <a:gd name="adj2" fmla="val 50369"/>
            </a:avLst>
          </a:prstGeom>
          <a:solidFill>
            <a:schemeClr val="accent6">
              <a:lumMod val="75000"/>
            </a:schemeClr>
          </a:solidFill>
          <a:ln w="57150">
            <a:solidFill>
              <a:schemeClr val="accent6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2" name="Ellipse 21"/>
          <p:cNvSpPr/>
          <p:nvPr/>
        </p:nvSpPr>
        <p:spPr>
          <a:xfrm>
            <a:off x="3366472" y="3564573"/>
            <a:ext cx="1261983" cy="792088"/>
          </a:xfrm>
          <a:prstGeom prst="ellipse">
            <a:avLst/>
          </a:prstGeom>
          <a:solidFill>
            <a:srgbClr val="FFFF99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ZoneTexte 22"/>
          <p:cNvSpPr txBox="1"/>
          <p:nvPr/>
        </p:nvSpPr>
        <p:spPr>
          <a:xfrm>
            <a:off x="3349847" y="3745174"/>
            <a:ext cx="12952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sz="1100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fr-FR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« jour biblique »</a:t>
            </a:r>
            <a:endParaRPr lang="fr-FR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71782" y="4356661"/>
            <a:ext cx="7424554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r-FR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</a:t>
            </a:r>
            <a:r>
              <a:rPr lang="fr-FR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  <a:r>
              <a:rPr lang="fr-FR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Pourquoi les </a:t>
            </a:r>
            <a:r>
              <a:rPr lang="fr-FR" sz="1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Benjamites</a:t>
            </a:r>
            <a:r>
              <a:rPr lang="fr-FR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n’ont-ils pas été livrés aux Israélites, comme promis par Yahuah, « demain », c’est-à-dire pendant le 4</a:t>
            </a:r>
            <a:r>
              <a:rPr lang="fr-FR" sz="1600" baseline="30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fr-FR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cycle ?</a:t>
            </a:r>
            <a:endParaRPr lang="fr-FR" sz="16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llipse 2"/>
          <p:cNvSpPr/>
          <p:nvPr/>
        </p:nvSpPr>
        <p:spPr>
          <a:xfrm>
            <a:off x="1833164" y="1545840"/>
            <a:ext cx="2079803" cy="415675"/>
          </a:xfrm>
          <a:prstGeom prst="ellipse">
            <a:avLst/>
          </a:prstGeom>
          <a:noFill/>
          <a:ln>
            <a:solidFill>
              <a:srgbClr val="00FA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" name="Connecteur droit avec flèche 7"/>
          <p:cNvCxnSpPr>
            <a:stCxn id="3" idx="4"/>
            <a:endCxn id="10" idx="0"/>
          </p:cNvCxnSpPr>
          <p:nvPr/>
        </p:nvCxnSpPr>
        <p:spPr>
          <a:xfrm flipH="1">
            <a:off x="2070071" y="1961515"/>
            <a:ext cx="802995" cy="556618"/>
          </a:xfrm>
          <a:prstGeom prst="straightConnector1">
            <a:avLst/>
          </a:prstGeom>
          <a:ln w="38100">
            <a:solidFill>
              <a:srgbClr val="00FA7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Ellipse 27"/>
          <p:cNvSpPr/>
          <p:nvPr/>
        </p:nvSpPr>
        <p:spPr>
          <a:xfrm>
            <a:off x="5148065" y="1561448"/>
            <a:ext cx="936104" cy="415675"/>
          </a:xfrm>
          <a:prstGeom prst="ellipse">
            <a:avLst/>
          </a:prstGeom>
          <a:noFill/>
          <a:ln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9" name="Connecteur droit avec flèche 28"/>
          <p:cNvCxnSpPr>
            <a:stCxn id="28" idx="4"/>
          </p:cNvCxnSpPr>
          <p:nvPr/>
        </p:nvCxnSpPr>
        <p:spPr>
          <a:xfrm>
            <a:off x="5616117" y="1977123"/>
            <a:ext cx="612067" cy="564561"/>
          </a:xfrm>
          <a:prstGeom prst="straightConnector1">
            <a:avLst/>
          </a:prstGeom>
          <a:ln w="38100">
            <a:solidFill>
              <a:srgbClr val="FF66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2" name="Picture 2" descr="Related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6584" y="2427462"/>
            <a:ext cx="1098713" cy="1080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6410650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1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000"/>
                            </p:stCondLst>
                            <p:childTnLst>
                              <p:par>
                                <p:cTn id="10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  <p:bldP spid="14" grpId="0"/>
      <p:bldP spid="10" grpId="0" animBg="1"/>
      <p:bldP spid="11" grpId="0" animBg="1"/>
      <p:bldP spid="12" grpId="0" animBg="1"/>
      <p:bldP spid="16" grpId="0" animBg="1"/>
      <p:bldP spid="21" grpId="0" animBg="1"/>
      <p:bldP spid="22" grpId="0" animBg="1"/>
      <p:bldP spid="23" grpId="0"/>
      <p:bldP spid="27" grpId="0"/>
      <p:bldP spid="3" grpId="0" animBg="1"/>
      <p:bldP spid="2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Image result for background pp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259" y="-50773"/>
            <a:ext cx="9173840" cy="5232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 smtClean="0"/>
              <a:t>15</a:t>
            </a:fld>
            <a:endParaRPr lang="fr-FR" dirty="0"/>
          </a:p>
        </p:txBody>
      </p:sp>
      <p:sp>
        <p:nvSpPr>
          <p:cNvPr id="14" name="Rectangle 13"/>
          <p:cNvSpPr/>
          <p:nvPr/>
        </p:nvSpPr>
        <p:spPr>
          <a:xfrm>
            <a:off x="345514" y="280649"/>
            <a:ext cx="8402949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r-FR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Scenario N°2</a:t>
            </a:r>
            <a:r>
              <a:rPr lang="fr-FR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r-FR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fr-FR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réponse de Yahuah </a:t>
            </a:r>
            <a:r>
              <a:rPr lang="fr-FR" sz="16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fr-FR" sz="16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Montez; car </a:t>
            </a:r>
            <a:r>
              <a:rPr lang="fr-FR" sz="1600" dirty="0">
                <a:solidFill>
                  <a:prstClr val="black">
                    <a:lumMod val="95000"/>
                    <a:lumOff val="5000"/>
                  </a:prstClr>
                </a:solidFill>
                <a:effectLst>
                  <a:glow rad="63500">
                    <a:srgbClr val="C0504D">
                      <a:satMod val="175000"/>
                      <a:alpha val="4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DEMAIN </a:t>
            </a:r>
            <a:r>
              <a:rPr lang="fr-FR" sz="16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 </a:t>
            </a:r>
            <a:r>
              <a:rPr lang="fr-FR" sz="16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livrerai </a:t>
            </a:r>
            <a:r>
              <a:rPr lang="fr-FR" sz="16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entre vos mains. » </a:t>
            </a:r>
            <a:r>
              <a:rPr lang="fr-FR" sz="1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(Juges 20.28b</a:t>
            </a:r>
            <a:r>
              <a:rPr lang="fr-FR" sz="1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 </a:t>
            </a:r>
            <a:r>
              <a:rPr lang="fr-FR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fut donnée au tout début du 3e </a:t>
            </a:r>
            <a:r>
              <a:rPr lang="fr-FR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cycle, et les Israélites ont attendus le « lendemain », c’est-à-dire le </a:t>
            </a:r>
            <a:r>
              <a:rPr lang="fr-FR" sz="1600" u="sng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fr-FR" sz="1600" u="sng" baseline="30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fr-FR" sz="1600" u="sng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cycle</a:t>
            </a:r>
            <a:r>
              <a:rPr lang="fr-FR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pour aller combattre les </a:t>
            </a:r>
            <a:r>
              <a:rPr lang="fr-FR" sz="1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Benjamites</a:t>
            </a:r>
            <a:r>
              <a:rPr lang="fr-FR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fr-FR" sz="16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47908" y="1258310"/>
            <a:ext cx="179675" cy="69527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accent6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827583" y="1352566"/>
            <a:ext cx="1724543" cy="52322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 anchor="ctr" anchorCtr="1">
            <a:spAutoFit/>
          </a:bodyPr>
          <a:lstStyle/>
          <a:p>
            <a:pPr algn="ctr"/>
            <a:r>
              <a:rPr lang="fr-FR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Nuit du </a:t>
            </a:r>
          </a:p>
          <a:p>
            <a:pPr algn="ctr"/>
            <a:r>
              <a:rPr lang="fr-FR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sz="1400" b="1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fr-FR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 jour »</a:t>
            </a:r>
            <a:endParaRPr lang="fr-FR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552126" y="1258311"/>
            <a:ext cx="179675" cy="69527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rgbClr val="FF66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2731801" y="1238024"/>
            <a:ext cx="1724543" cy="738664"/>
          </a:xfrm>
          <a:prstGeom prst="rect">
            <a:avLst/>
          </a:prstGeom>
          <a:solidFill>
            <a:srgbClr val="99CC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Jour du</a:t>
            </a:r>
          </a:p>
          <a:p>
            <a:pPr algn="ctr"/>
            <a:r>
              <a:rPr lang="fr-FR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sz="1400" b="1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fr-F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« jour »</a:t>
            </a:r>
            <a:endParaRPr lang="fr-FR" sz="14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(Juges 20.29…)</a:t>
            </a:r>
            <a:endParaRPr lang="fr-FR" sz="14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7" name="Straight Connector 22"/>
          <p:cNvCxnSpPr/>
          <p:nvPr/>
        </p:nvCxnSpPr>
        <p:spPr>
          <a:xfrm flipV="1">
            <a:off x="582779" y="1165399"/>
            <a:ext cx="1" cy="936000"/>
          </a:xfrm>
          <a:prstGeom prst="line">
            <a:avLst/>
          </a:prstGeom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22"/>
          <p:cNvCxnSpPr/>
          <p:nvPr/>
        </p:nvCxnSpPr>
        <p:spPr>
          <a:xfrm flipV="1">
            <a:off x="4471537" y="1146176"/>
            <a:ext cx="1" cy="936000"/>
          </a:xfrm>
          <a:prstGeom prst="line">
            <a:avLst/>
          </a:prstGeom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ight Brace 33"/>
          <p:cNvSpPr/>
          <p:nvPr/>
        </p:nvSpPr>
        <p:spPr>
          <a:xfrm rot="16200000" flipH="1">
            <a:off x="2412408" y="186101"/>
            <a:ext cx="260598" cy="3830598"/>
          </a:xfrm>
          <a:prstGeom prst="rightBrace">
            <a:avLst>
              <a:gd name="adj1" fmla="val 64504"/>
              <a:gd name="adj2" fmla="val 50369"/>
            </a:avLst>
          </a:prstGeom>
          <a:solidFill>
            <a:schemeClr val="accent6">
              <a:lumMod val="75000"/>
            </a:schemeClr>
          </a:solidFill>
          <a:ln w="57150">
            <a:solidFill>
              <a:schemeClr val="accent6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2" name="Ellipse 21"/>
          <p:cNvSpPr/>
          <p:nvPr/>
        </p:nvSpPr>
        <p:spPr>
          <a:xfrm>
            <a:off x="1936773" y="2383697"/>
            <a:ext cx="1261983" cy="792088"/>
          </a:xfrm>
          <a:prstGeom prst="ellipse">
            <a:avLst/>
          </a:prstGeom>
          <a:solidFill>
            <a:srgbClr val="FFFF99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ZoneTexte 22"/>
          <p:cNvSpPr txBox="1"/>
          <p:nvPr/>
        </p:nvSpPr>
        <p:spPr>
          <a:xfrm>
            <a:off x="1920148" y="2564298"/>
            <a:ext cx="12952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sz="1100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fr-FR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« jour biblique »</a:t>
            </a:r>
            <a:endParaRPr lang="fr-FR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361349" y="3199816"/>
            <a:ext cx="809819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r-FR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</a:t>
            </a:r>
            <a:r>
              <a:rPr lang="fr-FR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  <a:r>
              <a:rPr lang="fr-FR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bataille finale a-t-elle eu lieu au 4</a:t>
            </a:r>
            <a:r>
              <a:rPr lang="fr-FR" sz="1600" baseline="30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fr-FR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cycle, faisant des Écritures une source d’informations erronées ?</a:t>
            </a:r>
            <a:endParaRPr lang="fr-FR" sz="16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537967" y="1245372"/>
            <a:ext cx="179675" cy="69527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accent6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29" name="ZoneTexte 28"/>
          <p:cNvSpPr txBox="1"/>
          <p:nvPr/>
        </p:nvSpPr>
        <p:spPr>
          <a:xfrm>
            <a:off x="4749135" y="1371789"/>
            <a:ext cx="1724543" cy="52322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 anchor="ctr" anchorCtr="1">
            <a:spAutoFit/>
          </a:bodyPr>
          <a:lstStyle/>
          <a:p>
            <a:pPr algn="ctr"/>
            <a:r>
              <a:rPr lang="fr-FR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Nuit du </a:t>
            </a:r>
          </a:p>
          <a:p>
            <a:pPr algn="ctr"/>
            <a:r>
              <a:rPr lang="fr-FR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fr-FR" sz="1400" b="1" baseline="30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fr-FR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« jour »</a:t>
            </a:r>
            <a:endParaRPr lang="fr-FR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502613" y="1245373"/>
            <a:ext cx="179675" cy="69527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rgbClr val="FF66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31" name="ZoneTexte 30"/>
          <p:cNvSpPr txBox="1"/>
          <p:nvPr/>
        </p:nvSpPr>
        <p:spPr>
          <a:xfrm>
            <a:off x="6682288" y="1371789"/>
            <a:ext cx="1724543" cy="576000"/>
          </a:xfrm>
          <a:prstGeom prst="rect">
            <a:avLst/>
          </a:prstGeom>
          <a:solidFill>
            <a:srgbClr val="99CC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Jour du</a:t>
            </a:r>
          </a:p>
          <a:p>
            <a:pPr algn="ctr"/>
            <a:r>
              <a:rPr lang="fr-FR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fr-FR" sz="1400" b="1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fr-F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« jour »</a:t>
            </a:r>
            <a:endParaRPr lang="fr-FR" sz="14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ight Brace 33"/>
          <p:cNvSpPr/>
          <p:nvPr/>
        </p:nvSpPr>
        <p:spPr>
          <a:xfrm rot="16200000" flipH="1">
            <a:off x="6332660" y="174307"/>
            <a:ext cx="260598" cy="3830598"/>
          </a:xfrm>
          <a:prstGeom prst="rightBrace">
            <a:avLst>
              <a:gd name="adj1" fmla="val 64504"/>
              <a:gd name="adj2" fmla="val 50369"/>
            </a:avLst>
          </a:prstGeom>
          <a:solidFill>
            <a:schemeClr val="accent6">
              <a:lumMod val="75000"/>
            </a:schemeClr>
          </a:solidFill>
          <a:ln w="57150">
            <a:solidFill>
              <a:schemeClr val="accent6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3" name="Ellipse 32"/>
          <p:cNvSpPr/>
          <p:nvPr/>
        </p:nvSpPr>
        <p:spPr>
          <a:xfrm>
            <a:off x="5861626" y="2373515"/>
            <a:ext cx="1261983" cy="792088"/>
          </a:xfrm>
          <a:prstGeom prst="ellipse">
            <a:avLst/>
          </a:prstGeom>
          <a:solidFill>
            <a:srgbClr val="FFFF99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ZoneTexte 33"/>
          <p:cNvSpPr txBox="1"/>
          <p:nvPr/>
        </p:nvSpPr>
        <p:spPr>
          <a:xfrm>
            <a:off x="5845001" y="2554116"/>
            <a:ext cx="12952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fr-FR" sz="1100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fr-FR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« jour biblique »</a:t>
            </a:r>
            <a:endParaRPr lang="fr-FR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5" name="Straight Connector 22"/>
          <p:cNvCxnSpPr/>
          <p:nvPr/>
        </p:nvCxnSpPr>
        <p:spPr>
          <a:xfrm flipV="1">
            <a:off x="8459538" y="1178337"/>
            <a:ext cx="1" cy="775252"/>
          </a:xfrm>
          <a:prstGeom prst="line">
            <a:avLst/>
          </a:prstGeom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361349" y="3791223"/>
            <a:ext cx="68915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 Les </a:t>
            </a:r>
            <a:r>
              <a:rPr lang="fr-F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Israélites montèrent contre les </a:t>
            </a:r>
            <a:r>
              <a:rPr lang="fr-FR" sz="1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Benjamites</a:t>
            </a:r>
            <a:r>
              <a:rPr lang="fr-F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troisième jour</a:t>
            </a:r>
            <a:r>
              <a:rPr lang="fr-F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et ils se rangèrent en ordre de bataille devant </a:t>
            </a:r>
            <a:r>
              <a:rPr lang="fr-FR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Guibea</a:t>
            </a:r>
            <a:r>
              <a:rPr lang="fr-F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comme les autres fois</a:t>
            </a:r>
            <a:r>
              <a:rPr lang="fr-FR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 » (Juges 20.30)</a:t>
            </a:r>
            <a:endParaRPr lang="fr-FR" sz="14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361349" y="4314443"/>
            <a:ext cx="68915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fr-F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fr-FR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YHWH </a:t>
            </a:r>
            <a:r>
              <a:rPr lang="fr-F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battit Benjamin devant Israël, et les Israélites tuèrent </a:t>
            </a:r>
            <a:r>
              <a:rPr lang="fr-FR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 jour-là</a:t>
            </a:r>
            <a:r>
              <a:rPr lang="fr-F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25100 </a:t>
            </a:r>
            <a:r>
              <a:rPr lang="fr-FR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hommes de Benjamin, tous armés d'épées.</a:t>
            </a:r>
            <a:r>
              <a:rPr lang="fr-FR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» (Juges 20.35)</a:t>
            </a:r>
            <a:endParaRPr lang="fr-FR" sz="14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Ellipse 6"/>
          <p:cNvSpPr/>
          <p:nvPr/>
        </p:nvSpPr>
        <p:spPr>
          <a:xfrm>
            <a:off x="4240847" y="3771444"/>
            <a:ext cx="1566848" cy="357024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Ellipse 38"/>
          <p:cNvSpPr/>
          <p:nvPr/>
        </p:nvSpPr>
        <p:spPr>
          <a:xfrm>
            <a:off x="5294001" y="4280868"/>
            <a:ext cx="946589" cy="357024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28" name="Picture 4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9259" y="2758093"/>
            <a:ext cx="1160560" cy="224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Ellipse 36"/>
          <p:cNvSpPr/>
          <p:nvPr/>
        </p:nvSpPr>
        <p:spPr>
          <a:xfrm>
            <a:off x="1968817" y="276822"/>
            <a:ext cx="2171135" cy="415675"/>
          </a:xfrm>
          <a:prstGeom prst="ellipse">
            <a:avLst/>
          </a:prstGeom>
          <a:noFill/>
          <a:ln>
            <a:solidFill>
              <a:srgbClr val="00FA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0" name="Connecteur droit avec flèche 39"/>
          <p:cNvCxnSpPr>
            <a:stCxn id="37" idx="4"/>
            <a:endCxn id="10" idx="0"/>
          </p:cNvCxnSpPr>
          <p:nvPr/>
        </p:nvCxnSpPr>
        <p:spPr>
          <a:xfrm flipH="1">
            <a:off x="737746" y="692497"/>
            <a:ext cx="2316639" cy="565813"/>
          </a:xfrm>
          <a:prstGeom prst="straightConnector1">
            <a:avLst/>
          </a:prstGeom>
          <a:ln w="38100">
            <a:solidFill>
              <a:srgbClr val="00FA7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Ellipse 40"/>
          <p:cNvSpPr/>
          <p:nvPr/>
        </p:nvSpPr>
        <p:spPr>
          <a:xfrm>
            <a:off x="5339643" y="262631"/>
            <a:ext cx="936104" cy="415675"/>
          </a:xfrm>
          <a:prstGeom prst="ellipse">
            <a:avLst/>
          </a:prstGeom>
          <a:noFill/>
          <a:ln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2" name="Connecteur droit avec flèche 41"/>
          <p:cNvCxnSpPr>
            <a:stCxn id="41" idx="4"/>
            <a:endCxn id="33" idx="1"/>
          </p:cNvCxnSpPr>
          <p:nvPr/>
        </p:nvCxnSpPr>
        <p:spPr>
          <a:xfrm>
            <a:off x="5807695" y="678306"/>
            <a:ext cx="238744" cy="1811208"/>
          </a:xfrm>
          <a:prstGeom prst="straightConnector1">
            <a:avLst/>
          </a:prstGeom>
          <a:ln w="38100">
            <a:solidFill>
              <a:srgbClr val="FF66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5967555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00"/>
                            </p:stCondLst>
                            <p:childTnLst>
                              <p:par>
                                <p:cTn id="10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1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0" grpId="0" animBg="1"/>
      <p:bldP spid="11" grpId="0" animBg="1"/>
      <p:bldP spid="12" grpId="0" animBg="1"/>
      <p:bldP spid="16" grpId="0" animBg="1"/>
      <p:bldP spid="21" grpId="0" animBg="1"/>
      <p:bldP spid="22" grpId="0" animBg="1"/>
      <p:bldP spid="23" grpId="0"/>
      <p:bldP spid="27" grpId="0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/>
      <p:bldP spid="38" grpId="0"/>
      <p:bldP spid="7" grpId="0" animBg="1"/>
      <p:bldP spid="39" grpId="0" animBg="1"/>
      <p:bldP spid="37" grpId="0" animBg="1"/>
      <p:bldP spid="4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4" y="0"/>
            <a:ext cx="9140676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 smtClean="0"/>
              <a:t>16</a:t>
            </a:fld>
            <a:endParaRPr lang="fr-FR" dirty="0"/>
          </a:p>
        </p:txBody>
      </p:sp>
      <p:sp>
        <p:nvSpPr>
          <p:cNvPr id="4" name="Rectangle 3"/>
          <p:cNvSpPr/>
          <p:nvPr/>
        </p:nvSpPr>
        <p:spPr>
          <a:xfrm>
            <a:off x="470037" y="185489"/>
            <a:ext cx="8207248" cy="400110"/>
          </a:xfrm>
          <a:prstGeom prst="rect">
            <a:avLst/>
          </a:prstGeom>
          <a:ln w="1905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Possibilité </a:t>
            </a:r>
            <a:r>
              <a:rPr lang="fr-FR" sz="2000" b="1" dirty="0" smtClean="0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N°2</a:t>
            </a:r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: le « jour biblique » commence </a:t>
            </a:r>
            <a:r>
              <a:rPr lang="fr-FR" sz="2000" b="1" dirty="0" smtClean="0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à l’aube</a:t>
            </a:r>
            <a:endParaRPr lang="fr-FR" sz="1600" b="1" dirty="0">
              <a:solidFill>
                <a:srgbClr val="FF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683613" y="1927971"/>
            <a:ext cx="1724543" cy="738664"/>
          </a:xfrm>
          <a:prstGeom prst="rect">
            <a:avLst/>
          </a:prstGeom>
          <a:solidFill>
            <a:srgbClr val="99CC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Jour du</a:t>
            </a:r>
          </a:p>
          <a:p>
            <a:pPr algn="ctr"/>
            <a:r>
              <a:rPr lang="fr-F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1400" b="1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fr-F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« jour »</a:t>
            </a:r>
            <a:r>
              <a:rPr lang="fr-FR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fr-FR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(Juges 20.25)</a:t>
            </a:r>
            <a:endParaRPr lang="fr-FR" sz="14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84024" y="1946635"/>
            <a:ext cx="179675" cy="720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rgbClr val="FF66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chemeClr val="tx1"/>
              </a:solidFill>
            </a:endParaRPr>
          </a:p>
        </p:txBody>
      </p:sp>
      <p:cxnSp>
        <p:nvCxnSpPr>
          <p:cNvPr id="13" name="Straight Connector 22"/>
          <p:cNvCxnSpPr/>
          <p:nvPr/>
        </p:nvCxnSpPr>
        <p:spPr>
          <a:xfrm flipV="1">
            <a:off x="2458994" y="1946635"/>
            <a:ext cx="1" cy="728091"/>
          </a:xfrm>
          <a:prstGeom prst="line">
            <a:avLst/>
          </a:prstGeom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2531057" y="1958995"/>
            <a:ext cx="179675" cy="69527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accent6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6686962" y="2035693"/>
            <a:ext cx="1724543" cy="52322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 anchor="ctr" anchorCtr="1">
            <a:spAutoFit/>
          </a:bodyPr>
          <a:lstStyle/>
          <a:p>
            <a:pPr algn="ctr"/>
            <a:r>
              <a:rPr lang="fr-FR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Nuit du </a:t>
            </a:r>
          </a:p>
          <a:p>
            <a:pPr algn="ctr"/>
            <a:r>
              <a:rPr lang="fr-FR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sz="1400" b="1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fr-FR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 jour »</a:t>
            </a:r>
            <a:endParaRPr lang="fr-FR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488240" y="1958995"/>
            <a:ext cx="179675" cy="69527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rgbClr val="FF66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4677255" y="1946635"/>
            <a:ext cx="1724543" cy="738664"/>
          </a:xfrm>
          <a:prstGeom prst="rect">
            <a:avLst/>
          </a:prstGeom>
          <a:solidFill>
            <a:srgbClr val="99CC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Jour du</a:t>
            </a:r>
          </a:p>
          <a:p>
            <a:pPr algn="ctr"/>
            <a:r>
              <a:rPr lang="fr-FR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sz="1400" b="1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fr-F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« jour »</a:t>
            </a:r>
            <a:endParaRPr lang="fr-FR" sz="14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(Juges 20.29…)</a:t>
            </a:r>
            <a:endParaRPr lang="fr-FR" sz="14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1" name="Straight Connector 22"/>
          <p:cNvCxnSpPr/>
          <p:nvPr/>
        </p:nvCxnSpPr>
        <p:spPr>
          <a:xfrm flipV="1">
            <a:off x="6401798" y="1969357"/>
            <a:ext cx="0" cy="726030"/>
          </a:xfrm>
          <a:prstGeom prst="line">
            <a:avLst/>
          </a:prstGeom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6445293" y="1946635"/>
            <a:ext cx="200218" cy="720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accent6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2744049" y="2034731"/>
            <a:ext cx="1724543" cy="52322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 anchor="ctr" anchorCtr="1">
            <a:spAutoFit/>
          </a:bodyPr>
          <a:lstStyle/>
          <a:p>
            <a:pPr algn="ctr"/>
            <a:r>
              <a:rPr lang="fr-FR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Nuit du </a:t>
            </a:r>
          </a:p>
          <a:p>
            <a:pPr algn="ctr"/>
            <a:r>
              <a:rPr lang="fr-FR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1400" b="1" baseline="30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fr-FR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« jour »</a:t>
            </a:r>
            <a:endParaRPr lang="fr-FR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ight Brace 33"/>
          <p:cNvSpPr/>
          <p:nvPr/>
        </p:nvSpPr>
        <p:spPr>
          <a:xfrm rot="5400000" flipH="1">
            <a:off x="2351573" y="-208696"/>
            <a:ext cx="260598" cy="4012735"/>
          </a:xfrm>
          <a:prstGeom prst="rightBrace">
            <a:avLst>
              <a:gd name="adj1" fmla="val 64504"/>
              <a:gd name="adj2" fmla="val 50369"/>
            </a:avLst>
          </a:prstGeom>
          <a:solidFill>
            <a:schemeClr val="accent6">
              <a:lumMod val="75000"/>
            </a:schemeClr>
          </a:solidFill>
          <a:ln w="57150">
            <a:solidFill>
              <a:schemeClr val="accent6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7" name="Ellipse 26"/>
          <p:cNvSpPr/>
          <p:nvPr/>
        </p:nvSpPr>
        <p:spPr>
          <a:xfrm>
            <a:off x="1828003" y="781019"/>
            <a:ext cx="1261983" cy="792088"/>
          </a:xfrm>
          <a:prstGeom prst="ellipse">
            <a:avLst/>
          </a:prstGeom>
          <a:solidFill>
            <a:srgbClr val="FFFF99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ZoneTexte 27"/>
          <p:cNvSpPr txBox="1"/>
          <p:nvPr/>
        </p:nvSpPr>
        <p:spPr>
          <a:xfrm>
            <a:off x="1811378" y="983805"/>
            <a:ext cx="12952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1100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fr-FR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« jour biblique »</a:t>
            </a:r>
            <a:endParaRPr lang="fr-FR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ZoneTexte 28"/>
          <p:cNvSpPr txBox="1"/>
          <p:nvPr/>
        </p:nvSpPr>
        <p:spPr>
          <a:xfrm>
            <a:off x="395534" y="2904135"/>
            <a:ext cx="2300699" cy="156966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57150">
            <a:solidFill>
              <a:schemeClr val="accent3">
                <a:lumMod val="5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 Alors tous les Israélites montèrent en foule à Béthel. Ils restèrent là, assis devant YHWH, pleurant et jeûnant </a:t>
            </a:r>
            <a:r>
              <a:rPr lang="fr-FR" sz="1200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JUSQU'AU SOIR </a:t>
            </a:r>
            <a:r>
              <a:rPr lang="fr-FR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(&lt;</a:t>
            </a:r>
            <a:r>
              <a:rPr lang="fr-FR" sz="12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erev</a:t>
            </a:r>
            <a:r>
              <a:rPr lang="fr-FR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&gt;), et ils offrirent des holocaustes et des sacrifices de communion devant YHWH. » </a:t>
            </a:r>
            <a:r>
              <a:rPr lang="fr-FR" sz="1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(Juges 20.26)</a:t>
            </a:r>
          </a:p>
        </p:txBody>
      </p:sp>
      <p:sp>
        <p:nvSpPr>
          <p:cNvPr id="30" name="ZoneTexte 29"/>
          <p:cNvSpPr txBox="1"/>
          <p:nvPr/>
        </p:nvSpPr>
        <p:spPr>
          <a:xfrm>
            <a:off x="3042660" y="3375323"/>
            <a:ext cx="1724543" cy="80021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 Montez; car </a:t>
            </a:r>
            <a:r>
              <a:rPr lang="fr-FR" sz="1200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DEMAIN </a:t>
            </a:r>
            <a:r>
              <a:rPr lang="fr-FR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 </a:t>
            </a:r>
            <a:r>
              <a:rPr lang="fr-FR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livrerai entre vos mains. » </a:t>
            </a:r>
            <a:r>
              <a:rPr lang="fr-FR" sz="1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(Juges 20.28b)</a:t>
            </a:r>
          </a:p>
        </p:txBody>
      </p:sp>
      <p:sp>
        <p:nvSpPr>
          <p:cNvPr id="31" name="ZoneTexte 30"/>
          <p:cNvSpPr txBox="1"/>
          <p:nvPr/>
        </p:nvSpPr>
        <p:spPr>
          <a:xfrm>
            <a:off x="7170440" y="2888057"/>
            <a:ext cx="1819851" cy="160043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Voici le début du  </a:t>
            </a:r>
            <a:r>
              <a:rPr lang="fr-FR" sz="1200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LENDEMAIN</a:t>
            </a:r>
            <a:r>
              <a:rPr lang="fr-FR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r>
              <a:rPr lang="fr-FR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israélites commencent le combat du 3</a:t>
            </a:r>
            <a:r>
              <a:rPr lang="fr-FR" sz="1200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fr-FR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jour (Juges 20.30) au matin, selon leur mode opératoire (Juges 20.19)</a:t>
            </a:r>
            <a:endParaRPr lang="fr-FR" sz="12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2" name="Connecteur droit avec flèche 31"/>
          <p:cNvCxnSpPr>
            <a:stCxn id="29" idx="0"/>
          </p:cNvCxnSpPr>
          <p:nvPr/>
        </p:nvCxnSpPr>
        <p:spPr>
          <a:xfrm flipV="1">
            <a:off x="1545884" y="2685298"/>
            <a:ext cx="1075009" cy="21883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4" name="Connecteur droit avec flèche 33"/>
          <p:cNvCxnSpPr>
            <a:stCxn id="30" idx="0"/>
            <a:endCxn id="17" idx="2"/>
          </p:cNvCxnSpPr>
          <p:nvPr/>
        </p:nvCxnSpPr>
        <p:spPr>
          <a:xfrm flipH="1" flipV="1">
            <a:off x="2620895" y="2654274"/>
            <a:ext cx="1284037" cy="72104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9" name="Connecteur droit avec flèche 38"/>
          <p:cNvCxnSpPr>
            <a:stCxn id="31" idx="0"/>
          </p:cNvCxnSpPr>
          <p:nvPr/>
        </p:nvCxnSpPr>
        <p:spPr>
          <a:xfrm flipH="1" flipV="1">
            <a:off x="4578079" y="2674727"/>
            <a:ext cx="3502287" cy="21333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8435028" y="1979447"/>
            <a:ext cx="179675" cy="70585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rgbClr val="FF66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36" name="Right Brace 33"/>
          <p:cNvSpPr/>
          <p:nvPr/>
        </p:nvSpPr>
        <p:spPr>
          <a:xfrm rot="5400000" flipH="1">
            <a:off x="6348594" y="-134943"/>
            <a:ext cx="260598" cy="3865228"/>
          </a:xfrm>
          <a:prstGeom prst="rightBrace">
            <a:avLst>
              <a:gd name="adj1" fmla="val 64504"/>
              <a:gd name="adj2" fmla="val 50369"/>
            </a:avLst>
          </a:prstGeom>
          <a:solidFill>
            <a:schemeClr val="accent6">
              <a:lumMod val="75000"/>
            </a:schemeClr>
          </a:solidFill>
          <a:ln w="57150">
            <a:solidFill>
              <a:schemeClr val="accent6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7" name="Ellipse 36"/>
          <p:cNvSpPr/>
          <p:nvPr/>
        </p:nvSpPr>
        <p:spPr>
          <a:xfrm>
            <a:off x="5898777" y="781019"/>
            <a:ext cx="1261983" cy="792088"/>
          </a:xfrm>
          <a:prstGeom prst="ellipse">
            <a:avLst/>
          </a:prstGeom>
          <a:solidFill>
            <a:srgbClr val="FFFF99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ZoneTexte 37"/>
          <p:cNvSpPr txBox="1"/>
          <p:nvPr/>
        </p:nvSpPr>
        <p:spPr>
          <a:xfrm>
            <a:off x="5882152" y="983805"/>
            <a:ext cx="12952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sz="1100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fr-FR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« jour biblique »</a:t>
            </a:r>
            <a:endParaRPr lang="fr-FR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ZoneTexte 40"/>
          <p:cNvSpPr txBox="1"/>
          <p:nvPr/>
        </p:nvSpPr>
        <p:spPr>
          <a:xfrm>
            <a:off x="5102309" y="3375323"/>
            <a:ext cx="1724543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FF66FF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DEMAIN </a:t>
            </a:r>
            <a:r>
              <a:rPr lang="fr-FR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  <a:r>
              <a:rPr lang="fr-FR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</a:t>
            </a:r>
            <a:r>
              <a:rPr lang="fr-FR" sz="1200" u="sng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fr-FR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</a:t>
            </a:r>
            <a:r>
              <a:rPr lang="fr-FR" sz="1200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4279</a:t>
            </a:r>
            <a:r>
              <a:rPr lang="fr-FR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commence à l’aube</a:t>
            </a:r>
            <a:endParaRPr lang="fr-FR" sz="12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2" name="Connecteur droit avec flèche 41"/>
          <p:cNvCxnSpPr>
            <a:stCxn id="41" idx="0"/>
            <a:endCxn id="19" idx="2"/>
          </p:cNvCxnSpPr>
          <p:nvPr/>
        </p:nvCxnSpPr>
        <p:spPr>
          <a:xfrm flipH="1" flipV="1">
            <a:off x="4578078" y="2654273"/>
            <a:ext cx="1386503" cy="721050"/>
          </a:xfrm>
          <a:prstGeom prst="straightConnector1">
            <a:avLst/>
          </a:prstGeom>
          <a:ln>
            <a:solidFill>
              <a:srgbClr val="FF66FF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54" name="Rectangle 53"/>
          <p:cNvSpPr/>
          <p:nvPr/>
        </p:nvSpPr>
        <p:spPr>
          <a:xfrm>
            <a:off x="208555" y="4587974"/>
            <a:ext cx="510230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L’</a:t>
            </a:r>
            <a:r>
              <a:rPr lang="fr-FR" sz="2000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alignement</a:t>
            </a:r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avec les écritures est </a:t>
            </a:r>
            <a:r>
              <a:rPr lang="fr-FR" sz="2000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parfait</a:t>
            </a:r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!</a:t>
            </a:r>
            <a:endParaRPr lang="fr-FR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Related ima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3115" y="3948460"/>
            <a:ext cx="1522932" cy="1279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1162439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8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3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8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1" presetID="26" presetClass="emph" presetSubtype="0" repeatCount="3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4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3" dur="2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  <p:bldP spid="17" grpId="0" animBg="1"/>
      <p:bldP spid="18" grpId="0" animBg="1"/>
      <p:bldP spid="19" grpId="0" animBg="1"/>
      <p:bldP spid="20" grpId="0" animBg="1"/>
      <p:bldP spid="23" grpId="0" animBg="1"/>
      <p:bldP spid="24" grpId="0" animBg="1"/>
      <p:bldP spid="26" grpId="0" animBg="1"/>
      <p:bldP spid="27" grpId="0" animBg="1"/>
      <p:bldP spid="28" grpId="0"/>
      <p:bldP spid="29" grpId="0" animBg="1"/>
      <p:bldP spid="30" grpId="0" animBg="1"/>
      <p:bldP spid="31" grpId="0" animBg="1"/>
      <p:bldP spid="33" grpId="0" animBg="1"/>
      <p:bldP spid="36" grpId="0" animBg="1"/>
      <p:bldP spid="37" grpId="0" animBg="1"/>
      <p:bldP spid="38" grpId="0"/>
      <p:bldP spid="41" grpId="0" animBg="1"/>
      <p:bldP spid="5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211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4"/>
          <p:cNvSpPr txBox="1"/>
          <p:nvPr/>
        </p:nvSpPr>
        <p:spPr>
          <a:xfrm>
            <a:off x="0" y="50979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000" b="1" dirty="0" err="1" smtClean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rgbClr val="FFFF66"/>
                </a:solidFill>
                <a:latin typeface="Rockwell" pitchFamily="18" charset="0"/>
              </a:rPr>
              <a:t>Décision</a:t>
            </a:r>
            <a:r>
              <a:rPr lang="en-US" sz="4000" b="1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rgbClr val="FFFF66"/>
                </a:solidFill>
                <a:latin typeface="Rockwell" pitchFamily="18" charset="0"/>
              </a:rPr>
              <a:t> à </a:t>
            </a:r>
            <a:r>
              <a:rPr lang="en-US" sz="4000" b="1" dirty="0" err="1" smtClean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rgbClr val="FFFF66"/>
                </a:solidFill>
                <a:latin typeface="Rockwell" pitchFamily="18" charset="0"/>
              </a:rPr>
              <a:t>Mitspa</a:t>
            </a:r>
            <a:endParaRPr lang="en-US" sz="4000" b="1" dirty="0">
              <a:ln>
                <a:solidFill>
                  <a:schemeClr val="bg2">
                    <a:lumMod val="50000"/>
                  </a:schemeClr>
                </a:solidFill>
              </a:ln>
              <a:solidFill>
                <a:srgbClr val="FFFF66"/>
              </a:solidFill>
              <a:latin typeface="Rockwell" pitchFamily="18" charset="0"/>
            </a:endParaRPr>
          </a:p>
        </p:txBody>
      </p:sp>
      <p:sp>
        <p:nvSpPr>
          <p:cNvPr id="15" name="Text Placeholder 2"/>
          <p:cNvSpPr txBox="1">
            <a:spLocks/>
          </p:cNvSpPr>
          <p:nvPr/>
        </p:nvSpPr>
        <p:spPr>
          <a:xfrm>
            <a:off x="2378503" y="773321"/>
            <a:ext cx="4386994" cy="533400"/>
          </a:xfrm>
          <a:prstGeom prst="rect">
            <a:avLst/>
          </a:prstGeo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 fontScale="25000" lnSpcReduction="20000"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marL="0" indent="0" algn="l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SzPct val="73000"/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208" indent="-228600" algn="l" rtl="0" eaLnBrk="1" latinLnBrk="0" hangingPunct="1">
              <a:spcBef>
                <a:spcPts val="5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12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58952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0000"/>
              <a:buFont typeface="Wingdings"/>
              <a:buChar char=""/>
              <a:defRPr kumimoji="0"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9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70000"/>
              <a:buFont typeface="Wingdings"/>
              <a:buChar char=""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72184" indent="-182880" algn="l" rtl="0" eaLnBrk="1" latinLnBrk="0" hangingPunct="1">
              <a:spcBef>
                <a:spcPts val="4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733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47088" indent="-182880" algn="l" rtl="0" eaLnBrk="1" latinLnBrk="0" hangingPunct="1">
              <a:spcBef>
                <a:spcPts val="300"/>
              </a:spcBef>
              <a:buClr>
                <a:schemeClr val="accent4"/>
              </a:buClr>
              <a:buSzPct val="100000"/>
              <a:buChar char="•"/>
              <a:defRPr kumimoji="0" sz="1600" kern="1200" baseline="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Wingdings"/>
              <a:buChar char="§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en-US" sz="16000" b="1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rgbClr val="FFFF66"/>
                </a:solidFill>
                <a:latin typeface="Rockwell" pitchFamily="18" charset="0"/>
              </a:rPr>
              <a:t>- </a:t>
            </a:r>
            <a:r>
              <a:rPr lang="en-US" sz="16000" b="1" dirty="0" err="1" smtClean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rgbClr val="FFFF66"/>
                </a:solidFill>
                <a:latin typeface="Rockwell" pitchFamily="18" charset="0"/>
              </a:rPr>
              <a:t>Juges</a:t>
            </a:r>
            <a:r>
              <a:rPr lang="en-US" sz="16000" b="1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rgbClr val="FFFF66"/>
                </a:solidFill>
                <a:latin typeface="Rockwell" pitchFamily="18" charset="0"/>
              </a:rPr>
              <a:t> 21 -</a:t>
            </a:r>
            <a:endParaRPr lang="en-US" sz="16000" b="1" dirty="0">
              <a:ln>
                <a:solidFill>
                  <a:schemeClr val="bg2">
                    <a:lumMod val="50000"/>
                  </a:schemeClr>
                </a:solidFill>
              </a:ln>
              <a:solidFill>
                <a:srgbClr val="FFFF66"/>
              </a:solidFill>
              <a:latin typeface="Rockwell" pitchFamily="18" charset="0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 smtClean="0"/>
              <a:t>17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45066324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211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 smtClean="0"/>
              <a:t>18</a:t>
            </a:fld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83905" y="195486"/>
            <a:ext cx="897619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« A </a:t>
            </a:r>
            <a:r>
              <a:rPr lang="fr-FR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Mitspa</a:t>
            </a:r>
            <a:r>
              <a:rPr lang="fr-FR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les hommes d'Israël avaient </a:t>
            </a:r>
            <a:r>
              <a:rPr lang="fr-FR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juré : Aucun </a:t>
            </a:r>
            <a:r>
              <a:rPr lang="fr-FR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 nous ne donnera sa fille pour femme à un </a:t>
            </a:r>
            <a:r>
              <a:rPr lang="fr-FR" sz="16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Benjamite</a:t>
            </a:r>
            <a:r>
              <a:rPr lang="fr-FR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0" algn="just"/>
            <a:r>
              <a:rPr lang="fr-FR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 peuple vint à Béthel, et il y resta devant </a:t>
            </a:r>
            <a:r>
              <a:rPr lang="fr-FR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Elohim </a:t>
            </a:r>
            <a:r>
              <a:rPr lang="fr-FR" sz="1600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jusqu'au soir &lt;erev6153&gt;</a:t>
            </a:r>
            <a:r>
              <a:rPr lang="fr-FR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Ils se mirent à pleurer </a:t>
            </a:r>
            <a:r>
              <a:rPr lang="fr-FR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abondamment. » 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(Juges 21.1/2)</a:t>
            </a:r>
          </a:p>
        </p:txBody>
      </p:sp>
      <p:pic>
        <p:nvPicPr>
          <p:cNvPr id="4098" name="Picture 2" descr="http://saintebible.com/area/mizpah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5912" y="1075190"/>
            <a:ext cx="2248088" cy="22480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83905" y="3260835"/>
            <a:ext cx="89761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 </a:t>
            </a:r>
            <a:r>
              <a:rPr lang="fr-FR" sz="1600" b="1" dirty="0" smtClean="0">
                <a:solidFill>
                  <a:srgbClr val="9FF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lendemain</a:t>
            </a:r>
            <a:r>
              <a:rPr lang="fr-FR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 peuple </a:t>
            </a:r>
            <a:r>
              <a:rPr lang="fr-FR" sz="1600" b="1" dirty="0">
                <a:solidFill>
                  <a:srgbClr val="9FF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 leva de </a:t>
            </a:r>
            <a:r>
              <a:rPr lang="fr-FR" sz="1600" b="1" dirty="0">
                <a:solidFill>
                  <a:srgbClr val="9FF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bon matin</a:t>
            </a:r>
            <a:r>
              <a:rPr lang="fr-FR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Ils construisirent là un autel et ils offrirent des holocaustes et des sacrifices de communion. </a:t>
            </a:r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(Juges 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21.4)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2499742"/>
            <a:ext cx="699141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« Et </a:t>
            </a:r>
            <a:r>
              <a:rPr lang="fr-FR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ils dirent : YHWH, Elohim d'Israël, pourquoi cela s'est-il produit en </a:t>
            </a:r>
            <a:r>
              <a:rPr lang="fr-FR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Israël ? </a:t>
            </a:r>
            <a:r>
              <a:rPr lang="fr-FR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Pourquoi manque-t-il </a:t>
            </a:r>
            <a:r>
              <a:rPr lang="fr-FR" sz="16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aujourd'hui</a:t>
            </a:r>
            <a:r>
              <a:rPr lang="fr-FR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une tribu d'Israël </a:t>
            </a:r>
            <a:r>
              <a:rPr lang="fr-FR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 » </a:t>
            </a:r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(Juges 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21.3)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0364" y="1303482"/>
            <a:ext cx="49756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Les Israélites sont restés devant Elohim jusqu’au soir, c’est-à-dire </a:t>
            </a:r>
            <a:r>
              <a:rPr lang="fr-FR" sz="1600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jusqu’après </a:t>
            </a:r>
            <a:r>
              <a:rPr lang="fr-FR" sz="1600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 coucher de soleil</a:t>
            </a:r>
            <a:r>
              <a:rPr lang="fr-FR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fr-FR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67810" y="2029957"/>
            <a:ext cx="490824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sz="1600" b="1" dirty="0" smtClean="0">
                <a:solidFill>
                  <a:srgbClr val="FFFF99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Question</a:t>
            </a:r>
            <a:r>
              <a:rPr lang="fr-FR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: Le cycle a-t-il changé à ce moment ?</a:t>
            </a:r>
            <a:endParaRPr lang="fr-FR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Virage 3"/>
          <p:cNvSpPr/>
          <p:nvPr/>
        </p:nvSpPr>
        <p:spPr>
          <a:xfrm rot="10800000">
            <a:off x="5077922" y="1019297"/>
            <a:ext cx="502190" cy="760363"/>
          </a:xfrm>
          <a:prstGeom prst="ben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6" name="Virage 15"/>
          <p:cNvSpPr/>
          <p:nvPr/>
        </p:nvSpPr>
        <p:spPr>
          <a:xfrm rot="10800000">
            <a:off x="5077922" y="1508075"/>
            <a:ext cx="502190" cy="760363"/>
          </a:xfrm>
          <a:prstGeom prst="ben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7" name="Ellipse 16"/>
          <p:cNvSpPr/>
          <p:nvPr/>
        </p:nvSpPr>
        <p:spPr>
          <a:xfrm>
            <a:off x="2641326" y="2727493"/>
            <a:ext cx="1354610" cy="357024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19"/>
          <p:cNvSpPr/>
          <p:nvPr/>
        </p:nvSpPr>
        <p:spPr>
          <a:xfrm>
            <a:off x="100363" y="4456748"/>
            <a:ext cx="89597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Selon le concept du jour biblique qui commence au coucher de soleil, le peuple se serait levé le </a:t>
            </a:r>
            <a:r>
              <a:rPr lang="fr-FR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lendemain, </a:t>
            </a:r>
            <a:r>
              <a:rPr lang="fr-FR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au coucher de </a:t>
            </a:r>
            <a:r>
              <a:rPr lang="fr-FR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soleil, </a:t>
            </a:r>
            <a:r>
              <a:rPr lang="fr-FR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pour rendre un culte à YHWH !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lèche droite 4"/>
          <p:cNvSpPr/>
          <p:nvPr/>
        </p:nvSpPr>
        <p:spPr>
          <a:xfrm rot="5400000">
            <a:off x="501199" y="3854698"/>
            <a:ext cx="829579" cy="292388"/>
          </a:xfrm>
          <a:prstGeom prst="rightArrow">
            <a:avLst/>
          </a:prstGeom>
          <a:solidFill>
            <a:srgbClr val="9FFFCA"/>
          </a:solidFill>
          <a:ln>
            <a:solidFill>
              <a:srgbClr val="00FA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Flèche droite 20"/>
          <p:cNvSpPr/>
          <p:nvPr/>
        </p:nvSpPr>
        <p:spPr>
          <a:xfrm rot="5400000">
            <a:off x="2934725" y="3854698"/>
            <a:ext cx="829578" cy="292388"/>
          </a:xfrm>
          <a:prstGeom prst="rightArrow">
            <a:avLst/>
          </a:prstGeom>
          <a:solidFill>
            <a:srgbClr val="9FFFCA"/>
          </a:solidFill>
          <a:ln>
            <a:solidFill>
              <a:srgbClr val="00FA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Virage 17"/>
          <p:cNvSpPr/>
          <p:nvPr/>
        </p:nvSpPr>
        <p:spPr>
          <a:xfrm rot="10800000" flipH="1">
            <a:off x="3969405" y="3574691"/>
            <a:ext cx="305411" cy="589670"/>
          </a:xfrm>
          <a:prstGeom prst="ben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4331758" y="3903972"/>
            <a:ext cx="3552610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Se lever d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e bon matin &lt;</a:t>
            </a:r>
            <a:r>
              <a:rPr 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cha</a:t>
            </a:r>
            <a:r>
              <a:rPr lang="fr-FR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am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4402564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  <p:bldP spid="3" grpId="0"/>
      <p:bldP spid="10" grpId="0"/>
      <p:bldP spid="13" grpId="0"/>
      <p:bldP spid="4" grpId="0" animBg="1"/>
      <p:bldP spid="16" grpId="0" animBg="1"/>
      <p:bldP spid="17" grpId="0" animBg="1"/>
      <p:bldP spid="20" grpId="0"/>
      <p:bldP spid="5" grpId="0" animBg="1"/>
      <p:bldP spid="21" grpId="0" animBg="1"/>
      <p:bldP spid="18" grpId="0" animBg="1"/>
      <p:bldP spid="2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mage result for background ppt journ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724" y="-13494"/>
            <a:ext cx="9172724" cy="5178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771800" y="4083918"/>
            <a:ext cx="63722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« </a:t>
            </a:r>
            <a:r>
              <a:rPr lang="fr-FR" sz="160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 lendemain, le peuple </a:t>
            </a:r>
            <a:r>
              <a:rPr lang="fr-FR" sz="1600" u="sng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 leva de bon </a:t>
            </a:r>
            <a:r>
              <a:rPr lang="fr-FR" sz="1600" u="sng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matin</a:t>
            </a:r>
            <a:r>
              <a:rPr lang="fr-FR" sz="160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fr-FR" sz="160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fr-FR" sz="160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fr-FR" sz="140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(Juges </a:t>
            </a:r>
            <a:r>
              <a:rPr lang="fr-FR" sz="140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21.4b)</a:t>
            </a:r>
            <a:endParaRPr lang="fr-FR" sz="1400" dirty="0"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Virage 1"/>
          <p:cNvSpPr/>
          <p:nvPr/>
        </p:nvSpPr>
        <p:spPr>
          <a:xfrm>
            <a:off x="5695114" y="3571851"/>
            <a:ext cx="525571" cy="358975"/>
          </a:xfrm>
          <a:prstGeom prst="ben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6334728" y="3368605"/>
            <a:ext cx="2714593" cy="64633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Se lever d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e bon matin &lt;</a:t>
            </a:r>
            <a:r>
              <a:rPr 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cha</a:t>
            </a:r>
            <a:r>
              <a:rPr lang="fr-FR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am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33641" y="2720859"/>
            <a:ext cx="82572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Dictionnaire hébreu Sander et </a:t>
            </a:r>
            <a:r>
              <a:rPr lang="fr-FR" dirty="0" err="1" smtClean="0"/>
              <a:t>Trenel</a:t>
            </a:r>
            <a:r>
              <a:rPr lang="fr-FR" dirty="0" smtClean="0"/>
              <a:t> (1859) : </a:t>
            </a:r>
            <a:r>
              <a:rPr lang="fr-FR" dirty="0" smtClean="0"/>
              <a:t>se lever de bon matin, se hâter de faire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131185" y="866909"/>
            <a:ext cx="7560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Dictionnaire Edward Leigh (1712) : </a:t>
            </a:r>
            <a:r>
              <a:rPr lang="fr-FR" dirty="0" smtClean="0"/>
              <a:t>se lever de bon matin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131185" y="1236241"/>
            <a:ext cx="7560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Lexique John </a:t>
            </a:r>
            <a:r>
              <a:rPr lang="fr-FR" dirty="0" err="1" smtClean="0"/>
              <a:t>Parkhurst</a:t>
            </a:r>
            <a:r>
              <a:rPr lang="fr-FR" dirty="0" smtClean="0"/>
              <a:t> (1762) : </a:t>
            </a:r>
            <a:r>
              <a:rPr lang="fr-FR" dirty="0"/>
              <a:t>être prêt, avancer, alerte, appliqué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131185" y="1607303"/>
            <a:ext cx="7560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Lexique Barker (1776) : </a:t>
            </a:r>
            <a:r>
              <a:rPr lang="fr-FR" dirty="0" smtClean="0"/>
              <a:t>se lever, se lever tôt</a:t>
            </a:r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131185" y="1976635"/>
            <a:ext cx="7560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Lexique </a:t>
            </a:r>
            <a:r>
              <a:rPr lang="fr-FR" dirty="0" err="1" smtClean="0"/>
              <a:t>Gesenius</a:t>
            </a:r>
            <a:r>
              <a:rPr lang="fr-FR" dirty="0" smtClean="0"/>
              <a:t> (1810) : </a:t>
            </a:r>
            <a:r>
              <a:rPr lang="fr-FR" dirty="0" smtClean="0"/>
              <a:t>se lever tôt le matin, </a:t>
            </a:r>
            <a:endParaRPr lang="fr-FR" dirty="0"/>
          </a:p>
        </p:txBody>
      </p:sp>
      <p:sp>
        <p:nvSpPr>
          <p:cNvPr id="13" name="ZoneTexte 12"/>
          <p:cNvSpPr txBox="1"/>
          <p:nvPr/>
        </p:nvSpPr>
        <p:spPr>
          <a:xfrm>
            <a:off x="131184" y="2345967"/>
            <a:ext cx="9012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Lexique </a:t>
            </a:r>
            <a:r>
              <a:rPr lang="fr-FR" dirty="0" err="1" smtClean="0"/>
              <a:t>Selig</a:t>
            </a:r>
            <a:r>
              <a:rPr lang="fr-FR" dirty="0" smtClean="0"/>
              <a:t> Newman  (1832</a:t>
            </a:r>
            <a:r>
              <a:rPr lang="fr-FR" dirty="0"/>
              <a:t>) </a:t>
            </a:r>
            <a:r>
              <a:rPr lang="fr-FR" dirty="0" smtClean="0"/>
              <a:t>: </a:t>
            </a:r>
            <a:r>
              <a:rPr lang="fr-FR" dirty="0" smtClean="0"/>
              <a:t>se lever, être prêt tôt le matin</a:t>
            </a:r>
            <a:endParaRPr lang="fr-FR" dirty="0"/>
          </a:p>
        </p:txBody>
      </p:sp>
      <p:sp>
        <p:nvSpPr>
          <p:cNvPr id="6" name="Ellipse 5"/>
          <p:cNvSpPr/>
          <p:nvPr/>
        </p:nvSpPr>
        <p:spPr>
          <a:xfrm>
            <a:off x="3452291" y="866909"/>
            <a:ext cx="809970" cy="371158"/>
          </a:xfrm>
          <a:prstGeom prst="ellipse">
            <a:avLst/>
          </a:prstGeom>
          <a:noFill/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space réservé du numéro de diapositiv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 smtClean="0"/>
              <a:t>19</a:t>
            </a:fld>
            <a:endParaRPr lang="fr-FR" dirty="0"/>
          </a:p>
        </p:txBody>
      </p:sp>
      <p:sp>
        <p:nvSpPr>
          <p:cNvPr id="25" name="ZoneTexte 24"/>
          <p:cNvSpPr txBox="1"/>
          <p:nvPr/>
        </p:nvSpPr>
        <p:spPr>
          <a:xfrm>
            <a:off x="131185" y="267494"/>
            <a:ext cx="4101422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Se lever de 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bon matin &lt;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cha</a:t>
            </a:r>
            <a:r>
              <a:rPr lang="fr-FR" u="sng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am</a:t>
            </a:r>
            <a:r>
              <a:rPr lang="fr-FR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7925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128829" y="3091460"/>
            <a:ext cx="8940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Lexique Robinson (1906) : </a:t>
            </a:r>
            <a:r>
              <a:rPr lang="fr-FR" dirty="0" smtClean="0"/>
              <a:t>commencer, se lever tôt</a:t>
            </a:r>
            <a:endParaRPr lang="fr-FR" dirty="0"/>
          </a:p>
        </p:txBody>
      </p:sp>
      <p:sp>
        <p:nvSpPr>
          <p:cNvPr id="28" name="Ellipse 27"/>
          <p:cNvSpPr/>
          <p:nvPr/>
        </p:nvSpPr>
        <p:spPr>
          <a:xfrm>
            <a:off x="2366815" y="1626170"/>
            <a:ext cx="809970" cy="371158"/>
          </a:xfrm>
          <a:prstGeom prst="ellipse">
            <a:avLst/>
          </a:prstGeom>
          <a:noFill/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/>
          <p:cNvSpPr/>
          <p:nvPr/>
        </p:nvSpPr>
        <p:spPr>
          <a:xfrm>
            <a:off x="2642321" y="1976635"/>
            <a:ext cx="809970" cy="371158"/>
          </a:xfrm>
          <a:prstGeom prst="ellipse">
            <a:avLst/>
          </a:prstGeom>
          <a:noFill/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llipse 31"/>
          <p:cNvSpPr/>
          <p:nvPr/>
        </p:nvSpPr>
        <p:spPr>
          <a:xfrm>
            <a:off x="3122347" y="2349701"/>
            <a:ext cx="809970" cy="371158"/>
          </a:xfrm>
          <a:prstGeom prst="ellipse">
            <a:avLst/>
          </a:prstGeom>
          <a:noFill/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Ellipse 32"/>
          <p:cNvSpPr/>
          <p:nvPr/>
        </p:nvSpPr>
        <p:spPr>
          <a:xfrm>
            <a:off x="4435373" y="2720859"/>
            <a:ext cx="809970" cy="371158"/>
          </a:xfrm>
          <a:prstGeom prst="ellipse">
            <a:avLst/>
          </a:prstGeom>
          <a:noFill/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Ellipse 33"/>
          <p:cNvSpPr/>
          <p:nvPr/>
        </p:nvSpPr>
        <p:spPr>
          <a:xfrm>
            <a:off x="3827621" y="3092017"/>
            <a:ext cx="809970" cy="371158"/>
          </a:xfrm>
          <a:prstGeom prst="ellipse">
            <a:avLst/>
          </a:prstGeom>
          <a:noFill/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Ellipse 34"/>
          <p:cNvSpPr/>
          <p:nvPr/>
        </p:nvSpPr>
        <p:spPr>
          <a:xfrm>
            <a:off x="4928641" y="866909"/>
            <a:ext cx="651471" cy="371158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Ellipse 35"/>
          <p:cNvSpPr/>
          <p:nvPr/>
        </p:nvSpPr>
        <p:spPr>
          <a:xfrm>
            <a:off x="3962187" y="1974809"/>
            <a:ext cx="651471" cy="371158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Ellipse 36"/>
          <p:cNvSpPr/>
          <p:nvPr/>
        </p:nvSpPr>
        <p:spPr>
          <a:xfrm>
            <a:off x="5390652" y="2344141"/>
            <a:ext cx="651471" cy="371158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Ellipse 37"/>
          <p:cNvSpPr/>
          <p:nvPr/>
        </p:nvSpPr>
        <p:spPr>
          <a:xfrm>
            <a:off x="5874355" y="2715299"/>
            <a:ext cx="651471" cy="371158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41431994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animBg="1"/>
      <p:bldP spid="3" grpId="0" animBg="1"/>
      <p:bldP spid="5" grpId="0"/>
      <p:bldP spid="9" grpId="0"/>
      <p:bldP spid="10" grpId="0"/>
      <p:bldP spid="11" grpId="0"/>
      <p:bldP spid="12" grpId="0"/>
      <p:bldP spid="13" grpId="0"/>
      <p:bldP spid="6" grpId="0" animBg="1"/>
      <p:bldP spid="25" grpId="0" animBg="1"/>
      <p:bldP spid="17" grpId="0"/>
      <p:bldP spid="28" grpId="0" animBg="1"/>
      <p:bldP spid="30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915566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000" dirty="0" err="1" smtClean="0">
                <a:solidFill>
                  <a:srgbClr val="FFFF00"/>
                </a:solidFill>
                <a:latin typeface="Rockwell" pitchFamily="18" charset="0"/>
              </a:rPr>
              <a:t>Quand</a:t>
            </a:r>
            <a:r>
              <a:rPr lang="en-US" sz="4000" dirty="0" smtClean="0">
                <a:solidFill>
                  <a:srgbClr val="FFFF00"/>
                </a:solidFill>
                <a:latin typeface="Rockwell" pitchFamily="18" charset="0"/>
              </a:rPr>
              <a:t> commence le</a:t>
            </a:r>
          </a:p>
          <a:p>
            <a:pPr algn="ctr"/>
            <a:r>
              <a:rPr lang="en-US" sz="4000" dirty="0" smtClean="0">
                <a:solidFill>
                  <a:srgbClr val="FFFF00"/>
                </a:solidFill>
                <a:latin typeface="Rockwell" pitchFamily="18" charset="0"/>
              </a:rPr>
              <a:t>“jour </a:t>
            </a:r>
            <a:r>
              <a:rPr lang="en-US" sz="4000" dirty="0" err="1" smtClean="0">
                <a:solidFill>
                  <a:srgbClr val="FFFF00"/>
                </a:solidFill>
                <a:latin typeface="Rockwell" pitchFamily="18" charset="0"/>
              </a:rPr>
              <a:t>biblique</a:t>
            </a:r>
            <a:r>
              <a:rPr lang="en-US" sz="4000" dirty="0" smtClean="0">
                <a:solidFill>
                  <a:srgbClr val="FFFF00"/>
                </a:solidFill>
                <a:latin typeface="Rockwell" pitchFamily="18" charset="0"/>
              </a:rPr>
              <a:t>” ?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/>
              <a:pPr/>
              <a:t>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8559308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4" y="0"/>
            <a:ext cx="9140676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 smtClean="0"/>
              <a:t>20</a:t>
            </a:fld>
            <a:endParaRPr lang="fr-FR" dirty="0"/>
          </a:p>
        </p:txBody>
      </p:sp>
      <p:sp>
        <p:nvSpPr>
          <p:cNvPr id="4" name="Rectangle 3"/>
          <p:cNvSpPr/>
          <p:nvPr/>
        </p:nvSpPr>
        <p:spPr>
          <a:xfrm>
            <a:off x="470037" y="185489"/>
            <a:ext cx="8207248" cy="400110"/>
          </a:xfrm>
          <a:prstGeom prst="rect">
            <a:avLst/>
          </a:prstGeom>
          <a:ln w="1905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fr-F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« Le </a:t>
            </a:r>
            <a:r>
              <a:rPr lang="fr-FR" sz="2000" u="sng" dirty="0">
                <a:solidFill>
                  <a:srgbClr val="9FFFCA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lendemain</a:t>
            </a:r>
            <a:r>
              <a:rPr lang="fr-F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le peuple </a:t>
            </a:r>
            <a:r>
              <a:rPr lang="fr-FR" sz="2000" u="sng" dirty="0">
                <a:solidFill>
                  <a:srgbClr val="D48A88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 leva de bon </a:t>
            </a:r>
            <a:r>
              <a:rPr lang="fr-FR" sz="2000" u="sng" dirty="0">
                <a:solidFill>
                  <a:srgbClr val="D48A88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matin</a:t>
            </a:r>
            <a:r>
              <a:rPr lang="fr-F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 » </a:t>
            </a:r>
            <a:r>
              <a:rPr lang="fr-FR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(Juges </a:t>
            </a:r>
            <a:r>
              <a:rPr lang="fr-FR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21.4a)</a:t>
            </a:r>
            <a:endParaRPr lang="fr-FR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683613" y="1927971"/>
            <a:ext cx="1724543" cy="738664"/>
          </a:xfrm>
          <a:prstGeom prst="rect">
            <a:avLst/>
          </a:prstGeom>
          <a:solidFill>
            <a:srgbClr val="99CC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Bataille du</a:t>
            </a:r>
            <a:endParaRPr lang="fr-FR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sz="1400" b="1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fr-F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 jour »</a:t>
            </a:r>
            <a:r>
              <a:rPr lang="fr-FR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fr-FR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→</a:t>
            </a:r>
            <a:r>
              <a:rPr lang="fr-FR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Juges 21.2</a:t>
            </a:r>
            <a:endParaRPr lang="fr-FR" sz="14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84024" y="1946635"/>
            <a:ext cx="179675" cy="720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rgbClr val="FF66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chemeClr val="tx1"/>
              </a:solidFill>
            </a:endParaRPr>
          </a:p>
        </p:txBody>
      </p:sp>
      <p:cxnSp>
        <p:nvCxnSpPr>
          <p:cNvPr id="13" name="Straight Connector 22"/>
          <p:cNvCxnSpPr/>
          <p:nvPr/>
        </p:nvCxnSpPr>
        <p:spPr>
          <a:xfrm flipV="1">
            <a:off x="2458994" y="1946635"/>
            <a:ext cx="1" cy="728091"/>
          </a:xfrm>
          <a:prstGeom prst="line">
            <a:avLst/>
          </a:prstGeom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2531057" y="1958995"/>
            <a:ext cx="179675" cy="69527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accent6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6686962" y="2035693"/>
            <a:ext cx="1724543" cy="52322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 anchor="ctr" anchorCtr="1">
            <a:spAutoFit/>
          </a:bodyPr>
          <a:lstStyle/>
          <a:p>
            <a:pPr algn="ctr"/>
            <a:r>
              <a:rPr lang="fr-FR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Nuit du </a:t>
            </a:r>
          </a:p>
          <a:p>
            <a:pPr algn="ctr"/>
            <a:r>
              <a:rPr lang="fr-FR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sz="1400" b="1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fr-FR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 jour »</a:t>
            </a:r>
            <a:endParaRPr lang="fr-FR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488240" y="1958995"/>
            <a:ext cx="179675" cy="69527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rgbClr val="FF66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4677255" y="1946635"/>
            <a:ext cx="1724543" cy="720000"/>
          </a:xfrm>
          <a:prstGeom prst="rect">
            <a:avLst/>
          </a:prstGeom>
          <a:solidFill>
            <a:srgbClr val="99CC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 anchor="ctr" anchorCtr="0">
            <a:spAutoFit/>
          </a:bodyPr>
          <a:lstStyle/>
          <a:p>
            <a:pPr algn="ctr"/>
            <a:r>
              <a:rPr lang="fr-FR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Remords des Israélites.</a:t>
            </a:r>
            <a:endParaRPr lang="fr-FR" sz="14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1" name="Straight Connector 22"/>
          <p:cNvCxnSpPr/>
          <p:nvPr/>
        </p:nvCxnSpPr>
        <p:spPr>
          <a:xfrm flipV="1">
            <a:off x="6401798" y="1969357"/>
            <a:ext cx="0" cy="726030"/>
          </a:xfrm>
          <a:prstGeom prst="line">
            <a:avLst/>
          </a:prstGeom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6445293" y="1946635"/>
            <a:ext cx="200218" cy="720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accent6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2744049" y="2034731"/>
            <a:ext cx="1724543" cy="52322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 anchor="ctr" anchorCtr="1">
            <a:spAutoFit/>
          </a:bodyPr>
          <a:lstStyle/>
          <a:p>
            <a:pPr algn="ctr"/>
            <a:r>
              <a:rPr lang="fr-FR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Nuit du </a:t>
            </a:r>
          </a:p>
          <a:p>
            <a:pPr algn="ctr"/>
            <a:r>
              <a:rPr lang="fr-FR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sz="1400" b="1" baseline="30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fr-FR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 jour »</a:t>
            </a:r>
            <a:endParaRPr lang="fr-FR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ight Brace 33"/>
          <p:cNvSpPr/>
          <p:nvPr/>
        </p:nvSpPr>
        <p:spPr>
          <a:xfrm rot="5400000" flipH="1">
            <a:off x="2351573" y="-208696"/>
            <a:ext cx="260598" cy="4012735"/>
          </a:xfrm>
          <a:prstGeom prst="rightBrace">
            <a:avLst>
              <a:gd name="adj1" fmla="val 64504"/>
              <a:gd name="adj2" fmla="val 50369"/>
            </a:avLst>
          </a:prstGeom>
          <a:solidFill>
            <a:schemeClr val="accent6">
              <a:lumMod val="75000"/>
            </a:schemeClr>
          </a:solidFill>
          <a:ln w="57150">
            <a:solidFill>
              <a:schemeClr val="accent6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7" name="Ellipse 26"/>
          <p:cNvSpPr/>
          <p:nvPr/>
        </p:nvSpPr>
        <p:spPr>
          <a:xfrm>
            <a:off x="1828003" y="781019"/>
            <a:ext cx="1261983" cy="792088"/>
          </a:xfrm>
          <a:prstGeom prst="ellipse">
            <a:avLst/>
          </a:prstGeom>
          <a:solidFill>
            <a:srgbClr val="FFFF99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ZoneTexte 27"/>
          <p:cNvSpPr txBox="1"/>
          <p:nvPr/>
        </p:nvSpPr>
        <p:spPr>
          <a:xfrm>
            <a:off x="1811378" y="983805"/>
            <a:ext cx="12952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« Jour biblique »</a:t>
            </a:r>
          </a:p>
          <a:p>
            <a:pPr algn="ctr"/>
            <a:r>
              <a:rPr lang="fr-FR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aube/aube</a:t>
            </a:r>
            <a:endParaRPr lang="fr-FR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ZoneTexte 28"/>
          <p:cNvSpPr txBox="1"/>
          <p:nvPr/>
        </p:nvSpPr>
        <p:spPr>
          <a:xfrm>
            <a:off x="179513" y="3469299"/>
            <a:ext cx="2423126" cy="73866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57150">
            <a:solidFill>
              <a:schemeClr val="accent3">
                <a:lumMod val="5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 </a:t>
            </a:r>
            <a:r>
              <a:rPr lang="fr-FR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peuple vint à Béthel, et il y </a:t>
            </a:r>
            <a:r>
              <a:rPr lang="fr-FR" sz="1400" u="sng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resta</a:t>
            </a:r>
            <a:r>
              <a:rPr lang="fr-FR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devant </a:t>
            </a:r>
            <a:r>
              <a:rPr lang="fr-FR" sz="14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JUSQU'AU SOIR </a:t>
            </a:r>
            <a:r>
              <a:rPr lang="fr-FR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  <a:r>
              <a:rPr lang="fr-FR" sz="14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erev</a:t>
            </a:r>
            <a:r>
              <a:rPr lang="fr-FR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&gt;. » </a:t>
            </a:r>
            <a:r>
              <a:rPr lang="fr-FR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(Juges </a:t>
            </a:r>
            <a:r>
              <a:rPr lang="fr-FR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21.2a)</a:t>
            </a:r>
            <a:endParaRPr lang="fr-FR" sz="12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2763697" y="3014798"/>
            <a:ext cx="1724543" cy="206210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 Et ils dirent : YHWH, Elohim d'Israël, pourquoi cela s'est-il produit en Israël ? Pourquoi manque-t-il </a:t>
            </a:r>
            <a:r>
              <a:rPr lang="fr-FR" sz="1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aujourd'hui</a:t>
            </a:r>
            <a:r>
              <a:rPr lang="fr-FR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une tribu d'Israël ? » </a:t>
            </a:r>
            <a:r>
              <a:rPr lang="fr-FR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(Juges 21.3)</a:t>
            </a:r>
            <a:endParaRPr lang="fr-FR" sz="12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ZoneTexte 30"/>
          <p:cNvSpPr txBox="1"/>
          <p:nvPr/>
        </p:nvSpPr>
        <p:spPr>
          <a:xfrm>
            <a:off x="6804248" y="2832523"/>
            <a:ext cx="2195736" cy="2031325"/>
          </a:xfrm>
          <a:prstGeom prst="rect">
            <a:avLst/>
          </a:prstGeom>
          <a:solidFill>
            <a:schemeClr val="bg1">
              <a:lumMod val="75000"/>
            </a:schemeClr>
          </a:solidFill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 Se lever tôt » évoque le </a:t>
            </a:r>
            <a:r>
              <a:rPr lang="fr-FR" sz="1400" u="sng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début</a:t>
            </a:r>
            <a:r>
              <a:rPr lang="fr-FR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d’une période de temps spécifique. </a:t>
            </a:r>
          </a:p>
          <a:p>
            <a:pPr algn="ctr"/>
            <a:r>
              <a:rPr lang="fr-FR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israélites se sont-ils levés tôt au coucher de soleil, avant la nuit, pour construire un autel et pratiquer des holocaustes ?</a:t>
            </a:r>
            <a:endParaRPr lang="fr-FR" sz="12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2" name="Connecteur droit avec flèche 31"/>
          <p:cNvCxnSpPr>
            <a:stCxn id="29" idx="0"/>
            <a:endCxn id="17" idx="2"/>
          </p:cNvCxnSpPr>
          <p:nvPr/>
        </p:nvCxnSpPr>
        <p:spPr>
          <a:xfrm flipV="1">
            <a:off x="1391076" y="2654274"/>
            <a:ext cx="1229819" cy="81502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4" name="Connecteur droit avec flèche 33"/>
          <p:cNvCxnSpPr>
            <a:stCxn id="30" idx="0"/>
            <a:endCxn id="17" idx="2"/>
          </p:cNvCxnSpPr>
          <p:nvPr/>
        </p:nvCxnSpPr>
        <p:spPr>
          <a:xfrm flipH="1" flipV="1">
            <a:off x="2620895" y="2654274"/>
            <a:ext cx="1005074" cy="36052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9" name="Connecteur droit avec flèche 38"/>
          <p:cNvCxnSpPr>
            <a:stCxn id="31" idx="0"/>
            <a:endCxn id="23" idx="2"/>
          </p:cNvCxnSpPr>
          <p:nvPr/>
        </p:nvCxnSpPr>
        <p:spPr>
          <a:xfrm flipH="1" flipV="1">
            <a:off x="6545402" y="2666635"/>
            <a:ext cx="1356714" cy="165888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8435028" y="1979447"/>
            <a:ext cx="179675" cy="70585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rgbClr val="FF66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36" name="Right Brace 33"/>
          <p:cNvSpPr/>
          <p:nvPr/>
        </p:nvSpPr>
        <p:spPr>
          <a:xfrm rot="5400000" flipH="1">
            <a:off x="6348594" y="-134943"/>
            <a:ext cx="260598" cy="3865228"/>
          </a:xfrm>
          <a:prstGeom prst="rightBrace">
            <a:avLst>
              <a:gd name="adj1" fmla="val 64504"/>
              <a:gd name="adj2" fmla="val 50369"/>
            </a:avLst>
          </a:prstGeom>
          <a:solidFill>
            <a:schemeClr val="accent6">
              <a:lumMod val="75000"/>
            </a:schemeClr>
          </a:solidFill>
          <a:ln w="57150">
            <a:solidFill>
              <a:schemeClr val="accent6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7" name="Ellipse 36"/>
          <p:cNvSpPr/>
          <p:nvPr/>
        </p:nvSpPr>
        <p:spPr>
          <a:xfrm>
            <a:off x="5898777" y="781019"/>
            <a:ext cx="1261983" cy="792088"/>
          </a:xfrm>
          <a:prstGeom prst="ellipse">
            <a:avLst/>
          </a:prstGeom>
          <a:solidFill>
            <a:srgbClr val="FFFF99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ZoneTexte 37"/>
          <p:cNvSpPr txBox="1"/>
          <p:nvPr/>
        </p:nvSpPr>
        <p:spPr>
          <a:xfrm>
            <a:off x="5882152" y="983805"/>
            <a:ext cx="12952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b="1" dirty="0">
                <a:latin typeface="Arial" panose="020B0604020202020204" pitchFamily="34" charset="0"/>
                <a:cs typeface="Arial" panose="020B0604020202020204" pitchFamily="34" charset="0"/>
              </a:rPr>
              <a:t>« Jour biblique »</a:t>
            </a:r>
          </a:p>
          <a:p>
            <a:pPr algn="ctr"/>
            <a:r>
              <a:rPr lang="fr-FR" sz="1100" b="1" dirty="0">
                <a:latin typeface="Arial" panose="020B0604020202020204" pitchFamily="34" charset="0"/>
                <a:cs typeface="Arial" panose="020B0604020202020204" pitchFamily="34" charset="0"/>
              </a:rPr>
              <a:t>aube/aube</a:t>
            </a:r>
          </a:p>
        </p:txBody>
      </p:sp>
      <p:sp>
        <p:nvSpPr>
          <p:cNvPr id="41" name="ZoneTexte 40"/>
          <p:cNvSpPr txBox="1"/>
          <p:nvPr/>
        </p:nvSpPr>
        <p:spPr>
          <a:xfrm>
            <a:off x="4718706" y="3361577"/>
            <a:ext cx="1968256" cy="95410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FF66FF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</a:t>
            </a:r>
            <a:r>
              <a:rPr lang="fr-FR" sz="14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lendemain </a:t>
            </a:r>
            <a:r>
              <a:rPr lang="fr-FR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(&lt;</a:t>
            </a:r>
            <a:r>
              <a:rPr lang="fr-FR" sz="1400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</a:t>
            </a:r>
            <a:r>
              <a:rPr lang="fr-FR" sz="1400" u="sng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fr-FR" sz="1400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</a:t>
            </a:r>
            <a:r>
              <a:rPr lang="fr-FR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&gt;) , </a:t>
            </a:r>
            <a:r>
              <a:rPr lang="fr-FR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peuple </a:t>
            </a:r>
            <a:r>
              <a:rPr lang="fr-FR" sz="1400" u="sng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leva de bon </a:t>
            </a:r>
            <a:r>
              <a:rPr lang="fr-FR" sz="1400" u="sng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matin</a:t>
            </a:r>
            <a:r>
              <a:rPr lang="fr-FR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fr-FR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(Juges </a:t>
            </a:r>
            <a:r>
              <a:rPr lang="fr-FR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21.4a)</a:t>
            </a:r>
            <a:endParaRPr lang="fr-FR" sz="12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2" name="Connecteur droit avec flèche 41"/>
          <p:cNvCxnSpPr>
            <a:stCxn id="41" idx="0"/>
            <a:endCxn id="19" idx="2"/>
          </p:cNvCxnSpPr>
          <p:nvPr/>
        </p:nvCxnSpPr>
        <p:spPr>
          <a:xfrm flipH="1" flipV="1">
            <a:off x="4578078" y="2654273"/>
            <a:ext cx="1124756" cy="707304"/>
          </a:xfrm>
          <a:prstGeom prst="straightConnector1">
            <a:avLst/>
          </a:prstGeom>
          <a:ln>
            <a:solidFill>
              <a:srgbClr val="FF66FF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5" name="Right Brace 33"/>
          <p:cNvSpPr/>
          <p:nvPr/>
        </p:nvSpPr>
        <p:spPr>
          <a:xfrm rot="5400000" flipH="1">
            <a:off x="4284225" y="-208697"/>
            <a:ext cx="260598" cy="4012735"/>
          </a:xfrm>
          <a:prstGeom prst="rightBrace">
            <a:avLst>
              <a:gd name="adj1" fmla="val 64504"/>
              <a:gd name="adj2" fmla="val 50369"/>
            </a:avLst>
          </a:prstGeom>
          <a:noFill/>
          <a:ln w="50800" cap="rnd">
            <a:solidFill>
              <a:schemeClr val="bg1">
                <a:lumMod val="65000"/>
              </a:schemeClr>
            </a:solidFill>
            <a:prstDash val="sysDash"/>
            <a:round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0" name="Ellipse 39"/>
          <p:cNvSpPr/>
          <p:nvPr/>
        </p:nvSpPr>
        <p:spPr>
          <a:xfrm>
            <a:off x="3760655" y="781018"/>
            <a:ext cx="1261983" cy="792088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ZoneTexte 42"/>
          <p:cNvSpPr txBox="1"/>
          <p:nvPr/>
        </p:nvSpPr>
        <p:spPr>
          <a:xfrm>
            <a:off x="3744030" y="983804"/>
            <a:ext cx="12952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« Jour biblique »</a:t>
            </a:r>
          </a:p>
          <a:p>
            <a:pPr algn="ctr"/>
            <a:r>
              <a:rPr lang="fr-FR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cds</a:t>
            </a:r>
            <a:r>
              <a:rPr lang="fr-FR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fr-FR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cds</a:t>
            </a:r>
            <a:endParaRPr lang="fr-FR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ight Brace 33"/>
          <p:cNvSpPr/>
          <p:nvPr/>
        </p:nvSpPr>
        <p:spPr>
          <a:xfrm rot="5400000">
            <a:off x="2342508" y="838394"/>
            <a:ext cx="340071" cy="4012735"/>
          </a:xfrm>
          <a:prstGeom prst="rightBrace">
            <a:avLst>
              <a:gd name="adj1" fmla="val 64504"/>
              <a:gd name="adj2" fmla="val 50369"/>
            </a:avLst>
          </a:prstGeom>
          <a:ln>
            <a:solidFill>
              <a:srgbClr val="00B0F0"/>
            </a:solidFill>
            <a:prstDash val="sysDash"/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14" name="Connecteur droit 13"/>
          <p:cNvCxnSpPr>
            <a:endCxn id="44" idx="1"/>
          </p:cNvCxnSpPr>
          <p:nvPr/>
        </p:nvCxnSpPr>
        <p:spPr>
          <a:xfrm flipH="1" flipV="1">
            <a:off x="2497737" y="3014797"/>
            <a:ext cx="1108585" cy="1357153"/>
          </a:xfrm>
          <a:prstGeom prst="line">
            <a:avLst/>
          </a:prstGeom>
          <a:ln>
            <a:solidFill>
              <a:srgbClr val="00B0F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Ellipse 45"/>
          <p:cNvSpPr/>
          <p:nvPr/>
        </p:nvSpPr>
        <p:spPr>
          <a:xfrm>
            <a:off x="3052028" y="4227934"/>
            <a:ext cx="1102917" cy="439073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08543586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8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3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8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5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  <p:bldP spid="17" grpId="0" animBg="1"/>
      <p:bldP spid="18" grpId="0" animBg="1"/>
      <p:bldP spid="19" grpId="0" animBg="1"/>
      <p:bldP spid="20" grpId="0" animBg="1"/>
      <p:bldP spid="23" grpId="0" animBg="1"/>
      <p:bldP spid="24" grpId="0" animBg="1"/>
      <p:bldP spid="26" grpId="0" animBg="1"/>
      <p:bldP spid="27" grpId="0" animBg="1"/>
      <p:bldP spid="28" grpId="0"/>
      <p:bldP spid="29" grpId="0" animBg="1"/>
      <p:bldP spid="30" grpId="0" animBg="1"/>
      <p:bldP spid="31" grpId="0" animBg="1"/>
      <p:bldP spid="33" grpId="0" animBg="1"/>
      <p:bldP spid="36" grpId="0" animBg="1"/>
      <p:bldP spid="37" grpId="0" animBg="1"/>
      <p:bldP spid="38" grpId="0"/>
      <p:bldP spid="41" grpId="0" animBg="1"/>
      <p:bldP spid="35" grpId="0" animBg="1"/>
      <p:bldP spid="40" grpId="0" animBg="1"/>
      <p:bldP spid="43" grpId="0"/>
      <p:bldP spid="44" grpId="0" animBg="1"/>
      <p:bldP spid="4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104" y="0"/>
            <a:ext cx="9164104" cy="5184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/>
              <a:pPr/>
              <a:t>21</a:t>
            </a:fld>
            <a:endParaRPr lang="fr-FR" dirty="0"/>
          </a:p>
        </p:txBody>
      </p:sp>
      <p:pic>
        <p:nvPicPr>
          <p:cNvPr id="2052" name="Picture 4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499"/>
            <a:ext cx="758190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ensées 2"/>
          <p:cNvSpPr/>
          <p:nvPr/>
        </p:nvSpPr>
        <p:spPr>
          <a:xfrm flipH="1">
            <a:off x="467543" y="123478"/>
            <a:ext cx="2342063" cy="1440160"/>
          </a:xfrm>
          <a:prstGeom prst="cloudCallout">
            <a:avLst>
              <a:gd name="adj1" fmla="val -1898"/>
              <a:gd name="adj2" fmla="val 88204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594458" y="333796"/>
            <a:ext cx="20882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rgbClr val="FFFF66"/>
                </a:solidFill>
              </a:rPr>
              <a:t>Quand commence le « jour biblique » selon YHWH ?</a:t>
            </a:r>
            <a:endParaRPr lang="fr-FR" dirty="0">
              <a:solidFill>
                <a:srgbClr val="FFFF66"/>
              </a:solidFill>
            </a:endParaRPr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599330"/>
            <a:ext cx="1115169" cy="111516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699542"/>
            <a:ext cx="1115169" cy="111516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1900" y="3579862"/>
            <a:ext cx="1152128" cy="115212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 descr="Related imag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6148" y="585241"/>
            <a:ext cx="1098600" cy="109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1" descr="Related imag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707826"/>
            <a:ext cx="1098600" cy="109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1" descr="Related imag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1900" y="3606626"/>
            <a:ext cx="1098600" cy="109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0874708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4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4" dur="1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104" y="0"/>
            <a:ext cx="9164104" cy="5184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/>
              <a:pPr/>
              <a:t>22</a:t>
            </a:fld>
            <a:endParaRPr lang="fr-FR" dirty="0"/>
          </a:p>
        </p:txBody>
      </p:sp>
      <p:sp>
        <p:nvSpPr>
          <p:cNvPr id="10" name="TextBox 4"/>
          <p:cNvSpPr txBox="1"/>
          <p:nvPr/>
        </p:nvSpPr>
        <p:spPr>
          <a:xfrm>
            <a:off x="-10052" y="1227050"/>
            <a:ext cx="9144000" cy="138499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2800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Rockwell" pitchFamily="18" charset="0"/>
              </a:rPr>
              <a:t>Selon</a:t>
            </a:r>
            <a:r>
              <a:rPr lang="en-US" sz="28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Rockwell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Rockwell" pitchFamily="18" charset="0"/>
              </a:rPr>
              <a:t>l’auteur</a:t>
            </a:r>
            <a:r>
              <a:rPr lang="en-US" sz="28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Rockwell" pitchFamily="18" charset="0"/>
              </a:rPr>
              <a:t> du Livre des </a:t>
            </a:r>
            <a:r>
              <a:rPr lang="en-US" sz="2800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Rockwell" pitchFamily="18" charset="0"/>
              </a:rPr>
              <a:t>Juges</a:t>
            </a:r>
            <a:r>
              <a:rPr lang="en-US" sz="28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Rockwell" pitchFamily="18" charset="0"/>
              </a:rPr>
              <a:t>,</a:t>
            </a:r>
          </a:p>
          <a:p>
            <a:pPr algn="ctr"/>
            <a:r>
              <a:rPr lang="en-US" sz="28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Rockwell" pitchFamily="18" charset="0"/>
              </a:rPr>
              <a:t>(</a:t>
            </a:r>
            <a:r>
              <a:rPr lang="en-US" sz="2800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Rockwell" pitchFamily="18" charset="0"/>
              </a:rPr>
              <a:t>probablement</a:t>
            </a:r>
            <a:r>
              <a:rPr lang="en-US" sz="28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Rockwell" pitchFamily="18" charset="0"/>
              </a:rPr>
              <a:t> le </a:t>
            </a:r>
            <a:r>
              <a:rPr lang="en-US" sz="2800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Rockwell" pitchFamily="18" charset="0"/>
              </a:rPr>
              <a:t>juge</a:t>
            </a:r>
            <a:r>
              <a:rPr lang="en-US" sz="28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Rockwell" pitchFamily="18" charset="0"/>
              </a:rPr>
              <a:t> et </a:t>
            </a:r>
            <a:r>
              <a:rPr lang="en-US" sz="2800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Rockwell" pitchFamily="18" charset="0"/>
              </a:rPr>
              <a:t>prophète</a:t>
            </a:r>
            <a:r>
              <a:rPr lang="en-US" sz="28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Rockwell" pitchFamily="18" charset="0"/>
              </a:rPr>
              <a:t> Samuel)</a:t>
            </a:r>
          </a:p>
          <a:p>
            <a:pPr algn="ctr"/>
            <a:r>
              <a:rPr lang="en-US" sz="2800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Rockwell" pitchFamily="18" charset="0"/>
              </a:rPr>
              <a:t>écrit</a:t>
            </a:r>
            <a:r>
              <a:rPr lang="en-US" sz="28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Rockwell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Rockwell" pitchFamily="18" charset="0"/>
              </a:rPr>
              <a:t>il</a:t>
            </a:r>
            <a:r>
              <a:rPr lang="en-US" sz="28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Rockwell" pitchFamily="18" charset="0"/>
              </a:rPr>
              <a:t> y a plus de 3 </a:t>
            </a:r>
            <a:r>
              <a:rPr lang="en-US" sz="2800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Rockwell" pitchFamily="18" charset="0"/>
              </a:rPr>
              <a:t>millénaires</a:t>
            </a:r>
            <a:r>
              <a:rPr lang="en-US" sz="28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Rockwell" pitchFamily="18" charset="0"/>
              </a:rPr>
              <a:t>…</a:t>
            </a:r>
            <a:r>
              <a:rPr lang="en-US" sz="28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Rockwell" pitchFamily="18" charset="0"/>
              </a:rPr>
              <a:t> </a:t>
            </a:r>
            <a:endParaRPr lang="en-US" sz="2800" dirty="0" smtClean="0">
              <a:solidFill>
                <a:schemeClr val="accent6">
                  <a:lumMod val="60000"/>
                  <a:lumOff val="40000"/>
                </a:schemeClr>
              </a:solidFill>
              <a:latin typeface="Rockwell" pitchFamily="18" charset="0"/>
            </a:endParaRPr>
          </a:p>
        </p:txBody>
      </p:sp>
      <p:sp>
        <p:nvSpPr>
          <p:cNvPr id="11" name="TextBox 4"/>
          <p:cNvSpPr txBox="1"/>
          <p:nvPr/>
        </p:nvSpPr>
        <p:spPr>
          <a:xfrm>
            <a:off x="-30111" y="365187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2800" dirty="0">
                <a:solidFill>
                  <a:schemeClr val="accent6">
                    <a:lumMod val="60000"/>
                    <a:lumOff val="40000"/>
                  </a:schemeClr>
                </a:solidFill>
                <a:latin typeface="Rockwell" pitchFamily="18" charset="0"/>
              </a:rPr>
              <a:t>l</a:t>
            </a:r>
            <a:r>
              <a:rPr lang="en-US" sz="28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Rockwell" pitchFamily="18" charset="0"/>
              </a:rPr>
              <a:t>e “jour </a:t>
            </a:r>
            <a:r>
              <a:rPr lang="en-US" sz="2800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Rockwell" pitchFamily="18" charset="0"/>
              </a:rPr>
              <a:t>biblique</a:t>
            </a:r>
            <a:r>
              <a:rPr lang="en-US" sz="28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Rockwell" pitchFamily="18" charset="0"/>
              </a:rPr>
              <a:t>” commence à </a:t>
            </a:r>
            <a:r>
              <a:rPr lang="en-US" sz="2800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Rockwell" pitchFamily="18" charset="0"/>
              </a:rPr>
              <a:t>l’aube</a:t>
            </a:r>
            <a:r>
              <a:rPr lang="en-US" sz="28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Rockwell" pitchFamily="18" charset="0"/>
              </a:rPr>
              <a:t>.</a:t>
            </a:r>
            <a:endParaRPr lang="en-US" sz="2800" dirty="0" smtClean="0">
              <a:solidFill>
                <a:schemeClr val="accent6">
                  <a:lumMod val="60000"/>
                  <a:lumOff val="40000"/>
                </a:schemeClr>
              </a:solidFill>
              <a:latin typeface="Rockwell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0619479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REE HD video backgrounds – abstract animated white silver background.mpe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428979" y="3605920"/>
            <a:ext cx="7608935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calendrier.alliance@gmail.com</a:t>
            </a:r>
            <a:endParaRPr lang="en-US" sz="360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1519" y="1413910"/>
            <a:ext cx="864096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Vous</a:t>
            </a:r>
            <a:r>
              <a:rPr lang="en-US" sz="3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en-US" sz="36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pouvez</a:t>
            </a:r>
            <a:r>
              <a:rPr lang="en-US" sz="3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 nous </a:t>
            </a:r>
            <a:r>
              <a:rPr lang="en-US" sz="36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adresser</a:t>
            </a:r>
            <a:r>
              <a:rPr lang="en-US" sz="3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en-US" sz="36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vos</a:t>
            </a:r>
            <a:r>
              <a:rPr lang="en-US" sz="3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 questions/</a:t>
            </a:r>
            <a:r>
              <a:rPr lang="en-US" sz="36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commentaires</a:t>
            </a:r>
            <a:r>
              <a:rPr lang="en-US" sz="3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 à:</a:t>
            </a:r>
            <a:endParaRPr lang="en-US" sz="36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itchFamily="2" charset="0"/>
            </a:endParaRPr>
          </a:p>
        </p:txBody>
      </p:sp>
      <p:pic>
        <p:nvPicPr>
          <p:cNvPr id="6" name="Picture 2" descr="C:\Users\Rae\Desktop\Grammar Art\email mouse bes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899" y="3400797"/>
            <a:ext cx="1176041" cy="851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 smtClean="0"/>
              <a:t>23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02351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4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93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4"/>
          <p:cNvSpPr txBox="1"/>
          <p:nvPr/>
        </p:nvSpPr>
        <p:spPr>
          <a:xfrm>
            <a:off x="0" y="50979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000" b="1" dirty="0" err="1" smtClean="0">
                <a:solidFill>
                  <a:schemeClr val="bg1"/>
                </a:solidFill>
                <a:latin typeface="Rockwell" pitchFamily="18" charset="0"/>
              </a:rPr>
              <a:t>Tempête</a:t>
            </a:r>
            <a:r>
              <a:rPr lang="en-US" sz="4000" b="1" dirty="0" smtClean="0">
                <a:solidFill>
                  <a:schemeClr val="bg1"/>
                </a:solidFill>
                <a:latin typeface="Rockwell" pitchFamily="18" charset="0"/>
              </a:rPr>
              <a:t> </a:t>
            </a:r>
            <a:r>
              <a:rPr lang="en-US" sz="4000" b="1" dirty="0">
                <a:solidFill>
                  <a:schemeClr val="bg1"/>
                </a:solidFill>
                <a:latin typeface="Rockwell" pitchFamily="18" charset="0"/>
              </a:rPr>
              <a:t>sur les </a:t>
            </a:r>
            <a:r>
              <a:rPr lang="en-US" sz="4000" b="1" dirty="0" err="1" smtClean="0">
                <a:solidFill>
                  <a:schemeClr val="bg1"/>
                </a:solidFill>
                <a:latin typeface="Rockwell" pitchFamily="18" charset="0"/>
              </a:rPr>
              <a:t>Benjamites</a:t>
            </a:r>
            <a:endParaRPr lang="en-US" sz="4000" b="1" dirty="0">
              <a:solidFill>
                <a:schemeClr val="bg1"/>
              </a:solidFill>
              <a:latin typeface="Rockwell" pitchFamily="18" charset="0"/>
            </a:endParaRPr>
          </a:p>
        </p:txBody>
      </p:sp>
      <p:sp>
        <p:nvSpPr>
          <p:cNvPr id="15" name="Text Placeholder 2"/>
          <p:cNvSpPr txBox="1">
            <a:spLocks/>
          </p:cNvSpPr>
          <p:nvPr/>
        </p:nvSpPr>
        <p:spPr>
          <a:xfrm>
            <a:off x="2378503" y="773321"/>
            <a:ext cx="4386994" cy="533400"/>
          </a:xfrm>
          <a:prstGeom prst="rect">
            <a:avLst/>
          </a:prstGeo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 fontScale="25000" lnSpcReduction="20000"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marL="0" indent="0" algn="l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SzPct val="73000"/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208" indent="-228600" algn="l" rtl="0" eaLnBrk="1" latinLnBrk="0" hangingPunct="1">
              <a:spcBef>
                <a:spcPts val="5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12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58952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0000"/>
              <a:buFont typeface="Wingdings"/>
              <a:buChar char=""/>
              <a:defRPr kumimoji="0"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9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70000"/>
              <a:buFont typeface="Wingdings"/>
              <a:buChar char=""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72184" indent="-182880" algn="l" rtl="0" eaLnBrk="1" latinLnBrk="0" hangingPunct="1">
              <a:spcBef>
                <a:spcPts val="4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733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47088" indent="-182880" algn="l" rtl="0" eaLnBrk="1" latinLnBrk="0" hangingPunct="1">
              <a:spcBef>
                <a:spcPts val="300"/>
              </a:spcBef>
              <a:buClr>
                <a:schemeClr val="accent4"/>
              </a:buClr>
              <a:buSzPct val="100000"/>
              <a:buChar char="•"/>
              <a:defRPr kumimoji="0" sz="1600" kern="1200" baseline="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Wingdings"/>
              <a:buChar char="§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en-US" sz="16000" b="1" dirty="0" smtClean="0">
                <a:solidFill>
                  <a:schemeClr val="bg1"/>
                </a:solidFill>
                <a:latin typeface="Rockwell" pitchFamily="18" charset="0"/>
              </a:rPr>
              <a:t>- </a:t>
            </a:r>
            <a:r>
              <a:rPr lang="en-US" sz="16000" b="1" dirty="0" err="1" smtClean="0">
                <a:solidFill>
                  <a:schemeClr val="bg1"/>
                </a:solidFill>
                <a:latin typeface="Rockwell" pitchFamily="18" charset="0"/>
              </a:rPr>
              <a:t>Juges</a:t>
            </a:r>
            <a:r>
              <a:rPr lang="en-US" sz="16000" b="1" dirty="0" smtClean="0">
                <a:solidFill>
                  <a:schemeClr val="bg1"/>
                </a:solidFill>
                <a:latin typeface="Rockwell" pitchFamily="18" charset="0"/>
              </a:rPr>
              <a:t> </a:t>
            </a:r>
            <a:r>
              <a:rPr lang="en-US" sz="16000" b="1" dirty="0">
                <a:solidFill>
                  <a:schemeClr val="bg1"/>
                </a:solidFill>
                <a:latin typeface="Rockwell" pitchFamily="18" charset="0"/>
              </a:rPr>
              <a:t>20 </a:t>
            </a:r>
            <a:r>
              <a:rPr lang="en-US" sz="16000" b="1" dirty="0" smtClean="0">
                <a:solidFill>
                  <a:schemeClr val="bg1"/>
                </a:solidFill>
                <a:latin typeface="Rockwell" pitchFamily="18" charset="0"/>
              </a:rPr>
              <a:t>-</a:t>
            </a:r>
            <a:endParaRPr lang="en-US" sz="16000" b="1" dirty="0">
              <a:solidFill>
                <a:schemeClr val="bg1"/>
              </a:solidFill>
              <a:latin typeface="Rockwell" pitchFamily="18" charset="0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 smtClean="0"/>
              <a:t>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42455540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judges benjamites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3"/>
          <p:cNvSpPr txBox="1">
            <a:spLocks/>
          </p:cNvSpPr>
          <p:nvPr/>
        </p:nvSpPr>
        <p:spPr>
          <a:xfrm>
            <a:off x="0" y="98599"/>
            <a:ext cx="9144000" cy="515590"/>
          </a:xfrm>
          <a:prstGeom prst="rect">
            <a:avLst/>
          </a:prstGeom>
        </p:spPr>
        <p:txBody>
          <a:bodyPr vert="horz" lIns="45720" tIns="0" rIns="45720" bIns="0" anchor="b" anchorCtr="0"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800" b="1" kern="1200" cap="all" baseline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US" sz="2800" b="0" i="1" cap="none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Drame chez les </a:t>
            </a:r>
            <a:r>
              <a:rPr lang="en-US" sz="2800" b="0" i="1" cap="none" spc="150" dirty="0" err="1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Benjamites</a:t>
            </a:r>
            <a:r>
              <a:rPr lang="en-US" sz="2800" b="0" i="1" cap="none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 (</a:t>
            </a:r>
            <a:r>
              <a:rPr lang="en-US" sz="2800" b="0" i="1" cap="none" spc="150" dirty="0" err="1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Juges</a:t>
            </a:r>
            <a:r>
              <a:rPr lang="en-US" sz="2800" b="0" i="1" cap="none" spc="150" dirty="0" smtClean="0">
                <a:ln w="11430"/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 19) </a:t>
            </a:r>
            <a:endParaRPr lang="en-US" sz="2800" b="0" cap="none" spc="150" dirty="0">
              <a:ln w="11430"/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7810" y="1128799"/>
            <a:ext cx="879667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 passage à </a:t>
            </a:r>
            <a:r>
              <a:rPr lang="fr-FR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Guibea</a:t>
            </a:r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l’épouse d’un Lévite est victime d’un </a:t>
            </a:r>
            <a:r>
              <a:rPr lang="fr-FR" sz="2000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viol collectif</a:t>
            </a:r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par une bande de </a:t>
            </a:r>
            <a:r>
              <a:rPr lang="fr-FR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Benjamites</a:t>
            </a:r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toute la nuit durant jusqu’à l’aube.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10" y="2049263"/>
            <a:ext cx="4176465" cy="29464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Ellipse 1"/>
          <p:cNvSpPr/>
          <p:nvPr/>
        </p:nvSpPr>
        <p:spPr>
          <a:xfrm>
            <a:off x="1403648" y="3522463"/>
            <a:ext cx="1512168" cy="576064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4344275" y="2066526"/>
            <a:ext cx="462021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Les Israélites décident de ne pas laisser ce crime impuni et de juger les coupables.</a:t>
            </a:r>
          </a:p>
        </p:txBody>
      </p:sp>
      <p:sp>
        <p:nvSpPr>
          <p:cNvPr id="10" name="Rectangle 9"/>
          <p:cNvSpPr/>
          <p:nvPr/>
        </p:nvSpPr>
        <p:spPr>
          <a:xfrm>
            <a:off x="4344275" y="3082864"/>
            <a:ext cx="46202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Les </a:t>
            </a:r>
            <a:r>
              <a:rPr lang="fr-FR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Benjamites</a:t>
            </a:r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refusent…</a:t>
            </a:r>
          </a:p>
          <a:p>
            <a:pPr lvl="0" algn="just"/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 guerre est déclarée !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344275" y="3819481"/>
            <a:ext cx="462021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«Les </a:t>
            </a:r>
            <a:r>
              <a:rPr lang="fr-FR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Benjamites</a:t>
            </a:r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sortirent de leurs villes et se rassemblèrent à </a:t>
            </a:r>
            <a:r>
              <a:rPr lang="fr-FR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Guibea</a:t>
            </a:r>
            <a:r>
              <a:rPr lang="fr-F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pour </a:t>
            </a:r>
            <a:r>
              <a:rPr lang="fr-FR" sz="2000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combattre</a:t>
            </a:r>
            <a:r>
              <a:rPr lang="fr-F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les Israélites</a:t>
            </a:r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.»</a:t>
            </a:r>
            <a:r>
              <a:rPr lang="fr-F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fr-FR" sz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(Juges 20.14)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 smtClean="0"/>
              <a:t>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50658612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animBg="1"/>
      <p:bldP spid="9" grpId="0"/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Image result for background pp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40" y="-42546"/>
            <a:ext cx="9173840" cy="5232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79518" y="411510"/>
            <a:ext cx="879667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sz="2000" u="sng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Avant</a:t>
            </a:r>
            <a:r>
              <a:rPr lang="fr-FR" sz="20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 1</a:t>
            </a:r>
            <a:r>
              <a:rPr lang="fr-FR" sz="2000" baseline="300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</a:t>
            </a:r>
            <a:r>
              <a:rPr lang="fr-FR" sz="20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jour de combat</a:t>
            </a:r>
            <a:r>
              <a:rPr lang="fr-FR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les Israélites vont d’abord demander une </a:t>
            </a:r>
            <a:r>
              <a:rPr lang="fr-FR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fr-FR" sz="2000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è</a:t>
            </a:r>
            <a:r>
              <a:rPr lang="fr-FR" sz="2000" baseline="30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</a:t>
            </a:r>
            <a:r>
              <a:rPr lang="fr-FR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fois </a:t>
            </a:r>
            <a:r>
              <a:rPr lang="fr-FR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conseil</a:t>
            </a:r>
            <a:r>
              <a:rPr lang="fr-FR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auprès de YHWH :</a:t>
            </a:r>
            <a:endParaRPr lang="fr-FR" sz="14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110" descr="C:\Documents and Settings\Demo\Desktop\Moon-Month &amp; Dawn\Astleford Studies - Dawn\7a - Judges Belligerant Benjamites {10 pgs} 1-1-15\Art Jud 20 BB Study\Ask Yah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952" y="2211710"/>
            <a:ext cx="3413184" cy="24194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2" name="Rectangle 1"/>
          <p:cNvSpPr/>
          <p:nvPr/>
        </p:nvSpPr>
        <p:spPr>
          <a:xfrm>
            <a:off x="179518" y="1122261"/>
            <a:ext cx="856894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 </a:t>
            </a:r>
            <a:r>
              <a:rPr lang="fr-FR" sz="2000" u="sng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</a:t>
            </a:r>
            <a:r>
              <a:rPr lang="fr-FR" sz="2000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Israélites</a:t>
            </a:r>
            <a:r>
              <a:rPr lang="fr-F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 levèrent, montèrent à Béthel et </a:t>
            </a:r>
            <a:r>
              <a:rPr lang="fr-FR" sz="2000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consultèrent </a:t>
            </a:r>
            <a:r>
              <a:rPr lang="fr-FR" sz="2000" u="sng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Elohim</a:t>
            </a:r>
            <a:r>
              <a:rPr lang="fr-FR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</a:t>
            </a:r>
            <a:r>
              <a:rPr lang="fr-FR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disant : Qui </a:t>
            </a:r>
            <a:r>
              <a:rPr lang="fr-F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nous montera le premier pour combattre les </a:t>
            </a:r>
            <a:r>
              <a:rPr lang="fr-FR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Benjamites</a:t>
            </a:r>
            <a:r>
              <a:rPr lang="fr-FR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YHWH répondit : C'est </a:t>
            </a:r>
            <a:r>
              <a:rPr lang="fr-F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Juda qui montera le premier</a:t>
            </a:r>
            <a:r>
              <a:rPr lang="fr-FR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.» </a:t>
            </a:r>
            <a:r>
              <a:rPr lang="fr-FR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(Juges 20.18)</a:t>
            </a:r>
            <a:endParaRPr lang="fr-FR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79518" y="2283718"/>
            <a:ext cx="494746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Israélites consulteront au total </a:t>
            </a:r>
            <a:r>
              <a:rPr lang="fr-FR" sz="2000" u="sng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fois </a:t>
            </a:r>
            <a:r>
              <a:rPr lang="fr-FR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YHWH, dans le cadre de ce conflit :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5314" y="4254420"/>
            <a:ext cx="375158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Regardons cela de plus près…</a:t>
            </a:r>
            <a:endParaRPr lang="fr-FR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6" name="Picture 4" descr="Image result for pas Ã  pa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90984">
            <a:off x="3995262" y="3765031"/>
            <a:ext cx="1099673" cy="1378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 smtClean="0"/>
              <a:t>5</a:t>
            </a:fld>
            <a:endParaRPr lang="fr-FR" dirty="0"/>
          </a:p>
        </p:txBody>
      </p:sp>
      <p:sp>
        <p:nvSpPr>
          <p:cNvPr id="10" name="Rectangle 9"/>
          <p:cNvSpPr/>
          <p:nvPr/>
        </p:nvSpPr>
        <p:spPr>
          <a:xfrm>
            <a:off x="604839" y="2980925"/>
            <a:ext cx="48965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fr-FR" sz="2000" baseline="30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è</a:t>
            </a:r>
            <a:r>
              <a:rPr lang="fr-FR" sz="2000" baseline="30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</a:t>
            </a:r>
            <a:r>
              <a:rPr lang="fr-FR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fois : </a:t>
            </a:r>
            <a:r>
              <a:rPr lang="fr-FR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avant le 1</a:t>
            </a:r>
            <a:r>
              <a:rPr lang="fr-FR" sz="2000" baseline="30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</a:t>
            </a:r>
            <a:r>
              <a:rPr lang="fr-FR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combat </a:t>
            </a:r>
            <a:r>
              <a:rPr lang="fr-FR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(Juges 20.18)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04839" y="3381035"/>
            <a:ext cx="48965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2000" baseline="30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fr-FR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fois : avant le 2</a:t>
            </a:r>
            <a:r>
              <a:rPr lang="fr-FR" sz="2000" baseline="30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fr-FR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combat </a:t>
            </a:r>
            <a:r>
              <a:rPr lang="fr-FR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(Juges 20.23)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04839" y="3769936"/>
            <a:ext cx="48965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sz="2000" baseline="30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fr-FR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fois : avant le 3</a:t>
            </a:r>
            <a:r>
              <a:rPr lang="fr-FR" sz="2000" baseline="30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fr-FR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combat </a:t>
            </a:r>
            <a:r>
              <a:rPr lang="fr-FR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(Juges 20.26/28)</a:t>
            </a:r>
          </a:p>
        </p:txBody>
      </p:sp>
    </p:spTree>
    <p:extLst>
      <p:ext uri="{BB962C8B-B14F-4D97-AF65-F5344CB8AC3E}">
        <p14:creationId xmlns:p14="http://schemas.microsoft.com/office/powerpoint/2010/main" val="2877948162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9" grpId="0"/>
      <p:bldP spid="11" grpId="0"/>
      <p:bldP spid="10" grpId="0"/>
      <p:bldP spid="1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mage result for background ppt journ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724" y="-13494"/>
            <a:ext cx="9172724" cy="5178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771800" y="4011910"/>
            <a:ext cx="6372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« </a:t>
            </a:r>
            <a:r>
              <a:rPr lang="fr-FR" sz="160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Dès </a:t>
            </a:r>
            <a:r>
              <a:rPr lang="fr-FR" sz="160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 </a:t>
            </a:r>
            <a:r>
              <a:rPr lang="fr-FR" sz="1600" u="sng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matin</a:t>
            </a:r>
            <a:r>
              <a:rPr lang="fr-FR" sz="1600" dirty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les enfants d'Israël se mirent donc en marche, et campèrent près de </a:t>
            </a:r>
            <a:r>
              <a:rPr lang="fr-FR" sz="1600" dirty="0" err="1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Guibea</a:t>
            </a:r>
            <a:r>
              <a:rPr lang="fr-FR" sz="160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 » </a:t>
            </a:r>
            <a:r>
              <a:rPr lang="fr-FR" sz="1400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(Juges 20.19)</a:t>
            </a:r>
            <a:endParaRPr lang="fr-FR" sz="1400" dirty="0"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Virage 1"/>
          <p:cNvSpPr/>
          <p:nvPr/>
        </p:nvSpPr>
        <p:spPr>
          <a:xfrm>
            <a:off x="3779912" y="3642578"/>
            <a:ext cx="777726" cy="369332"/>
          </a:xfrm>
          <a:prstGeom prst="bentArrow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4632002" y="3568174"/>
            <a:ext cx="1872208" cy="36933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Matin &lt;</a:t>
            </a:r>
            <a:r>
              <a:rPr 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boqer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79512" y="267494"/>
            <a:ext cx="2304256" cy="36933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Matin &lt;boqer</a:t>
            </a:r>
            <a:r>
              <a:rPr lang="fr-FR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1242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64652" y="2644751"/>
            <a:ext cx="7560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Dictionnaire hébreu Sander et </a:t>
            </a:r>
            <a:r>
              <a:rPr lang="fr-FR" dirty="0" err="1" smtClean="0"/>
              <a:t>Trenel</a:t>
            </a:r>
            <a:r>
              <a:rPr lang="fr-FR" dirty="0" smtClean="0"/>
              <a:t> (1859) : matin, demain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179512" y="722695"/>
            <a:ext cx="7560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Dictionnaire Edward Leigh (1712) : matin, aurore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165630" y="1086794"/>
            <a:ext cx="7560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Lexique John </a:t>
            </a:r>
            <a:r>
              <a:rPr lang="fr-FR" dirty="0" err="1" smtClean="0"/>
              <a:t>Parkhurst</a:t>
            </a:r>
            <a:r>
              <a:rPr lang="fr-FR" dirty="0" smtClean="0"/>
              <a:t> (1762) : chercher, examiner, lumière du matin 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165630" y="1474192"/>
            <a:ext cx="7560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Lexique Barker (1776) : chercher, examiner, matin </a:t>
            </a:r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166304" y="1843524"/>
            <a:ext cx="7560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Lexique </a:t>
            </a:r>
            <a:r>
              <a:rPr lang="fr-FR" dirty="0" err="1" smtClean="0"/>
              <a:t>Gesenius</a:t>
            </a:r>
            <a:r>
              <a:rPr lang="fr-FR" dirty="0" smtClean="0"/>
              <a:t> (1810) : matin, aube, lendemain matin, </a:t>
            </a:r>
            <a:endParaRPr lang="fr-FR" dirty="0"/>
          </a:p>
        </p:txBody>
      </p:sp>
      <p:sp>
        <p:nvSpPr>
          <p:cNvPr id="13" name="ZoneTexte 12"/>
          <p:cNvSpPr txBox="1"/>
          <p:nvPr/>
        </p:nvSpPr>
        <p:spPr>
          <a:xfrm>
            <a:off x="166304" y="3061455"/>
            <a:ext cx="8940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Lexique Robinson (1906) : matin (fin de la nuit, l’aube, le début du jour), demain, jour suivant</a:t>
            </a:r>
            <a:endParaRPr lang="fr-FR" dirty="0"/>
          </a:p>
        </p:txBody>
      </p:sp>
      <p:sp>
        <p:nvSpPr>
          <p:cNvPr id="6" name="Ellipse 5"/>
          <p:cNvSpPr/>
          <p:nvPr/>
        </p:nvSpPr>
        <p:spPr>
          <a:xfrm>
            <a:off x="3420120" y="636826"/>
            <a:ext cx="748655" cy="541070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/>
          <p:cNvSpPr/>
          <p:nvPr/>
        </p:nvSpPr>
        <p:spPr>
          <a:xfrm>
            <a:off x="6046498" y="1000925"/>
            <a:ext cx="792088" cy="541070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/>
          <p:cNvSpPr/>
          <p:nvPr/>
        </p:nvSpPr>
        <p:spPr>
          <a:xfrm>
            <a:off x="4221617" y="1362923"/>
            <a:ext cx="748655" cy="541070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/>
          <p:cNvSpPr/>
          <p:nvPr/>
        </p:nvSpPr>
        <p:spPr>
          <a:xfrm>
            <a:off x="2537235" y="1757655"/>
            <a:ext cx="748655" cy="541070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/>
          <p:cNvSpPr/>
          <p:nvPr/>
        </p:nvSpPr>
        <p:spPr>
          <a:xfrm>
            <a:off x="4389336" y="2558882"/>
            <a:ext cx="748655" cy="541070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/>
          <p:cNvSpPr/>
          <p:nvPr/>
        </p:nvSpPr>
        <p:spPr>
          <a:xfrm>
            <a:off x="2592822" y="2975586"/>
            <a:ext cx="748655" cy="541070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/>
          <p:cNvSpPr/>
          <p:nvPr/>
        </p:nvSpPr>
        <p:spPr>
          <a:xfrm>
            <a:off x="3868354" y="1772931"/>
            <a:ext cx="1124768" cy="541070"/>
          </a:xfrm>
          <a:prstGeom prst="ellipse">
            <a:avLst/>
          </a:prstGeom>
          <a:noFill/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/>
          <p:cNvSpPr/>
          <p:nvPr/>
        </p:nvSpPr>
        <p:spPr>
          <a:xfrm>
            <a:off x="5145544" y="2558882"/>
            <a:ext cx="792088" cy="541070"/>
          </a:xfrm>
          <a:prstGeom prst="ellipse">
            <a:avLst/>
          </a:prstGeom>
          <a:noFill/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/>
          <p:cNvSpPr/>
          <p:nvPr/>
        </p:nvSpPr>
        <p:spPr>
          <a:xfrm>
            <a:off x="6933444" y="2975586"/>
            <a:ext cx="792088" cy="541070"/>
          </a:xfrm>
          <a:prstGeom prst="ellipse">
            <a:avLst/>
          </a:prstGeom>
          <a:noFill/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Rectangle 25"/>
          <p:cNvSpPr/>
          <p:nvPr/>
        </p:nvSpPr>
        <p:spPr>
          <a:xfrm>
            <a:off x="5320178" y="3074383"/>
            <a:ext cx="1519082" cy="356404"/>
          </a:xfrm>
          <a:prstGeom prst="rect">
            <a:avLst/>
          </a:prstGeom>
          <a:noFill/>
          <a:ln>
            <a:solidFill>
              <a:srgbClr val="7030A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space réservé du numéro de diapositiv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 smtClean="0"/>
              <a:t>6</a:t>
            </a:fld>
            <a:endParaRPr lang="fr-FR" dirty="0"/>
          </a:p>
        </p:txBody>
      </p:sp>
      <p:sp>
        <p:nvSpPr>
          <p:cNvPr id="8" name="Flèche à angle droit 7"/>
          <p:cNvSpPr/>
          <p:nvPr/>
        </p:nvSpPr>
        <p:spPr>
          <a:xfrm>
            <a:off x="6550900" y="3475847"/>
            <a:ext cx="303472" cy="310588"/>
          </a:xfrm>
          <a:prstGeom prst="bentUpArrow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ZoneTexte 27"/>
          <p:cNvSpPr txBox="1"/>
          <p:nvPr/>
        </p:nvSpPr>
        <p:spPr>
          <a:xfrm>
            <a:off x="165630" y="2230524"/>
            <a:ext cx="9012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Lexique </a:t>
            </a:r>
            <a:r>
              <a:rPr lang="fr-FR" dirty="0" err="1" smtClean="0"/>
              <a:t>Selig</a:t>
            </a:r>
            <a:r>
              <a:rPr lang="fr-FR" dirty="0" smtClean="0"/>
              <a:t> Newman  (1832</a:t>
            </a:r>
            <a:r>
              <a:rPr lang="fr-FR" dirty="0"/>
              <a:t>) </a:t>
            </a:r>
            <a:r>
              <a:rPr lang="fr-FR" dirty="0" smtClean="0"/>
              <a:t>: matin, parfois utilisé à la place de « demain » &lt;ma</a:t>
            </a:r>
            <a:r>
              <a:rPr lang="fr-FR" u="sng" dirty="0" smtClean="0"/>
              <a:t>h</a:t>
            </a:r>
            <a:r>
              <a:rPr lang="fr-FR" dirty="0" smtClean="0"/>
              <a:t>ar</a:t>
            </a:r>
            <a:r>
              <a:rPr lang="fr-FR" baseline="30000" dirty="0" smtClean="0"/>
              <a:t>4279</a:t>
            </a:r>
            <a:r>
              <a:rPr lang="fr-FR" dirty="0" smtClean="0"/>
              <a:t>&gt; </a:t>
            </a:r>
            <a:endParaRPr lang="fr-FR" dirty="0"/>
          </a:p>
        </p:txBody>
      </p:sp>
      <p:sp>
        <p:nvSpPr>
          <p:cNvPr id="29" name="Ellipse 28"/>
          <p:cNvSpPr/>
          <p:nvPr/>
        </p:nvSpPr>
        <p:spPr>
          <a:xfrm>
            <a:off x="3132349" y="2144655"/>
            <a:ext cx="748655" cy="541070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/>
          <p:cNvSpPr/>
          <p:nvPr/>
        </p:nvSpPr>
        <p:spPr>
          <a:xfrm>
            <a:off x="6504210" y="2144655"/>
            <a:ext cx="792088" cy="541070"/>
          </a:xfrm>
          <a:prstGeom prst="ellipse">
            <a:avLst/>
          </a:prstGeom>
          <a:noFill/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723689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4" presetID="32" presetClass="emph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14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animBg="1"/>
      <p:bldP spid="3" grpId="0" animBg="1"/>
      <p:bldP spid="7" grpId="0" animBg="1"/>
      <p:bldP spid="5" grpId="0"/>
      <p:bldP spid="9" grpId="0"/>
      <p:bldP spid="10" grpId="0"/>
      <p:bldP spid="11" grpId="0"/>
      <p:bldP spid="12" grpId="0"/>
      <p:bldP spid="13" grpId="0"/>
      <p:bldP spid="6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6" grpId="0" animBg="1"/>
      <p:bldP spid="26" grpId="1" animBg="1"/>
      <p:bldP spid="8" grpId="0" animBg="1"/>
      <p:bldP spid="28" grpId="0"/>
      <p:bldP spid="29" grpId="0" animBg="1"/>
      <p:bldP spid="3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Image result for background pp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40" y="-42546"/>
            <a:ext cx="9173840" cy="5232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88359" y="267494"/>
            <a:ext cx="879667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soldats israélites se lèvent donc avant le lever du soleil, </a:t>
            </a:r>
            <a:r>
              <a:rPr lang="fr-FR" sz="2000" u="sng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à l’aube</a:t>
            </a:r>
            <a:r>
              <a:rPr lang="fr-FR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et se préparent pour le </a:t>
            </a:r>
            <a:r>
              <a:rPr lang="fr-FR" sz="20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fr-FR" sz="2000" baseline="300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</a:t>
            </a:r>
            <a:r>
              <a:rPr lang="fr-FR" sz="20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jour de guerre</a:t>
            </a:r>
            <a:r>
              <a:rPr lang="fr-FR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contre les </a:t>
            </a:r>
            <a:r>
              <a:rPr lang="fr-FR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Benjamites</a:t>
            </a:r>
            <a:r>
              <a:rPr lang="fr-FR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fr-FR" sz="14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68658" y="1007121"/>
            <a:ext cx="858853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Cependant les Israélites accusent une cuisante défaite !</a:t>
            </a:r>
            <a:endParaRPr lang="fr-FR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88359" y="1425196"/>
            <a:ext cx="879667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Alors, les Israélites retourne une </a:t>
            </a:r>
            <a:r>
              <a:rPr lang="fr-FR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2000" baseline="30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fr-FR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fois</a:t>
            </a:r>
            <a:r>
              <a:rPr lang="fr-FR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demander </a:t>
            </a:r>
            <a:r>
              <a:rPr lang="fr-FR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conseil</a:t>
            </a:r>
            <a:r>
              <a:rPr lang="fr-FR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auprès de YHWH. </a:t>
            </a:r>
            <a:endParaRPr lang="fr-FR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 smtClean="0"/>
              <a:t>7</a:t>
            </a:fld>
            <a:endParaRPr lang="fr-FR" dirty="0"/>
          </a:p>
        </p:txBody>
      </p:sp>
      <p:sp>
        <p:nvSpPr>
          <p:cNvPr id="10" name="Rectangle 9"/>
          <p:cNvSpPr/>
          <p:nvPr/>
        </p:nvSpPr>
        <p:spPr>
          <a:xfrm>
            <a:off x="168658" y="1825306"/>
            <a:ext cx="525278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 Les </a:t>
            </a:r>
            <a:r>
              <a:rPr lang="fr-F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Israélites montèrent et pleurèrent devant </a:t>
            </a:r>
            <a:r>
              <a:rPr lang="fr-FR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YHWH </a:t>
            </a:r>
            <a:r>
              <a:rPr lang="fr-FR" sz="2000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jusqu'au </a:t>
            </a:r>
            <a:r>
              <a:rPr lang="fr-FR" sz="2000" u="sng" dirty="0">
                <a:solidFill>
                  <a:schemeClr val="accent6">
                    <a:lumMod val="75000"/>
                  </a:schemeClr>
                </a:solidFill>
                <a:uFill>
                  <a:solidFill>
                    <a:schemeClr val="tx1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soir</a:t>
            </a:r>
            <a:r>
              <a:rPr lang="fr-F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fr-FR" sz="2000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Ils consultèrent </a:t>
            </a:r>
            <a:r>
              <a:rPr lang="fr-FR" sz="2000" u="sng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YHWH</a:t>
            </a:r>
            <a:r>
              <a:rPr lang="fr-FR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</a:t>
            </a:r>
            <a:r>
              <a:rPr lang="fr-FR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disant : Dois-je </a:t>
            </a:r>
            <a:r>
              <a:rPr lang="fr-F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m'avancer encore pour combattre les descendants de mon frère Benjamin</a:t>
            </a:r>
            <a:r>
              <a:rPr lang="fr-FR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YHWH répondit : Montez </a:t>
            </a:r>
            <a:r>
              <a:rPr lang="fr-F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contre lui</a:t>
            </a:r>
            <a:r>
              <a:rPr lang="fr-FR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» </a:t>
            </a:r>
            <a:r>
              <a:rPr lang="fr-FR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(Juges 20.23)</a:t>
            </a:r>
            <a:endParaRPr lang="fr-FR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11194" y="4242547"/>
            <a:ext cx="858853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 Soir » = &lt;</a:t>
            </a:r>
            <a:r>
              <a:rPr lang="fr-FR" sz="2000" dirty="0" err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erev</a:t>
            </a:r>
            <a:r>
              <a:rPr lang="fr-FR" sz="20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: voir 2</a:t>
            </a:r>
            <a:r>
              <a:rPr lang="fr-FR" sz="2000" baseline="300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fr-FR" sz="20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étude du « Calendrier de l’Alliance »</a:t>
            </a:r>
            <a:endParaRPr lang="fr-FR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12" descr="C:\Documents and Settings\Demo\Desktop\Moon-Month &amp; Dawn\Astleford Studies - Dawn\7a - Judges Belligerant Benjamites {10 pgs} 1-1-15\Art Jud 20 BB Study\israelites counsel together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625251"/>
            <a:ext cx="2931021" cy="23099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736418872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1" grpId="0"/>
      <p:bldP spid="10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Image result for background pp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40" y="-42546"/>
            <a:ext cx="9173840" cy="5232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79518" y="267494"/>
            <a:ext cx="879667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lendemain matin (à l’aube, comme la veille), le </a:t>
            </a:r>
            <a:r>
              <a:rPr lang="fr-FR" sz="20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2000" baseline="300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fr-FR" sz="20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jour </a:t>
            </a:r>
            <a:r>
              <a:rPr lang="fr-FR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combat, les Israélites entament leur </a:t>
            </a:r>
            <a:r>
              <a:rPr lang="fr-FR" sz="20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2000" baseline="300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fr-FR" sz="20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bataille </a:t>
            </a:r>
            <a:r>
              <a:rPr lang="fr-FR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contre les </a:t>
            </a:r>
            <a:r>
              <a:rPr lang="fr-FR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Benjamites</a:t>
            </a:r>
            <a:r>
              <a:rPr lang="fr-FR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et c’est une </a:t>
            </a:r>
            <a:r>
              <a:rPr lang="fr-FR" sz="20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2000" baseline="300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fr-FR" sz="20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défaite</a:t>
            </a:r>
            <a:r>
              <a:rPr lang="fr-FR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pour les Israélites.</a:t>
            </a:r>
            <a:endParaRPr lang="fr-FR" sz="14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110" descr="C:\Documents and Settings\Demo\Desktop\Moon-Month &amp; Dawn\Astleford Studies - Dawn\7a - Judges Belligerant Benjamites {10 pgs} 1-1-15\Art Jud 20 BB Study\Ask Yah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7176" y="1427651"/>
            <a:ext cx="3413184" cy="24194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1" name="Rectangle 10"/>
          <p:cNvSpPr/>
          <p:nvPr/>
        </p:nvSpPr>
        <p:spPr>
          <a:xfrm>
            <a:off x="179519" y="3291143"/>
            <a:ext cx="526843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 </a:t>
            </a:r>
            <a:r>
              <a:rPr lang="fr-FR" sz="20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2000" baseline="300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fr-FR" sz="20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jour</a:t>
            </a:r>
            <a:r>
              <a:rPr lang="fr-FR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les Israélites retournent une </a:t>
            </a:r>
            <a:r>
              <a:rPr lang="fr-FR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sz="2000" baseline="30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fr-FR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fois</a:t>
            </a:r>
            <a:r>
              <a:rPr lang="fr-FR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demander </a:t>
            </a:r>
            <a:r>
              <a:rPr lang="fr-FR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conseil</a:t>
            </a:r>
            <a:r>
              <a:rPr lang="fr-FR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auprès de YHWH. </a:t>
            </a:r>
            <a:endParaRPr lang="fr-FR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 smtClean="0"/>
              <a:t>8</a:t>
            </a:fld>
            <a:endParaRPr lang="fr-FR" dirty="0"/>
          </a:p>
        </p:txBody>
      </p:sp>
      <p:sp>
        <p:nvSpPr>
          <p:cNvPr id="10" name="Rectangle 9"/>
          <p:cNvSpPr/>
          <p:nvPr/>
        </p:nvSpPr>
        <p:spPr>
          <a:xfrm>
            <a:off x="179518" y="1283157"/>
            <a:ext cx="56166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fr-F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Les Israélites s'avancèrent contre les </a:t>
            </a:r>
            <a:r>
              <a:rPr lang="fr-FR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Benjamites</a:t>
            </a:r>
            <a:r>
              <a:rPr lang="fr-F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2000" u="sng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deuxième jour</a:t>
            </a:r>
            <a:r>
              <a:rPr lang="fr-FR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 » </a:t>
            </a:r>
            <a:r>
              <a:rPr lang="fr-FR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(Juges 20.24)</a:t>
            </a:r>
            <a:endParaRPr lang="fr-FR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79518" y="1991043"/>
            <a:ext cx="561661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fr-F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fr-FR" sz="2000" u="sng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 jour-là</a:t>
            </a:r>
            <a:r>
              <a:rPr lang="fr-F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les </a:t>
            </a:r>
            <a:r>
              <a:rPr lang="fr-FR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Benjamites</a:t>
            </a:r>
            <a:r>
              <a:rPr lang="fr-FR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sortirent de </a:t>
            </a:r>
            <a:r>
              <a:rPr lang="fr-FR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Guibea</a:t>
            </a:r>
            <a:r>
              <a:rPr lang="fr-F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à leur rencontre et ils tuèrent encore 18'000 Israélites, tous armés d'épées.</a:t>
            </a:r>
            <a:r>
              <a:rPr lang="fr-FR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» </a:t>
            </a:r>
            <a:r>
              <a:rPr lang="fr-FR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(Juges 20.25)</a:t>
            </a:r>
            <a:endParaRPr lang="fr-FR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33684" y="4051230"/>
            <a:ext cx="87966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 Alors </a:t>
            </a:r>
            <a:r>
              <a:rPr lang="fr-F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tous les Israélites montèrent en foule à Béthel. Ils restèrent là, assis devant </a:t>
            </a:r>
            <a:r>
              <a:rPr lang="fr-FR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YHWH, </a:t>
            </a:r>
            <a:r>
              <a:rPr lang="fr-F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pleurant et jeûnant </a:t>
            </a:r>
            <a:r>
              <a:rPr lang="fr-FR" sz="20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jusqu'au </a:t>
            </a:r>
            <a:r>
              <a:rPr lang="fr-FR" sz="20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soir </a:t>
            </a:r>
            <a:r>
              <a:rPr lang="fr-F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(&lt;</a:t>
            </a:r>
            <a:r>
              <a:rPr lang="fr-FR" sz="2000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erev</a:t>
            </a:r>
            <a:r>
              <a:rPr lang="fr-F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&gt;), et ils offrirent des holocaustes et des sacrifices de communion devant </a:t>
            </a:r>
            <a:r>
              <a:rPr lang="fr-FR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YHWH. » </a:t>
            </a:r>
            <a:r>
              <a:rPr lang="fr-FR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(Juges 20.26)</a:t>
            </a:r>
            <a:endParaRPr lang="fr-FR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9832003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10" grpId="0"/>
      <p:bldP spid="13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Image result for background pp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40" y="-42546"/>
            <a:ext cx="9173840" cy="5232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79518" y="267494"/>
            <a:ext cx="879667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Quelle est la réponse de YHWH aux requêtes des Israélites ?</a:t>
            </a:r>
            <a:endParaRPr lang="fr-FR" sz="14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110" descr="C:\Documents and Settings\Demo\Desktop\Moon-Month &amp; Dawn\Astleford Studies - Dawn\7a - Judges Belligerant Benjamites {10 pgs} 1-1-15\Art Jud 20 BB Study\Ask Yah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2017" y="479538"/>
            <a:ext cx="3413184" cy="24194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1" name="Rectangle 10"/>
          <p:cNvSpPr/>
          <p:nvPr/>
        </p:nvSpPr>
        <p:spPr>
          <a:xfrm>
            <a:off x="164951" y="3366356"/>
            <a:ext cx="5319137" cy="1261884"/>
          </a:xfrm>
          <a:prstGeom prst="rect">
            <a:avLst/>
          </a:prstGeom>
          <a:solidFill>
            <a:srgbClr val="9FFFCA"/>
          </a:solidFill>
          <a:ln w="38100"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/>
            <a:r>
              <a:rPr lang="fr-FR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 </a:t>
            </a:r>
            <a:r>
              <a:rPr lang="fr-FR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Montez</a:t>
            </a:r>
            <a:r>
              <a:rPr lang="fr-F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fr-FR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</a:t>
            </a:r>
          </a:p>
          <a:p>
            <a:pPr algn="ctr"/>
            <a:r>
              <a:rPr lang="fr-FR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DEMAIN</a:t>
            </a:r>
          </a:p>
          <a:p>
            <a:pPr algn="ctr"/>
            <a:r>
              <a:rPr lang="fr-FR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 </a:t>
            </a:r>
            <a:r>
              <a:rPr lang="fr-F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livrerai entre vos mains</a:t>
            </a:r>
            <a:r>
              <a:rPr lang="fr-FR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 »</a:t>
            </a:r>
            <a:endParaRPr lang="fr-FR" sz="24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9FF85-A8E4-4662-9A25-7E1193D20439}" type="slidenum">
              <a:rPr lang="fr-FR" smtClean="0"/>
              <a:t>9</a:t>
            </a:fld>
            <a:endParaRPr lang="fr-FR" dirty="0"/>
          </a:p>
        </p:txBody>
      </p:sp>
      <p:sp>
        <p:nvSpPr>
          <p:cNvPr id="10" name="Rectangle 9"/>
          <p:cNvSpPr/>
          <p:nvPr/>
        </p:nvSpPr>
        <p:spPr>
          <a:xfrm>
            <a:off x="164951" y="719765"/>
            <a:ext cx="561661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fr-F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Et </a:t>
            </a:r>
            <a:r>
              <a:rPr lang="fr-FR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Phinées</a:t>
            </a:r>
            <a:r>
              <a:rPr lang="fr-F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fils d'Éléazar, fils d'Aaron, se tenait devant </a:t>
            </a:r>
            <a:r>
              <a:rPr lang="fr-FR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YHWH </a:t>
            </a:r>
            <a:r>
              <a:rPr lang="fr-F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ils dirent </a:t>
            </a:r>
            <a:r>
              <a:rPr lang="fr-FR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donc : </a:t>
            </a:r>
            <a:r>
              <a:rPr lang="fr-F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Dois-je marcher encore pour combattre les enfants de Benjamin, mon frère, ou dois-je m'en abstenir? Et </a:t>
            </a:r>
            <a:r>
              <a:rPr lang="fr-FR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YHWH répondit : </a:t>
            </a:r>
            <a:r>
              <a:rPr lang="fr-FR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Montez, </a:t>
            </a:r>
            <a:r>
              <a:rPr lang="fr-F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 </a:t>
            </a:r>
            <a:r>
              <a:rPr lang="fr-FR" sz="2000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demain</a:t>
            </a:r>
            <a:r>
              <a:rPr lang="fr-F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 les livrerai entre vos mains.</a:t>
            </a:r>
            <a:r>
              <a:rPr lang="fr-FR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» </a:t>
            </a:r>
            <a:r>
              <a:rPr lang="fr-FR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(Juges 20.28)</a:t>
            </a:r>
            <a:endParaRPr lang="fr-FR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Image result for demai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2465" y="2988695"/>
            <a:ext cx="2592288" cy="195565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9938055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6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 animBg="1"/>
      <p:bldP spid="10" grpId="0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4386</TotalTime>
  <Words>1210</Words>
  <Application>Microsoft Office PowerPoint</Application>
  <PresentationFormat>Affichage à l'écran (16:9)</PresentationFormat>
  <Paragraphs>203</Paragraphs>
  <Slides>23</Slides>
  <Notes>0</Notes>
  <HiddenSlides>0</HiddenSlides>
  <MMClips>2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23</vt:i4>
      </vt:variant>
    </vt:vector>
  </HeadingPairs>
  <TitlesOfParts>
    <vt:vector size="24" baseType="lpstr"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Fawzi</dc:creator>
  <cp:lastModifiedBy>Fawzi</cp:lastModifiedBy>
  <cp:revision>303</cp:revision>
  <dcterms:created xsi:type="dcterms:W3CDTF">2018-04-25T09:15:37Z</dcterms:created>
  <dcterms:modified xsi:type="dcterms:W3CDTF">2018-05-19T13:49:24Z</dcterms:modified>
</cp:coreProperties>
</file>