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1.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2.xml" ContentType="application/vnd.openxmlformats-officedocument.presentationml.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comment3.xml" ContentType="application/vnd.openxmlformats-officedocument.presentationml.comments+xml"/>
  <Override PartName="/ppt/notesSlides/notesSlide19.xml" ContentType="application/vnd.openxmlformats-officedocument.presentationml.notesSlide+xml"/>
  <Override PartName="/ppt/comments/comment4.xml" ContentType="application/vnd.openxmlformats-officedocument.presentationml.comments+xml"/>
  <Override PartName="/ppt/comments/comment5.xml" ContentType="application/vnd.openxmlformats-officedocument.presentationml.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33"/>
  </p:notesMasterIdLst>
  <p:handoutMasterIdLst>
    <p:handoutMasterId r:id="rId34"/>
  </p:handoutMasterIdLst>
  <p:sldIdLst>
    <p:sldId id="395" r:id="rId2"/>
    <p:sldId id="259" r:id="rId3"/>
    <p:sldId id="324" r:id="rId4"/>
    <p:sldId id="379" r:id="rId5"/>
    <p:sldId id="407" r:id="rId6"/>
    <p:sldId id="329" r:id="rId7"/>
    <p:sldId id="408" r:id="rId8"/>
    <p:sldId id="328" r:id="rId9"/>
    <p:sldId id="342" r:id="rId10"/>
    <p:sldId id="314" r:id="rId11"/>
    <p:sldId id="418" r:id="rId12"/>
    <p:sldId id="376" r:id="rId13"/>
    <p:sldId id="343" r:id="rId14"/>
    <p:sldId id="386" r:id="rId15"/>
    <p:sldId id="349" r:id="rId16"/>
    <p:sldId id="372" r:id="rId17"/>
    <p:sldId id="397" r:id="rId18"/>
    <p:sldId id="384" r:id="rId19"/>
    <p:sldId id="425" r:id="rId20"/>
    <p:sldId id="426" r:id="rId21"/>
    <p:sldId id="428" r:id="rId22"/>
    <p:sldId id="439" r:id="rId23"/>
    <p:sldId id="330" r:id="rId24"/>
    <p:sldId id="333" r:id="rId25"/>
    <p:sldId id="398" r:id="rId26"/>
    <p:sldId id="411" r:id="rId27"/>
    <p:sldId id="396" r:id="rId28"/>
    <p:sldId id="406" r:id="rId29"/>
    <p:sldId id="351" r:id="rId30"/>
    <p:sldId id="409" r:id="rId31"/>
    <p:sldId id="410" r:id="rId32"/>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83" userDrawn="1">
          <p15:clr>
            <a:srgbClr val="A4A3A4"/>
          </p15:clr>
        </p15:guide>
        <p15:guide id="2" pos="374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mothy Astleford" initials="tA" lastIdx="77" clrIdx="0">
    <p:extLst>
      <p:ext uri="{19B8F6BF-5375-455C-9EA6-DF929625EA0E}">
        <p15:presenceInfo xmlns:p15="http://schemas.microsoft.com/office/powerpoint/2012/main" xmlns="" userId="6f70958e3069516c" providerId="Windows Live"/>
      </p:ext>
    </p:extLst>
  </p:cmAuthor>
  <p:cmAuthor id="2" name="Rae" initials="R" lastIdx="16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6600"/>
    <a:srgbClr val="3E3EF0"/>
    <a:srgbClr val="9933FF"/>
    <a:srgbClr val="00FF99"/>
    <a:srgbClr val="A50021"/>
    <a:srgbClr val="00FF00"/>
    <a:srgbClr val="D73DCC"/>
    <a:srgbClr val="0C27AC"/>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3" autoAdjust="0"/>
    <p:restoredTop sz="96805" autoAdjust="0"/>
  </p:normalViewPr>
  <p:slideViewPr>
    <p:cSldViewPr snapToGrid="0" showGuides="1">
      <p:cViewPr>
        <p:scale>
          <a:sx n="100" d="100"/>
          <a:sy n="100" d="100"/>
        </p:scale>
        <p:origin x="-228" y="-336"/>
      </p:cViewPr>
      <p:guideLst>
        <p:guide orient="horz" pos="2183"/>
        <p:guide pos="3749"/>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7-17T06:34:33.594" idx="75">
    <p:pos x="10" y="10"/>
    <p:text>removed space between Yahuah and -  your. Seems when it comes from you, this space is there as I have removed it before. This also caused me to be distracted!</p:text>
    <p:extLst>
      <p:ext uri="{C676402C-5697-4E1C-873F-D02D1690AC5C}">
        <p15:threadingInfo xmlns:p15="http://schemas.microsoft.com/office/powerpoint/2012/main" xmlns="" timeZoneBias="3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7-17T06:34:08.548" idx="74">
    <p:pos x="10" y="10"/>
    <p:text>change in animation</p:text>
    <p:extLst>
      <p:ext uri="{C676402C-5697-4E1C-873F-D02D1690AC5C}">
        <p15:threadingInfo xmlns:p15="http://schemas.microsoft.com/office/powerpoint/2012/main" xmlns="" timeZoneBias="3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1-07-17T06:33:56.945" idx="73">
    <p:pos x="3009" y="3254"/>
    <p:text>added - the</p:text>
    <p:extLst>
      <p:ext uri="{C676402C-5697-4E1C-873F-D02D1690AC5C}">
        <p15:threadingInfo xmlns:p15="http://schemas.microsoft.com/office/powerpoint/2012/main" xmlns="" timeZoneBias="36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1-07-17T06:41:08.959" idx="76">
    <p:pos x="6572" y="4047"/>
    <p:text>added</p:text>
    <p:extLst>
      <p:ext uri="{C676402C-5697-4E1C-873F-D02D1690AC5C}">
        <p15:threadingInfo xmlns:p15="http://schemas.microsoft.com/office/powerpoint/2012/main" xmlns="" timeZoneBias="36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1-07-17T06:45:56.029" idx="77">
    <p:pos x="7537" y="3836"/>
    <p:text>ADDED BOTTOM LINE</p:text>
    <p:extLst>
      <p:ext uri="{C676402C-5697-4E1C-873F-D02D1690AC5C}">
        <p15:threadingInfo xmlns:p15="http://schemas.microsoft.com/office/powerpoint/2012/main" xmlns="" timeZoneBias="3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E3F2928F-CE79-4596-B0C2-CFE6248B2AAE}" type="datetimeFigureOut">
              <a:rPr lang="en-US" smtClean="0"/>
              <a:t>7/17/2021</a:t>
            </a:fld>
            <a:endParaRPr lang="en-US"/>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C1CB6DD8-5D8D-4100-BDD8-814D11F03F94}" type="slidenum">
              <a:rPr lang="en-US" smtClean="0"/>
              <a:t>‹#›</a:t>
            </a:fld>
            <a:endParaRPr lang="en-US"/>
          </a:p>
        </p:txBody>
      </p:sp>
    </p:spTree>
    <p:extLst>
      <p:ext uri="{BB962C8B-B14F-4D97-AF65-F5344CB8AC3E}">
        <p14:creationId xmlns:p14="http://schemas.microsoft.com/office/powerpoint/2010/main" val="2939209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CA"/>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1C0AB5C1-EEBF-4D0B-8A15-6EFBBCF6D6B1}" type="datetimeFigureOut">
              <a:rPr lang="en-CA" smtClean="0"/>
              <a:t>17/07/2021</a:t>
            </a:fld>
            <a:endParaRPr lang="en-CA"/>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CA"/>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CA"/>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7786069C-BE31-4397-8DB4-A11509339D44}" type="slidenum">
              <a:rPr lang="en-CA" smtClean="0"/>
              <a:t>‹#›</a:t>
            </a:fld>
            <a:endParaRPr lang="en-CA"/>
          </a:p>
        </p:txBody>
      </p:sp>
    </p:spTree>
    <p:extLst>
      <p:ext uri="{BB962C8B-B14F-4D97-AF65-F5344CB8AC3E}">
        <p14:creationId xmlns:p14="http://schemas.microsoft.com/office/powerpoint/2010/main" val="2894743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July</a:t>
            </a:r>
            <a:r>
              <a:rPr lang="en-US" baseline="0" dirty="0" smtClean="0"/>
              <a:t> 4/21 – comments &amp; questions for the website.   Website link:  https://studythecalendar.com/4-9-yahusha-lost-and-found/   </a:t>
            </a:r>
            <a:r>
              <a:rPr lang="en-US" baseline="0" dirty="0" err="1" smtClean="0"/>
              <a:t>Youtube</a:t>
            </a:r>
            <a:r>
              <a:rPr lang="en-US" baseline="0" dirty="0" smtClean="0"/>
              <a:t>:  https://youtu.be/NVr2b7_5KCs </a:t>
            </a:r>
          </a:p>
          <a:p>
            <a:r>
              <a:rPr lang="en-US" baseline="0" dirty="0" smtClean="0"/>
              <a:t> </a:t>
            </a:r>
          </a:p>
          <a:p>
            <a:r>
              <a:rPr lang="en-US" dirty="0"/>
              <a:t>Introduction to this study:  Covenant Calendar is first based on Torah with additional witnesses in the rest of the Old Testament.  The full confirmation to this Covenant Calendar is found in the Gospels with very strong witnesses through Yahusha's life from conception to His gift of the </a:t>
            </a:r>
            <a:r>
              <a:rPr lang="en-US" dirty="0" err="1"/>
              <a:t>Ruach</a:t>
            </a:r>
            <a:r>
              <a:rPr lang="en-US" dirty="0"/>
              <a:t> on the Pentecost/Shavuot of Acts 2.  Additional confirmation for Covenant Calendar will continue to be found with the disciples, and especially the apostle Paul.  Exact year dates and festival "days and dating" are easily verified through two sources.  Those two sources are two very different calendars discovered in the Gospels.  The </a:t>
            </a:r>
            <a:r>
              <a:rPr lang="en-US" u="sng" dirty="0"/>
              <a:t>first calendar</a:t>
            </a:r>
            <a:r>
              <a:rPr lang="en-US" dirty="0"/>
              <a:t> is the lunar based calendar of the "unbelieving" Jews; the </a:t>
            </a:r>
            <a:r>
              <a:rPr lang="en-US" u="sng" dirty="0"/>
              <a:t>second calendar</a:t>
            </a:r>
            <a:r>
              <a:rPr lang="en-US" dirty="0"/>
              <a:t> is the Covenant Calendar which aligns perfectly with His ministry throughout the four Gospels.  The calendar details in the Gospels can no longer be glossed over.  It is time to take very careful note of everything, including any deviation from "one set of wording" to "another set of wording."  For example:  If the context is "Passover of the Jews" - it is exactly that - a Passover timing of the Jews' lunar calendar.  If the content does not specify anything related to the Jews' it is then time to check and see if the context is around Yahusha and His disciples.  It is also important to remember the Gospels give information about "believing Jews" and "unbelieving Jews" - without telling the reader "which is which" - so it is up to the reader to figure out the puzzle.  Do remember, Joseph of Arimathaea and Nicodemus were "believing Jews" and were very aware of what was going on - good students of the Torah, and Covenant Calendar timing!  With this in mind, there are many witnesses in the Gospels that show beyond any doubt the exact timing between the lunar based calendar and the Covenant Calendar.  This is ONE of those studies.  It focuses on Yahusha's attendance to His Passover at the age of 12 - remember - when He was left behind for 3 days.  As you go through the study, learn to pay attention and pick up the details that are bound to expose the counterfeit calendar of the unbelieving Jews - the very leaders that "took away the key of knowledge" from the common person so that they could not understand how to count &amp; calculate Yahuah's festal calendar for themselves.  Think about the following questions as you brace yourself to meet the challenges of this study: </a:t>
            </a:r>
          </a:p>
          <a:p>
            <a:pPr marL="235572" indent="-235572">
              <a:buFont typeface="+mj-lt"/>
              <a:buAutoNum type="arabicPeriod"/>
            </a:pPr>
            <a:r>
              <a:rPr lang="en-US" dirty="0"/>
              <a:t>Mary &amp; Joseph attended the Passover at Jerusalem every year, but the year that Yahusha attended at age 12, they started their return home without Him.  When He was finally discovered after 3 days, what was Yahusha's answer to them, and did they understand His words?  (See Luke 2:49-50.) </a:t>
            </a:r>
          </a:p>
          <a:p>
            <a:pPr marL="235572" indent="-235572">
              <a:buFont typeface="+mj-lt"/>
              <a:buAutoNum type="arabicPeriod"/>
            </a:pPr>
            <a:r>
              <a:rPr lang="en-US" dirty="0"/>
              <a:t>Where was Yahusha found after the 3 days and what was He doing?</a:t>
            </a:r>
          </a:p>
          <a:p>
            <a:pPr marL="235572" indent="-235572">
              <a:buFont typeface="+mj-lt"/>
              <a:buAutoNum type="arabicPeriod"/>
            </a:pPr>
            <a:r>
              <a:rPr lang="en-US" dirty="0"/>
              <a:t>In Luke chapter 2, is there a difference of "context" between the wording of:  a)  according to the Torah;  and  2)  according to the practice of the festival?  Was Luke trying to get our attention with his very careful wording of these events?</a:t>
            </a:r>
          </a:p>
          <a:p>
            <a:pPr marL="235572" indent="-235572">
              <a:buFont typeface="+mj-lt"/>
              <a:buAutoNum type="arabicPeriod"/>
            </a:pPr>
            <a:r>
              <a:rPr lang="en-US" dirty="0"/>
              <a:t>According to Luke chapter 1, when does life begin:  1)  at the time of birth?;  2)  at the time of conception?  What would this have to co with Covenant Calendar timing? </a:t>
            </a:r>
          </a:p>
          <a:p>
            <a:pPr marL="235572" indent="-235572">
              <a:buFont typeface="+mj-lt"/>
              <a:buAutoNum type="arabicPeriod"/>
            </a:pPr>
            <a:r>
              <a:rPr lang="en-US" dirty="0"/>
              <a:t>According to many commentators, there is substantial documentation that the year of Yahusha's birth could have been anywhere from 3 BC to 6 BC.  This Gospel study will prove the exact year of Yahusha's Passover at age 12.  Could one then determine the year of His birth?</a:t>
            </a:r>
          </a:p>
          <a:p>
            <a:pPr marL="235572" indent="-235572">
              <a:buFont typeface="+mj-lt"/>
              <a:buAutoNum type="arabicPeriod"/>
            </a:pPr>
            <a:r>
              <a:rPr lang="en-US" dirty="0"/>
              <a:t>There is only one year that fits the very specific criteria for Yahusha's age 12 Passover.  What is the specific Gospel calendar language to unlock this puzzle of the exact year? </a:t>
            </a:r>
          </a:p>
          <a:p>
            <a:pPr marL="235572" indent="-235572">
              <a:buFont typeface="+mj-lt"/>
              <a:buAutoNum type="arabicPeriod"/>
            </a:pPr>
            <a:r>
              <a:rPr lang="en-US" dirty="0"/>
              <a:t>There are many different types of lunar calendars all the way from the return of the exiles in 457 BC up to Luke and Paul's documentation in 57 AD.  Some lunar calendars were calculated according to the crescent moon </a:t>
            </a:r>
            <a:r>
              <a:rPr lang="en-US" u="sng" dirty="0"/>
              <a:t>before</a:t>
            </a:r>
            <a:r>
              <a:rPr lang="en-US" dirty="0"/>
              <a:t> the equinox, and some were calculated by the crescent moon </a:t>
            </a:r>
            <a:r>
              <a:rPr lang="en-US" u="sng" dirty="0"/>
              <a:t>after</a:t>
            </a:r>
            <a:r>
              <a:rPr lang="en-US" dirty="0"/>
              <a:t> the equinox.  For Yahusha's 12 year Passover, which type of lunar calendar were the unbelieving Jews using then?  Do you wonder if that is the same lunar calendar they were using during Yahusha's ministry many years later?  What about the lunar calendar that Luke and Paul record almost 30 years after the crucifixion?  </a:t>
            </a:r>
          </a:p>
          <a:p>
            <a:pPr marL="235572" indent="-235572">
              <a:buFont typeface="+mj-lt"/>
              <a:buAutoNum type="arabicPeriod"/>
            </a:pPr>
            <a:r>
              <a:rPr lang="en-US" dirty="0"/>
              <a:t>Some believe that a "High Sabbath" is always a "feast Sabbath" and the "weekly Sabbath" sharing the same day/date?  Is that the case in this study? </a:t>
            </a:r>
          </a:p>
          <a:p>
            <a:pPr marL="235572" indent="-235572">
              <a:buFont typeface="+mj-lt"/>
              <a:buAutoNum type="arabicPeriod"/>
            </a:pPr>
            <a:r>
              <a:rPr lang="en-US" dirty="0"/>
              <a:t>Upon what day of the week was Yahusha's Covenant Calendar Passover in this study? </a:t>
            </a:r>
          </a:p>
          <a:p>
            <a:pPr marL="235572" indent="-235572">
              <a:buFont typeface="+mj-lt"/>
              <a:buAutoNum type="arabicPeriod"/>
            </a:pPr>
            <a:r>
              <a:rPr lang="en-US" dirty="0"/>
              <a:t>After going through this study, see if the phrase "and a little child shall lead them" has a different meaning for you.  Who was that "little child" and who was He leading? ... and how do you think those around Yahusha reacted to "that leading"?  Did His example have anything to do with exactly when to observe the festivals as given in the Torah? </a:t>
            </a:r>
          </a:p>
          <a:p>
            <a:pPr marL="235572" indent="-235572">
              <a:buFont typeface="+mj-lt"/>
              <a:buAutoNum type="arabicPeriod"/>
            </a:pPr>
            <a:endParaRPr lang="en-US" dirty="0" smtClean="0"/>
          </a:p>
          <a:p>
            <a:endParaRPr lang="en-US" dirty="0"/>
          </a:p>
        </p:txBody>
      </p:sp>
      <p:sp>
        <p:nvSpPr>
          <p:cNvPr id="4" name="Slide Number Placeholder 3"/>
          <p:cNvSpPr>
            <a:spLocks noGrp="1"/>
          </p:cNvSpPr>
          <p:nvPr>
            <p:ph type="sldNum" sz="quarter" idx="10"/>
          </p:nvPr>
        </p:nvSpPr>
        <p:spPr/>
        <p:txBody>
          <a:bodyPr/>
          <a:lstStyle/>
          <a:p>
            <a:fld id="{7786069C-BE31-4397-8DB4-A11509339D44}" type="slidenum">
              <a:rPr lang="en-CA" smtClean="0"/>
              <a:t>1</a:t>
            </a:fld>
            <a:endParaRPr lang="en-CA"/>
          </a:p>
        </p:txBody>
      </p:sp>
    </p:spTree>
    <p:extLst>
      <p:ext uri="{BB962C8B-B14F-4D97-AF65-F5344CB8AC3E}">
        <p14:creationId xmlns:p14="http://schemas.microsoft.com/office/powerpoint/2010/main" val="2327947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786069C-BE31-4397-8DB4-A11509339D44}" type="slidenum">
              <a:rPr lang="en-CA" smtClean="0"/>
              <a:t>15</a:t>
            </a:fld>
            <a:endParaRPr lang="en-CA"/>
          </a:p>
        </p:txBody>
      </p:sp>
    </p:spTree>
    <p:extLst>
      <p:ext uri="{BB962C8B-B14F-4D97-AF65-F5344CB8AC3E}">
        <p14:creationId xmlns:p14="http://schemas.microsoft.com/office/powerpoint/2010/main" val="665162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786069C-BE31-4397-8DB4-A11509339D44}" type="slidenum">
              <a:rPr lang="en-CA" smtClean="0"/>
              <a:t>16</a:t>
            </a:fld>
            <a:endParaRPr lang="en-CA"/>
          </a:p>
        </p:txBody>
      </p:sp>
    </p:spTree>
    <p:extLst>
      <p:ext uri="{BB962C8B-B14F-4D97-AF65-F5344CB8AC3E}">
        <p14:creationId xmlns:p14="http://schemas.microsoft.com/office/powerpoint/2010/main" val="568782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786069C-BE31-4397-8DB4-A11509339D44}" type="slidenum">
              <a:rPr lang="en-CA" smtClean="0"/>
              <a:t>18</a:t>
            </a:fld>
            <a:endParaRPr lang="en-CA"/>
          </a:p>
        </p:txBody>
      </p:sp>
    </p:spTree>
    <p:extLst>
      <p:ext uri="{BB962C8B-B14F-4D97-AF65-F5344CB8AC3E}">
        <p14:creationId xmlns:p14="http://schemas.microsoft.com/office/powerpoint/2010/main" val="675283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786069C-BE31-4397-8DB4-A11509339D44}" type="slidenum">
              <a:rPr lang="en-CA" smtClean="0"/>
              <a:t>19</a:t>
            </a:fld>
            <a:endParaRPr lang="en-CA"/>
          </a:p>
        </p:txBody>
      </p:sp>
    </p:spTree>
    <p:extLst>
      <p:ext uri="{BB962C8B-B14F-4D97-AF65-F5344CB8AC3E}">
        <p14:creationId xmlns:p14="http://schemas.microsoft.com/office/powerpoint/2010/main" val="6752832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786069C-BE31-4397-8DB4-A11509339D44}" type="slidenum">
              <a:rPr lang="en-CA" smtClean="0"/>
              <a:t>20</a:t>
            </a:fld>
            <a:endParaRPr lang="en-CA"/>
          </a:p>
        </p:txBody>
      </p:sp>
    </p:spTree>
    <p:extLst>
      <p:ext uri="{BB962C8B-B14F-4D97-AF65-F5344CB8AC3E}">
        <p14:creationId xmlns:p14="http://schemas.microsoft.com/office/powerpoint/2010/main" val="6752832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786069C-BE31-4397-8DB4-A11509339D44}" type="slidenum">
              <a:rPr lang="en-CA" smtClean="0"/>
              <a:t>21</a:t>
            </a:fld>
            <a:endParaRPr lang="en-CA"/>
          </a:p>
        </p:txBody>
      </p:sp>
    </p:spTree>
    <p:extLst>
      <p:ext uri="{BB962C8B-B14F-4D97-AF65-F5344CB8AC3E}">
        <p14:creationId xmlns:p14="http://schemas.microsoft.com/office/powerpoint/2010/main" val="6752832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786069C-BE31-4397-8DB4-A11509339D44}" type="slidenum">
              <a:rPr lang="en-CA" smtClean="0"/>
              <a:t>22</a:t>
            </a:fld>
            <a:endParaRPr lang="en-CA"/>
          </a:p>
        </p:txBody>
      </p:sp>
    </p:spTree>
    <p:extLst>
      <p:ext uri="{BB962C8B-B14F-4D97-AF65-F5344CB8AC3E}">
        <p14:creationId xmlns:p14="http://schemas.microsoft.com/office/powerpoint/2010/main" val="6752832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786069C-BE31-4397-8DB4-A11509339D44}" type="slidenum">
              <a:rPr lang="en-CA" smtClean="0"/>
              <a:t>23</a:t>
            </a:fld>
            <a:endParaRPr lang="en-CA"/>
          </a:p>
        </p:txBody>
      </p:sp>
    </p:spTree>
    <p:extLst>
      <p:ext uri="{BB962C8B-B14F-4D97-AF65-F5344CB8AC3E}">
        <p14:creationId xmlns:p14="http://schemas.microsoft.com/office/powerpoint/2010/main" val="10560422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786069C-BE31-4397-8DB4-A11509339D44}" type="slidenum">
              <a:rPr lang="en-CA" smtClean="0"/>
              <a:t>24</a:t>
            </a:fld>
            <a:endParaRPr lang="en-CA"/>
          </a:p>
        </p:txBody>
      </p:sp>
    </p:spTree>
    <p:extLst>
      <p:ext uri="{BB962C8B-B14F-4D97-AF65-F5344CB8AC3E}">
        <p14:creationId xmlns:p14="http://schemas.microsoft.com/office/powerpoint/2010/main" val="31787889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786069C-BE31-4397-8DB4-A11509339D44}" type="slidenum">
              <a:rPr lang="en-CA" smtClean="0"/>
              <a:t>25</a:t>
            </a:fld>
            <a:endParaRPr lang="en-CA"/>
          </a:p>
        </p:txBody>
      </p:sp>
    </p:spTree>
    <p:extLst>
      <p:ext uri="{BB962C8B-B14F-4D97-AF65-F5344CB8AC3E}">
        <p14:creationId xmlns:p14="http://schemas.microsoft.com/office/powerpoint/2010/main" val="675711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786069C-BE31-4397-8DB4-A11509339D44}" type="slidenum">
              <a:rPr lang="en-CA" smtClean="0"/>
              <a:t>3</a:t>
            </a:fld>
            <a:endParaRPr lang="en-CA"/>
          </a:p>
        </p:txBody>
      </p:sp>
    </p:spTree>
    <p:extLst>
      <p:ext uri="{BB962C8B-B14F-4D97-AF65-F5344CB8AC3E}">
        <p14:creationId xmlns:p14="http://schemas.microsoft.com/office/powerpoint/2010/main" val="9852917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786069C-BE31-4397-8DB4-A11509339D44}" type="slidenum">
              <a:rPr lang="en-CA" smtClean="0"/>
              <a:t>30</a:t>
            </a:fld>
            <a:endParaRPr lang="en-CA"/>
          </a:p>
        </p:txBody>
      </p:sp>
    </p:spTree>
    <p:extLst>
      <p:ext uri="{BB962C8B-B14F-4D97-AF65-F5344CB8AC3E}">
        <p14:creationId xmlns:p14="http://schemas.microsoft.com/office/powerpoint/2010/main" val="24768704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786069C-BE31-4397-8DB4-A11509339D44}" type="slidenum">
              <a:rPr lang="en-CA" smtClean="0"/>
              <a:t>31</a:t>
            </a:fld>
            <a:endParaRPr lang="en-CA"/>
          </a:p>
        </p:txBody>
      </p:sp>
    </p:spTree>
    <p:extLst>
      <p:ext uri="{BB962C8B-B14F-4D97-AF65-F5344CB8AC3E}">
        <p14:creationId xmlns:p14="http://schemas.microsoft.com/office/powerpoint/2010/main" val="2476870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786069C-BE31-4397-8DB4-A11509339D44}" type="slidenum">
              <a:rPr lang="en-CA" smtClean="0"/>
              <a:t>4</a:t>
            </a:fld>
            <a:endParaRPr lang="en-CA"/>
          </a:p>
        </p:txBody>
      </p:sp>
    </p:spTree>
    <p:extLst>
      <p:ext uri="{BB962C8B-B14F-4D97-AF65-F5344CB8AC3E}">
        <p14:creationId xmlns:p14="http://schemas.microsoft.com/office/powerpoint/2010/main" val="2476870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786069C-BE31-4397-8DB4-A11509339D44}" type="slidenum">
              <a:rPr lang="en-CA" smtClean="0"/>
              <a:t>5</a:t>
            </a:fld>
            <a:endParaRPr lang="en-CA"/>
          </a:p>
        </p:txBody>
      </p:sp>
    </p:spTree>
    <p:extLst>
      <p:ext uri="{BB962C8B-B14F-4D97-AF65-F5344CB8AC3E}">
        <p14:creationId xmlns:p14="http://schemas.microsoft.com/office/powerpoint/2010/main" val="2476870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786069C-BE31-4397-8DB4-A11509339D44}" type="slidenum">
              <a:rPr lang="en-CA" smtClean="0"/>
              <a:t>7</a:t>
            </a:fld>
            <a:endParaRPr lang="en-CA"/>
          </a:p>
        </p:txBody>
      </p:sp>
    </p:spTree>
    <p:extLst>
      <p:ext uri="{BB962C8B-B14F-4D97-AF65-F5344CB8AC3E}">
        <p14:creationId xmlns:p14="http://schemas.microsoft.com/office/powerpoint/2010/main" val="2476870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786069C-BE31-4397-8DB4-A11509339D44}" type="slidenum">
              <a:rPr lang="en-CA" smtClean="0"/>
              <a:t>9</a:t>
            </a:fld>
            <a:endParaRPr lang="en-CA"/>
          </a:p>
        </p:txBody>
      </p:sp>
    </p:spTree>
    <p:extLst>
      <p:ext uri="{BB962C8B-B14F-4D97-AF65-F5344CB8AC3E}">
        <p14:creationId xmlns:p14="http://schemas.microsoft.com/office/powerpoint/2010/main" val="3422562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786069C-BE31-4397-8DB4-A11509339D44}" type="slidenum">
              <a:rPr lang="en-CA" smtClean="0"/>
              <a:t>10</a:t>
            </a:fld>
            <a:endParaRPr lang="en-CA"/>
          </a:p>
        </p:txBody>
      </p:sp>
    </p:spTree>
    <p:extLst>
      <p:ext uri="{BB962C8B-B14F-4D97-AF65-F5344CB8AC3E}">
        <p14:creationId xmlns:p14="http://schemas.microsoft.com/office/powerpoint/2010/main" val="4272932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786069C-BE31-4397-8DB4-A11509339D44}" type="slidenum">
              <a:rPr lang="en-CA" smtClean="0"/>
              <a:t>11</a:t>
            </a:fld>
            <a:endParaRPr lang="en-CA"/>
          </a:p>
        </p:txBody>
      </p:sp>
    </p:spTree>
    <p:extLst>
      <p:ext uri="{BB962C8B-B14F-4D97-AF65-F5344CB8AC3E}">
        <p14:creationId xmlns:p14="http://schemas.microsoft.com/office/powerpoint/2010/main" val="742604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786069C-BE31-4397-8DB4-A11509339D44}" type="slidenum">
              <a:rPr lang="en-CA" smtClean="0"/>
              <a:t>14</a:t>
            </a:fld>
            <a:endParaRPr lang="en-CA"/>
          </a:p>
        </p:txBody>
      </p:sp>
    </p:spTree>
    <p:extLst>
      <p:ext uri="{BB962C8B-B14F-4D97-AF65-F5344CB8AC3E}">
        <p14:creationId xmlns:p14="http://schemas.microsoft.com/office/powerpoint/2010/main" val="4267988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722A347C-277F-4CA6-89A1-30D11B043780}" type="datetime1">
              <a:rPr lang="en-US" smtClean="0"/>
              <a:t>7/17/2021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D72159-B041-407E-968E-E2D49DDC210F}" type="datetime1">
              <a:rPr lang="en-US" smtClean="0"/>
              <a:t>7/17/2021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0EF0B1-4277-4C04-9147-94D0A1A9DAFF}" type="datetime1">
              <a:rPr lang="en-US" smtClean="0"/>
              <a:t>7/17/2021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4861B8-3CFE-4C85-B37E-452E9F8FDEF3}" type="datetime1">
              <a:rPr lang="en-US" smtClean="0"/>
              <a:t>7/17/2021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E6E62B-81EB-4D50-BB55-B28D7B13F2F5}" type="datetime1">
              <a:rPr lang="en-US" smtClean="0"/>
              <a:t>7/17/2021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7D4301C9-13FF-47C7-A0E0-B32857683FB0}" type="datetime1">
              <a:rPr lang="en-US" smtClean="0"/>
              <a:t>7/17/2021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1412C864-AA7E-402D-913D-24B49CCF0A4C}" type="datetime1">
              <a:rPr lang="en-US" smtClean="0"/>
              <a:t>7/17/2021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09CAA6D-DDFB-4260-A1E3-7F6BDAAE3460}" type="datetime1">
              <a:rPr lang="en-US" smtClean="0"/>
              <a:t>7/17/2021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74CB3B-2BF0-4C31-BD54-218F8495D231}" type="datetime1">
              <a:rPr lang="en-US" smtClean="0"/>
              <a:t>7/17/2021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C6C92D-07BB-4948-9196-68DDD470C936}" type="datetime1">
              <a:rPr lang="en-US" smtClean="0"/>
              <a:t>7/17/2021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D2F5C6D-7332-4D37-9B18-A29BC801F5E5}" type="datetime1">
              <a:rPr lang="en-US" smtClean="0"/>
              <a:t>7/17/2021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scene3d>
            <a:sp3d extrusionH="57150">
              <a:bevelT w="38100" h="38100"/>
            </a:sp3d>
          </a:bodyPr>
          <a:lstStyle/>
          <a:p>
            <a:r>
              <a:rPr lang="en-US" dirty="0"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EBDB7FA-830B-4F9D-9A92-D29C45499A1F}" type="datetime1">
              <a:rPr lang="en-US" smtClean="0"/>
              <a:t>7/17/2021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835D467-4797-4498-89FA-F3047410BC30}" type="datetime1">
              <a:rPr lang="en-US" smtClean="0"/>
              <a:t>7/17/2021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44258F5-7701-4B38-B451-A72E1C705B92}" type="datetime1">
              <a:rPr lang="en-US" smtClean="0"/>
              <a:t>7/17/2021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11B16F-0FEB-4227-B995-487A1F90AC30}" type="datetime1">
              <a:rPr lang="en-US" smtClean="0"/>
              <a:t>7/17/2021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F1D1F2-5E74-441B-9D5B-E56B6C369607}" type="datetime1">
              <a:rPr lang="en-US" smtClean="0"/>
              <a:t>7/17/2021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5362E5-BB59-4FF2-89D8-062C706EFBF1}" type="datetime1">
              <a:rPr lang="en-US" smtClean="0"/>
              <a:t>7/17/2021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BCD69D59-354A-45B2-8309-DF1E0E9C1524}" type="datetime1">
              <a:rPr lang="en-US" smtClean="0"/>
              <a:t>7/17/2021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7" Type="http://schemas.microsoft.com/office/2007/relationships/hdphoto" Target="../media/hdphoto1.wdp"/><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7" Type="http://schemas.microsoft.com/office/2007/relationships/hdphoto" Target="../media/hdphoto1.wdp"/><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comments" Target="../comments/comment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1.png"/><Relationship Id="rId5" Type="http://schemas.microsoft.com/office/2007/relationships/hdphoto" Target="../media/hdphoto1.wdp"/><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omments" Target="../comments/comment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5.png"/><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comments" Target="../comments/comment4.xml"/><Relationship Id="rId5" Type="http://schemas.microsoft.com/office/2007/relationships/hdphoto" Target="../media/hdphoto3.wdp"/><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studythecalendar.com/4-9-yahusha-lost-and-found/" TargetMode="External"/><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gif"/><Relationship Id="rId1" Type="http://schemas.openxmlformats.org/officeDocument/2006/relationships/slideLayout" Target="../slideLayouts/slideLayout2.xml"/><Relationship Id="rId4" Type="http://schemas.microsoft.com/office/2007/relationships/hdphoto" Target="../media/hdphoto4.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alpha val="31000"/>
          </a:schemeClr>
        </a:solidFill>
        <a:effectLst/>
      </p:bgPr>
    </p:bg>
    <p:spTree>
      <p:nvGrpSpPr>
        <p:cNvPr id="1" name=""/>
        <p:cNvGrpSpPr/>
        <p:nvPr/>
      </p:nvGrpSpPr>
      <p:grpSpPr>
        <a:xfrm>
          <a:off x="0" y="0"/>
          <a:ext cx="0" cy="0"/>
          <a:chOff x="0" y="0"/>
          <a:chExt cx="0" cy="0"/>
        </a:xfrm>
      </p:grpSpPr>
      <p:pic>
        <p:nvPicPr>
          <p:cNvPr id="4" name="Picture 5" descr="C:\Users\Rae\Desktop\free-banner-clipart-clipartbold.png"/>
          <p:cNvPicPr>
            <a:picLocks noChangeAspect="1" noChangeArrowheads="1"/>
          </p:cNvPicPr>
          <p:nvPr/>
        </p:nvPicPr>
        <p:blipFill>
          <a:blip r:embed="rId3" cstate="email">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bwMode="auto">
          <a:xfrm>
            <a:off x="-647774" y="2169013"/>
            <a:ext cx="13639800" cy="382172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7395440" y="4537116"/>
            <a:ext cx="3644963" cy="2308324"/>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pPr algn="ctr"/>
            <a:r>
              <a:rPr lang="en-US" sz="4800" b="1" cap="none" spc="0" dirty="0" smtClean="0">
                <a:ln w="1905"/>
                <a:solidFill>
                  <a:schemeClr val="accent3">
                    <a:lumMod val="50000"/>
                  </a:schemeClr>
                </a:solidFill>
                <a:effectLst>
                  <a:innerShdw blurRad="69850" dist="43180" dir="5400000">
                    <a:srgbClr val="000000">
                      <a:alpha val="65000"/>
                    </a:srgbClr>
                  </a:innerShdw>
                  <a:reflection blurRad="6350" stA="55000" endA="300" endPos="45500" dir="5400000" sy="-100000" algn="bl" rotWithShape="0"/>
                </a:effectLst>
                <a:latin typeface="MV Boli" pitchFamily="2" charset="0"/>
                <a:cs typeface="MV Boli" pitchFamily="2" charset="0"/>
              </a:rPr>
              <a:t>One Puzzle </a:t>
            </a:r>
            <a:br>
              <a:rPr lang="en-US" sz="4800" b="1" cap="none" spc="0" dirty="0" smtClean="0">
                <a:ln w="1905"/>
                <a:solidFill>
                  <a:schemeClr val="accent3">
                    <a:lumMod val="50000"/>
                  </a:schemeClr>
                </a:solidFill>
                <a:effectLst>
                  <a:innerShdw blurRad="69850" dist="43180" dir="5400000">
                    <a:srgbClr val="000000">
                      <a:alpha val="65000"/>
                    </a:srgbClr>
                  </a:innerShdw>
                  <a:reflection blurRad="6350" stA="55000" endA="300" endPos="45500" dir="5400000" sy="-100000" algn="bl" rotWithShape="0"/>
                </a:effectLst>
                <a:latin typeface="MV Boli" pitchFamily="2" charset="0"/>
                <a:cs typeface="MV Boli" pitchFamily="2" charset="0"/>
              </a:rPr>
            </a:br>
            <a:r>
              <a:rPr lang="en-US" sz="4800" b="1" cap="none" spc="0" dirty="0" smtClean="0">
                <a:ln w="1905"/>
                <a:solidFill>
                  <a:schemeClr val="accent3">
                    <a:lumMod val="50000"/>
                  </a:schemeClr>
                </a:solidFill>
                <a:effectLst>
                  <a:innerShdw blurRad="69850" dist="43180" dir="5400000">
                    <a:srgbClr val="000000">
                      <a:alpha val="65000"/>
                    </a:srgbClr>
                  </a:innerShdw>
                  <a:reflection blurRad="6350" stA="55000" endA="300" endPos="45500" dir="5400000" sy="-100000" algn="bl" rotWithShape="0"/>
                </a:effectLst>
                <a:latin typeface="MV Boli" pitchFamily="2" charset="0"/>
                <a:cs typeface="MV Boli" pitchFamily="2" charset="0"/>
              </a:rPr>
              <a:t>Piece </a:t>
            </a:r>
            <a:br>
              <a:rPr lang="en-US" sz="4800" b="1" cap="none" spc="0" dirty="0" smtClean="0">
                <a:ln w="1905"/>
                <a:solidFill>
                  <a:schemeClr val="accent3">
                    <a:lumMod val="50000"/>
                  </a:schemeClr>
                </a:solidFill>
                <a:effectLst>
                  <a:innerShdw blurRad="69850" dist="43180" dir="5400000">
                    <a:srgbClr val="000000">
                      <a:alpha val="65000"/>
                    </a:srgbClr>
                  </a:innerShdw>
                  <a:reflection blurRad="6350" stA="55000" endA="300" endPos="45500" dir="5400000" sy="-100000" algn="bl" rotWithShape="0"/>
                </a:effectLst>
                <a:latin typeface="MV Boli" pitchFamily="2" charset="0"/>
                <a:cs typeface="MV Boli" pitchFamily="2" charset="0"/>
              </a:rPr>
            </a:br>
            <a:r>
              <a:rPr lang="en-US" sz="4800" b="1" cap="none" spc="0" dirty="0" smtClean="0">
                <a:ln w="1905"/>
                <a:solidFill>
                  <a:schemeClr val="accent3">
                    <a:lumMod val="50000"/>
                  </a:schemeClr>
                </a:solidFill>
                <a:effectLst>
                  <a:innerShdw blurRad="69850" dist="43180" dir="5400000">
                    <a:srgbClr val="000000">
                      <a:alpha val="65000"/>
                    </a:srgbClr>
                  </a:innerShdw>
                  <a:reflection blurRad="6350" stA="55000" endA="300" endPos="45500" dir="5400000" sy="-100000" algn="bl" rotWithShape="0"/>
                </a:effectLst>
                <a:latin typeface="MV Boli" pitchFamily="2" charset="0"/>
                <a:cs typeface="MV Boli" pitchFamily="2" charset="0"/>
              </a:rPr>
              <a:t>at a Time</a:t>
            </a:r>
            <a:endParaRPr lang="en-US" sz="4800" b="1" cap="none" spc="0" dirty="0">
              <a:ln w="1905"/>
              <a:solidFill>
                <a:schemeClr val="accent3">
                  <a:lumMod val="50000"/>
                </a:schemeClr>
              </a:solidFill>
              <a:effectLst>
                <a:innerShdw blurRad="69850" dist="43180" dir="5400000">
                  <a:srgbClr val="000000">
                    <a:alpha val="65000"/>
                  </a:srgbClr>
                </a:innerShdw>
                <a:reflection blurRad="6350" stA="55000" endA="300" endPos="45500" dir="5400000" sy="-100000" algn="bl" rotWithShape="0"/>
              </a:effectLst>
              <a:latin typeface="MV Boli" pitchFamily="2" charset="0"/>
              <a:cs typeface="MV Boli" pitchFamily="2" charset="0"/>
            </a:endParaRPr>
          </a:p>
        </p:txBody>
      </p:sp>
      <p:pic>
        <p:nvPicPr>
          <p:cNvPr id="9" name="Picture 2" descr="C:\Users\Rae\Desktop\puzzle piece bordered png.png"/>
          <p:cNvPicPr>
            <a:picLocks noChangeAspect="1" noChangeArrowheads="1"/>
          </p:cNvPicPr>
          <p:nvPr/>
        </p:nvPicPr>
        <p:blipFill>
          <a:blip r:embed="rId4"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rot="19899881">
            <a:off x="6792678" y="5220253"/>
            <a:ext cx="942048" cy="94204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10" name="Picture 2" descr="C:\Users\Rae\Desktop\puzzle piece bordered png.png"/>
          <p:cNvPicPr>
            <a:picLocks noChangeAspect="1" noChangeArrowheads="1"/>
          </p:cNvPicPr>
          <p:nvPr/>
        </p:nvPicPr>
        <p:blipFill>
          <a:blip r:embed="rId5"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rot="1513775">
            <a:off x="10518534" y="5366532"/>
            <a:ext cx="724431" cy="724431"/>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11" name="Picture 2" descr="C:\Users\Rae\Desktop\puzzle piece bordered png.png"/>
          <p:cNvPicPr>
            <a:picLocks noChangeAspect="1" noChangeArrowheads="1"/>
          </p:cNvPicPr>
          <p:nvPr/>
        </p:nvPicPr>
        <p:blipFill>
          <a:blip r:embed="rId5" cstate="email">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rot="3561858">
            <a:off x="11150759" y="5690679"/>
            <a:ext cx="724431" cy="724431"/>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12" name="Rectangle 11"/>
          <p:cNvSpPr/>
          <p:nvPr/>
        </p:nvSpPr>
        <p:spPr>
          <a:xfrm>
            <a:off x="29028" y="32096"/>
            <a:ext cx="12148458" cy="1828800"/>
          </a:xfrm>
          <a:prstGeom prst="rect">
            <a:avLst/>
          </a:prstGeom>
          <a:ln w="76200">
            <a:solidFill>
              <a:srgbClr val="660033"/>
            </a:solidFill>
          </a:ln>
          <a:scene3d>
            <a:camera prst="orthographicFront"/>
            <a:lightRig rig="threePt" dir="t"/>
          </a:scene3d>
          <a:sp3d>
            <a:bevelT w="152400" h="50800" prst="softRound"/>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pic>
        <p:nvPicPr>
          <p:cNvPr id="13" name="Picture 2" descr="D:\3.  2019  CCC Season 2 studies\#2.8 Yah - Lost &amp; Found  19 July 2019\Yahusha age 12.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415550" y="981838"/>
            <a:ext cx="6654985" cy="311875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4" name="Picture 2" descr="C:\Users\Rae\Desktop\#2.8  BTE to T4 10 July\art for BTE\banner purple.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203600" y="244156"/>
            <a:ext cx="5824419" cy="1404680"/>
          </a:xfrm>
          <a:prstGeom prst="rect">
            <a:avLst/>
          </a:prstGeom>
          <a:noFill/>
          <a:extLst>
            <a:ext uri="{909E8E84-426E-40DD-AFC4-6F175D3DCCD1}">
              <a14:hiddenFill xmlns:a14="http://schemas.microsoft.com/office/drawing/2010/main">
                <a:solidFill>
                  <a:srgbClr val="FFFFFF"/>
                </a:solidFill>
              </a14:hiddenFill>
            </a:ext>
          </a:extLst>
        </p:spPr>
      </p:pic>
      <p:sp>
        <p:nvSpPr>
          <p:cNvPr id="15" name="Rounded Rectangle 14"/>
          <p:cNvSpPr/>
          <p:nvPr/>
        </p:nvSpPr>
        <p:spPr>
          <a:xfrm>
            <a:off x="418467" y="38210"/>
            <a:ext cx="5603258" cy="1494514"/>
          </a:xfrm>
          <a:prstGeom prst="roundRect">
            <a:avLst>
              <a:gd name="adj" fmla="val 404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DeflateBottom">
              <a:avLst>
                <a:gd name="adj" fmla="val 67541"/>
              </a:avLst>
            </a:prstTxWarp>
            <a:scene3d>
              <a:camera prst="orthographicFront"/>
              <a:lightRig rig="threePt" dir="t"/>
            </a:scene3d>
            <a:sp3d extrusionH="57150">
              <a:bevelT h="25400" prst="softRound"/>
            </a:sp3d>
          </a:bodyPr>
          <a:lstStyle/>
          <a:p>
            <a:pPr algn="ctr"/>
            <a:r>
              <a:rPr lang="en-CA" sz="8000" b="1" i="1" dirty="0" smtClean="0">
                <a:ln>
                  <a:solidFill>
                    <a:srgbClr val="0000FF"/>
                  </a:solidFill>
                </a:ln>
                <a:gradFill>
                  <a:gsLst>
                    <a:gs pos="0">
                      <a:srgbClr val="FF3399"/>
                    </a:gs>
                    <a:gs pos="25000">
                      <a:srgbClr val="FF6633"/>
                    </a:gs>
                    <a:gs pos="50000">
                      <a:srgbClr val="FFFF00"/>
                    </a:gs>
                    <a:gs pos="75000">
                      <a:srgbClr val="01A78F"/>
                    </a:gs>
                    <a:gs pos="100000">
                      <a:srgbClr val="3366FF"/>
                    </a:gs>
                  </a:gsLst>
                  <a:lin ang="2520000" scaled="0"/>
                </a:gradFill>
                <a:latin typeface="Algerian" pitchFamily="82" charset="0"/>
              </a:rPr>
              <a:t>Yahusha</a:t>
            </a:r>
            <a:endParaRPr lang="en-CA" dirty="0">
              <a:latin typeface="Verdana" pitchFamily="34" charset="0"/>
              <a:ea typeface="Verdana" pitchFamily="34" charset="0"/>
              <a:cs typeface="Verdana" pitchFamily="34" charset="0"/>
            </a:endParaRPr>
          </a:p>
        </p:txBody>
      </p:sp>
      <p:grpSp>
        <p:nvGrpSpPr>
          <p:cNvPr id="16" name="Group 15"/>
          <p:cNvGrpSpPr/>
          <p:nvPr/>
        </p:nvGrpSpPr>
        <p:grpSpPr>
          <a:xfrm>
            <a:off x="6290914" y="540718"/>
            <a:ext cx="5581388" cy="872180"/>
            <a:chOff x="5283677" y="5548184"/>
            <a:chExt cx="6499655" cy="872180"/>
          </a:xfrm>
        </p:grpSpPr>
        <p:pic>
          <p:nvPicPr>
            <p:cNvPr id="17" name="Picture 3" descr="C:\Users\Rae\Desktop\#2.8  BTE to T4 10 July\art for BTE\banners blu 425 edit 1.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483800" y="5548184"/>
              <a:ext cx="6222980" cy="872180"/>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18" name="Rounded Rectangle 17"/>
            <p:cNvSpPr/>
            <p:nvPr/>
          </p:nvSpPr>
          <p:spPr>
            <a:xfrm>
              <a:off x="5283677" y="5628542"/>
              <a:ext cx="6499655" cy="7114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h="25400" prst="softRound"/>
              </a:sp3d>
            </a:bodyPr>
            <a:lstStyle/>
            <a:p>
              <a:pPr algn="ctr"/>
              <a:r>
                <a:rPr lang="en-CA" sz="3200" b="1" i="1" dirty="0" smtClean="0">
                  <a:ln w="28575">
                    <a:solidFill>
                      <a:srgbClr val="FF33CC"/>
                    </a:solidFill>
                  </a:ln>
                  <a:gradFill>
                    <a:gsLst>
                      <a:gs pos="0">
                        <a:srgbClr val="FF3399"/>
                      </a:gs>
                      <a:gs pos="25000">
                        <a:srgbClr val="FF6633"/>
                      </a:gs>
                      <a:gs pos="50000">
                        <a:srgbClr val="FFFF00"/>
                      </a:gs>
                      <a:gs pos="75000">
                        <a:srgbClr val="01A78F"/>
                      </a:gs>
                      <a:gs pos="100000">
                        <a:srgbClr val="3366FF"/>
                      </a:gs>
                    </a:gsLst>
                    <a:lin ang="2520000" scaled="0"/>
                  </a:gradFill>
                  <a:latin typeface="Verdana" pitchFamily="34" charset="0"/>
                  <a:ea typeface="Verdana" pitchFamily="34" charset="0"/>
                  <a:cs typeface="Verdana" pitchFamily="34" charset="0"/>
                </a:rPr>
                <a:t>“Lost? Or Discovered!” </a:t>
              </a:r>
              <a:endParaRPr lang="en-CA" sz="1200" dirty="0">
                <a:gradFill>
                  <a:gsLst>
                    <a:gs pos="0">
                      <a:srgbClr val="FF3399"/>
                    </a:gs>
                    <a:gs pos="25000">
                      <a:srgbClr val="FF6633"/>
                    </a:gs>
                    <a:gs pos="50000">
                      <a:srgbClr val="FFFF00"/>
                    </a:gs>
                    <a:gs pos="75000">
                      <a:srgbClr val="01A78F"/>
                    </a:gs>
                    <a:gs pos="100000">
                      <a:srgbClr val="3366FF"/>
                    </a:gs>
                  </a:gsLst>
                  <a:lin ang="2520000" scaled="0"/>
                </a:gradFill>
                <a:latin typeface="Verdana" pitchFamily="34" charset="0"/>
                <a:ea typeface="Verdana" pitchFamily="34" charset="0"/>
                <a:cs typeface="Verdana" pitchFamily="34" charset="0"/>
              </a:endParaRPr>
            </a:p>
          </p:txBody>
        </p:sp>
      </p:grpSp>
      <p:sp>
        <p:nvSpPr>
          <p:cNvPr id="19" name="Rectangle 18"/>
          <p:cNvSpPr/>
          <p:nvPr/>
        </p:nvSpPr>
        <p:spPr>
          <a:xfrm rot="21339432">
            <a:off x="-298311" y="3321864"/>
            <a:ext cx="12312914" cy="1584959"/>
          </a:xfrm>
          <a:prstGeom prst="rect">
            <a:avLst/>
          </a:prstGeom>
          <a:noFill/>
        </p:spPr>
        <p:txBody>
          <a:bodyPr wrap="square" lIns="91440" tIns="45720" rIns="91440" bIns="45720">
            <a:prstTxWarp prst="textWave2">
              <a:avLst>
                <a:gd name="adj1" fmla="val 20000"/>
                <a:gd name="adj2" fmla="val 1111"/>
              </a:avLst>
            </a:prstTxWarp>
            <a:spAutoFit/>
            <a:scene3d>
              <a:camera prst="orthographicFront"/>
              <a:lightRig rig="soft" dir="t">
                <a:rot lat="0" lon="0" rev="10800000"/>
              </a:lightRig>
            </a:scene3d>
            <a:sp3d>
              <a:bevelT w="27940" h="12700"/>
              <a:contourClr>
                <a:srgbClr val="DDDDDD"/>
              </a:contourClr>
            </a:sp3d>
          </a:bodyPr>
          <a:lstStyle/>
          <a:p>
            <a:pPr algn="ctr"/>
            <a:r>
              <a:rPr lang="en-US" sz="5400" b="1" cap="none" spc="150" dirty="0" smtClean="0">
                <a:ln w="11430"/>
                <a:solidFill>
                  <a:srgbClr val="F8F8F8"/>
                </a:solidFill>
                <a:effectLst>
                  <a:outerShdw blurRad="25400" algn="tl" rotWithShape="0">
                    <a:srgbClr val="000000">
                      <a:alpha val="43000"/>
                    </a:srgbClr>
                  </a:outerShdw>
                </a:effectLst>
              </a:rPr>
              <a:t>   </a:t>
            </a:r>
            <a:r>
              <a:rPr lang="en-US" sz="5400" b="1" spc="150" dirty="0" smtClean="0">
                <a:ln w="11430"/>
                <a:solidFill>
                  <a:srgbClr val="F8F8F8"/>
                </a:solidFill>
                <a:effectLst>
                  <a:outerShdw blurRad="25400" algn="tl" rotWithShape="0">
                    <a:srgbClr val="000000">
                      <a:alpha val="43000"/>
                    </a:srgbClr>
                  </a:outerShdw>
                </a:effectLst>
              </a:rPr>
              <a:t>The 3</a:t>
            </a:r>
            <a:r>
              <a:rPr lang="en-US" sz="5400" b="1" spc="150" baseline="30000" dirty="0" smtClean="0">
                <a:ln w="11430"/>
                <a:solidFill>
                  <a:srgbClr val="F8F8F8"/>
                </a:solidFill>
                <a:effectLst>
                  <a:outerShdw blurRad="25400" algn="tl" rotWithShape="0">
                    <a:srgbClr val="000000">
                      <a:alpha val="43000"/>
                    </a:srgbClr>
                  </a:outerShdw>
                </a:effectLst>
              </a:rPr>
              <a:t>rd</a:t>
            </a:r>
            <a:r>
              <a:rPr lang="en-US" sz="5400" b="1" spc="150" dirty="0" smtClean="0">
                <a:ln w="11430"/>
                <a:solidFill>
                  <a:srgbClr val="F8F8F8"/>
                </a:solidFill>
                <a:effectLst>
                  <a:outerShdw blurRad="25400" algn="tl" rotWithShape="0">
                    <a:srgbClr val="000000">
                      <a:alpha val="43000"/>
                    </a:srgbClr>
                  </a:outerShdw>
                </a:effectLst>
              </a:rPr>
              <a:t> Day Calendar Discovery </a:t>
            </a:r>
            <a:endParaRPr lang="en-US" sz="5400" b="1" cap="none" spc="150" dirty="0">
              <a:ln w="11430"/>
              <a:solidFill>
                <a:schemeClr val="accent2">
                  <a:lumMod val="40000"/>
                  <a:lumOff val="60000"/>
                </a:schemeClr>
              </a:solidFill>
              <a:effectLst>
                <a:outerShdw blurRad="25400" algn="tl" rotWithShape="0">
                  <a:srgbClr val="000000">
                    <a:alpha val="43000"/>
                  </a:srgbClr>
                </a:outerShdw>
              </a:effectLst>
              <a:latin typeface="MV Boli" pitchFamily="2" charset="0"/>
              <a:cs typeface="MV Boli" pitchFamily="2" charset="0"/>
            </a:endParaRPr>
          </a:p>
        </p:txBody>
      </p:sp>
      <p:pic>
        <p:nvPicPr>
          <p:cNvPr id="20" name="Picture 3" descr="D:\3.  2019  CCC Season 2 studies\#2.8 Yah - Lost &amp; Found  19 July 2019\White men puzzle 600.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337938" y="4595172"/>
            <a:ext cx="4795603" cy="2697085"/>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6353067" y="1860896"/>
            <a:ext cx="5377771" cy="707886"/>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pPr algn="ctr"/>
            <a:r>
              <a:rPr lang="en-US" sz="4000" b="1" dirty="0" smtClean="0">
                <a:ln w="1905"/>
                <a:solidFill>
                  <a:schemeClr val="accent3">
                    <a:lumMod val="50000"/>
                  </a:schemeClr>
                </a:solidFill>
                <a:effectLst>
                  <a:innerShdw blurRad="69850" dist="43180" dir="5400000">
                    <a:srgbClr val="000000">
                      <a:alpha val="65000"/>
                    </a:srgbClr>
                  </a:innerShdw>
                  <a:reflection blurRad="6350" stA="55000" endA="300" endPos="45500" dir="5400000" sy="-100000" algn="bl" rotWithShape="0"/>
                </a:effectLst>
                <a:latin typeface="MV Boli" pitchFamily="2" charset="0"/>
                <a:cs typeface="MV Boli" pitchFamily="2" charset="0"/>
              </a:rPr>
              <a:t>2021 Revision</a:t>
            </a:r>
            <a:endParaRPr lang="en-US" sz="4800" b="1" cap="none" spc="0" dirty="0">
              <a:ln w="1905"/>
              <a:solidFill>
                <a:schemeClr val="accent3">
                  <a:lumMod val="50000"/>
                </a:schemeClr>
              </a:solidFill>
              <a:effectLst>
                <a:innerShdw blurRad="69850" dist="43180" dir="5400000">
                  <a:srgbClr val="000000">
                    <a:alpha val="65000"/>
                  </a:srgbClr>
                </a:innerShdw>
                <a:reflection blurRad="6350" stA="55000" endA="300" endPos="45500" dir="5400000" sy="-100000" algn="bl" rotWithShape="0"/>
              </a:effectLst>
              <a:latin typeface="MV Boli" pitchFamily="2" charset="0"/>
              <a:cs typeface="MV Boli" pitchFamily="2" charset="0"/>
            </a:endParaRPr>
          </a:p>
        </p:txBody>
      </p:sp>
      <p:pic>
        <p:nvPicPr>
          <p:cNvPr id="22" name="Picture 2" descr="C:\Users\Rae\Documents\A CF Desktop Feb 2021\Best CCC Logo Clear with colors in circle SMS.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18467" y="5340063"/>
            <a:ext cx="1257673" cy="1301342"/>
          </a:xfrm>
          <a:prstGeom prst="rect">
            <a:avLst/>
          </a:prstGeom>
          <a:noFill/>
          <a:effectLst>
            <a:glow rad="3683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8783516" y="1222131"/>
            <a:ext cx="2453054" cy="17584"/>
          </a:xfrm>
          <a:prstGeom prst="line">
            <a:avLst/>
          </a:prstGeom>
          <a:ln>
            <a:solidFill>
              <a:srgbClr val="3E3E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44072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a:xfrm>
            <a:off x="5770485" y="5231874"/>
            <a:ext cx="6421515" cy="1626126"/>
          </a:xfrm>
          <a:prstGeom prst="roundRect">
            <a:avLst>
              <a:gd name="adj" fmla="val 1210"/>
            </a:avLst>
          </a:prstGeom>
          <a:solidFill>
            <a:schemeClr val="accent5">
              <a:lumMod val="20000"/>
              <a:lumOff val="80000"/>
            </a:schemeClr>
          </a:solidFill>
          <a:ln w="28575">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dirty="0" smtClean="0">
                <a:solidFill>
                  <a:srgbClr val="002060"/>
                </a:solidFill>
                <a:latin typeface="Arial" panose="020B0604020202020204" pitchFamily="34" charset="0"/>
                <a:cs typeface="Arial" panose="020B0604020202020204" pitchFamily="34" charset="0"/>
              </a:rPr>
              <a:t>For </a:t>
            </a:r>
            <a:r>
              <a:rPr lang="en-CA" dirty="0" smtClean="0">
                <a:solidFill>
                  <a:srgbClr val="3E3EF0"/>
                </a:solidFill>
                <a:latin typeface="Arial" panose="020B0604020202020204" pitchFamily="34" charset="0"/>
                <a:cs typeface="Arial" panose="020B0604020202020204" pitchFamily="34" charset="0"/>
              </a:rPr>
              <a:t>Yahusha</a:t>
            </a:r>
            <a:r>
              <a:rPr lang="en-CA" dirty="0" smtClean="0">
                <a:solidFill>
                  <a:srgbClr val="002060"/>
                </a:solidFill>
                <a:latin typeface="Arial" panose="020B0604020202020204" pitchFamily="34" charset="0"/>
                <a:cs typeface="Arial" panose="020B0604020202020204" pitchFamily="34" charset="0"/>
              </a:rPr>
              <a:t> to be 12 years old in the year </a:t>
            </a:r>
            <a:r>
              <a:rPr lang="en-CA" dirty="0" smtClean="0">
                <a:solidFill>
                  <a:srgbClr val="002060"/>
                </a:solidFill>
                <a:effectLst>
                  <a:glow rad="127000">
                    <a:srgbClr val="FFFF00"/>
                  </a:glow>
                </a:effectLst>
                <a:latin typeface="Arial" panose="020B0604020202020204" pitchFamily="34" charset="0"/>
                <a:cs typeface="Arial" panose="020B0604020202020204" pitchFamily="34" charset="0"/>
              </a:rPr>
              <a:t>CE 12 </a:t>
            </a:r>
            <a:r>
              <a:rPr lang="en-CA" dirty="0" smtClean="0">
                <a:solidFill>
                  <a:srgbClr val="002060"/>
                </a:solidFill>
                <a:latin typeface="Arial" panose="020B0604020202020204" pitchFamily="34" charset="0"/>
                <a:cs typeface="Arial" panose="020B0604020202020204" pitchFamily="34" charset="0"/>
              </a:rPr>
              <a:t>when </a:t>
            </a:r>
            <a:br>
              <a:rPr lang="en-CA" dirty="0" smtClean="0">
                <a:solidFill>
                  <a:srgbClr val="002060"/>
                </a:solidFill>
                <a:latin typeface="Arial" panose="020B0604020202020204" pitchFamily="34" charset="0"/>
                <a:cs typeface="Arial" panose="020B0604020202020204" pitchFamily="34" charset="0"/>
              </a:rPr>
            </a:br>
            <a:r>
              <a:rPr lang="en-CA" dirty="0" smtClean="0">
                <a:solidFill>
                  <a:srgbClr val="002060"/>
                </a:solidFill>
                <a:latin typeface="Arial" panose="020B0604020202020204" pitchFamily="34" charset="0"/>
                <a:cs typeface="Arial" panose="020B0604020202020204" pitchFamily="34" charset="0"/>
              </a:rPr>
              <a:t>He was discovered 3 cycles “</a:t>
            </a:r>
            <a:r>
              <a:rPr lang="en-CA" dirty="0" smtClean="0">
                <a:solidFill>
                  <a:srgbClr val="FF0000"/>
                </a:solidFill>
                <a:latin typeface="Arial" panose="020B0604020202020204" pitchFamily="34" charset="0"/>
                <a:cs typeface="Arial" panose="020B0604020202020204" pitchFamily="34" charset="0"/>
              </a:rPr>
              <a:t>later</a:t>
            </a:r>
            <a:r>
              <a:rPr lang="en-CA" dirty="0" smtClean="0">
                <a:solidFill>
                  <a:srgbClr val="002060"/>
                </a:solidFill>
                <a:latin typeface="Arial" panose="020B0604020202020204" pitchFamily="34" charset="0"/>
                <a:cs typeface="Arial" panose="020B0604020202020204" pitchFamily="34" charset="0"/>
              </a:rPr>
              <a:t>” in the Tabernacle,  </a:t>
            </a:r>
            <a:br>
              <a:rPr lang="en-CA" dirty="0" smtClean="0">
                <a:solidFill>
                  <a:srgbClr val="002060"/>
                </a:solidFill>
                <a:latin typeface="Arial" panose="020B0604020202020204" pitchFamily="34" charset="0"/>
                <a:cs typeface="Arial" panose="020B0604020202020204" pitchFamily="34" charset="0"/>
              </a:rPr>
            </a:br>
            <a:r>
              <a:rPr lang="en-CA" dirty="0" smtClean="0">
                <a:solidFill>
                  <a:srgbClr val="002060"/>
                </a:solidFill>
                <a:latin typeface="Arial" panose="020B0604020202020204" pitchFamily="34" charset="0"/>
                <a:cs typeface="Arial" panose="020B0604020202020204" pitchFamily="34" charset="0"/>
              </a:rPr>
              <a:t>He </a:t>
            </a:r>
            <a:r>
              <a:rPr lang="en-CA" b="1" u="sng" dirty="0" smtClean="0">
                <a:solidFill>
                  <a:srgbClr val="002060"/>
                </a:solidFill>
                <a:latin typeface="Arial" panose="020B0604020202020204" pitchFamily="34" charset="0"/>
                <a:cs typeface="Arial" panose="020B0604020202020204" pitchFamily="34" charset="0"/>
              </a:rPr>
              <a:t>MUST FIRST be</a:t>
            </a:r>
            <a:r>
              <a:rPr lang="en-CA" b="1" dirty="0" smtClean="0">
                <a:solidFill>
                  <a:srgbClr val="002060"/>
                </a:solidFill>
                <a:latin typeface="Arial" panose="020B0604020202020204" pitchFamily="34" charset="0"/>
                <a:cs typeface="Arial" panose="020B0604020202020204" pitchFamily="34" charset="0"/>
              </a:rPr>
              <a:t> </a:t>
            </a:r>
            <a:r>
              <a:rPr lang="en-CA" dirty="0" smtClean="0">
                <a:solidFill>
                  <a:srgbClr val="002060"/>
                </a:solidFill>
                <a:latin typeface="Arial" panose="020B0604020202020204" pitchFamily="34" charset="0"/>
                <a:cs typeface="Arial" panose="020B0604020202020204" pitchFamily="34" charset="0"/>
              </a:rPr>
              <a:t>1 year old, upon </a:t>
            </a:r>
            <a:r>
              <a:rPr lang="en-CA" b="1" u="sng" dirty="0" smtClean="0">
                <a:solidFill>
                  <a:srgbClr val="FF0000"/>
                </a:solidFill>
                <a:latin typeface="Arial" panose="020B0604020202020204" pitchFamily="34" charset="0"/>
                <a:cs typeface="Arial" panose="020B0604020202020204" pitchFamily="34" charset="0"/>
              </a:rPr>
              <a:t>ENTERING</a:t>
            </a:r>
            <a:r>
              <a:rPr lang="en-CA" dirty="0" smtClean="0">
                <a:latin typeface="Arial" panose="020B0604020202020204" pitchFamily="34" charset="0"/>
                <a:cs typeface="Arial" panose="020B0604020202020204" pitchFamily="34" charset="0"/>
              </a:rPr>
              <a:t> </a:t>
            </a:r>
            <a:r>
              <a:rPr lang="en-CA" dirty="0" smtClean="0">
                <a:solidFill>
                  <a:srgbClr val="002060"/>
                </a:solidFill>
                <a:latin typeface="Arial" panose="020B0604020202020204" pitchFamily="34" charset="0"/>
                <a:cs typeface="Arial" panose="020B0604020202020204" pitchFamily="34" charset="0"/>
              </a:rPr>
              <a:t>CE 1!</a:t>
            </a:r>
          </a:p>
          <a:p>
            <a:pPr algn="ctr"/>
            <a:r>
              <a:rPr lang="en-CA" b="1" dirty="0" smtClean="0">
                <a:ln>
                  <a:solidFill>
                    <a:srgbClr val="0C27AC"/>
                  </a:solidFill>
                </a:ln>
                <a:effectLst>
                  <a:glow rad="127000">
                    <a:srgbClr val="FFCCFF"/>
                  </a:glow>
                </a:effectLst>
                <a:latin typeface="Arial" panose="020B0604020202020204" pitchFamily="34" charset="0"/>
                <a:cs typeface="Arial" panose="020B0604020202020204" pitchFamily="34" charset="0"/>
              </a:rPr>
              <a:t>This puzzle can only be solved by counting His years </a:t>
            </a:r>
            <a:br>
              <a:rPr lang="en-CA" b="1" dirty="0" smtClean="0">
                <a:ln>
                  <a:solidFill>
                    <a:srgbClr val="0C27AC"/>
                  </a:solidFill>
                </a:ln>
                <a:effectLst>
                  <a:glow rad="127000">
                    <a:srgbClr val="FFCCFF"/>
                  </a:glow>
                </a:effectLst>
                <a:latin typeface="Arial" panose="020B0604020202020204" pitchFamily="34" charset="0"/>
                <a:cs typeface="Arial" panose="020B0604020202020204" pitchFamily="34" charset="0"/>
              </a:rPr>
            </a:br>
            <a:r>
              <a:rPr lang="en-CA" b="1" dirty="0" smtClean="0">
                <a:ln>
                  <a:solidFill>
                    <a:srgbClr val="0C27AC"/>
                  </a:solidFill>
                </a:ln>
                <a:effectLst>
                  <a:glow rad="127000">
                    <a:srgbClr val="FFCCFF"/>
                  </a:glow>
                </a:effectLst>
                <a:latin typeface="Arial" panose="020B0604020202020204" pitchFamily="34" charset="0"/>
                <a:cs typeface="Arial" panose="020B0604020202020204" pitchFamily="34" charset="0"/>
              </a:rPr>
              <a:t>from </a:t>
            </a:r>
            <a:r>
              <a:rPr lang="en-CA" b="1" dirty="0">
                <a:ln>
                  <a:solidFill>
                    <a:srgbClr val="0C27AC"/>
                  </a:solidFill>
                </a:ln>
                <a:effectLst>
                  <a:glow rad="127000">
                    <a:srgbClr val="FFCCFF"/>
                  </a:glow>
                </a:effectLst>
                <a:latin typeface="Arial" panose="020B0604020202020204" pitchFamily="34" charset="0"/>
                <a:cs typeface="Arial" panose="020B0604020202020204" pitchFamily="34" charset="0"/>
              </a:rPr>
              <a:t>the time of </a:t>
            </a:r>
            <a:r>
              <a:rPr lang="en-CA" b="1" dirty="0" smtClean="0">
                <a:ln>
                  <a:solidFill>
                    <a:srgbClr val="0C27AC"/>
                  </a:solidFill>
                </a:ln>
                <a:effectLst>
                  <a:glow rad="127000">
                    <a:srgbClr val="FFCCFF"/>
                  </a:glow>
                </a:effectLst>
                <a:latin typeface="Arial" panose="020B0604020202020204" pitchFamily="34" charset="0"/>
                <a:cs typeface="Arial" panose="020B0604020202020204" pitchFamily="34" charset="0"/>
              </a:rPr>
              <a:t>conception, complimented by </a:t>
            </a:r>
            <a:r>
              <a:rPr lang="en-CA" dirty="0" smtClean="0">
                <a:solidFill>
                  <a:srgbClr val="002060"/>
                </a:solidFill>
                <a:effectLst>
                  <a:glow rad="127000">
                    <a:srgbClr val="FFFF00"/>
                  </a:glow>
                </a:effectLst>
                <a:latin typeface="Arial" panose="020B0604020202020204" pitchFamily="34" charset="0"/>
                <a:cs typeface="Arial" panose="020B0604020202020204" pitchFamily="34" charset="0"/>
              </a:rPr>
              <a:t>CE 12 </a:t>
            </a:r>
            <a:r>
              <a:rPr lang="en-CA" b="1" dirty="0" smtClean="0">
                <a:ln>
                  <a:solidFill>
                    <a:srgbClr val="0C27AC"/>
                  </a:solidFill>
                </a:ln>
                <a:effectLst>
                  <a:glow rad="127000">
                    <a:srgbClr val="FFCCFF"/>
                  </a:glow>
                </a:effectLst>
                <a:latin typeface="Arial" panose="020B0604020202020204" pitchFamily="34" charset="0"/>
                <a:cs typeface="Arial" panose="020B0604020202020204" pitchFamily="34" charset="0"/>
              </a:rPr>
              <a:t>! </a:t>
            </a:r>
            <a:endParaRPr lang="en-CA" b="1" dirty="0" smtClean="0">
              <a:solidFill>
                <a:srgbClr val="FF0000"/>
              </a:solidFill>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750328537"/>
              </p:ext>
            </p:extLst>
          </p:nvPr>
        </p:nvGraphicFramePr>
        <p:xfrm>
          <a:off x="522509" y="1718036"/>
          <a:ext cx="11271384" cy="640080"/>
        </p:xfrm>
        <a:graphic>
          <a:graphicData uri="http://schemas.openxmlformats.org/drawingml/2006/table">
            <a:tbl>
              <a:tblPr firstRow="1" bandRow="1">
                <a:tableStyleId>{5C22544A-7EE6-4342-B048-85BDC9FD1C3A}</a:tableStyleId>
              </a:tblPr>
              <a:tblGrid>
                <a:gridCol w="1252376"/>
                <a:gridCol w="1252376"/>
                <a:gridCol w="1252376"/>
                <a:gridCol w="1252376"/>
                <a:gridCol w="1252376"/>
                <a:gridCol w="1252376"/>
                <a:gridCol w="1252376"/>
                <a:gridCol w="1252376"/>
                <a:gridCol w="1252376"/>
              </a:tblGrid>
              <a:tr h="370840">
                <a:tc>
                  <a:txBody>
                    <a:bodyPr/>
                    <a:lstStyle/>
                    <a:p>
                      <a:r>
                        <a:rPr lang="en-CA" dirty="0" smtClean="0">
                          <a:solidFill>
                            <a:srgbClr val="3E3EF0"/>
                          </a:solidFill>
                        </a:rPr>
                        <a:t>Jan </a:t>
                      </a:r>
                      <a:r>
                        <a:rPr lang="en-CA" dirty="0" smtClean="0"/>
                        <a:t>        </a:t>
                      </a:r>
                      <a:r>
                        <a:rPr lang="en-CA" dirty="0" smtClean="0">
                          <a:solidFill>
                            <a:srgbClr val="FFFF00"/>
                          </a:solidFill>
                        </a:rPr>
                        <a:t>10</a:t>
                      </a:r>
                      <a:r>
                        <a:rPr lang="en-CA" baseline="30000" dirty="0" smtClean="0">
                          <a:solidFill>
                            <a:srgbClr val="FFFF00"/>
                          </a:solidFill>
                        </a:rPr>
                        <a:t>th</a:t>
                      </a:r>
                      <a:r>
                        <a:rPr lang="en-CA" dirty="0" smtClean="0">
                          <a:solidFill>
                            <a:srgbClr val="FFFF00"/>
                          </a:solidFill>
                        </a:rPr>
                        <a:t> </a:t>
                      </a:r>
                      <a:r>
                        <a:rPr lang="en-CA" sz="1400" dirty="0" smtClean="0">
                          <a:solidFill>
                            <a:srgbClr val="FFFF00"/>
                          </a:solidFill>
                        </a:rPr>
                        <a:t>Mon</a:t>
                      </a:r>
                      <a:endParaRPr lang="en-CA" dirty="0">
                        <a:solidFill>
                          <a:srgbClr val="FFFF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00FF99"/>
                    </a:solidFill>
                  </a:tcPr>
                </a:tc>
                <a:tc>
                  <a:txBody>
                    <a:bodyPr/>
                    <a:lstStyle/>
                    <a:p>
                      <a:r>
                        <a:rPr lang="en-CA" dirty="0" smtClean="0">
                          <a:solidFill>
                            <a:srgbClr val="3E3EF0"/>
                          </a:solidFill>
                        </a:rPr>
                        <a:t>Feb</a:t>
                      </a:r>
                      <a:r>
                        <a:rPr lang="en-CA" dirty="0" smtClean="0"/>
                        <a:t>        </a:t>
                      </a:r>
                      <a:r>
                        <a:rPr lang="en-CA" dirty="0" smtClean="0">
                          <a:solidFill>
                            <a:srgbClr val="FFFF00"/>
                          </a:solidFill>
                        </a:rPr>
                        <a:t>11</a:t>
                      </a:r>
                      <a:r>
                        <a:rPr lang="en-CA" baseline="30000" dirty="0" smtClean="0">
                          <a:solidFill>
                            <a:srgbClr val="FFFF00"/>
                          </a:solidFill>
                        </a:rPr>
                        <a:t>th</a:t>
                      </a:r>
                      <a:r>
                        <a:rPr lang="en-CA" dirty="0" smtClean="0">
                          <a:solidFill>
                            <a:srgbClr val="FFFF00"/>
                          </a:solidFill>
                        </a:rPr>
                        <a:t> </a:t>
                      </a:r>
                      <a:endParaRPr lang="en-CA" dirty="0">
                        <a:solidFill>
                          <a:srgbClr val="FFFF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00FF99"/>
                    </a:solidFill>
                  </a:tcPr>
                </a:tc>
                <a:tc>
                  <a:txBody>
                    <a:bodyPr/>
                    <a:lstStyle/>
                    <a:p>
                      <a:r>
                        <a:rPr lang="en-CA" dirty="0" smtClean="0">
                          <a:solidFill>
                            <a:srgbClr val="0C27AC"/>
                          </a:solidFill>
                        </a:rPr>
                        <a:t>Mar        </a:t>
                      </a:r>
                      <a:r>
                        <a:rPr lang="en-CA" dirty="0" smtClean="0">
                          <a:solidFill>
                            <a:srgbClr val="FFFF00"/>
                          </a:solidFill>
                        </a:rPr>
                        <a:t>12</a:t>
                      </a:r>
                      <a:r>
                        <a:rPr lang="en-CA" baseline="30000" dirty="0" smtClean="0">
                          <a:solidFill>
                            <a:srgbClr val="FFFF00"/>
                          </a:solidFill>
                        </a:rPr>
                        <a:t>th</a:t>
                      </a:r>
                      <a:r>
                        <a:rPr lang="en-CA" dirty="0" smtClean="0">
                          <a:solidFill>
                            <a:srgbClr val="FFFF00"/>
                          </a:solidFill>
                        </a:rPr>
                        <a:t> </a:t>
                      </a:r>
                      <a:endParaRPr lang="en-CA" dirty="0">
                        <a:solidFill>
                          <a:srgbClr val="FFFF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00FF99"/>
                    </a:solidFill>
                  </a:tcPr>
                </a:tc>
                <a:tc>
                  <a:txBody>
                    <a:bodyPr/>
                    <a:lstStyle/>
                    <a:p>
                      <a:r>
                        <a:rPr lang="en-CA" dirty="0" smtClean="0"/>
                        <a:t>April</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r>
                        <a:rPr lang="en-CA" dirty="0" smtClean="0"/>
                        <a:t>May</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r>
                        <a:rPr lang="en-CA" dirty="0" smtClean="0"/>
                        <a:t>June</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r>
                        <a:rPr lang="en-CA" dirty="0" smtClean="0">
                          <a:solidFill>
                            <a:srgbClr val="0C27AC"/>
                          </a:solidFill>
                        </a:rPr>
                        <a:t>July</a:t>
                      </a:r>
                      <a:endParaRPr lang="en-CA" dirty="0">
                        <a:solidFill>
                          <a:srgbClr val="0C27A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FFCCFF"/>
                    </a:solidFill>
                  </a:tcPr>
                </a:tc>
                <a:tc>
                  <a:txBody>
                    <a:bodyPr/>
                    <a:lstStyle/>
                    <a:p>
                      <a:r>
                        <a:rPr lang="en-CA" dirty="0" smtClean="0"/>
                        <a:t>Aug </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r>
                        <a:rPr lang="en-CA" dirty="0" smtClean="0"/>
                        <a:t>Sept     </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D73DCC"/>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845401951"/>
              </p:ext>
            </p:extLst>
          </p:nvPr>
        </p:nvGraphicFramePr>
        <p:xfrm>
          <a:off x="8289734" y="3050791"/>
          <a:ext cx="3504159" cy="496932"/>
        </p:xfrm>
        <a:graphic>
          <a:graphicData uri="http://schemas.openxmlformats.org/drawingml/2006/table">
            <a:tbl>
              <a:tblPr firstRow="1" bandRow="1">
                <a:tableStyleId>{5C22544A-7EE6-4342-B048-85BDC9FD1C3A}</a:tableStyleId>
              </a:tblPr>
              <a:tblGrid>
                <a:gridCol w="1168053"/>
                <a:gridCol w="1168053"/>
                <a:gridCol w="1168053"/>
              </a:tblGrid>
              <a:tr h="496932">
                <a:tc>
                  <a:txBody>
                    <a:bodyPr/>
                    <a:lstStyle/>
                    <a:p>
                      <a:r>
                        <a:rPr lang="en-CA" dirty="0" smtClean="0"/>
                        <a:t>Oct </a:t>
                      </a:r>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tcPr>
                </a:tc>
                <a:tc>
                  <a:txBody>
                    <a:bodyPr/>
                    <a:lstStyle/>
                    <a:p>
                      <a:r>
                        <a:rPr lang="en-CA" dirty="0" smtClean="0"/>
                        <a:t>Nov </a:t>
                      </a:r>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tcPr>
                </a:tc>
                <a:tc>
                  <a:txBody>
                    <a:bodyPr/>
                    <a:lstStyle/>
                    <a:p>
                      <a:r>
                        <a:rPr lang="en-CA" dirty="0" smtClean="0"/>
                        <a:t>Dec</a:t>
                      </a:r>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tcPr>
                </a:tc>
              </a:tr>
            </a:tbl>
          </a:graphicData>
        </a:graphic>
      </p:graphicFrame>
      <p:sp>
        <p:nvSpPr>
          <p:cNvPr id="2" name="Rounded Rectangular Callout 1"/>
          <p:cNvSpPr/>
          <p:nvPr/>
        </p:nvSpPr>
        <p:spPr>
          <a:xfrm>
            <a:off x="6684454" y="289244"/>
            <a:ext cx="4374553" cy="998407"/>
          </a:xfrm>
          <a:prstGeom prst="wedgeRoundRectCallout">
            <a:avLst>
              <a:gd name="adj1" fmla="val -20756"/>
              <a:gd name="adj2" fmla="val 94066"/>
              <a:gd name="adj3" fmla="val 16667"/>
            </a:avLst>
          </a:prstGeom>
          <a:solidFill>
            <a:schemeClr val="accent6">
              <a:lumMod val="40000"/>
              <a:lumOff val="60000"/>
            </a:schemeClr>
          </a:solidFill>
          <a:ln w="38100">
            <a:solidFill>
              <a:srgbClr val="00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2400" dirty="0" err="1" smtClean="0">
                <a:solidFill>
                  <a:schemeClr val="bg1"/>
                </a:solidFill>
              </a:rPr>
              <a:t>Yochanon</a:t>
            </a:r>
            <a:r>
              <a:rPr lang="en-CA" sz="2400" dirty="0" smtClean="0">
                <a:solidFill>
                  <a:schemeClr val="bg1"/>
                </a:solidFill>
              </a:rPr>
              <a:t> </a:t>
            </a:r>
            <a:r>
              <a:rPr lang="en-CA" sz="2400" u="sng" dirty="0" smtClean="0">
                <a:solidFill>
                  <a:schemeClr val="bg1"/>
                </a:solidFill>
              </a:rPr>
              <a:t>com</a:t>
            </a:r>
            <a:r>
              <a:rPr lang="en-CA" sz="2400" dirty="0" smtClean="0">
                <a:solidFill>
                  <a:schemeClr val="bg1"/>
                </a:solidFill>
              </a:rPr>
              <a:t>p</a:t>
            </a:r>
            <a:r>
              <a:rPr lang="en-CA" sz="2400" u="sng" dirty="0" smtClean="0">
                <a:solidFill>
                  <a:schemeClr val="bg1"/>
                </a:solidFill>
              </a:rPr>
              <a:t>leted</a:t>
            </a:r>
            <a:r>
              <a:rPr lang="en-CA" sz="2400" dirty="0" smtClean="0">
                <a:solidFill>
                  <a:schemeClr val="bg1"/>
                </a:solidFill>
              </a:rPr>
              <a:t> his </a:t>
            </a:r>
            <a:br>
              <a:rPr lang="en-CA" sz="2400" dirty="0" smtClean="0">
                <a:solidFill>
                  <a:schemeClr val="bg1"/>
                </a:solidFill>
              </a:rPr>
            </a:br>
            <a:r>
              <a:rPr lang="en-CA" sz="2400" dirty="0" smtClean="0">
                <a:solidFill>
                  <a:srgbClr val="FF0000"/>
                </a:solidFill>
              </a:rPr>
              <a:t>first year</a:t>
            </a:r>
            <a:r>
              <a:rPr lang="en-CA" sz="2400" dirty="0" smtClean="0">
                <a:solidFill>
                  <a:schemeClr val="bg1"/>
                </a:solidFill>
              </a:rPr>
              <a:t> here at - 12 months!</a:t>
            </a:r>
            <a:endParaRPr lang="en-CA" sz="2400" dirty="0">
              <a:solidFill>
                <a:schemeClr val="bg1"/>
              </a:solidFill>
            </a:endParaRPr>
          </a:p>
        </p:txBody>
      </p:sp>
      <p:sp>
        <p:nvSpPr>
          <p:cNvPr id="8" name="Rounded Rectangular Callout 7"/>
          <p:cNvSpPr/>
          <p:nvPr/>
        </p:nvSpPr>
        <p:spPr>
          <a:xfrm>
            <a:off x="1091682" y="289244"/>
            <a:ext cx="4823551" cy="1034556"/>
          </a:xfrm>
          <a:prstGeom prst="wedgeRoundRectCallout">
            <a:avLst>
              <a:gd name="adj1" fmla="val 16499"/>
              <a:gd name="adj2" fmla="val 87591"/>
              <a:gd name="adj3" fmla="val 16667"/>
            </a:avLst>
          </a:prstGeom>
          <a:solidFill>
            <a:schemeClr val="accent6">
              <a:lumMod val="40000"/>
              <a:lumOff val="60000"/>
            </a:schemeClr>
          </a:solidFill>
          <a:ln w="38100">
            <a:solidFill>
              <a:srgbClr val="00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2800" dirty="0" err="1" smtClean="0">
                <a:solidFill>
                  <a:schemeClr val="bg1"/>
                </a:solidFill>
              </a:rPr>
              <a:t>Yochanon</a:t>
            </a:r>
            <a:r>
              <a:rPr lang="en-CA" sz="2800" dirty="0" smtClean="0">
                <a:solidFill>
                  <a:schemeClr val="bg1"/>
                </a:solidFill>
              </a:rPr>
              <a:t> </a:t>
            </a:r>
            <a:r>
              <a:rPr lang="en-CA" sz="2800" b="1" dirty="0" smtClean="0">
                <a:solidFill>
                  <a:srgbClr val="FF0000"/>
                </a:solidFill>
              </a:rPr>
              <a:t>birthed</a:t>
            </a:r>
            <a:r>
              <a:rPr lang="en-CA" sz="2800" dirty="0" smtClean="0">
                <a:solidFill>
                  <a:schemeClr val="bg1"/>
                </a:solidFill>
              </a:rPr>
              <a:t> (</a:t>
            </a:r>
            <a:r>
              <a:rPr lang="en-CA" dirty="0" smtClean="0">
                <a:solidFill>
                  <a:schemeClr val="bg1"/>
                </a:solidFill>
              </a:rPr>
              <a:t>at 9 months</a:t>
            </a:r>
            <a:r>
              <a:rPr lang="en-CA" sz="2800" dirty="0" smtClean="0">
                <a:solidFill>
                  <a:schemeClr val="bg1"/>
                </a:solidFill>
              </a:rPr>
              <a:t>), here, j</a:t>
            </a:r>
            <a:r>
              <a:rPr lang="en-CA" sz="2800" u="sng" dirty="0" smtClean="0">
                <a:solidFill>
                  <a:schemeClr val="bg1"/>
                </a:solidFill>
              </a:rPr>
              <a:t>ust before Passover</a:t>
            </a:r>
            <a:r>
              <a:rPr lang="en-CA" sz="2800" dirty="0" smtClean="0">
                <a:solidFill>
                  <a:schemeClr val="bg1"/>
                </a:solidFill>
              </a:rPr>
              <a:t>!</a:t>
            </a:r>
            <a:endParaRPr lang="en-CA" sz="2800" dirty="0">
              <a:solidFill>
                <a:schemeClr val="bg1"/>
              </a:solidFill>
            </a:endParaRPr>
          </a:p>
        </p:txBody>
      </p:sp>
      <p:sp>
        <p:nvSpPr>
          <p:cNvPr id="9" name="Rounded Rectangular Callout 8"/>
          <p:cNvSpPr/>
          <p:nvPr/>
        </p:nvSpPr>
        <p:spPr>
          <a:xfrm>
            <a:off x="415950" y="3047999"/>
            <a:ext cx="4773926" cy="1793967"/>
          </a:xfrm>
          <a:prstGeom prst="wedgeRoundRectCallout">
            <a:avLst>
              <a:gd name="adj1" fmla="val 184953"/>
              <a:gd name="adj2" fmla="val -96886"/>
              <a:gd name="adj3" fmla="val 16667"/>
            </a:avLst>
          </a:prstGeom>
          <a:solidFill>
            <a:srgbClr val="0066FF"/>
          </a:solidFill>
          <a:ln w="38100">
            <a:solidFill>
              <a:srgbClr val="FFFF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r>
              <a:rPr lang="en-CA" sz="2400" b="1" dirty="0" smtClean="0">
                <a:ln>
                  <a:solidFill>
                    <a:sysClr val="windowText" lastClr="000000"/>
                  </a:solidFill>
                </a:ln>
              </a:rPr>
              <a:t>Yahusha, being 6 months younger than </a:t>
            </a:r>
            <a:r>
              <a:rPr lang="en-CA" sz="2400" b="1" dirty="0" err="1" smtClean="0">
                <a:ln>
                  <a:solidFill>
                    <a:sysClr val="windowText" lastClr="000000"/>
                  </a:solidFill>
                </a:ln>
              </a:rPr>
              <a:t>Yochanon</a:t>
            </a:r>
            <a:r>
              <a:rPr lang="en-CA" sz="2400" b="1" dirty="0" smtClean="0">
                <a:ln>
                  <a:solidFill>
                    <a:sysClr val="windowText" lastClr="000000"/>
                  </a:solidFill>
                </a:ln>
              </a:rPr>
              <a:t> </a:t>
            </a:r>
            <a:r>
              <a:rPr lang="en-CA" sz="1600" dirty="0" smtClean="0">
                <a:solidFill>
                  <a:schemeClr val="bg1"/>
                </a:solidFill>
              </a:rPr>
              <a:t>(Luke 1:36), </a:t>
            </a:r>
            <a:r>
              <a:rPr lang="en-CA" sz="2400" b="1" dirty="0" smtClean="0">
                <a:ln>
                  <a:solidFill>
                    <a:sysClr val="windowText" lastClr="000000"/>
                  </a:solidFill>
                </a:ln>
              </a:rPr>
              <a:t>was </a:t>
            </a:r>
            <a:r>
              <a:rPr lang="en-CA" sz="2400" b="1" u="sng" dirty="0" smtClean="0">
                <a:ln>
                  <a:solidFill>
                    <a:sysClr val="windowText" lastClr="000000"/>
                  </a:solidFill>
                </a:ln>
                <a:solidFill>
                  <a:srgbClr val="FFFF00"/>
                </a:solidFill>
              </a:rPr>
              <a:t>birthed</a:t>
            </a:r>
            <a:r>
              <a:rPr lang="en-CA" sz="2400" b="1" dirty="0" smtClean="0">
                <a:ln>
                  <a:solidFill>
                    <a:sysClr val="windowText" lastClr="000000"/>
                  </a:solidFill>
                </a:ln>
              </a:rPr>
              <a:t> here,</a:t>
            </a:r>
            <a:r>
              <a:rPr lang="en-CA" sz="2400" b="1" dirty="0">
                <a:ln>
                  <a:solidFill>
                    <a:sysClr val="windowText" lastClr="000000"/>
                  </a:solidFill>
                </a:ln>
              </a:rPr>
              <a:t> </a:t>
            </a:r>
            <a:r>
              <a:rPr lang="en-CA" sz="2400" b="1" dirty="0" smtClean="0">
                <a:ln>
                  <a:solidFill>
                    <a:sysClr val="windowText" lastClr="000000"/>
                  </a:solidFill>
                </a:ln>
              </a:rPr>
              <a:t>in </a:t>
            </a:r>
            <a:r>
              <a:rPr lang="en-CA" sz="2400" b="1" dirty="0" smtClean="0">
                <a:ln>
                  <a:solidFill>
                    <a:sysClr val="windowText" lastClr="000000"/>
                  </a:solidFill>
                </a:ln>
                <a:effectLst>
                  <a:glow rad="228600">
                    <a:schemeClr val="accent5">
                      <a:satMod val="175000"/>
                      <a:alpha val="40000"/>
                    </a:schemeClr>
                  </a:glow>
                </a:effectLst>
              </a:rPr>
              <a:t>His</a:t>
            </a:r>
            <a:r>
              <a:rPr lang="en-CA" sz="2400" b="1" dirty="0" smtClean="0">
                <a:ln>
                  <a:solidFill>
                    <a:sysClr val="windowText" lastClr="000000"/>
                  </a:solidFill>
                </a:ln>
              </a:rPr>
              <a:t> </a:t>
            </a:r>
            <a:r>
              <a:rPr lang="en-CA" sz="2400" b="1" u="sng" dirty="0" smtClean="0">
                <a:ln>
                  <a:solidFill>
                    <a:sysClr val="windowText" lastClr="000000"/>
                  </a:solidFill>
                </a:ln>
                <a:latin typeface="Arial" panose="020B0604020202020204" pitchFamily="34" charset="0"/>
                <a:cs typeface="Arial" panose="020B0604020202020204" pitchFamily="34" charset="0"/>
              </a:rPr>
              <a:t>9</a:t>
            </a:r>
            <a:r>
              <a:rPr lang="en-CA" sz="2400" b="1" u="sng" baseline="30000" dirty="0" smtClean="0">
                <a:ln>
                  <a:solidFill>
                    <a:sysClr val="windowText" lastClr="000000"/>
                  </a:solidFill>
                </a:ln>
              </a:rPr>
              <a:t>th</a:t>
            </a:r>
            <a:r>
              <a:rPr lang="en-CA" sz="2400" b="1" u="sng" dirty="0" smtClean="0">
                <a:ln>
                  <a:solidFill>
                    <a:sysClr val="windowText" lastClr="000000"/>
                  </a:solidFill>
                </a:ln>
              </a:rPr>
              <a:t> month</a:t>
            </a:r>
            <a:r>
              <a:rPr lang="en-CA" sz="2400" b="1" dirty="0" smtClean="0">
                <a:ln>
                  <a:solidFill>
                    <a:sysClr val="windowText" lastClr="000000"/>
                  </a:solidFill>
                </a:ln>
              </a:rPr>
              <a:t>, just before Sukkot!</a:t>
            </a:r>
            <a:endParaRPr lang="en-CA" sz="2400" b="1" dirty="0">
              <a:ln>
                <a:solidFill>
                  <a:sysClr val="windowText" lastClr="000000"/>
                </a:solidFill>
              </a:ln>
            </a:endParaRPr>
          </a:p>
        </p:txBody>
      </p:sp>
      <p:sp>
        <p:nvSpPr>
          <p:cNvPr id="10" name="Rounded Rectangular Callout 9"/>
          <p:cNvSpPr/>
          <p:nvPr/>
        </p:nvSpPr>
        <p:spPr>
          <a:xfrm>
            <a:off x="5838866" y="4180115"/>
            <a:ext cx="6243176" cy="1079721"/>
          </a:xfrm>
          <a:prstGeom prst="wedgeRoundRectCallout">
            <a:avLst>
              <a:gd name="adj1" fmla="val 42299"/>
              <a:gd name="adj2" fmla="val -110494"/>
              <a:gd name="adj3" fmla="val 16667"/>
            </a:avLst>
          </a:prstGeom>
          <a:solidFill>
            <a:srgbClr val="0066FF"/>
          </a:solidFill>
          <a:ln w="38100">
            <a:solidFill>
              <a:srgbClr val="FFFF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r>
              <a:rPr lang="en-CA" sz="2400" b="1" dirty="0" smtClean="0">
                <a:ln>
                  <a:solidFill>
                    <a:sysClr val="windowText" lastClr="000000"/>
                  </a:solidFill>
                </a:ln>
              </a:rPr>
              <a:t>Yahusha </a:t>
            </a:r>
            <a:r>
              <a:rPr lang="en-CA" sz="2400" b="1" dirty="0" smtClean="0">
                <a:ln>
                  <a:solidFill>
                    <a:sysClr val="windowText" lastClr="000000"/>
                  </a:solidFill>
                </a:ln>
                <a:solidFill>
                  <a:srgbClr val="0C27AC"/>
                </a:solidFill>
                <a:effectLst>
                  <a:glow rad="127000">
                    <a:srgbClr val="00FF99"/>
                  </a:glow>
                </a:effectLst>
              </a:rPr>
              <a:t>COMPLETED</a:t>
            </a:r>
            <a:r>
              <a:rPr lang="en-CA" sz="2400" b="1" dirty="0" smtClean="0">
                <a:ln>
                  <a:solidFill>
                    <a:sysClr val="windowText" lastClr="000000"/>
                  </a:solidFill>
                </a:ln>
              </a:rPr>
              <a:t> His 1</a:t>
            </a:r>
            <a:r>
              <a:rPr lang="en-CA" sz="2400" b="1" baseline="30000" dirty="0" smtClean="0">
                <a:ln>
                  <a:solidFill>
                    <a:sysClr val="windowText" lastClr="000000"/>
                  </a:solidFill>
                </a:ln>
              </a:rPr>
              <a:t>st</a:t>
            </a:r>
            <a:r>
              <a:rPr lang="en-CA" sz="2400" b="1" dirty="0" smtClean="0">
                <a:ln>
                  <a:solidFill>
                    <a:sysClr val="windowText" lastClr="000000"/>
                  </a:solidFill>
                </a:ln>
              </a:rPr>
              <a:t> year of </a:t>
            </a:r>
            <a:br>
              <a:rPr lang="en-CA" sz="2400" b="1" dirty="0" smtClean="0">
                <a:ln>
                  <a:solidFill>
                    <a:sysClr val="windowText" lastClr="000000"/>
                  </a:solidFill>
                </a:ln>
              </a:rPr>
            </a:br>
            <a:r>
              <a:rPr lang="en-CA" sz="2400" b="1" u="sng" dirty="0" smtClean="0">
                <a:ln>
                  <a:solidFill>
                    <a:sysClr val="windowText" lastClr="000000"/>
                  </a:solidFill>
                </a:ln>
                <a:solidFill>
                  <a:srgbClr val="FFFF00"/>
                </a:solidFill>
              </a:rPr>
              <a:t>12 months</a:t>
            </a:r>
            <a:r>
              <a:rPr lang="en-CA" sz="2400" b="1" dirty="0" smtClean="0">
                <a:ln>
                  <a:solidFill>
                    <a:sysClr val="windowText" lastClr="000000"/>
                  </a:solidFill>
                </a:ln>
                <a:solidFill>
                  <a:srgbClr val="FFFF00"/>
                </a:solidFill>
              </a:rPr>
              <a:t> </a:t>
            </a:r>
            <a:r>
              <a:rPr lang="en-CA" sz="2400" b="1" dirty="0" smtClean="0">
                <a:ln>
                  <a:solidFill>
                    <a:sysClr val="windowText" lastClr="000000"/>
                  </a:solidFill>
                </a:ln>
              </a:rPr>
              <a:t>– here, </a:t>
            </a:r>
            <a:r>
              <a:rPr lang="en-CA" sz="2400" b="1" dirty="0" smtClean="0">
                <a:ln>
                  <a:solidFill>
                    <a:sysClr val="windowText" lastClr="000000"/>
                  </a:solidFill>
                </a:ln>
                <a:solidFill>
                  <a:srgbClr val="FFCCFF"/>
                </a:solidFill>
              </a:rPr>
              <a:t>in</a:t>
            </a:r>
            <a:r>
              <a:rPr lang="en-CA" sz="2400" b="1" dirty="0" smtClean="0">
                <a:ln>
                  <a:solidFill>
                    <a:sysClr val="windowText" lastClr="000000"/>
                  </a:solidFill>
                </a:ln>
              </a:rPr>
              <a:t> </a:t>
            </a:r>
            <a:r>
              <a:rPr lang="en-CA" sz="2400" b="1" dirty="0" smtClean="0">
                <a:ln>
                  <a:solidFill>
                    <a:sysClr val="windowText" lastClr="000000"/>
                  </a:solidFill>
                </a:ln>
                <a:solidFill>
                  <a:srgbClr val="FFCCFF"/>
                </a:solidFill>
              </a:rPr>
              <a:t>the </a:t>
            </a:r>
            <a:r>
              <a:rPr lang="en-CA" sz="2400" b="1" u="sng" dirty="0" smtClean="0">
                <a:ln>
                  <a:solidFill>
                    <a:sysClr val="windowText" lastClr="000000"/>
                  </a:solidFill>
                </a:ln>
                <a:solidFill>
                  <a:srgbClr val="FFCCFF"/>
                </a:solidFill>
              </a:rPr>
              <a:t>9</a:t>
            </a:r>
            <a:r>
              <a:rPr lang="en-CA" sz="2400" b="1" u="sng" baseline="30000" dirty="0" smtClean="0">
                <a:ln>
                  <a:solidFill>
                    <a:sysClr val="windowText" lastClr="000000"/>
                  </a:solidFill>
                </a:ln>
                <a:solidFill>
                  <a:srgbClr val="FFCCFF"/>
                </a:solidFill>
              </a:rPr>
              <a:t>th</a:t>
            </a:r>
            <a:r>
              <a:rPr lang="en-CA" sz="2400" b="1" u="sng" dirty="0" smtClean="0">
                <a:ln>
                  <a:solidFill>
                    <a:sysClr val="windowText" lastClr="000000"/>
                  </a:solidFill>
                </a:ln>
                <a:solidFill>
                  <a:srgbClr val="FFCCFF"/>
                </a:solidFill>
              </a:rPr>
              <a:t> month of CC</a:t>
            </a:r>
            <a:r>
              <a:rPr lang="en-CA" sz="2400" b="1" dirty="0" smtClean="0">
                <a:ln>
                  <a:solidFill>
                    <a:sysClr val="windowText" lastClr="000000"/>
                  </a:solidFill>
                </a:ln>
                <a:solidFill>
                  <a:srgbClr val="FFCCFF"/>
                </a:solidFill>
              </a:rPr>
              <a:t>!</a:t>
            </a:r>
            <a:endParaRPr lang="en-CA" sz="2400" b="1" dirty="0">
              <a:ln>
                <a:solidFill>
                  <a:sysClr val="windowText" lastClr="000000"/>
                </a:solidFill>
              </a:ln>
              <a:solidFill>
                <a:srgbClr val="FFCCFF"/>
              </a:solidFill>
            </a:endParaRPr>
          </a:p>
        </p:txBody>
      </p:sp>
      <p:sp>
        <p:nvSpPr>
          <p:cNvPr id="11" name="Rounded Rectangular Callout 10"/>
          <p:cNvSpPr/>
          <p:nvPr/>
        </p:nvSpPr>
        <p:spPr>
          <a:xfrm>
            <a:off x="295700" y="5120640"/>
            <a:ext cx="5134718" cy="1314994"/>
          </a:xfrm>
          <a:prstGeom prst="wedgeRoundRectCallout">
            <a:avLst>
              <a:gd name="adj1" fmla="val 19927"/>
              <a:gd name="adj2" fmla="val -48781"/>
              <a:gd name="adj3" fmla="val 16667"/>
            </a:avLst>
          </a:prstGeom>
          <a:solidFill>
            <a:srgbClr val="FFCCFF"/>
          </a:solidFill>
          <a:ln w="38100">
            <a:solidFill>
              <a:srgbClr val="FFFF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r>
              <a:rPr lang="en-CA" sz="2000" b="1" dirty="0" smtClean="0">
                <a:solidFill>
                  <a:srgbClr val="C00000"/>
                </a:solidFill>
              </a:rPr>
              <a:t>NOTE:</a:t>
            </a:r>
            <a:r>
              <a:rPr lang="en-CA" sz="2000" dirty="0" smtClean="0">
                <a:solidFill>
                  <a:srgbClr val="002060"/>
                </a:solidFill>
              </a:rPr>
              <a:t> – </a:t>
            </a:r>
            <a:r>
              <a:rPr lang="en-CA" sz="2000" b="1" dirty="0" smtClean="0">
                <a:solidFill>
                  <a:srgbClr val="0C27AC"/>
                </a:solidFill>
              </a:rPr>
              <a:t>“</a:t>
            </a:r>
            <a:r>
              <a:rPr lang="en-CA" sz="2000" b="1" i="1" dirty="0" smtClean="0">
                <a:solidFill>
                  <a:srgbClr val="0C27AC"/>
                </a:solidFill>
              </a:rPr>
              <a:t>Grand</a:t>
            </a:r>
            <a:r>
              <a:rPr lang="en-CA" sz="2000" dirty="0" smtClean="0">
                <a:solidFill>
                  <a:srgbClr val="002060"/>
                </a:solidFill>
              </a:rPr>
              <a:t> </a:t>
            </a:r>
            <a:r>
              <a:rPr lang="en-CA" sz="2000" b="1" i="1" dirty="0" smtClean="0">
                <a:solidFill>
                  <a:srgbClr val="0C27AC"/>
                </a:solidFill>
              </a:rPr>
              <a:t>Points of Reckoning” </a:t>
            </a:r>
          </a:p>
          <a:p>
            <a:endParaRPr lang="en-CA" sz="1050" b="1" i="1" dirty="0" smtClean="0">
              <a:solidFill>
                <a:srgbClr val="0C27AC"/>
              </a:solidFill>
            </a:endParaRPr>
          </a:p>
          <a:p>
            <a:r>
              <a:rPr lang="en-CA" sz="2000" dirty="0" smtClean="0">
                <a:solidFill>
                  <a:srgbClr val="FF6600"/>
                </a:solidFill>
              </a:rPr>
              <a:t>1</a:t>
            </a:r>
            <a:r>
              <a:rPr lang="en-CA" sz="2000" baseline="30000" dirty="0" smtClean="0">
                <a:solidFill>
                  <a:srgbClr val="FF6600"/>
                </a:solidFill>
              </a:rPr>
              <a:t>st</a:t>
            </a:r>
            <a:r>
              <a:rPr lang="en-CA" sz="2000" dirty="0" smtClean="0">
                <a:solidFill>
                  <a:srgbClr val="002060"/>
                </a:solidFill>
              </a:rPr>
              <a:t> -  </a:t>
            </a:r>
            <a:r>
              <a:rPr lang="en-CA" sz="2000" dirty="0" err="1" smtClean="0">
                <a:solidFill>
                  <a:srgbClr val="002060"/>
                </a:solidFill>
              </a:rPr>
              <a:t>Yochanon’s</a:t>
            </a:r>
            <a:r>
              <a:rPr lang="en-CA" sz="2000" dirty="0" smtClean="0">
                <a:solidFill>
                  <a:srgbClr val="002060"/>
                </a:solidFill>
              </a:rPr>
              <a:t> birth prior to Passover </a:t>
            </a:r>
          </a:p>
          <a:p>
            <a:r>
              <a:rPr lang="en-CA" sz="2000" dirty="0" smtClean="0">
                <a:solidFill>
                  <a:srgbClr val="FF6600"/>
                </a:solidFill>
              </a:rPr>
              <a:t>2</a:t>
            </a:r>
            <a:r>
              <a:rPr lang="en-CA" sz="2000" baseline="30000" dirty="0" smtClean="0">
                <a:solidFill>
                  <a:srgbClr val="FF6600"/>
                </a:solidFill>
              </a:rPr>
              <a:t>nd</a:t>
            </a:r>
            <a:r>
              <a:rPr lang="en-CA" sz="2000" dirty="0" smtClean="0">
                <a:solidFill>
                  <a:srgbClr val="002060"/>
                </a:solidFill>
              </a:rPr>
              <a:t> - </a:t>
            </a:r>
            <a:r>
              <a:rPr lang="en-CA" sz="2000" b="1" dirty="0" smtClean="0">
                <a:solidFill>
                  <a:srgbClr val="0C27AC"/>
                </a:solidFill>
                <a:effectLst>
                  <a:glow rad="127000">
                    <a:srgbClr val="FFFF00"/>
                  </a:glow>
                </a:effectLst>
              </a:rPr>
              <a:t>Yahusha’s birth </a:t>
            </a:r>
            <a:r>
              <a:rPr lang="en-CA" sz="2000" dirty="0" smtClean="0">
                <a:solidFill>
                  <a:srgbClr val="002060"/>
                </a:solidFill>
              </a:rPr>
              <a:t>just </a:t>
            </a:r>
            <a:r>
              <a:rPr lang="en-CA" dirty="0" smtClean="0">
                <a:solidFill>
                  <a:srgbClr val="002060"/>
                </a:solidFill>
              </a:rPr>
              <a:t>BEFORE</a:t>
            </a:r>
            <a:r>
              <a:rPr lang="en-CA" sz="2000" dirty="0" smtClean="0">
                <a:solidFill>
                  <a:srgbClr val="002060"/>
                </a:solidFill>
              </a:rPr>
              <a:t> Sukkot </a:t>
            </a:r>
            <a:endParaRPr lang="en-CA" sz="2400" dirty="0">
              <a:solidFill>
                <a:srgbClr val="002060"/>
              </a:solidFill>
            </a:endParaRPr>
          </a:p>
        </p:txBody>
      </p:sp>
      <p:sp>
        <p:nvSpPr>
          <p:cNvPr id="12" name="Rounded Rectangular Callout 11"/>
          <p:cNvSpPr/>
          <p:nvPr/>
        </p:nvSpPr>
        <p:spPr>
          <a:xfrm>
            <a:off x="6802015" y="3492263"/>
            <a:ext cx="1175657" cy="344598"/>
          </a:xfrm>
          <a:prstGeom prst="wedgeRoundRectCallout">
            <a:avLst>
              <a:gd name="adj1" fmla="val 69569"/>
              <a:gd name="adj2" fmla="val -56551"/>
              <a:gd name="adj3" fmla="val 16667"/>
            </a:avLst>
          </a:prstGeom>
          <a:solidFill>
            <a:srgbClr val="FFFF00"/>
          </a:solidFill>
          <a:ln w="57150">
            <a:solidFill>
              <a:srgbClr val="FFCC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2000" b="1" dirty="0" smtClean="0">
                <a:solidFill>
                  <a:srgbClr val="D73DCC"/>
                </a:solidFill>
              </a:rPr>
              <a:t>Sukkot</a:t>
            </a:r>
            <a:endParaRPr lang="en-CA" sz="2000" b="1" dirty="0">
              <a:solidFill>
                <a:srgbClr val="D73DCC"/>
              </a:solidFill>
            </a:endParaRPr>
          </a:p>
        </p:txBody>
      </p:sp>
      <p:sp>
        <p:nvSpPr>
          <p:cNvPr id="3" name="Oval 2"/>
          <p:cNvSpPr/>
          <p:nvPr/>
        </p:nvSpPr>
        <p:spPr>
          <a:xfrm>
            <a:off x="4942214" y="1757260"/>
            <a:ext cx="488204" cy="290818"/>
          </a:xfrm>
          <a:prstGeom prst="ellipse">
            <a:avLst/>
          </a:prstGeom>
          <a:noFill/>
          <a:ln w="38100">
            <a:solidFill>
              <a:srgbClr val="FFFF00"/>
            </a:solidFill>
          </a:ln>
          <a:effectLst>
            <a:glow rad="50800">
              <a:srgbClr val="00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1</a:t>
            </a:r>
            <a:endParaRPr lang="en-CA" dirty="0"/>
          </a:p>
        </p:txBody>
      </p:sp>
      <p:sp>
        <p:nvSpPr>
          <p:cNvPr id="13" name="Oval 12"/>
          <p:cNvSpPr/>
          <p:nvPr/>
        </p:nvSpPr>
        <p:spPr>
          <a:xfrm>
            <a:off x="6158201" y="1754185"/>
            <a:ext cx="488204" cy="290818"/>
          </a:xfrm>
          <a:prstGeom prst="ellipse">
            <a:avLst/>
          </a:prstGeom>
          <a:noFill/>
          <a:ln w="38100">
            <a:solidFill>
              <a:srgbClr val="FFFF00"/>
            </a:solidFill>
          </a:ln>
          <a:effectLst>
            <a:glow rad="50800">
              <a:srgbClr val="00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2</a:t>
            </a:r>
            <a:endParaRPr lang="en-CA" dirty="0"/>
          </a:p>
        </p:txBody>
      </p:sp>
      <p:sp>
        <p:nvSpPr>
          <p:cNvPr id="14" name="Oval 13"/>
          <p:cNvSpPr/>
          <p:nvPr/>
        </p:nvSpPr>
        <p:spPr>
          <a:xfrm>
            <a:off x="7477128" y="1762323"/>
            <a:ext cx="488204" cy="290818"/>
          </a:xfrm>
          <a:prstGeom prst="ellipse">
            <a:avLst/>
          </a:prstGeom>
          <a:noFill/>
          <a:ln w="38100">
            <a:solidFill>
              <a:srgbClr val="FFFF00"/>
            </a:solidFill>
          </a:ln>
          <a:effectLst>
            <a:glow rad="50800">
              <a:srgbClr val="00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3</a:t>
            </a:r>
            <a:endParaRPr lang="en-CA" dirty="0"/>
          </a:p>
        </p:txBody>
      </p:sp>
      <p:sp>
        <p:nvSpPr>
          <p:cNvPr id="15" name="Oval 14"/>
          <p:cNvSpPr/>
          <p:nvPr/>
        </p:nvSpPr>
        <p:spPr>
          <a:xfrm>
            <a:off x="8693524" y="1762887"/>
            <a:ext cx="488204" cy="290818"/>
          </a:xfrm>
          <a:prstGeom prst="ellipse">
            <a:avLst/>
          </a:prstGeom>
          <a:noFill/>
          <a:ln w="38100">
            <a:solidFill>
              <a:srgbClr val="FFFF00"/>
            </a:solidFill>
          </a:ln>
          <a:effectLst>
            <a:glow rad="50800">
              <a:srgbClr val="00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4</a:t>
            </a:r>
            <a:endParaRPr lang="en-CA" dirty="0"/>
          </a:p>
        </p:txBody>
      </p:sp>
      <p:sp>
        <p:nvSpPr>
          <p:cNvPr id="16" name="Oval 15"/>
          <p:cNvSpPr/>
          <p:nvPr/>
        </p:nvSpPr>
        <p:spPr>
          <a:xfrm>
            <a:off x="9909511" y="1759665"/>
            <a:ext cx="488204" cy="290818"/>
          </a:xfrm>
          <a:prstGeom prst="ellipse">
            <a:avLst/>
          </a:prstGeom>
          <a:noFill/>
          <a:ln w="38100">
            <a:solidFill>
              <a:srgbClr val="FFFF00"/>
            </a:solidFill>
          </a:ln>
          <a:effectLst>
            <a:glow rad="50800">
              <a:srgbClr val="00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5</a:t>
            </a:r>
            <a:endParaRPr lang="en-CA" dirty="0"/>
          </a:p>
        </p:txBody>
      </p:sp>
      <p:sp>
        <p:nvSpPr>
          <p:cNvPr id="17" name="Oval 16"/>
          <p:cNvSpPr/>
          <p:nvPr/>
        </p:nvSpPr>
        <p:spPr>
          <a:xfrm>
            <a:off x="11228438" y="1762323"/>
            <a:ext cx="488204" cy="290818"/>
          </a:xfrm>
          <a:prstGeom prst="ellipse">
            <a:avLst/>
          </a:prstGeom>
          <a:noFill/>
          <a:ln w="38100">
            <a:solidFill>
              <a:srgbClr val="FFFF00"/>
            </a:solidFill>
          </a:ln>
          <a:effectLst>
            <a:glow rad="50800">
              <a:srgbClr val="00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6</a:t>
            </a:r>
            <a:endParaRPr lang="en-CA" dirty="0"/>
          </a:p>
        </p:txBody>
      </p:sp>
      <p:sp>
        <p:nvSpPr>
          <p:cNvPr id="4" name="Slide Number Placeholder 3"/>
          <p:cNvSpPr>
            <a:spLocks noGrp="1"/>
          </p:cNvSpPr>
          <p:nvPr>
            <p:ph type="sldNum" sz="quarter" idx="12"/>
          </p:nvPr>
        </p:nvSpPr>
        <p:spPr>
          <a:xfrm>
            <a:off x="11793893" y="6492875"/>
            <a:ext cx="398107" cy="365125"/>
          </a:xfrm>
        </p:spPr>
        <p:txBody>
          <a:bodyPr/>
          <a:lstStyle/>
          <a:p>
            <a:fld id="{6D22F896-40B5-4ADD-8801-0D06FADFA095}" type="slidenum">
              <a:rPr lang="en-US" sz="1400" smtClean="0">
                <a:solidFill>
                  <a:schemeClr val="bg1"/>
                </a:solidFill>
              </a:rPr>
              <a:t>10</a:t>
            </a:fld>
            <a:endParaRPr lang="en-US" sz="1400" dirty="0">
              <a:solidFill>
                <a:schemeClr val="bg1"/>
              </a:solidFill>
            </a:endParaRPr>
          </a:p>
        </p:txBody>
      </p:sp>
      <p:sp>
        <p:nvSpPr>
          <p:cNvPr id="18" name="Oval 17"/>
          <p:cNvSpPr/>
          <p:nvPr/>
        </p:nvSpPr>
        <p:spPr>
          <a:xfrm>
            <a:off x="3583447" y="1368530"/>
            <a:ext cx="488204" cy="290818"/>
          </a:xfrm>
          <a:prstGeom prst="ellipse">
            <a:avLst/>
          </a:prstGeom>
          <a:noFill/>
          <a:ln w="19050">
            <a:solidFill>
              <a:srgbClr val="D73D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9</a:t>
            </a:r>
            <a:endParaRPr lang="en-CA" dirty="0"/>
          </a:p>
        </p:txBody>
      </p:sp>
      <p:sp>
        <p:nvSpPr>
          <p:cNvPr id="19" name="Oval 18"/>
          <p:cNvSpPr/>
          <p:nvPr/>
        </p:nvSpPr>
        <p:spPr>
          <a:xfrm>
            <a:off x="4698111" y="1376795"/>
            <a:ext cx="595783" cy="290818"/>
          </a:xfrm>
          <a:prstGeom prst="ellipse">
            <a:avLst/>
          </a:prstGeom>
          <a:noFill/>
          <a:ln w="19050">
            <a:solidFill>
              <a:srgbClr val="D73D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smtClean="0"/>
              <a:t>10</a:t>
            </a:r>
            <a:endParaRPr lang="en-CA" sz="1600" dirty="0"/>
          </a:p>
        </p:txBody>
      </p:sp>
      <p:sp>
        <p:nvSpPr>
          <p:cNvPr id="20" name="Oval 19"/>
          <p:cNvSpPr/>
          <p:nvPr/>
        </p:nvSpPr>
        <p:spPr>
          <a:xfrm>
            <a:off x="5838865" y="1359949"/>
            <a:ext cx="595783" cy="290818"/>
          </a:xfrm>
          <a:prstGeom prst="ellipse">
            <a:avLst/>
          </a:prstGeom>
          <a:noFill/>
          <a:ln w="19050">
            <a:solidFill>
              <a:srgbClr val="D73D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11</a:t>
            </a:r>
            <a:endParaRPr lang="en-CA" dirty="0"/>
          </a:p>
        </p:txBody>
      </p:sp>
      <p:sp>
        <p:nvSpPr>
          <p:cNvPr id="21" name="Oval 20"/>
          <p:cNvSpPr/>
          <p:nvPr/>
        </p:nvSpPr>
        <p:spPr>
          <a:xfrm>
            <a:off x="7091951" y="1379568"/>
            <a:ext cx="595783" cy="290818"/>
          </a:xfrm>
          <a:prstGeom prst="ellipse">
            <a:avLst/>
          </a:prstGeom>
          <a:noFill/>
          <a:ln w="19050">
            <a:solidFill>
              <a:srgbClr val="D73DCC"/>
            </a:solidFill>
          </a:ln>
          <a:effectLst>
            <a:glow rad="88900">
              <a:srgbClr val="FF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smtClean="0"/>
              <a:t>12</a:t>
            </a:r>
            <a:endParaRPr lang="en-CA" sz="1600" dirty="0"/>
          </a:p>
        </p:txBody>
      </p:sp>
      <p:sp>
        <p:nvSpPr>
          <p:cNvPr id="7" name="Rounded Rectangle 6"/>
          <p:cNvSpPr/>
          <p:nvPr/>
        </p:nvSpPr>
        <p:spPr>
          <a:xfrm>
            <a:off x="10918480" y="2168157"/>
            <a:ext cx="491914" cy="356477"/>
          </a:xfrm>
          <a:prstGeom prst="roundRect">
            <a:avLst/>
          </a:prstGeom>
          <a:solidFill>
            <a:srgbClr val="FF6600"/>
          </a:solidFill>
          <a:ln w="38100">
            <a:solidFill>
              <a:srgbClr val="0066FF"/>
            </a:solidFill>
          </a:ln>
          <a:effectLst>
            <a:glow rad="114300">
              <a:srgbClr val="00FF00"/>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9</a:t>
            </a:r>
            <a:endParaRPr lang="en-CA" dirty="0"/>
          </a:p>
        </p:txBody>
      </p:sp>
      <p:sp>
        <p:nvSpPr>
          <p:cNvPr id="22" name="Rounded Rectangle 21"/>
          <p:cNvSpPr/>
          <p:nvPr/>
        </p:nvSpPr>
        <p:spPr>
          <a:xfrm>
            <a:off x="9733710" y="2168150"/>
            <a:ext cx="491914" cy="356477"/>
          </a:xfrm>
          <a:prstGeom prst="roundRect">
            <a:avLst/>
          </a:prstGeom>
          <a:solidFill>
            <a:srgbClr val="FF6600"/>
          </a:solidFill>
          <a:ln w="38100">
            <a:solidFill>
              <a:srgbClr val="0066FF"/>
            </a:solidFill>
          </a:ln>
          <a:effectLst>
            <a:glow rad="114300">
              <a:srgbClr val="00FF00"/>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8</a:t>
            </a:r>
            <a:endParaRPr lang="en-CA" dirty="0"/>
          </a:p>
        </p:txBody>
      </p:sp>
      <p:sp>
        <p:nvSpPr>
          <p:cNvPr id="23" name="Rounded Rectangle 22"/>
          <p:cNvSpPr/>
          <p:nvPr/>
        </p:nvSpPr>
        <p:spPr>
          <a:xfrm>
            <a:off x="8456142" y="2166959"/>
            <a:ext cx="491914" cy="356477"/>
          </a:xfrm>
          <a:prstGeom prst="roundRect">
            <a:avLst/>
          </a:prstGeom>
          <a:solidFill>
            <a:srgbClr val="FF6600"/>
          </a:solidFill>
          <a:ln w="38100">
            <a:solidFill>
              <a:srgbClr val="0066FF"/>
            </a:solidFill>
          </a:ln>
          <a:effectLst>
            <a:glow rad="114300">
              <a:srgbClr val="00FF00"/>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7</a:t>
            </a:r>
            <a:endParaRPr lang="en-CA" dirty="0"/>
          </a:p>
        </p:txBody>
      </p:sp>
      <p:sp>
        <p:nvSpPr>
          <p:cNvPr id="24" name="Rounded Rectangle 23"/>
          <p:cNvSpPr/>
          <p:nvPr/>
        </p:nvSpPr>
        <p:spPr>
          <a:xfrm>
            <a:off x="7163781" y="2166958"/>
            <a:ext cx="491914" cy="356477"/>
          </a:xfrm>
          <a:prstGeom prst="roundRect">
            <a:avLst/>
          </a:prstGeom>
          <a:solidFill>
            <a:srgbClr val="FF6600"/>
          </a:solidFill>
          <a:ln w="38100">
            <a:solidFill>
              <a:srgbClr val="0066FF"/>
            </a:solidFill>
          </a:ln>
          <a:effectLst>
            <a:glow rad="114300">
              <a:srgbClr val="00FF00"/>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6</a:t>
            </a:r>
            <a:endParaRPr lang="en-CA" dirty="0"/>
          </a:p>
        </p:txBody>
      </p:sp>
      <p:sp>
        <p:nvSpPr>
          <p:cNvPr id="25" name="Rounded Rectangle 24"/>
          <p:cNvSpPr/>
          <p:nvPr/>
        </p:nvSpPr>
        <p:spPr>
          <a:xfrm>
            <a:off x="5915233" y="2174222"/>
            <a:ext cx="491914" cy="356477"/>
          </a:xfrm>
          <a:prstGeom prst="roundRect">
            <a:avLst/>
          </a:prstGeom>
          <a:solidFill>
            <a:srgbClr val="FF6600"/>
          </a:solidFill>
          <a:ln w="38100">
            <a:solidFill>
              <a:srgbClr val="0066FF"/>
            </a:solidFill>
          </a:ln>
          <a:effectLst>
            <a:glow rad="114300">
              <a:srgbClr val="00FF00"/>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5</a:t>
            </a:r>
            <a:endParaRPr lang="en-CA" dirty="0"/>
          </a:p>
        </p:txBody>
      </p:sp>
      <p:sp>
        <p:nvSpPr>
          <p:cNvPr id="26" name="Rounded Rectangle 25"/>
          <p:cNvSpPr/>
          <p:nvPr/>
        </p:nvSpPr>
        <p:spPr>
          <a:xfrm>
            <a:off x="4699486" y="2166957"/>
            <a:ext cx="491914" cy="356477"/>
          </a:xfrm>
          <a:prstGeom prst="roundRect">
            <a:avLst/>
          </a:prstGeom>
          <a:solidFill>
            <a:srgbClr val="FF6600"/>
          </a:solidFill>
          <a:ln w="38100">
            <a:solidFill>
              <a:srgbClr val="0066FF"/>
            </a:solidFill>
          </a:ln>
          <a:effectLst>
            <a:glow rad="114300">
              <a:srgbClr val="00FF00"/>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4</a:t>
            </a:r>
            <a:endParaRPr lang="en-CA" dirty="0"/>
          </a:p>
        </p:txBody>
      </p:sp>
      <p:sp>
        <p:nvSpPr>
          <p:cNvPr id="27" name="Rounded Rectangle 26"/>
          <p:cNvSpPr/>
          <p:nvPr/>
        </p:nvSpPr>
        <p:spPr>
          <a:xfrm>
            <a:off x="3467339" y="2156145"/>
            <a:ext cx="491914" cy="356477"/>
          </a:xfrm>
          <a:prstGeom prst="roundRect">
            <a:avLst/>
          </a:prstGeom>
          <a:solidFill>
            <a:srgbClr val="FF6600"/>
          </a:solidFill>
          <a:ln w="38100">
            <a:solidFill>
              <a:srgbClr val="0066FF"/>
            </a:solidFill>
          </a:ln>
          <a:effectLst>
            <a:glow rad="114300">
              <a:srgbClr val="00FF00"/>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3</a:t>
            </a:r>
            <a:endParaRPr lang="en-CA" dirty="0"/>
          </a:p>
        </p:txBody>
      </p:sp>
      <p:sp>
        <p:nvSpPr>
          <p:cNvPr id="28" name="Rounded Rectangle 27"/>
          <p:cNvSpPr/>
          <p:nvPr/>
        </p:nvSpPr>
        <p:spPr>
          <a:xfrm>
            <a:off x="2204570" y="2156145"/>
            <a:ext cx="491914" cy="356477"/>
          </a:xfrm>
          <a:prstGeom prst="roundRect">
            <a:avLst/>
          </a:prstGeom>
          <a:solidFill>
            <a:srgbClr val="FF6600"/>
          </a:solidFill>
          <a:ln w="38100">
            <a:solidFill>
              <a:srgbClr val="0066FF"/>
            </a:solidFill>
          </a:ln>
          <a:effectLst>
            <a:glow rad="114300">
              <a:srgbClr val="00FF00"/>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2</a:t>
            </a:r>
            <a:endParaRPr lang="en-CA" dirty="0"/>
          </a:p>
        </p:txBody>
      </p:sp>
      <p:sp>
        <p:nvSpPr>
          <p:cNvPr id="29" name="Rounded Rectangle 28"/>
          <p:cNvSpPr/>
          <p:nvPr/>
        </p:nvSpPr>
        <p:spPr>
          <a:xfrm>
            <a:off x="942774" y="2166956"/>
            <a:ext cx="491914" cy="356477"/>
          </a:xfrm>
          <a:prstGeom prst="roundRect">
            <a:avLst/>
          </a:prstGeom>
          <a:solidFill>
            <a:srgbClr val="FF6600"/>
          </a:solidFill>
          <a:ln w="38100">
            <a:solidFill>
              <a:srgbClr val="0066FF"/>
            </a:solidFill>
          </a:ln>
          <a:effectLst>
            <a:glow rad="114300">
              <a:srgbClr val="00FF00"/>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1</a:t>
            </a:r>
            <a:endParaRPr lang="en-CA" dirty="0"/>
          </a:p>
        </p:txBody>
      </p:sp>
      <p:sp>
        <p:nvSpPr>
          <p:cNvPr id="30" name="Rounded Rectangle 29"/>
          <p:cNvSpPr/>
          <p:nvPr/>
        </p:nvSpPr>
        <p:spPr>
          <a:xfrm>
            <a:off x="8677000" y="3479158"/>
            <a:ext cx="491914" cy="356477"/>
          </a:xfrm>
          <a:prstGeom prst="roundRect">
            <a:avLst/>
          </a:prstGeom>
          <a:solidFill>
            <a:srgbClr val="FF6600"/>
          </a:solidFill>
          <a:ln w="38100">
            <a:solidFill>
              <a:srgbClr val="0066FF"/>
            </a:solidFill>
          </a:ln>
          <a:effectLst>
            <a:glow rad="114300">
              <a:srgbClr val="00FF00"/>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10</a:t>
            </a:r>
            <a:endParaRPr lang="en-CA" dirty="0"/>
          </a:p>
        </p:txBody>
      </p:sp>
      <p:sp>
        <p:nvSpPr>
          <p:cNvPr id="31" name="Rounded Rectangle 30"/>
          <p:cNvSpPr/>
          <p:nvPr/>
        </p:nvSpPr>
        <p:spPr>
          <a:xfrm>
            <a:off x="9858002" y="3513441"/>
            <a:ext cx="491914" cy="356477"/>
          </a:xfrm>
          <a:prstGeom prst="roundRect">
            <a:avLst/>
          </a:prstGeom>
          <a:solidFill>
            <a:srgbClr val="FF6600"/>
          </a:solidFill>
          <a:ln w="38100">
            <a:solidFill>
              <a:srgbClr val="0066FF"/>
            </a:solidFill>
          </a:ln>
          <a:effectLst>
            <a:glow rad="114300">
              <a:srgbClr val="00FF00"/>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11</a:t>
            </a:r>
            <a:endParaRPr lang="en-CA" dirty="0"/>
          </a:p>
        </p:txBody>
      </p:sp>
      <p:sp>
        <p:nvSpPr>
          <p:cNvPr id="32" name="Rounded Rectangle 31"/>
          <p:cNvSpPr/>
          <p:nvPr/>
        </p:nvSpPr>
        <p:spPr>
          <a:xfrm>
            <a:off x="11281277" y="3113004"/>
            <a:ext cx="711669" cy="356477"/>
          </a:xfrm>
          <a:prstGeom prst="roundRect">
            <a:avLst/>
          </a:prstGeom>
          <a:solidFill>
            <a:srgbClr val="FF6600"/>
          </a:solidFill>
          <a:ln w="38100">
            <a:solidFill>
              <a:srgbClr val="0066FF"/>
            </a:solidFill>
          </a:ln>
          <a:effectLst>
            <a:glow rad="114300">
              <a:srgbClr val="00FF00"/>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smtClean="0"/>
              <a:t>12</a:t>
            </a:r>
            <a:endParaRPr lang="en-CA" sz="2800" dirty="0"/>
          </a:p>
        </p:txBody>
      </p:sp>
      <p:sp>
        <p:nvSpPr>
          <p:cNvPr id="33" name="Explosion 1 32"/>
          <p:cNvSpPr/>
          <p:nvPr/>
        </p:nvSpPr>
        <p:spPr>
          <a:xfrm>
            <a:off x="5280090" y="5392099"/>
            <a:ext cx="809793" cy="772075"/>
          </a:xfrm>
          <a:prstGeom prst="irregularSeal1">
            <a:avLst/>
          </a:prstGeom>
          <a:solidFill>
            <a:srgbClr val="002060"/>
          </a:solidFill>
          <a:ln w="38100">
            <a:solidFill>
              <a:srgbClr val="D73DCC"/>
            </a:solidFill>
          </a:ln>
          <a:effectLst>
            <a:glow rad="114300">
              <a:schemeClr val="accent5">
                <a:lumMod val="60000"/>
                <a:lumOff val="40000"/>
              </a:schemeClr>
            </a:glo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Explosion 1 34"/>
          <p:cNvSpPr/>
          <p:nvPr/>
        </p:nvSpPr>
        <p:spPr>
          <a:xfrm>
            <a:off x="12298536" y="765458"/>
            <a:ext cx="914400" cy="914400"/>
          </a:xfrm>
          <a:prstGeom prst="irregularSeal1">
            <a:avLst/>
          </a:prstGeom>
          <a:ln w="57150">
            <a:solidFill>
              <a:srgbClr val="7030A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TextBox 35"/>
          <p:cNvSpPr txBox="1"/>
          <p:nvPr/>
        </p:nvSpPr>
        <p:spPr>
          <a:xfrm rot="20700000">
            <a:off x="86765" y="517183"/>
            <a:ext cx="1077300" cy="369332"/>
          </a:xfrm>
          <a:prstGeom prst="rect">
            <a:avLst/>
          </a:prstGeom>
          <a:noFill/>
        </p:spPr>
        <p:txBody>
          <a:bodyPr wrap="square" rtlCol="0">
            <a:spAutoFit/>
          </a:bodyPr>
          <a:lstStyle/>
          <a:p>
            <a:r>
              <a:rPr lang="en-US" b="1" dirty="0" smtClean="0"/>
              <a:t>Review</a:t>
            </a:r>
            <a:endParaRPr lang="en-US" b="1" dirty="0"/>
          </a:p>
        </p:txBody>
      </p:sp>
    </p:spTree>
    <p:extLst>
      <p:ext uri="{BB962C8B-B14F-4D97-AF65-F5344CB8AC3E}">
        <p14:creationId xmlns:p14="http://schemas.microsoft.com/office/powerpoint/2010/main" val="3821600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250"/>
                                        <p:tgtEl>
                                          <p:spTgt spid="2"/>
                                        </p:tgtEl>
                                      </p:cBhvr>
                                    </p:animEffect>
                                  </p:childTnLst>
                                </p:cTn>
                              </p:par>
                            </p:childTnLst>
                          </p:cTn>
                        </p:par>
                        <p:par>
                          <p:cTn id="8" fill="hold">
                            <p:stCondLst>
                              <p:cond delay="1250"/>
                            </p:stCondLst>
                            <p:childTnLst>
                              <p:par>
                                <p:cTn id="9" presetID="42" presetClass="entr" presetSubtype="0" fill="hold" grpId="0" nodeType="afterEffect">
                                  <p:stCondLst>
                                    <p:cond delay="25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childTnLst>
                          </p:cTn>
                        </p:par>
                        <p:par>
                          <p:cTn id="14" fill="hold">
                            <p:stCondLst>
                              <p:cond delay="2500"/>
                            </p:stCondLst>
                            <p:childTnLst>
                              <p:par>
                                <p:cTn id="15" presetID="42" presetClass="entr" presetSubtype="0"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childTnLst>
                          </p:cTn>
                        </p:par>
                        <p:par>
                          <p:cTn id="20" fill="hold">
                            <p:stCondLst>
                              <p:cond delay="3500"/>
                            </p:stCondLst>
                            <p:childTnLst>
                              <p:par>
                                <p:cTn id="21" presetID="42" presetClass="entr" presetSubtype="0"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000"/>
                                        <p:tgtEl>
                                          <p:spTgt spid="20"/>
                                        </p:tgtEl>
                                      </p:cBhvr>
                                    </p:animEffect>
                                    <p:anim calcmode="lin" valueType="num">
                                      <p:cBhvr>
                                        <p:cTn id="24" dur="1000" fill="hold"/>
                                        <p:tgtEl>
                                          <p:spTgt spid="20"/>
                                        </p:tgtEl>
                                        <p:attrNameLst>
                                          <p:attrName>ppt_x</p:attrName>
                                        </p:attrNameLst>
                                      </p:cBhvr>
                                      <p:tavLst>
                                        <p:tav tm="0">
                                          <p:val>
                                            <p:strVal val="#ppt_x"/>
                                          </p:val>
                                        </p:tav>
                                        <p:tav tm="100000">
                                          <p:val>
                                            <p:strVal val="#ppt_x"/>
                                          </p:val>
                                        </p:tav>
                                      </p:tavLst>
                                    </p:anim>
                                    <p:anim calcmode="lin" valueType="num">
                                      <p:cBhvr>
                                        <p:cTn id="25" dur="1000" fill="hold"/>
                                        <p:tgtEl>
                                          <p:spTgt spid="20"/>
                                        </p:tgtEl>
                                        <p:attrNameLst>
                                          <p:attrName>ppt_y</p:attrName>
                                        </p:attrNameLst>
                                      </p:cBhvr>
                                      <p:tavLst>
                                        <p:tav tm="0">
                                          <p:val>
                                            <p:strVal val="#ppt_y+.1"/>
                                          </p:val>
                                        </p:tav>
                                        <p:tav tm="100000">
                                          <p:val>
                                            <p:strVal val="#ppt_y"/>
                                          </p:val>
                                        </p:tav>
                                      </p:tavLst>
                                    </p:anim>
                                  </p:childTnLst>
                                </p:cTn>
                              </p:par>
                            </p:childTnLst>
                          </p:cTn>
                        </p:par>
                        <p:par>
                          <p:cTn id="26" fill="hold">
                            <p:stCondLst>
                              <p:cond delay="4500"/>
                            </p:stCondLst>
                            <p:childTnLst>
                              <p:par>
                                <p:cTn id="27" presetID="42" presetClass="entr" presetSubtype="0"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1000"/>
                                        <p:tgtEl>
                                          <p:spTgt spid="21"/>
                                        </p:tgtEl>
                                      </p:cBhvr>
                                    </p:animEffect>
                                    <p:anim calcmode="lin" valueType="num">
                                      <p:cBhvr>
                                        <p:cTn id="30" dur="1000" fill="hold"/>
                                        <p:tgtEl>
                                          <p:spTgt spid="21"/>
                                        </p:tgtEl>
                                        <p:attrNameLst>
                                          <p:attrName>ppt_x</p:attrName>
                                        </p:attrNameLst>
                                      </p:cBhvr>
                                      <p:tavLst>
                                        <p:tav tm="0">
                                          <p:val>
                                            <p:strVal val="#ppt_x"/>
                                          </p:val>
                                        </p:tav>
                                        <p:tav tm="100000">
                                          <p:val>
                                            <p:strVal val="#ppt_x"/>
                                          </p:val>
                                        </p:tav>
                                      </p:tavLst>
                                    </p:anim>
                                    <p:anim calcmode="lin" valueType="num">
                                      <p:cBhvr>
                                        <p:cTn id="3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1000"/>
                                        <p:tgtEl>
                                          <p:spTgt spid="3"/>
                                        </p:tgtEl>
                                      </p:cBhvr>
                                    </p:animEffect>
                                    <p:anim calcmode="lin" valueType="num">
                                      <p:cBhvr>
                                        <p:cTn id="37" dur="1000" fill="hold"/>
                                        <p:tgtEl>
                                          <p:spTgt spid="3"/>
                                        </p:tgtEl>
                                        <p:attrNameLst>
                                          <p:attrName>ppt_x</p:attrName>
                                        </p:attrNameLst>
                                      </p:cBhvr>
                                      <p:tavLst>
                                        <p:tav tm="0">
                                          <p:val>
                                            <p:strVal val="#ppt_x"/>
                                          </p:val>
                                        </p:tav>
                                        <p:tav tm="100000">
                                          <p:val>
                                            <p:strVal val="#ppt_x"/>
                                          </p:val>
                                        </p:tav>
                                      </p:tavLst>
                                    </p:anim>
                                    <p:anim calcmode="lin" valueType="num">
                                      <p:cBhvr>
                                        <p:cTn id="38" dur="1000" fill="hold"/>
                                        <p:tgtEl>
                                          <p:spTgt spid="3"/>
                                        </p:tgtEl>
                                        <p:attrNameLst>
                                          <p:attrName>ppt_y</p:attrName>
                                        </p:attrNameLst>
                                      </p:cBhvr>
                                      <p:tavLst>
                                        <p:tav tm="0">
                                          <p:val>
                                            <p:strVal val="#ppt_y+.1"/>
                                          </p:val>
                                        </p:tav>
                                        <p:tav tm="100000">
                                          <p:val>
                                            <p:strVal val="#ppt_y"/>
                                          </p:val>
                                        </p:tav>
                                      </p:tavLst>
                                    </p:anim>
                                  </p:childTnLst>
                                </p:cTn>
                              </p:par>
                            </p:childTnLst>
                          </p:cTn>
                        </p:par>
                        <p:par>
                          <p:cTn id="39" fill="hold">
                            <p:stCondLst>
                              <p:cond delay="10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anim calcmode="lin" valueType="num">
                                      <p:cBhvr>
                                        <p:cTn id="43" dur="500" fill="hold"/>
                                        <p:tgtEl>
                                          <p:spTgt spid="13"/>
                                        </p:tgtEl>
                                        <p:attrNameLst>
                                          <p:attrName>ppt_x</p:attrName>
                                        </p:attrNameLst>
                                      </p:cBhvr>
                                      <p:tavLst>
                                        <p:tav tm="0">
                                          <p:val>
                                            <p:strVal val="#ppt_x"/>
                                          </p:val>
                                        </p:tav>
                                        <p:tav tm="100000">
                                          <p:val>
                                            <p:strVal val="#ppt_x"/>
                                          </p:val>
                                        </p:tav>
                                      </p:tavLst>
                                    </p:anim>
                                    <p:anim calcmode="lin" valueType="num">
                                      <p:cBhvr>
                                        <p:cTn id="44" dur="500" fill="hold"/>
                                        <p:tgtEl>
                                          <p:spTgt spid="13"/>
                                        </p:tgtEl>
                                        <p:attrNameLst>
                                          <p:attrName>ppt_y</p:attrName>
                                        </p:attrNameLst>
                                      </p:cBhvr>
                                      <p:tavLst>
                                        <p:tav tm="0">
                                          <p:val>
                                            <p:strVal val="#ppt_y+.1"/>
                                          </p:val>
                                        </p:tav>
                                        <p:tav tm="100000">
                                          <p:val>
                                            <p:strVal val="#ppt_y"/>
                                          </p:val>
                                        </p:tav>
                                      </p:tavLst>
                                    </p:anim>
                                  </p:childTnLst>
                                </p:cTn>
                              </p:par>
                            </p:childTnLst>
                          </p:cTn>
                        </p:par>
                        <p:par>
                          <p:cTn id="45" fill="hold">
                            <p:stCondLst>
                              <p:cond delay="1500"/>
                            </p:stCondLst>
                            <p:childTnLst>
                              <p:par>
                                <p:cTn id="46" presetID="42" presetClass="entr" presetSubtype="0"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anim calcmode="lin" valueType="num">
                                      <p:cBhvr>
                                        <p:cTn id="49" dur="500" fill="hold"/>
                                        <p:tgtEl>
                                          <p:spTgt spid="14"/>
                                        </p:tgtEl>
                                        <p:attrNameLst>
                                          <p:attrName>ppt_x</p:attrName>
                                        </p:attrNameLst>
                                      </p:cBhvr>
                                      <p:tavLst>
                                        <p:tav tm="0">
                                          <p:val>
                                            <p:strVal val="#ppt_x"/>
                                          </p:val>
                                        </p:tav>
                                        <p:tav tm="100000">
                                          <p:val>
                                            <p:strVal val="#ppt_x"/>
                                          </p:val>
                                        </p:tav>
                                      </p:tavLst>
                                    </p:anim>
                                    <p:anim calcmode="lin" valueType="num">
                                      <p:cBhvr>
                                        <p:cTn id="50" dur="500" fill="hold"/>
                                        <p:tgtEl>
                                          <p:spTgt spid="14"/>
                                        </p:tgtEl>
                                        <p:attrNameLst>
                                          <p:attrName>ppt_y</p:attrName>
                                        </p:attrNameLst>
                                      </p:cBhvr>
                                      <p:tavLst>
                                        <p:tav tm="0">
                                          <p:val>
                                            <p:strVal val="#ppt_y+.1"/>
                                          </p:val>
                                        </p:tav>
                                        <p:tav tm="100000">
                                          <p:val>
                                            <p:strVal val="#ppt_y"/>
                                          </p:val>
                                        </p:tav>
                                      </p:tavLst>
                                    </p:anim>
                                  </p:childTnLst>
                                </p:cTn>
                              </p:par>
                            </p:childTnLst>
                          </p:cTn>
                        </p:par>
                        <p:par>
                          <p:cTn id="51" fill="hold">
                            <p:stCondLst>
                              <p:cond delay="2000"/>
                            </p:stCondLst>
                            <p:childTnLst>
                              <p:par>
                                <p:cTn id="52" presetID="42" presetClass="entr" presetSubtype="0"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500"/>
                                        <p:tgtEl>
                                          <p:spTgt spid="15"/>
                                        </p:tgtEl>
                                      </p:cBhvr>
                                    </p:animEffect>
                                    <p:anim calcmode="lin" valueType="num">
                                      <p:cBhvr>
                                        <p:cTn id="55" dur="500" fill="hold"/>
                                        <p:tgtEl>
                                          <p:spTgt spid="15"/>
                                        </p:tgtEl>
                                        <p:attrNameLst>
                                          <p:attrName>ppt_x</p:attrName>
                                        </p:attrNameLst>
                                      </p:cBhvr>
                                      <p:tavLst>
                                        <p:tav tm="0">
                                          <p:val>
                                            <p:strVal val="#ppt_x"/>
                                          </p:val>
                                        </p:tav>
                                        <p:tav tm="100000">
                                          <p:val>
                                            <p:strVal val="#ppt_x"/>
                                          </p:val>
                                        </p:tav>
                                      </p:tavLst>
                                    </p:anim>
                                    <p:anim calcmode="lin" valueType="num">
                                      <p:cBhvr>
                                        <p:cTn id="56" dur="500" fill="hold"/>
                                        <p:tgtEl>
                                          <p:spTgt spid="15"/>
                                        </p:tgtEl>
                                        <p:attrNameLst>
                                          <p:attrName>ppt_y</p:attrName>
                                        </p:attrNameLst>
                                      </p:cBhvr>
                                      <p:tavLst>
                                        <p:tav tm="0">
                                          <p:val>
                                            <p:strVal val="#ppt_y+.1"/>
                                          </p:val>
                                        </p:tav>
                                        <p:tav tm="100000">
                                          <p:val>
                                            <p:strVal val="#ppt_y"/>
                                          </p:val>
                                        </p:tav>
                                      </p:tavLst>
                                    </p:anim>
                                  </p:childTnLst>
                                </p:cTn>
                              </p:par>
                            </p:childTnLst>
                          </p:cTn>
                        </p:par>
                        <p:par>
                          <p:cTn id="57" fill="hold">
                            <p:stCondLst>
                              <p:cond delay="2500"/>
                            </p:stCondLst>
                            <p:childTnLst>
                              <p:par>
                                <p:cTn id="58" presetID="42" presetClass="entr" presetSubtype="0"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500"/>
                                        <p:tgtEl>
                                          <p:spTgt spid="16"/>
                                        </p:tgtEl>
                                      </p:cBhvr>
                                    </p:animEffect>
                                    <p:anim calcmode="lin" valueType="num">
                                      <p:cBhvr>
                                        <p:cTn id="61" dur="500" fill="hold"/>
                                        <p:tgtEl>
                                          <p:spTgt spid="16"/>
                                        </p:tgtEl>
                                        <p:attrNameLst>
                                          <p:attrName>ppt_x</p:attrName>
                                        </p:attrNameLst>
                                      </p:cBhvr>
                                      <p:tavLst>
                                        <p:tav tm="0">
                                          <p:val>
                                            <p:strVal val="#ppt_x"/>
                                          </p:val>
                                        </p:tav>
                                        <p:tav tm="100000">
                                          <p:val>
                                            <p:strVal val="#ppt_x"/>
                                          </p:val>
                                        </p:tav>
                                      </p:tavLst>
                                    </p:anim>
                                    <p:anim calcmode="lin" valueType="num">
                                      <p:cBhvr>
                                        <p:cTn id="62" dur="500" fill="hold"/>
                                        <p:tgtEl>
                                          <p:spTgt spid="16"/>
                                        </p:tgtEl>
                                        <p:attrNameLst>
                                          <p:attrName>ppt_y</p:attrName>
                                        </p:attrNameLst>
                                      </p:cBhvr>
                                      <p:tavLst>
                                        <p:tav tm="0">
                                          <p:val>
                                            <p:strVal val="#ppt_y+.1"/>
                                          </p:val>
                                        </p:tav>
                                        <p:tav tm="100000">
                                          <p:val>
                                            <p:strVal val="#ppt_y"/>
                                          </p:val>
                                        </p:tav>
                                      </p:tavLst>
                                    </p:anim>
                                  </p:childTnLst>
                                </p:cTn>
                              </p:par>
                            </p:childTnLst>
                          </p:cTn>
                        </p:par>
                        <p:par>
                          <p:cTn id="63" fill="hold">
                            <p:stCondLst>
                              <p:cond delay="3000"/>
                            </p:stCondLst>
                            <p:childTnLst>
                              <p:par>
                                <p:cTn id="64" presetID="42" presetClass="entr" presetSubtype="0" fill="hold" grpId="0"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500"/>
                                        <p:tgtEl>
                                          <p:spTgt spid="17"/>
                                        </p:tgtEl>
                                      </p:cBhvr>
                                    </p:animEffect>
                                    <p:anim calcmode="lin" valueType="num">
                                      <p:cBhvr>
                                        <p:cTn id="67" dur="500" fill="hold"/>
                                        <p:tgtEl>
                                          <p:spTgt spid="17"/>
                                        </p:tgtEl>
                                        <p:attrNameLst>
                                          <p:attrName>ppt_x</p:attrName>
                                        </p:attrNameLst>
                                      </p:cBhvr>
                                      <p:tavLst>
                                        <p:tav tm="0">
                                          <p:val>
                                            <p:strVal val="#ppt_x"/>
                                          </p:val>
                                        </p:tav>
                                        <p:tav tm="100000">
                                          <p:val>
                                            <p:strVal val="#ppt_x"/>
                                          </p:val>
                                        </p:tav>
                                      </p:tavLst>
                                    </p:anim>
                                    <p:anim calcmode="lin" valueType="num">
                                      <p:cBhvr>
                                        <p:cTn id="68" dur="500" fill="hold"/>
                                        <p:tgtEl>
                                          <p:spTgt spid="17"/>
                                        </p:tgtEl>
                                        <p:attrNameLst>
                                          <p:attrName>ppt_y</p:attrName>
                                        </p:attrNameLst>
                                      </p:cBhvr>
                                      <p:tavLst>
                                        <p:tav tm="0">
                                          <p:val>
                                            <p:strVal val="#ppt_y+.1"/>
                                          </p:val>
                                        </p:tav>
                                        <p:tav tm="100000">
                                          <p:val>
                                            <p:strVal val="#ppt_y"/>
                                          </p:val>
                                        </p:tav>
                                      </p:tavLst>
                                    </p:anim>
                                  </p:childTnLst>
                                </p:cTn>
                              </p:par>
                            </p:childTnLst>
                          </p:cTn>
                        </p:par>
                        <p:par>
                          <p:cTn id="69" fill="hold">
                            <p:stCondLst>
                              <p:cond delay="3500"/>
                            </p:stCondLst>
                            <p:childTnLst>
                              <p:par>
                                <p:cTn id="70" presetID="14" presetClass="entr" presetSubtype="10"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randombar(horizontal)">
                                      <p:cBhvr>
                                        <p:cTn id="72" dur="500"/>
                                        <p:tgtEl>
                                          <p:spTgt spid="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nodeType="clickEffect">
                                  <p:stCondLst>
                                    <p:cond delay="0"/>
                                  </p:stCondLst>
                                  <p:childTnLst>
                                    <p:set>
                                      <p:cBhvr>
                                        <p:cTn id="76" dur="1" fill="hold">
                                          <p:stCondLst>
                                            <p:cond delay="0"/>
                                          </p:stCondLst>
                                        </p:cTn>
                                        <p:tgtEl>
                                          <p:spTgt spid="6"/>
                                        </p:tgtEl>
                                        <p:attrNameLst>
                                          <p:attrName>style.visibility</p:attrName>
                                        </p:attrNameLst>
                                      </p:cBhvr>
                                      <p:to>
                                        <p:strVal val="visible"/>
                                      </p:to>
                                    </p:set>
                                    <p:animEffect transition="in" filter="wipe(up)">
                                      <p:cBhvr>
                                        <p:cTn id="77" dur="500"/>
                                        <p:tgtEl>
                                          <p:spTgt spid="6"/>
                                        </p:tgtEl>
                                      </p:cBhvr>
                                    </p:animEffect>
                                  </p:childTnLst>
                                </p:cTn>
                              </p:par>
                              <p:par>
                                <p:cTn id="78" presetID="22" presetClass="entr" presetSubtype="1" fill="hold" grpId="0" nodeType="with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wipe(up)">
                                      <p:cBhvr>
                                        <p:cTn id="80" dur="500"/>
                                        <p:tgtEl>
                                          <p:spTgt spid="12"/>
                                        </p:tgtEl>
                                      </p:cBhvr>
                                    </p:animEffect>
                                  </p:childTnLst>
                                </p:cTn>
                              </p:par>
                            </p:childTnLst>
                          </p:cTn>
                        </p:par>
                        <p:par>
                          <p:cTn id="81" fill="hold">
                            <p:stCondLst>
                              <p:cond delay="500"/>
                            </p:stCondLst>
                            <p:childTnLst>
                              <p:par>
                                <p:cTn id="82" presetID="5" presetClass="entr" presetSubtype="10"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Effect transition="in" filter="checkerboard(across)">
                                      <p:cBhvr>
                                        <p:cTn id="84" dur="500"/>
                                        <p:tgtEl>
                                          <p:spTgt spid="29"/>
                                        </p:tgtEl>
                                      </p:cBhvr>
                                    </p:animEffect>
                                  </p:childTnLst>
                                </p:cTn>
                              </p:par>
                            </p:childTnLst>
                          </p:cTn>
                        </p:par>
                        <p:par>
                          <p:cTn id="85" fill="hold">
                            <p:stCondLst>
                              <p:cond delay="1000"/>
                            </p:stCondLst>
                            <p:childTnLst>
                              <p:par>
                                <p:cTn id="86" presetID="5" presetClass="entr" presetSubtype="1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Effect transition="in" filter="checkerboard(across)">
                                      <p:cBhvr>
                                        <p:cTn id="88" dur="500"/>
                                        <p:tgtEl>
                                          <p:spTgt spid="28"/>
                                        </p:tgtEl>
                                      </p:cBhvr>
                                    </p:animEffect>
                                  </p:childTnLst>
                                </p:cTn>
                              </p:par>
                            </p:childTnLst>
                          </p:cTn>
                        </p:par>
                        <p:par>
                          <p:cTn id="89" fill="hold">
                            <p:stCondLst>
                              <p:cond delay="1500"/>
                            </p:stCondLst>
                            <p:childTnLst>
                              <p:par>
                                <p:cTn id="90" presetID="5" presetClass="entr" presetSubtype="10" fill="hold" grpId="0" nodeType="after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checkerboard(across)">
                                      <p:cBhvr>
                                        <p:cTn id="92" dur="500"/>
                                        <p:tgtEl>
                                          <p:spTgt spid="27"/>
                                        </p:tgtEl>
                                      </p:cBhvr>
                                    </p:animEffect>
                                  </p:childTnLst>
                                </p:cTn>
                              </p:par>
                            </p:childTnLst>
                          </p:cTn>
                        </p:par>
                        <p:par>
                          <p:cTn id="93" fill="hold">
                            <p:stCondLst>
                              <p:cond delay="2000"/>
                            </p:stCondLst>
                            <p:childTnLst>
                              <p:par>
                                <p:cTn id="94" presetID="5" presetClass="entr" presetSubtype="10" fill="hold" grpId="0" nodeType="afterEffect">
                                  <p:stCondLst>
                                    <p:cond delay="0"/>
                                  </p:stCondLst>
                                  <p:childTnLst>
                                    <p:set>
                                      <p:cBhvr>
                                        <p:cTn id="95" dur="1" fill="hold">
                                          <p:stCondLst>
                                            <p:cond delay="0"/>
                                          </p:stCondLst>
                                        </p:cTn>
                                        <p:tgtEl>
                                          <p:spTgt spid="26"/>
                                        </p:tgtEl>
                                        <p:attrNameLst>
                                          <p:attrName>style.visibility</p:attrName>
                                        </p:attrNameLst>
                                      </p:cBhvr>
                                      <p:to>
                                        <p:strVal val="visible"/>
                                      </p:to>
                                    </p:set>
                                    <p:animEffect transition="in" filter="checkerboard(across)">
                                      <p:cBhvr>
                                        <p:cTn id="96" dur="500"/>
                                        <p:tgtEl>
                                          <p:spTgt spid="26"/>
                                        </p:tgtEl>
                                      </p:cBhvr>
                                    </p:animEffect>
                                  </p:childTnLst>
                                </p:cTn>
                              </p:par>
                            </p:childTnLst>
                          </p:cTn>
                        </p:par>
                        <p:par>
                          <p:cTn id="97" fill="hold">
                            <p:stCondLst>
                              <p:cond delay="2500"/>
                            </p:stCondLst>
                            <p:childTnLst>
                              <p:par>
                                <p:cTn id="98" presetID="5" presetClass="entr" presetSubtype="10" fill="hold" grpId="0" nodeType="afterEffect">
                                  <p:stCondLst>
                                    <p:cond delay="0"/>
                                  </p:stCondLst>
                                  <p:childTnLst>
                                    <p:set>
                                      <p:cBhvr>
                                        <p:cTn id="99" dur="1" fill="hold">
                                          <p:stCondLst>
                                            <p:cond delay="0"/>
                                          </p:stCondLst>
                                        </p:cTn>
                                        <p:tgtEl>
                                          <p:spTgt spid="25"/>
                                        </p:tgtEl>
                                        <p:attrNameLst>
                                          <p:attrName>style.visibility</p:attrName>
                                        </p:attrNameLst>
                                      </p:cBhvr>
                                      <p:to>
                                        <p:strVal val="visible"/>
                                      </p:to>
                                    </p:set>
                                    <p:animEffect transition="in" filter="checkerboard(across)">
                                      <p:cBhvr>
                                        <p:cTn id="100" dur="500"/>
                                        <p:tgtEl>
                                          <p:spTgt spid="25"/>
                                        </p:tgtEl>
                                      </p:cBhvr>
                                    </p:animEffect>
                                  </p:childTnLst>
                                </p:cTn>
                              </p:par>
                            </p:childTnLst>
                          </p:cTn>
                        </p:par>
                        <p:par>
                          <p:cTn id="101" fill="hold">
                            <p:stCondLst>
                              <p:cond delay="3000"/>
                            </p:stCondLst>
                            <p:childTnLst>
                              <p:par>
                                <p:cTn id="102" presetID="5" presetClass="entr" presetSubtype="10" fill="hold" grpId="0" nodeType="afterEffect">
                                  <p:stCondLst>
                                    <p:cond delay="0"/>
                                  </p:stCondLst>
                                  <p:childTnLst>
                                    <p:set>
                                      <p:cBhvr>
                                        <p:cTn id="103" dur="1" fill="hold">
                                          <p:stCondLst>
                                            <p:cond delay="0"/>
                                          </p:stCondLst>
                                        </p:cTn>
                                        <p:tgtEl>
                                          <p:spTgt spid="24"/>
                                        </p:tgtEl>
                                        <p:attrNameLst>
                                          <p:attrName>style.visibility</p:attrName>
                                        </p:attrNameLst>
                                      </p:cBhvr>
                                      <p:to>
                                        <p:strVal val="visible"/>
                                      </p:to>
                                    </p:set>
                                    <p:animEffect transition="in" filter="checkerboard(across)">
                                      <p:cBhvr>
                                        <p:cTn id="104" dur="500"/>
                                        <p:tgtEl>
                                          <p:spTgt spid="24"/>
                                        </p:tgtEl>
                                      </p:cBhvr>
                                    </p:animEffect>
                                  </p:childTnLst>
                                </p:cTn>
                              </p:par>
                            </p:childTnLst>
                          </p:cTn>
                        </p:par>
                        <p:par>
                          <p:cTn id="105" fill="hold">
                            <p:stCondLst>
                              <p:cond delay="3500"/>
                            </p:stCondLst>
                            <p:childTnLst>
                              <p:par>
                                <p:cTn id="106" presetID="5" presetClass="entr" presetSubtype="10"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Effect transition="in" filter="checkerboard(across)">
                                      <p:cBhvr>
                                        <p:cTn id="108" dur="500"/>
                                        <p:tgtEl>
                                          <p:spTgt spid="23"/>
                                        </p:tgtEl>
                                      </p:cBhvr>
                                    </p:animEffect>
                                  </p:childTnLst>
                                </p:cTn>
                              </p:par>
                            </p:childTnLst>
                          </p:cTn>
                        </p:par>
                        <p:par>
                          <p:cTn id="109" fill="hold">
                            <p:stCondLst>
                              <p:cond delay="4000"/>
                            </p:stCondLst>
                            <p:childTnLst>
                              <p:par>
                                <p:cTn id="110" presetID="5" presetClass="entr" presetSubtype="10" fill="hold" grpId="0" nodeType="afterEffect">
                                  <p:stCondLst>
                                    <p:cond delay="0"/>
                                  </p:stCondLst>
                                  <p:childTnLst>
                                    <p:set>
                                      <p:cBhvr>
                                        <p:cTn id="111" dur="1" fill="hold">
                                          <p:stCondLst>
                                            <p:cond delay="0"/>
                                          </p:stCondLst>
                                        </p:cTn>
                                        <p:tgtEl>
                                          <p:spTgt spid="22"/>
                                        </p:tgtEl>
                                        <p:attrNameLst>
                                          <p:attrName>style.visibility</p:attrName>
                                        </p:attrNameLst>
                                      </p:cBhvr>
                                      <p:to>
                                        <p:strVal val="visible"/>
                                      </p:to>
                                    </p:set>
                                    <p:animEffect transition="in" filter="checkerboard(across)">
                                      <p:cBhvr>
                                        <p:cTn id="112" dur="500"/>
                                        <p:tgtEl>
                                          <p:spTgt spid="22"/>
                                        </p:tgtEl>
                                      </p:cBhvr>
                                    </p:animEffect>
                                  </p:childTnLst>
                                </p:cTn>
                              </p:par>
                            </p:childTnLst>
                          </p:cTn>
                        </p:par>
                        <p:par>
                          <p:cTn id="113" fill="hold">
                            <p:stCondLst>
                              <p:cond delay="4500"/>
                            </p:stCondLst>
                            <p:childTnLst>
                              <p:par>
                                <p:cTn id="114" presetID="5" presetClass="entr" presetSubtype="10" fill="hold" grpId="0" nodeType="afterEffect">
                                  <p:stCondLst>
                                    <p:cond delay="0"/>
                                  </p:stCondLst>
                                  <p:childTnLst>
                                    <p:set>
                                      <p:cBhvr>
                                        <p:cTn id="115" dur="1" fill="hold">
                                          <p:stCondLst>
                                            <p:cond delay="0"/>
                                          </p:stCondLst>
                                        </p:cTn>
                                        <p:tgtEl>
                                          <p:spTgt spid="7"/>
                                        </p:tgtEl>
                                        <p:attrNameLst>
                                          <p:attrName>style.visibility</p:attrName>
                                        </p:attrNameLst>
                                      </p:cBhvr>
                                      <p:to>
                                        <p:strVal val="visible"/>
                                      </p:to>
                                    </p:set>
                                    <p:animEffect transition="in" filter="checkerboard(across)">
                                      <p:cBhvr>
                                        <p:cTn id="116" dur="500"/>
                                        <p:tgtEl>
                                          <p:spTgt spid="7"/>
                                        </p:tgtEl>
                                      </p:cBhvr>
                                    </p:animEffect>
                                  </p:childTnLst>
                                </p:cTn>
                              </p:par>
                            </p:childTnLst>
                          </p:cTn>
                        </p:par>
                        <p:par>
                          <p:cTn id="117" fill="hold">
                            <p:stCondLst>
                              <p:cond delay="5000"/>
                            </p:stCondLst>
                            <p:childTnLst>
                              <p:par>
                                <p:cTn id="118" presetID="5" presetClass="entr" presetSubtype="10"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checkerboard(across)">
                                      <p:cBhvr>
                                        <p:cTn id="120" dur="500"/>
                                        <p:tgtEl>
                                          <p:spTgt spid="30"/>
                                        </p:tgtEl>
                                      </p:cBhvr>
                                    </p:animEffect>
                                  </p:childTnLst>
                                </p:cTn>
                              </p:par>
                            </p:childTnLst>
                          </p:cTn>
                        </p:par>
                        <p:par>
                          <p:cTn id="121" fill="hold">
                            <p:stCondLst>
                              <p:cond delay="5500"/>
                            </p:stCondLst>
                            <p:childTnLst>
                              <p:par>
                                <p:cTn id="122" presetID="5" presetClass="entr" presetSubtype="10"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checkerboard(across)">
                                      <p:cBhvr>
                                        <p:cTn id="124" dur="500"/>
                                        <p:tgtEl>
                                          <p:spTgt spid="31"/>
                                        </p:tgtEl>
                                      </p:cBhvr>
                                    </p:animEffect>
                                  </p:childTnLst>
                                </p:cTn>
                              </p:par>
                            </p:childTnLst>
                          </p:cTn>
                        </p:par>
                        <p:par>
                          <p:cTn id="125" fill="hold">
                            <p:stCondLst>
                              <p:cond delay="6000"/>
                            </p:stCondLst>
                            <p:childTnLst>
                              <p:par>
                                <p:cTn id="126" presetID="5" presetClass="entr" presetSubtype="10" fill="hold" grpId="0"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checkerboard(across)">
                                      <p:cBhvr>
                                        <p:cTn id="128" dur="500"/>
                                        <p:tgtEl>
                                          <p:spTgt spid="32"/>
                                        </p:tgtEl>
                                      </p:cBhvr>
                                    </p:animEffect>
                                  </p:childTnLst>
                                </p:cTn>
                              </p:par>
                            </p:childTnLst>
                          </p:cTn>
                        </p:par>
                        <p:par>
                          <p:cTn id="129" fill="hold">
                            <p:stCondLst>
                              <p:cond delay="6500"/>
                            </p:stCondLst>
                            <p:childTnLst>
                              <p:par>
                                <p:cTn id="130" presetID="6" presetClass="entr" presetSubtype="16" fill="hold" grpId="0" nodeType="afterEffect">
                                  <p:stCondLst>
                                    <p:cond delay="0"/>
                                  </p:stCondLst>
                                  <p:childTnLst>
                                    <p:set>
                                      <p:cBhvr>
                                        <p:cTn id="131" dur="1" fill="hold">
                                          <p:stCondLst>
                                            <p:cond delay="0"/>
                                          </p:stCondLst>
                                        </p:cTn>
                                        <p:tgtEl>
                                          <p:spTgt spid="10"/>
                                        </p:tgtEl>
                                        <p:attrNameLst>
                                          <p:attrName>style.visibility</p:attrName>
                                        </p:attrNameLst>
                                      </p:cBhvr>
                                      <p:to>
                                        <p:strVal val="visible"/>
                                      </p:to>
                                    </p:set>
                                    <p:animEffect transition="in" filter="circle(in)">
                                      <p:cBhvr>
                                        <p:cTn id="132" dur="1250"/>
                                        <p:tgtEl>
                                          <p:spTgt spid="10"/>
                                        </p:tgtEl>
                                      </p:cBhvr>
                                    </p:animEffect>
                                  </p:childTnLst>
                                </p:cTn>
                              </p:par>
                            </p:childTnLst>
                          </p:cTn>
                        </p:par>
                      </p:childTnLst>
                    </p:cTn>
                  </p:par>
                  <p:par>
                    <p:cTn id="133" fill="hold">
                      <p:stCondLst>
                        <p:cond delay="indefinite"/>
                      </p:stCondLst>
                      <p:childTnLst>
                        <p:par>
                          <p:cTn id="134" fill="hold">
                            <p:stCondLst>
                              <p:cond delay="0"/>
                            </p:stCondLst>
                            <p:childTnLst>
                              <p:par>
                                <p:cTn id="135" presetID="16" presetClass="entr" presetSubtype="21" fill="hold" nodeType="clickEffect">
                                  <p:stCondLst>
                                    <p:cond delay="0"/>
                                  </p:stCondLst>
                                  <p:childTnLst>
                                    <p:set>
                                      <p:cBhvr>
                                        <p:cTn id="136" dur="1" fill="hold">
                                          <p:stCondLst>
                                            <p:cond delay="0"/>
                                          </p:stCondLst>
                                        </p:cTn>
                                        <p:tgtEl>
                                          <p:spTgt spid="11">
                                            <p:txEl>
                                              <p:pRg st="0" end="0"/>
                                            </p:txEl>
                                          </p:spTgt>
                                        </p:tgtEl>
                                        <p:attrNameLst>
                                          <p:attrName>style.visibility</p:attrName>
                                        </p:attrNameLst>
                                      </p:cBhvr>
                                      <p:to>
                                        <p:strVal val="visible"/>
                                      </p:to>
                                    </p:set>
                                    <p:animEffect transition="in" filter="barn(inVertical)">
                                      <p:cBhvr>
                                        <p:cTn id="137" dur="500"/>
                                        <p:tgtEl>
                                          <p:spTgt spid="11">
                                            <p:txEl>
                                              <p:pRg st="0" end="0"/>
                                            </p:txEl>
                                          </p:spTgt>
                                        </p:tgtEl>
                                      </p:cBhvr>
                                    </p:animEffect>
                                  </p:childTnLst>
                                </p:cTn>
                              </p:par>
                              <p:par>
                                <p:cTn id="138" presetID="16" presetClass="entr" presetSubtype="21" fill="hold" nodeType="withEffect">
                                  <p:stCondLst>
                                    <p:cond delay="0"/>
                                  </p:stCondLst>
                                  <p:childTnLst>
                                    <p:set>
                                      <p:cBhvr>
                                        <p:cTn id="139" dur="1" fill="hold">
                                          <p:stCondLst>
                                            <p:cond delay="0"/>
                                          </p:stCondLst>
                                        </p:cTn>
                                        <p:tgtEl>
                                          <p:spTgt spid="11">
                                            <p:txEl>
                                              <p:pRg st="2" end="2"/>
                                            </p:txEl>
                                          </p:spTgt>
                                        </p:tgtEl>
                                        <p:attrNameLst>
                                          <p:attrName>style.visibility</p:attrName>
                                        </p:attrNameLst>
                                      </p:cBhvr>
                                      <p:to>
                                        <p:strVal val="visible"/>
                                      </p:to>
                                    </p:set>
                                    <p:animEffect transition="in" filter="barn(inVertical)">
                                      <p:cBhvr>
                                        <p:cTn id="140" dur="500"/>
                                        <p:tgtEl>
                                          <p:spTgt spid="11">
                                            <p:txEl>
                                              <p:pRg st="2" end="2"/>
                                            </p:txEl>
                                          </p:spTgt>
                                        </p:tgtEl>
                                      </p:cBhvr>
                                    </p:animEffect>
                                  </p:childTnLst>
                                </p:cTn>
                              </p:par>
                              <p:par>
                                <p:cTn id="141" presetID="16" presetClass="entr" presetSubtype="21" fill="hold" nodeType="withEffect">
                                  <p:stCondLst>
                                    <p:cond delay="0"/>
                                  </p:stCondLst>
                                  <p:childTnLst>
                                    <p:set>
                                      <p:cBhvr>
                                        <p:cTn id="142" dur="1" fill="hold">
                                          <p:stCondLst>
                                            <p:cond delay="0"/>
                                          </p:stCondLst>
                                        </p:cTn>
                                        <p:tgtEl>
                                          <p:spTgt spid="11">
                                            <p:txEl>
                                              <p:pRg st="3" end="3"/>
                                            </p:txEl>
                                          </p:spTgt>
                                        </p:tgtEl>
                                        <p:attrNameLst>
                                          <p:attrName>style.visibility</p:attrName>
                                        </p:attrNameLst>
                                      </p:cBhvr>
                                      <p:to>
                                        <p:strVal val="visible"/>
                                      </p:to>
                                    </p:set>
                                    <p:animEffect transition="in" filter="barn(inVertical)">
                                      <p:cBhvr>
                                        <p:cTn id="143" dur="500"/>
                                        <p:tgtEl>
                                          <p:spTgt spid="11">
                                            <p:txEl>
                                              <p:pRg st="3" end="3"/>
                                            </p:txEl>
                                          </p:spTgt>
                                        </p:tgtEl>
                                      </p:cBhvr>
                                    </p:animEffect>
                                  </p:childTnLst>
                                </p:cTn>
                              </p:par>
                            </p:childTnLst>
                          </p:cTn>
                        </p:par>
                        <p:par>
                          <p:cTn id="144" fill="hold">
                            <p:stCondLst>
                              <p:cond delay="500"/>
                            </p:stCondLst>
                            <p:childTnLst>
                              <p:par>
                                <p:cTn id="145" presetID="2" presetClass="entr" presetSubtype="12" fill="hold" grpId="0" nodeType="afterEffect">
                                  <p:stCondLst>
                                    <p:cond delay="0"/>
                                  </p:stCondLst>
                                  <p:childTnLst>
                                    <p:set>
                                      <p:cBhvr>
                                        <p:cTn id="146" dur="1" fill="hold">
                                          <p:stCondLst>
                                            <p:cond delay="0"/>
                                          </p:stCondLst>
                                        </p:cTn>
                                        <p:tgtEl>
                                          <p:spTgt spid="33"/>
                                        </p:tgtEl>
                                        <p:attrNameLst>
                                          <p:attrName>style.visibility</p:attrName>
                                        </p:attrNameLst>
                                      </p:cBhvr>
                                      <p:to>
                                        <p:strVal val="visible"/>
                                      </p:to>
                                    </p:set>
                                    <p:anim calcmode="lin" valueType="num">
                                      <p:cBhvr additive="base">
                                        <p:cTn id="147" dur="1000" fill="hold"/>
                                        <p:tgtEl>
                                          <p:spTgt spid="33"/>
                                        </p:tgtEl>
                                        <p:attrNameLst>
                                          <p:attrName>ppt_x</p:attrName>
                                        </p:attrNameLst>
                                      </p:cBhvr>
                                      <p:tavLst>
                                        <p:tav tm="0">
                                          <p:val>
                                            <p:strVal val="0-#ppt_w/2"/>
                                          </p:val>
                                        </p:tav>
                                        <p:tav tm="100000">
                                          <p:val>
                                            <p:strVal val="#ppt_x"/>
                                          </p:val>
                                        </p:tav>
                                      </p:tavLst>
                                    </p:anim>
                                    <p:anim calcmode="lin" valueType="num">
                                      <p:cBhvr additive="base">
                                        <p:cTn id="148" dur="1000" fill="hold"/>
                                        <p:tgtEl>
                                          <p:spTgt spid="33"/>
                                        </p:tgtEl>
                                        <p:attrNameLst>
                                          <p:attrName>ppt_y</p:attrName>
                                        </p:attrNameLst>
                                      </p:cBhvr>
                                      <p:tavLst>
                                        <p:tav tm="0">
                                          <p:val>
                                            <p:strVal val="1+#ppt_h/2"/>
                                          </p:val>
                                        </p:tav>
                                        <p:tav tm="100000">
                                          <p:val>
                                            <p:strVal val="#ppt_y"/>
                                          </p:val>
                                        </p:tav>
                                      </p:tavLst>
                                    </p:anim>
                                  </p:childTnLst>
                                </p:cTn>
                              </p:par>
                              <p:par>
                                <p:cTn id="149" presetID="45" presetClass="entr" presetSubtype="0" fill="hold" grpId="1" nodeType="withEffect">
                                  <p:stCondLst>
                                    <p:cond delay="0"/>
                                  </p:stCondLst>
                                  <p:childTnLst>
                                    <p:set>
                                      <p:cBhvr>
                                        <p:cTn id="150" dur="1" fill="hold">
                                          <p:stCondLst>
                                            <p:cond delay="0"/>
                                          </p:stCondLst>
                                        </p:cTn>
                                        <p:tgtEl>
                                          <p:spTgt spid="12"/>
                                        </p:tgtEl>
                                        <p:attrNameLst>
                                          <p:attrName>style.visibility</p:attrName>
                                        </p:attrNameLst>
                                      </p:cBhvr>
                                      <p:to>
                                        <p:strVal val="visible"/>
                                      </p:to>
                                    </p:set>
                                    <p:animEffect transition="in" filter="fade">
                                      <p:cBhvr>
                                        <p:cTn id="151" dur="2000"/>
                                        <p:tgtEl>
                                          <p:spTgt spid="12"/>
                                        </p:tgtEl>
                                      </p:cBhvr>
                                    </p:animEffect>
                                    <p:anim calcmode="lin" valueType="num">
                                      <p:cBhvr>
                                        <p:cTn id="152" dur="2000" fill="hold"/>
                                        <p:tgtEl>
                                          <p:spTgt spid="12"/>
                                        </p:tgtEl>
                                        <p:attrNameLst>
                                          <p:attrName>ppt_w</p:attrName>
                                        </p:attrNameLst>
                                      </p:cBhvr>
                                      <p:tavLst>
                                        <p:tav tm="0" fmla="#ppt_w*sin(2.5*pi*$)">
                                          <p:val>
                                            <p:fltVal val="0"/>
                                          </p:val>
                                        </p:tav>
                                        <p:tav tm="100000">
                                          <p:val>
                                            <p:fltVal val="1"/>
                                          </p:val>
                                        </p:tav>
                                      </p:tavLst>
                                    </p:anim>
                                    <p:anim calcmode="lin" valueType="num">
                                      <p:cBhvr>
                                        <p:cTn id="153"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154" fill="hold">
                      <p:stCondLst>
                        <p:cond delay="indefinite"/>
                      </p:stCondLst>
                      <p:childTnLst>
                        <p:par>
                          <p:cTn id="155" fill="hold">
                            <p:stCondLst>
                              <p:cond delay="0"/>
                            </p:stCondLst>
                            <p:childTnLst>
                              <p:par>
                                <p:cTn id="156" presetID="16" presetClass="entr" presetSubtype="21" fill="hold" nodeType="clickEffect">
                                  <p:stCondLst>
                                    <p:cond delay="0"/>
                                  </p:stCondLst>
                                  <p:childTnLst>
                                    <p:set>
                                      <p:cBhvr>
                                        <p:cTn id="157" dur="1" fill="hold">
                                          <p:stCondLst>
                                            <p:cond delay="0"/>
                                          </p:stCondLst>
                                        </p:cTn>
                                        <p:tgtEl>
                                          <p:spTgt spid="34">
                                            <p:txEl>
                                              <p:pRg st="0" end="0"/>
                                            </p:txEl>
                                          </p:spTgt>
                                        </p:tgtEl>
                                        <p:attrNameLst>
                                          <p:attrName>style.visibility</p:attrName>
                                        </p:attrNameLst>
                                      </p:cBhvr>
                                      <p:to>
                                        <p:strVal val="visible"/>
                                      </p:to>
                                    </p:set>
                                    <p:animEffect transition="in" filter="barn(inVertical)">
                                      <p:cBhvr>
                                        <p:cTn id="158" dur="500"/>
                                        <p:tgtEl>
                                          <p:spTgt spid="34">
                                            <p:txEl>
                                              <p:pRg st="0" end="0"/>
                                            </p:txEl>
                                          </p:spTgt>
                                        </p:tgtEl>
                                      </p:cBhvr>
                                    </p:animEffect>
                                  </p:childTnLst>
                                </p:cTn>
                              </p:par>
                              <p:par>
                                <p:cTn id="159" presetID="16" presetClass="entr" presetSubtype="21" fill="hold" nodeType="withEffect">
                                  <p:stCondLst>
                                    <p:cond delay="0"/>
                                  </p:stCondLst>
                                  <p:childTnLst>
                                    <p:set>
                                      <p:cBhvr>
                                        <p:cTn id="160" dur="1" fill="hold">
                                          <p:stCondLst>
                                            <p:cond delay="0"/>
                                          </p:stCondLst>
                                        </p:cTn>
                                        <p:tgtEl>
                                          <p:spTgt spid="34">
                                            <p:txEl>
                                              <p:pRg st="1" end="1"/>
                                            </p:txEl>
                                          </p:spTgt>
                                        </p:tgtEl>
                                        <p:attrNameLst>
                                          <p:attrName>style.visibility</p:attrName>
                                        </p:attrNameLst>
                                      </p:cBhvr>
                                      <p:to>
                                        <p:strVal val="visible"/>
                                      </p:to>
                                    </p:set>
                                    <p:animEffect transition="in" filter="barn(inVertical)">
                                      <p:cBhvr>
                                        <p:cTn id="161" dur="500"/>
                                        <p:tgtEl>
                                          <p:spTgt spid="3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2" grpId="0" animBg="1"/>
      <p:bldP spid="12" grpId="1" animBg="1"/>
      <p:bldP spid="3" grpId="0" animBg="1"/>
      <p:bldP spid="13" grpId="0" animBg="1"/>
      <p:bldP spid="14" grpId="0" animBg="1"/>
      <p:bldP spid="15" grpId="0" animBg="1"/>
      <p:bldP spid="16" grpId="0" animBg="1"/>
      <p:bldP spid="17" grpId="0" animBg="1"/>
      <p:bldP spid="18" grpId="0" animBg="1"/>
      <p:bldP spid="19" grpId="0" animBg="1"/>
      <p:bldP spid="20" grpId="0" animBg="1"/>
      <p:bldP spid="21" grpId="0" animBg="1"/>
      <p:bldP spid="7"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136524" y="148708"/>
            <a:ext cx="11928477" cy="6553884"/>
          </a:xfrm>
          <a:prstGeom prst="rect">
            <a:avLst/>
          </a:prstGeom>
        </p:spPr>
      </p:pic>
      <p:cxnSp>
        <p:nvCxnSpPr>
          <p:cNvPr id="9" name="Straight Connector 8"/>
          <p:cNvCxnSpPr/>
          <p:nvPr/>
        </p:nvCxnSpPr>
        <p:spPr>
          <a:xfrm flipV="1">
            <a:off x="880533" y="2432652"/>
            <a:ext cx="11176003" cy="14216"/>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80532" y="3259668"/>
            <a:ext cx="11176004" cy="35507"/>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880532" y="2847036"/>
            <a:ext cx="11176004" cy="14698"/>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872069" y="3715955"/>
            <a:ext cx="11125198" cy="26789"/>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872068" y="4553464"/>
            <a:ext cx="11184468" cy="27988"/>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80532" y="5409939"/>
            <a:ext cx="11176004" cy="2837"/>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872067" y="6268913"/>
            <a:ext cx="11165180" cy="4131"/>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880532" y="4152149"/>
            <a:ext cx="11184467" cy="5715"/>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872066" y="4973242"/>
            <a:ext cx="11125199" cy="39259"/>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880532" y="5833527"/>
            <a:ext cx="11176004" cy="25267"/>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880532" y="6708638"/>
            <a:ext cx="11156715" cy="10985"/>
          </a:xfrm>
          <a:prstGeom prst="line">
            <a:avLst/>
          </a:prstGeom>
          <a:ln w="57150">
            <a:solidFill>
              <a:srgbClr val="7030A0"/>
            </a:solidFill>
          </a:ln>
          <a:effectLst>
            <a:glow rad="63500">
              <a:srgbClr val="FFFF00"/>
            </a:glow>
          </a:effectLst>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11586634" y="2128338"/>
            <a:ext cx="410633" cy="297146"/>
          </a:xfrm>
          <a:prstGeom prst="ellipse">
            <a:avLst/>
          </a:prstGeom>
          <a:solidFill>
            <a:srgbClr val="FF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3</a:t>
            </a:r>
            <a:endParaRPr lang="en-CA" dirty="0"/>
          </a:p>
        </p:txBody>
      </p:sp>
      <p:sp>
        <p:nvSpPr>
          <p:cNvPr id="36" name="Oval 35"/>
          <p:cNvSpPr/>
          <p:nvPr/>
        </p:nvSpPr>
        <p:spPr>
          <a:xfrm>
            <a:off x="11586634" y="2568880"/>
            <a:ext cx="410633" cy="297146"/>
          </a:xfrm>
          <a:prstGeom prst="ellipse">
            <a:avLst/>
          </a:prstGeom>
          <a:solidFill>
            <a:srgbClr val="FF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4</a:t>
            </a:r>
            <a:endParaRPr lang="en-CA" dirty="0"/>
          </a:p>
        </p:txBody>
      </p:sp>
      <p:sp>
        <p:nvSpPr>
          <p:cNvPr id="37" name="Oval 36"/>
          <p:cNvSpPr/>
          <p:nvPr/>
        </p:nvSpPr>
        <p:spPr>
          <a:xfrm>
            <a:off x="11586634" y="2982619"/>
            <a:ext cx="410633" cy="297146"/>
          </a:xfrm>
          <a:prstGeom prst="ellipse">
            <a:avLst/>
          </a:prstGeom>
          <a:solidFill>
            <a:srgbClr val="FF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5</a:t>
            </a:r>
            <a:endParaRPr lang="en-CA" dirty="0"/>
          </a:p>
        </p:txBody>
      </p:sp>
      <p:sp>
        <p:nvSpPr>
          <p:cNvPr id="38" name="Oval 37"/>
          <p:cNvSpPr/>
          <p:nvPr/>
        </p:nvSpPr>
        <p:spPr>
          <a:xfrm>
            <a:off x="11590472" y="3449056"/>
            <a:ext cx="410633" cy="297146"/>
          </a:xfrm>
          <a:prstGeom prst="ellipse">
            <a:avLst/>
          </a:prstGeom>
          <a:solidFill>
            <a:srgbClr val="FF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6</a:t>
            </a:r>
            <a:endParaRPr lang="en-CA" dirty="0"/>
          </a:p>
        </p:txBody>
      </p:sp>
      <p:sp>
        <p:nvSpPr>
          <p:cNvPr id="39" name="Oval 38"/>
          <p:cNvSpPr/>
          <p:nvPr/>
        </p:nvSpPr>
        <p:spPr>
          <a:xfrm>
            <a:off x="11586633" y="3864528"/>
            <a:ext cx="410633" cy="297146"/>
          </a:xfrm>
          <a:prstGeom prst="ellipse">
            <a:avLst/>
          </a:prstGeom>
          <a:solidFill>
            <a:srgbClr val="FF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7</a:t>
            </a:r>
            <a:endParaRPr lang="en-CA" dirty="0"/>
          </a:p>
        </p:txBody>
      </p:sp>
      <p:sp>
        <p:nvSpPr>
          <p:cNvPr id="40" name="Oval 39"/>
          <p:cNvSpPr/>
          <p:nvPr/>
        </p:nvSpPr>
        <p:spPr>
          <a:xfrm>
            <a:off x="11586632" y="4259272"/>
            <a:ext cx="410633" cy="297146"/>
          </a:xfrm>
          <a:prstGeom prst="ellipse">
            <a:avLst/>
          </a:prstGeom>
          <a:solidFill>
            <a:srgbClr val="FF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8</a:t>
            </a:r>
            <a:endParaRPr lang="en-CA" dirty="0"/>
          </a:p>
        </p:txBody>
      </p:sp>
      <p:sp>
        <p:nvSpPr>
          <p:cNvPr id="41" name="Oval 40"/>
          <p:cNvSpPr/>
          <p:nvPr/>
        </p:nvSpPr>
        <p:spPr>
          <a:xfrm>
            <a:off x="11586632" y="4675225"/>
            <a:ext cx="410633" cy="297146"/>
          </a:xfrm>
          <a:prstGeom prst="ellipse">
            <a:avLst/>
          </a:prstGeom>
          <a:solidFill>
            <a:srgbClr val="FF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9</a:t>
            </a:r>
            <a:endParaRPr lang="en-CA" dirty="0"/>
          </a:p>
        </p:txBody>
      </p:sp>
      <p:sp>
        <p:nvSpPr>
          <p:cNvPr id="42" name="Oval 41"/>
          <p:cNvSpPr/>
          <p:nvPr/>
        </p:nvSpPr>
        <p:spPr>
          <a:xfrm>
            <a:off x="11458340" y="5123858"/>
            <a:ext cx="618725" cy="297146"/>
          </a:xfrm>
          <a:prstGeom prst="ellipse">
            <a:avLst/>
          </a:prstGeom>
          <a:solidFill>
            <a:srgbClr val="FF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10</a:t>
            </a:r>
            <a:endParaRPr lang="en-CA" dirty="0"/>
          </a:p>
        </p:txBody>
      </p:sp>
      <p:sp>
        <p:nvSpPr>
          <p:cNvPr id="43" name="Oval 42"/>
          <p:cNvSpPr/>
          <p:nvPr/>
        </p:nvSpPr>
        <p:spPr>
          <a:xfrm>
            <a:off x="11458340" y="5535278"/>
            <a:ext cx="578907" cy="297146"/>
          </a:xfrm>
          <a:prstGeom prst="ellipse">
            <a:avLst/>
          </a:prstGeom>
          <a:solidFill>
            <a:srgbClr val="FF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smtClean="0"/>
              <a:t>11</a:t>
            </a:r>
            <a:endParaRPr lang="en-CA" sz="1600" dirty="0"/>
          </a:p>
        </p:txBody>
      </p:sp>
      <p:sp>
        <p:nvSpPr>
          <p:cNvPr id="44" name="Oval 43"/>
          <p:cNvSpPr/>
          <p:nvPr/>
        </p:nvSpPr>
        <p:spPr>
          <a:xfrm>
            <a:off x="11458340" y="5945334"/>
            <a:ext cx="578907" cy="297146"/>
          </a:xfrm>
          <a:prstGeom prst="ellipse">
            <a:avLst/>
          </a:prstGeom>
          <a:solidFill>
            <a:srgbClr val="FF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smtClean="0"/>
              <a:t>12</a:t>
            </a:r>
            <a:endParaRPr lang="en-CA" sz="1600" dirty="0"/>
          </a:p>
        </p:txBody>
      </p:sp>
      <p:cxnSp>
        <p:nvCxnSpPr>
          <p:cNvPr id="47" name="Straight Connector 46"/>
          <p:cNvCxnSpPr/>
          <p:nvPr/>
        </p:nvCxnSpPr>
        <p:spPr>
          <a:xfrm flipV="1">
            <a:off x="857056" y="1998131"/>
            <a:ext cx="11199480" cy="31754"/>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815357" y="1571663"/>
            <a:ext cx="11147001" cy="24682"/>
          </a:xfrm>
          <a:prstGeom prst="line">
            <a:avLst/>
          </a:prstGeom>
          <a:ln w="57150">
            <a:solidFill>
              <a:srgbClr val="D73DCC"/>
            </a:solidFill>
          </a:ln>
          <a:effectLst>
            <a:glow rad="228600">
              <a:schemeClr val="accent5">
                <a:satMod val="175000"/>
                <a:alpha val="40000"/>
              </a:schemeClr>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11484974" y="1188206"/>
            <a:ext cx="538928" cy="444344"/>
          </a:xfrm>
          <a:prstGeom prst="ellipse">
            <a:avLst/>
          </a:prstGeom>
          <a:solidFill>
            <a:schemeClr val="tx2">
              <a:lumMod val="75000"/>
            </a:schemeClr>
          </a:solidFill>
          <a:ln w="28575">
            <a:solidFill>
              <a:srgbClr val="D73D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rgbClr val="002060"/>
                </a:solidFill>
                <a:effectLst>
                  <a:glow rad="127000">
                    <a:srgbClr val="FFFF00"/>
                  </a:glow>
                </a:effectLst>
              </a:rPr>
              <a:t>1</a:t>
            </a:r>
            <a:endParaRPr lang="en-CA" b="1" dirty="0">
              <a:solidFill>
                <a:srgbClr val="002060"/>
              </a:solidFill>
              <a:effectLst>
                <a:glow rad="127000">
                  <a:srgbClr val="FFFF00"/>
                </a:glow>
              </a:effectLst>
            </a:endParaRPr>
          </a:p>
        </p:txBody>
      </p:sp>
      <p:sp>
        <p:nvSpPr>
          <p:cNvPr id="8" name="Rectangle 7"/>
          <p:cNvSpPr/>
          <p:nvPr/>
        </p:nvSpPr>
        <p:spPr>
          <a:xfrm>
            <a:off x="692616" y="1996608"/>
            <a:ext cx="10730947" cy="46576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Rounded Rectangular Callout 2"/>
          <p:cNvSpPr/>
          <p:nvPr/>
        </p:nvSpPr>
        <p:spPr>
          <a:xfrm>
            <a:off x="761257" y="3111459"/>
            <a:ext cx="5525483" cy="1712339"/>
          </a:xfrm>
          <a:prstGeom prst="wedgeRoundRectCallout">
            <a:avLst>
              <a:gd name="adj1" fmla="val -48652"/>
              <a:gd name="adj2" fmla="val -108951"/>
              <a:gd name="adj3" fmla="val 16667"/>
            </a:avLst>
          </a:prstGeom>
          <a:ln w="76200">
            <a:solidFill>
              <a:srgbClr val="D73DC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200" b="1" dirty="0" smtClean="0"/>
              <a:t>Yahusha was </a:t>
            </a:r>
            <a:r>
              <a:rPr lang="en-CA" sz="3200" b="1" dirty="0" smtClean="0">
                <a:latin typeface="Arial" panose="020B0604020202020204" pitchFamily="34" charset="0"/>
                <a:cs typeface="Arial" panose="020B0604020202020204" pitchFamily="34" charset="0"/>
              </a:rPr>
              <a:t>1</a:t>
            </a:r>
            <a:r>
              <a:rPr lang="en-CA" sz="3200" b="1" dirty="0" smtClean="0"/>
              <a:t> year old, </a:t>
            </a:r>
            <a:br>
              <a:rPr lang="en-CA" sz="3200" b="1" dirty="0" smtClean="0"/>
            </a:br>
            <a:r>
              <a:rPr lang="en-CA" sz="3200" b="1" dirty="0" smtClean="0"/>
              <a:t>going </a:t>
            </a:r>
            <a:r>
              <a:rPr lang="en-CA" sz="3200" b="1" dirty="0" smtClean="0">
                <a:solidFill>
                  <a:srgbClr val="0C27AC"/>
                </a:solidFill>
              </a:rPr>
              <a:t>INTO</a:t>
            </a:r>
            <a:r>
              <a:rPr lang="en-CA" sz="3200" b="1" dirty="0" smtClean="0"/>
              <a:t> –  (or) </a:t>
            </a:r>
            <a:br>
              <a:rPr lang="en-CA" sz="3200" b="1" dirty="0" smtClean="0"/>
            </a:br>
            <a:r>
              <a:rPr lang="en-CA" sz="3200" dirty="0" smtClean="0">
                <a:solidFill>
                  <a:srgbClr val="002060"/>
                </a:solidFill>
                <a:latin typeface="Arial Black" panose="020B0A04020102020204" pitchFamily="34" charset="0"/>
              </a:rPr>
              <a:t>ENTERING CE</a:t>
            </a:r>
            <a:r>
              <a:rPr lang="en-CA" sz="3200" dirty="0" smtClean="0">
                <a:solidFill>
                  <a:srgbClr val="002060"/>
                </a:solidFill>
                <a:latin typeface="Arial Black" panose="020B0A04020102020204" pitchFamily="34" charset="0"/>
                <a:cs typeface="Arial" panose="020B0604020202020204" pitchFamily="34" charset="0"/>
              </a:rPr>
              <a:t>1</a:t>
            </a:r>
            <a:r>
              <a:rPr lang="en-CA" sz="3200" dirty="0" smtClean="0">
                <a:solidFill>
                  <a:srgbClr val="002060"/>
                </a:solidFill>
                <a:latin typeface="Arial Black" panose="020B0A04020102020204" pitchFamily="34" charset="0"/>
              </a:rPr>
              <a:t>!</a:t>
            </a:r>
            <a:endParaRPr lang="en-CA" sz="3200" dirty="0">
              <a:solidFill>
                <a:srgbClr val="002060"/>
              </a:solidFill>
              <a:latin typeface="Arial Black" panose="020B0A04020102020204" pitchFamily="34" charset="0"/>
            </a:endParaRPr>
          </a:p>
        </p:txBody>
      </p:sp>
      <p:sp>
        <p:nvSpPr>
          <p:cNvPr id="34" name="Oval 33"/>
          <p:cNvSpPr/>
          <p:nvPr/>
        </p:nvSpPr>
        <p:spPr>
          <a:xfrm>
            <a:off x="11586634" y="1677010"/>
            <a:ext cx="410633" cy="297146"/>
          </a:xfrm>
          <a:prstGeom prst="ellipse">
            <a:avLst/>
          </a:prstGeom>
          <a:solidFill>
            <a:srgbClr val="FF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2</a:t>
            </a:r>
            <a:endParaRPr lang="en-CA" dirty="0"/>
          </a:p>
        </p:txBody>
      </p:sp>
      <p:sp>
        <p:nvSpPr>
          <p:cNvPr id="63" name="Oval 62"/>
          <p:cNvSpPr/>
          <p:nvPr/>
        </p:nvSpPr>
        <p:spPr>
          <a:xfrm>
            <a:off x="11458340" y="6357110"/>
            <a:ext cx="578907" cy="297146"/>
          </a:xfrm>
          <a:prstGeom prst="ellipse">
            <a:avLst/>
          </a:prstGeom>
          <a:solidFill>
            <a:srgbClr val="FF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smtClean="0"/>
              <a:t>13</a:t>
            </a:r>
            <a:endParaRPr lang="en-CA" sz="1600" dirty="0"/>
          </a:p>
        </p:txBody>
      </p:sp>
      <p:sp>
        <p:nvSpPr>
          <p:cNvPr id="45" name="Rounded Rectangular Callout 44"/>
          <p:cNvSpPr/>
          <p:nvPr/>
        </p:nvSpPr>
        <p:spPr>
          <a:xfrm>
            <a:off x="6474657" y="2151416"/>
            <a:ext cx="4502826" cy="2785436"/>
          </a:xfrm>
          <a:prstGeom prst="wedgeRoundRectCallout">
            <a:avLst>
              <a:gd name="adj1" fmla="val 63575"/>
              <a:gd name="adj2" fmla="val -50895"/>
              <a:gd name="adj3" fmla="val 16667"/>
            </a:avLst>
          </a:prstGeom>
          <a:solidFill>
            <a:srgbClr val="00B050"/>
          </a:solidFill>
          <a:ln w="76200">
            <a:solidFill>
              <a:srgbClr val="0C27A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b="1" dirty="0" smtClean="0">
                <a:solidFill>
                  <a:srgbClr val="002060"/>
                </a:solidFill>
              </a:rPr>
              <a:t>That means in the </a:t>
            </a:r>
            <a:r>
              <a:rPr lang="en-CA" sz="2800" dirty="0" smtClean="0">
                <a:solidFill>
                  <a:srgbClr val="002060"/>
                </a:solidFill>
              </a:rPr>
              <a:t/>
            </a:r>
            <a:br>
              <a:rPr lang="en-CA" sz="2800" dirty="0" smtClean="0">
                <a:solidFill>
                  <a:srgbClr val="002060"/>
                </a:solidFill>
              </a:rPr>
            </a:br>
            <a:r>
              <a:rPr lang="en-CA" sz="2800" b="1" dirty="0" smtClean="0">
                <a:solidFill>
                  <a:srgbClr val="002060"/>
                </a:solidFill>
                <a:effectLst>
                  <a:glow rad="101600">
                    <a:srgbClr val="FFFF00"/>
                  </a:glow>
                </a:effectLst>
              </a:rPr>
              <a:t>9</a:t>
            </a:r>
            <a:r>
              <a:rPr lang="en-CA" sz="2800" b="1" baseline="30000" dirty="0" smtClean="0">
                <a:solidFill>
                  <a:srgbClr val="002060"/>
                </a:solidFill>
                <a:effectLst>
                  <a:glow rad="101600">
                    <a:srgbClr val="FFFF00"/>
                  </a:glow>
                </a:effectLst>
              </a:rPr>
              <a:t>th</a:t>
            </a:r>
            <a:r>
              <a:rPr lang="en-CA" sz="2800" b="1" dirty="0" smtClean="0">
                <a:solidFill>
                  <a:srgbClr val="002060"/>
                </a:solidFill>
                <a:effectLst>
                  <a:glow rad="101600">
                    <a:srgbClr val="FFFF00"/>
                  </a:glow>
                </a:effectLst>
              </a:rPr>
              <a:t> month </a:t>
            </a:r>
            <a:r>
              <a:rPr lang="en-CA" sz="2800" b="1" dirty="0" smtClean="0">
                <a:solidFill>
                  <a:srgbClr val="002060"/>
                </a:solidFill>
                <a:effectLst>
                  <a:glow rad="127000">
                    <a:srgbClr val="FFFF00"/>
                  </a:glow>
                </a:effectLst>
              </a:rPr>
              <a:t>CC,</a:t>
            </a:r>
            <a:r>
              <a:rPr lang="en-CA" sz="2800" dirty="0" smtClean="0">
                <a:solidFill>
                  <a:srgbClr val="002060"/>
                </a:solidFill>
              </a:rPr>
              <a:t> </a:t>
            </a:r>
            <a:br>
              <a:rPr lang="en-CA" sz="2800" dirty="0" smtClean="0">
                <a:solidFill>
                  <a:srgbClr val="002060"/>
                </a:solidFill>
              </a:rPr>
            </a:br>
            <a:r>
              <a:rPr lang="en-CA" sz="2800" b="1" dirty="0" smtClean="0">
                <a:solidFill>
                  <a:srgbClr val="002060"/>
                </a:solidFill>
              </a:rPr>
              <a:t>(end </a:t>
            </a:r>
            <a:r>
              <a:rPr lang="en-CA" sz="2800" b="1" dirty="0">
                <a:solidFill>
                  <a:srgbClr val="002060"/>
                </a:solidFill>
              </a:rPr>
              <a:t>of the first year </a:t>
            </a:r>
            <a:r>
              <a:rPr lang="en-CA" sz="2800" b="1" dirty="0" smtClean="0">
                <a:solidFill>
                  <a:schemeClr val="bg1"/>
                </a:solidFill>
              </a:rPr>
              <a:t>Gregorian</a:t>
            </a:r>
            <a:r>
              <a:rPr lang="en-CA" sz="2800" b="1" dirty="0">
                <a:solidFill>
                  <a:schemeClr val="bg1"/>
                </a:solidFill>
              </a:rPr>
              <a:t>),</a:t>
            </a:r>
            <a:r>
              <a:rPr lang="en-CA" sz="2800" b="1" dirty="0" smtClean="0">
                <a:solidFill>
                  <a:srgbClr val="002060"/>
                </a:solidFill>
              </a:rPr>
              <a:t> Yahusha turned </a:t>
            </a:r>
            <a:r>
              <a:rPr lang="en-CA" sz="2800" b="1" dirty="0" smtClean="0">
                <a:solidFill>
                  <a:srgbClr val="002060"/>
                </a:solidFill>
                <a:latin typeface="Arial" panose="020B0604020202020204" pitchFamily="34" charset="0"/>
                <a:cs typeface="Arial" panose="020B0604020202020204" pitchFamily="34" charset="0"/>
              </a:rPr>
              <a:t>2</a:t>
            </a:r>
            <a:r>
              <a:rPr lang="en-CA" sz="2800" b="1" dirty="0" smtClean="0">
                <a:solidFill>
                  <a:srgbClr val="002060"/>
                </a:solidFill>
              </a:rPr>
              <a:t> years old; </a:t>
            </a:r>
            <a:br>
              <a:rPr lang="en-CA" sz="2800" b="1" dirty="0" smtClean="0">
                <a:solidFill>
                  <a:srgbClr val="002060"/>
                </a:solidFill>
              </a:rPr>
            </a:br>
            <a:r>
              <a:rPr lang="en-CA" sz="2800" b="1" dirty="0" smtClean="0">
                <a:solidFill>
                  <a:srgbClr val="002060"/>
                </a:solidFill>
              </a:rPr>
              <a:t>and so on and so forth.</a:t>
            </a:r>
            <a:endParaRPr lang="en-CA" sz="2800" b="1" dirty="0">
              <a:solidFill>
                <a:srgbClr val="002060"/>
              </a:solidFill>
            </a:endParaRPr>
          </a:p>
        </p:txBody>
      </p:sp>
      <p:sp>
        <p:nvSpPr>
          <p:cNvPr id="46" name="Oval 45"/>
          <p:cNvSpPr/>
          <p:nvPr/>
        </p:nvSpPr>
        <p:spPr>
          <a:xfrm>
            <a:off x="714224" y="5834930"/>
            <a:ext cx="495229" cy="450710"/>
          </a:xfrm>
          <a:prstGeom prst="ellipse">
            <a:avLst/>
          </a:prstGeom>
          <a:noFill/>
          <a:ln w="76200">
            <a:solidFill>
              <a:srgbClr val="0C27AC"/>
            </a:solidFill>
          </a:ln>
          <a:effectLst>
            <a:glow rad="127000">
              <a:srgbClr val="00FF99"/>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200" dirty="0">
              <a:solidFill>
                <a:srgbClr val="0C27AC"/>
              </a:solidFill>
            </a:endParaRPr>
          </a:p>
        </p:txBody>
      </p:sp>
      <p:cxnSp>
        <p:nvCxnSpPr>
          <p:cNvPr id="5" name="Straight Arrow Connector 4"/>
          <p:cNvCxnSpPr>
            <a:stCxn id="46" idx="6"/>
          </p:cNvCxnSpPr>
          <p:nvPr/>
        </p:nvCxnSpPr>
        <p:spPr>
          <a:xfrm>
            <a:off x="1209453" y="6060285"/>
            <a:ext cx="10248887" cy="33624"/>
          </a:xfrm>
          <a:prstGeom prst="straightConnector1">
            <a:avLst/>
          </a:prstGeom>
          <a:ln w="76200">
            <a:solidFill>
              <a:srgbClr val="FF6600"/>
            </a:solidFill>
            <a:headEnd type="none" w="med" len="med"/>
            <a:tailEnd type="arrow" w="med" len="med"/>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6D22F896-40B5-4ADD-8801-0D06FADFA095}" type="slidenum">
              <a:rPr lang="en-US" smtClean="0"/>
              <a:t>11</a:t>
            </a:fld>
            <a:endParaRPr lang="en-US" dirty="0"/>
          </a:p>
        </p:txBody>
      </p:sp>
      <p:sp>
        <p:nvSpPr>
          <p:cNvPr id="6" name="Rounded Rectangle 5"/>
          <p:cNvSpPr/>
          <p:nvPr/>
        </p:nvSpPr>
        <p:spPr>
          <a:xfrm>
            <a:off x="1625600" y="5418536"/>
            <a:ext cx="9125336" cy="478439"/>
          </a:xfrm>
          <a:prstGeom prst="roundRect">
            <a:avLst>
              <a:gd name="adj" fmla="val 43970"/>
            </a:avLst>
          </a:prstGeom>
          <a:solidFill>
            <a:schemeClr val="tx1">
              <a:lumMod val="65000"/>
            </a:schemeClr>
          </a:solidFill>
          <a:ln w="38100">
            <a:solidFill>
              <a:srgbClr val="FF66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000" dirty="0" smtClean="0">
                <a:solidFill>
                  <a:srgbClr val="0C27AC"/>
                </a:solidFill>
              </a:rPr>
              <a:t>In CE </a:t>
            </a:r>
            <a:r>
              <a:rPr lang="en-CA" sz="2000" dirty="0" smtClean="0">
                <a:solidFill>
                  <a:srgbClr val="0C27AC"/>
                </a:solidFill>
                <a:latin typeface="Arial Rounded MT Bold" panose="020F0704030504030204" pitchFamily="34" charset="0"/>
              </a:rPr>
              <a:t>11</a:t>
            </a:r>
            <a:r>
              <a:rPr lang="en-CA" sz="2000" dirty="0" smtClean="0">
                <a:solidFill>
                  <a:srgbClr val="0C27AC"/>
                </a:solidFill>
              </a:rPr>
              <a:t>, at the end of the Gregorian year, Yahusha completed His </a:t>
            </a:r>
            <a:r>
              <a:rPr lang="en-CA" sz="2000" dirty="0" smtClean="0">
                <a:solidFill>
                  <a:srgbClr val="0C27AC"/>
                </a:solidFill>
                <a:latin typeface="Arial Rounded MT Bold" panose="020F0704030504030204" pitchFamily="34" charset="0"/>
              </a:rPr>
              <a:t>12</a:t>
            </a:r>
            <a:r>
              <a:rPr lang="en-CA" sz="2000" baseline="30000" dirty="0" smtClean="0">
                <a:solidFill>
                  <a:srgbClr val="0C27AC"/>
                </a:solidFill>
              </a:rPr>
              <a:t>th</a:t>
            </a:r>
            <a:r>
              <a:rPr lang="en-CA" sz="2000" dirty="0" smtClean="0">
                <a:solidFill>
                  <a:srgbClr val="0C27AC"/>
                </a:solidFill>
              </a:rPr>
              <a:t> year.</a:t>
            </a:r>
            <a:endParaRPr lang="en-CA" sz="2000" dirty="0">
              <a:solidFill>
                <a:srgbClr val="0C27AC"/>
              </a:solidFill>
            </a:endParaRPr>
          </a:p>
        </p:txBody>
      </p:sp>
      <p:sp>
        <p:nvSpPr>
          <p:cNvPr id="7" name="Rounded Rectangle 6"/>
          <p:cNvSpPr/>
          <p:nvPr/>
        </p:nvSpPr>
        <p:spPr>
          <a:xfrm>
            <a:off x="2481943" y="1899518"/>
            <a:ext cx="1903446" cy="347139"/>
          </a:xfrm>
          <a:prstGeom prst="roundRect">
            <a:avLst/>
          </a:prstGeom>
          <a:solidFill>
            <a:schemeClr val="accent4">
              <a:lumMod val="40000"/>
              <a:lumOff val="60000"/>
            </a:schemeClr>
          </a:solidFill>
          <a:ln>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smtClean="0">
                <a:solidFill>
                  <a:schemeClr val="bg1"/>
                </a:solidFill>
              </a:rPr>
              <a:t>Local Mean Time</a:t>
            </a:r>
            <a:endParaRPr lang="en-CA" sz="1600" dirty="0">
              <a:solidFill>
                <a:schemeClr val="bg1"/>
              </a:solidFill>
            </a:endParaRPr>
          </a:p>
        </p:txBody>
      </p:sp>
      <p:sp>
        <p:nvSpPr>
          <p:cNvPr id="49" name="Slide Number Placeholder 3"/>
          <p:cNvSpPr txBox="1">
            <a:spLocks/>
          </p:cNvSpPr>
          <p:nvPr/>
        </p:nvSpPr>
        <p:spPr>
          <a:xfrm>
            <a:off x="-2293738" y="6349005"/>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rgbClr val="002060"/>
                </a:solidFill>
              </a:rPr>
              <a:pPr/>
              <a:t>11</a:t>
            </a:fld>
            <a:endParaRPr lang="en-US" dirty="0">
              <a:solidFill>
                <a:srgbClr val="002060"/>
              </a:solidFill>
            </a:endParaRPr>
          </a:p>
        </p:txBody>
      </p:sp>
      <p:sp>
        <p:nvSpPr>
          <p:cNvPr id="54" name="Rounded Rectangle 53"/>
          <p:cNvSpPr/>
          <p:nvPr/>
        </p:nvSpPr>
        <p:spPr>
          <a:xfrm>
            <a:off x="1938528" y="6238637"/>
            <a:ext cx="8534400" cy="478439"/>
          </a:xfrm>
          <a:prstGeom prst="roundRect">
            <a:avLst>
              <a:gd name="adj" fmla="val 43970"/>
            </a:avLst>
          </a:prstGeom>
          <a:solidFill>
            <a:schemeClr val="tx1">
              <a:lumMod val="65000"/>
            </a:schemeClr>
          </a:solidFill>
          <a:ln w="38100">
            <a:solidFill>
              <a:srgbClr val="FF66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000" dirty="0" smtClean="0">
                <a:solidFill>
                  <a:srgbClr val="0C27AC"/>
                </a:solidFill>
              </a:rPr>
              <a:t>That means Yahusha was 12 years old at His first recorded Passover.</a:t>
            </a:r>
            <a:endParaRPr lang="en-CA" sz="2000" dirty="0">
              <a:solidFill>
                <a:srgbClr val="0C27AC"/>
              </a:solidFill>
            </a:endParaRPr>
          </a:p>
        </p:txBody>
      </p:sp>
      <p:sp>
        <p:nvSpPr>
          <p:cNvPr id="53" name="Oval 52"/>
          <p:cNvSpPr/>
          <p:nvPr/>
        </p:nvSpPr>
        <p:spPr>
          <a:xfrm>
            <a:off x="228326" y="1523446"/>
            <a:ext cx="495229" cy="450710"/>
          </a:xfrm>
          <a:prstGeom prst="ellipse">
            <a:avLst/>
          </a:prstGeom>
          <a:noFill/>
          <a:ln w="76200">
            <a:solidFill>
              <a:srgbClr val="0C27AC"/>
            </a:solidFill>
          </a:ln>
          <a:effectLst>
            <a:glow rad="127000">
              <a:srgbClr val="00FF99"/>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smtClean="0">
                <a:solidFill>
                  <a:srgbClr val="0C27AC"/>
                </a:solidFill>
              </a:rPr>
              <a:t>1</a:t>
            </a:r>
            <a:endParaRPr lang="en-CA" sz="3200" dirty="0">
              <a:solidFill>
                <a:srgbClr val="0C27AC"/>
              </a:solidFill>
            </a:endParaRPr>
          </a:p>
        </p:txBody>
      </p:sp>
      <p:grpSp>
        <p:nvGrpSpPr>
          <p:cNvPr id="14" name="Group 13"/>
          <p:cNvGrpSpPr/>
          <p:nvPr/>
        </p:nvGrpSpPr>
        <p:grpSpPr>
          <a:xfrm>
            <a:off x="123824" y="136008"/>
            <a:ext cx="11928475" cy="995798"/>
            <a:chOff x="123824" y="136008"/>
            <a:chExt cx="11928475" cy="995798"/>
          </a:xfrm>
        </p:grpSpPr>
        <p:sp>
          <p:nvSpPr>
            <p:cNvPr id="51" name="Rectangular Callout 50"/>
            <p:cNvSpPr/>
            <p:nvPr/>
          </p:nvSpPr>
          <p:spPr>
            <a:xfrm>
              <a:off x="123824" y="136008"/>
              <a:ext cx="11928475" cy="995798"/>
            </a:xfrm>
            <a:prstGeom prst="wedgeRectCallout">
              <a:avLst>
                <a:gd name="adj1" fmla="val 42683"/>
                <a:gd name="adj2" fmla="val 71245"/>
              </a:avLst>
            </a:prstGeom>
            <a:ln w="57150">
              <a:solidFill>
                <a:srgbClr val="C0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400" b="1" dirty="0" smtClean="0">
                  <a:ln>
                    <a:solidFill>
                      <a:sysClr val="windowText" lastClr="000000"/>
                    </a:solidFill>
                  </a:ln>
                  <a:solidFill>
                    <a:srgbClr val="0C27AC"/>
                  </a:solidFill>
                </a:rPr>
                <a:t>Yahusha - </a:t>
              </a:r>
              <a:r>
                <a:rPr lang="en-CA" sz="2400" b="1" u="sng" dirty="0" smtClean="0">
                  <a:ln>
                    <a:solidFill>
                      <a:sysClr val="windowText" lastClr="000000"/>
                    </a:solidFill>
                  </a:ln>
                  <a:solidFill>
                    <a:srgbClr val="D73DCC"/>
                  </a:solidFill>
                </a:rPr>
                <a:t>conceived</a:t>
              </a:r>
              <a:r>
                <a:rPr lang="en-CA" sz="2400" b="1" dirty="0" smtClean="0">
                  <a:ln>
                    <a:solidFill>
                      <a:sysClr val="windowText" lastClr="000000"/>
                    </a:solidFill>
                  </a:ln>
                  <a:solidFill>
                    <a:srgbClr val="D73DCC"/>
                  </a:solidFill>
                </a:rPr>
                <a:t> 12 months before 1 CE</a:t>
              </a:r>
              <a:r>
                <a:rPr lang="en-CA" sz="2400" dirty="0" smtClean="0">
                  <a:ln>
                    <a:solidFill>
                      <a:sysClr val="windowText" lastClr="000000"/>
                    </a:solidFill>
                  </a:ln>
                  <a:solidFill>
                    <a:srgbClr val="D73DCC"/>
                  </a:solidFill>
                </a:rPr>
                <a:t>,</a:t>
              </a:r>
              <a:r>
                <a:rPr lang="en-CA" sz="2400" b="1" dirty="0" smtClean="0">
                  <a:ln>
                    <a:solidFill>
                      <a:sysClr val="windowText" lastClr="000000"/>
                    </a:solidFill>
                  </a:ln>
                  <a:solidFill>
                    <a:srgbClr val="0C27AC"/>
                  </a:solidFill>
                </a:rPr>
                <a:t> being born near Sukkot, He needed 3 more months  </a:t>
              </a:r>
              <a:r>
                <a:rPr lang="en-CA" sz="2400" b="1" u="sng" dirty="0" smtClean="0">
                  <a:ln>
                    <a:solidFill>
                      <a:sysClr val="windowText" lastClr="000000"/>
                    </a:solidFill>
                  </a:ln>
                  <a:solidFill>
                    <a:srgbClr val="0C27AC"/>
                  </a:solidFill>
                </a:rPr>
                <a:t>TO COMPLETE HIS FIRST YEAR</a:t>
              </a:r>
              <a:r>
                <a:rPr lang="en-CA" sz="2400" b="1" dirty="0" smtClean="0">
                  <a:ln>
                    <a:solidFill>
                      <a:sysClr val="windowText" lastClr="000000"/>
                    </a:solidFill>
                  </a:ln>
                  <a:solidFill>
                    <a:srgbClr val="0C27AC"/>
                  </a:solidFill>
                </a:rPr>
                <a:t> </a:t>
              </a:r>
              <a:r>
                <a:rPr lang="en-CA" sz="2400" b="1" u="sng" dirty="0" smtClean="0">
                  <a:ln>
                    <a:solidFill>
                      <a:sysClr val="windowText" lastClr="000000"/>
                    </a:solidFill>
                  </a:ln>
                  <a:solidFill>
                    <a:srgbClr val="0C27AC"/>
                  </a:solidFill>
                  <a:effectLst>
                    <a:glow rad="76200">
                      <a:srgbClr val="FFFF00"/>
                    </a:glow>
                  </a:effectLst>
                </a:rPr>
                <a:t>PRIOR TO</a:t>
              </a:r>
              <a:r>
                <a:rPr lang="en-CA" sz="2400" b="1" dirty="0" smtClean="0">
                  <a:ln>
                    <a:solidFill>
                      <a:sysClr val="windowText" lastClr="000000"/>
                    </a:solidFill>
                  </a:ln>
                  <a:solidFill>
                    <a:srgbClr val="0C27AC"/>
                  </a:solidFill>
                  <a:effectLst>
                    <a:glow rad="76200">
                      <a:srgbClr val="FFFF00"/>
                    </a:glow>
                  </a:effectLst>
                </a:rPr>
                <a:t> CE </a:t>
              </a:r>
              <a:r>
                <a:rPr lang="en-CA" sz="2400" b="1" dirty="0" smtClean="0">
                  <a:ln>
                    <a:solidFill>
                      <a:sysClr val="windowText" lastClr="000000"/>
                    </a:solidFill>
                  </a:ln>
                  <a:solidFill>
                    <a:srgbClr val="0C27AC"/>
                  </a:solidFill>
                  <a:effectLst>
                    <a:glow rad="76200">
                      <a:srgbClr val="FFFF00"/>
                    </a:glow>
                  </a:effectLst>
                  <a:latin typeface="Arial Narrow" panose="020B0606020202030204" pitchFamily="34" charset="0"/>
                </a:rPr>
                <a:t>1</a:t>
              </a:r>
              <a:r>
                <a:rPr lang="en-CA" sz="2400" b="1" dirty="0" smtClean="0">
                  <a:ln>
                    <a:solidFill>
                      <a:sysClr val="windowText" lastClr="000000"/>
                    </a:solidFill>
                  </a:ln>
                  <a:solidFill>
                    <a:srgbClr val="0C27AC"/>
                  </a:solidFill>
                  <a:effectLst>
                    <a:glow rad="76200">
                      <a:srgbClr val="FFFF00"/>
                    </a:glow>
                  </a:effectLst>
                </a:rPr>
                <a:t>!</a:t>
              </a:r>
              <a:endParaRPr lang="en-CA" sz="2400" b="1" dirty="0">
                <a:ln>
                  <a:solidFill>
                    <a:sysClr val="windowText" lastClr="000000"/>
                  </a:solidFill>
                </a:ln>
                <a:solidFill>
                  <a:srgbClr val="0C27AC"/>
                </a:solidFill>
                <a:effectLst>
                  <a:glow rad="76200">
                    <a:srgbClr val="FFFF00"/>
                  </a:glow>
                </a:effectLst>
              </a:endParaRPr>
            </a:p>
          </p:txBody>
        </p:sp>
        <p:sp>
          <p:nvSpPr>
            <p:cNvPr id="11" name="TextBox 10"/>
            <p:cNvSpPr txBox="1"/>
            <p:nvPr/>
          </p:nvSpPr>
          <p:spPr>
            <a:xfrm>
              <a:off x="11423563" y="791219"/>
              <a:ext cx="623516" cy="307777"/>
            </a:xfrm>
            <a:prstGeom prst="rect">
              <a:avLst/>
            </a:prstGeom>
            <a:noFill/>
          </p:spPr>
          <p:txBody>
            <a:bodyPr wrap="square" rtlCol="0">
              <a:spAutoFit/>
            </a:bodyPr>
            <a:lstStyle/>
            <a:p>
              <a:pPr algn="ctr"/>
              <a:r>
                <a:rPr lang="en-US" sz="1400" b="1" dirty="0" smtClean="0">
                  <a:solidFill>
                    <a:schemeClr val="accent6">
                      <a:lumMod val="20000"/>
                      <a:lumOff val="80000"/>
                    </a:schemeClr>
                  </a:solidFill>
                </a:rPr>
                <a:t>Ages</a:t>
              </a:r>
              <a:endParaRPr lang="en-US" sz="1400" b="1" dirty="0">
                <a:solidFill>
                  <a:schemeClr val="accent6">
                    <a:lumMod val="20000"/>
                    <a:lumOff val="80000"/>
                  </a:schemeClr>
                </a:solidFill>
              </a:endParaRPr>
            </a:p>
          </p:txBody>
        </p:sp>
      </p:grpSp>
    </p:spTree>
    <p:extLst>
      <p:ext uri="{BB962C8B-B14F-4D97-AF65-F5344CB8AC3E}">
        <p14:creationId xmlns:p14="http://schemas.microsoft.com/office/powerpoint/2010/main" val="3173327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1000"/>
                                        <p:tgtEl>
                                          <p:spTgt spid="53"/>
                                        </p:tgtEl>
                                      </p:cBhvr>
                                    </p:animEffect>
                                    <p:anim calcmode="lin" valueType="num">
                                      <p:cBhvr>
                                        <p:cTn id="13" dur="1000" fill="hold"/>
                                        <p:tgtEl>
                                          <p:spTgt spid="53"/>
                                        </p:tgtEl>
                                        <p:attrNameLst>
                                          <p:attrName>ppt_x</p:attrName>
                                        </p:attrNameLst>
                                      </p:cBhvr>
                                      <p:tavLst>
                                        <p:tav tm="0">
                                          <p:val>
                                            <p:strVal val="#ppt_x"/>
                                          </p:val>
                                        </p:tav>
                                        <p:tav tm="100000">
                                          <p:val>
                                            <p:strVal val="#ppt_x"/>
                                          </p:val>
                                        </p:tav>
                                      </p:tavLst>
                                    </p:anim>
                                    <p:anim calcmode="lin" valueType="num">
                                      <p:cBhvr>
                                        <p:cTn id="14" dur="1000" fill="hold"/>
                                        <p:tgtEl>
                                          <p:spTgt spid="5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wheel(1)">
                                      <p:cBhvr>
                                        <p:cTn id="24" dur="1250"/>
                                        <p:tgtEl>
                                          <p:spTgt spid="45"/>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xit" presetSubtype="10" fill="hold" grpId="0" nodeType="clickEffect">
                                  <p:stCondLst>
                                    <p:cond delay="0"/>
                                  </p:stCondLst>
                                  <p:childTnLst>
                                    <p:animEffect transition="out" filter="randombar(horizontal)">
                                      <p:cBhvr>
                                        <p:cTn id="28" dur="500"/>
                                        <p:tgtEl>
                                          <p:spTgt spid="8"/>
                                        </p:tgtEl>
                                      </p:cBhvr>
                                    </p:animEffect>
                                    <p:set>
                                      <p:cBhvr>
                                        <p:cTn id="29" dur="1" fill="hold">
                                          <p:stCondLst>
                                            <p:cond delay="499"/>
                                          </p:stCondLst>
                                        </p:cTn>
                                        <p:tgtEl>
                                          <p:spTgt spid="8"/>
                                        </p:tgtEl>
                                        <p:attrNameLst>
                                          <p:attrName>style.visibility</p:attrName>
                                        </p:attrNameLst>
                                      </p:cBhvr>
                                      <p:to>
                                        <p:strVal val="hidden"/>
                                      </p:to>
                                    </p:set>
                                  </p:childTnLst>
                                </p:cTn>
                              </p:par>
                            </p:childTnLst>
                          </p:cTn>
                        </p:par>
                        <p:par>
                          <p:cTn id="30" fill="hold">
                            <p:stCondLst>
                              <p:cond delay="50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1500"/>
                            </p:stCondLst>
                            <p:childTnLst>
                              <p:par>
                                <p:cTn id="37" presetID="22" presetClass="entr" presetSubtype="8" repeatCount="5000" fill="hold"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left)">
                                      <p:cBhvr>
                                        <p:cTn id="39" dur="1000"/>
                                        <p:tgtEl>
                                          <p:spTgt spid="5"/>
                                        </p:tgtEl>
                                      </p:cBhvr>
                                    </p:animEffect>
                                  </p:childTnLst>
                                </p:cTn>
                              </p:par>
                              <p:par>
                                <p:cTn id="40" presetID="16" presetClass="entr" presetSubtype="37" fill="hold" grpId="0" nodeType="withEffect">
                                  <p:stCondLst>
                                    <p:cond delay="750"/>
                                  </p:stCondLst>
                                  <p:childTnLst>
                                    <p:set>
                                      <p:cBhvr>
                                        <p:cTn id="41" dur="1" fill="hold">
                                          <p:stCondLst>
                                            <p:cond delay="0"/>
                                          </p:stCondLst>
                                        </p:cTn>
                                        <p:tgtEl>
                                          <p:spTgt spid="6"/>
                                        </p:tgtEl>
                                        <p:attrNameLst>
                                          <p:attrName>style.visibility</p:attrName>
                                        </p:attrNameLst>
                                      </p:cBhvr>
                                      <p:to>
                                        <p:strVal val="visible"/>
                                      </p:to>
                                    </p:set>
                                    <p:animEffect transition="in" filter="barn(outVertical)">
                                      <p:cBhvr>
                                        <p:cTn id="42" dur="500"/>
                                        <p:tgtEl>
                                          <p:spTgt spid="6"/>
                                        </p:tgtEl>
                                      </p:cBhvr>
                                    </p:animEffect>
                                  </p:childTnLst>
                                </p:cTn>
                              </p:par>
                              <p:par>
                                <p:cTn id="43" presetID="16" presetClass="entr" presetSubtype="37" fill="hold" grpId="0" nodeType="withEffect">
                                  <p:stCondLst>
                                    <p:cond delay="750"/>
                                  </p:stCondLst>
                                  <p:childTnLst>
                                    <p:set>
                                      <p:cBhvr>
                                        <p:cTn id="44" dur="1" fill="hold">
                                          <p:stCondLst>
                                            <p:cond delay="0"/>
                                          </p:stCondLst>
                                        </p:cTn>
                                        <p:tgtEl>
                                          <p:spTgt spid="54"/>
                                        </p:tgtEl>
                                        <p:attrNameLst>
                                          <p:attrName>style.visibility</p:attrName>
                                        </p:attrNameLst>
                                      </p:cBhvr>
                                      <p:to>
                                        <p:strVal val="visible"/>
                                      </p:to>
                                    </p:set>
                                    <p:animEffect transition="in" filter="barn(outVertical)">
                                      <p:cBhvr>
                                        <p:cTn id="4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P spid="45" grpId="0" animBg="1"/>
      <p:bldP spid="46" grpId="0" animBg="1"/>
      <p:bldP spid="6" grpId="0" animBg="1"/>
      <p:bldP spid="54" grpId="0" animBg="1"/>
      <p:bldP spid="5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0883" y="1767219"/>
            <a:ext cx="10406743" cy="4508758"/>
          </a:xfrm>
          <a:ln>
            <a:noFill/>
          </a:ln>
        </p:spPr>
        <p:txBody>
          <a:bodyPr anchor="ctr">
            <a:normAutofit/>
          </a:bodyPr>
          <a:lstStyle/>
          <a:p>
            <a:pPr marL="0" indent="0">
              <a:buNone/>
            </a:pPr>
            <a:r>
              <a:rPr lang="en-US" dirty="0" smtClean="0"/>
              <a:t>In what year was Yahusha born if He was to be 12 years old at Luke’s Passover information?  1 BC, or CE1?  Does it matter?</a:t>
            </a:r>
            <a:endParaRPr lang="en-US" dirty="0"/>
          </a:p>
          <a:p>
            <a:pPr marL="0" indent="0">
              <a:buNone/>
            </a:pPr>
            <a:r>
              <a:rPr lang="en-US" sz="3200" dirty="0"/>
              <a:t>See:  AD 1 </a:t>
            </a:r>
            <a:r>
              <a:rPr lang="en-US" sz="3200" dirty="0" smtClean="0"/>
              <a:t>– Wikipedia for the following quote:</a:t>
            </a:r>
            <a:endParaRPr lang="en-CA" sz="3200" dirty="0"/>
          </a:p>
          <a:p>
            <a:pPr>
              <a:lnSpc>
                <a:spcPct val="150000"/>
              </a:lnSpc>
            </a:pPr>
            <a:r>
              <a:rPr lang="en-US" sz="3000" dirty="0" smtClean="0"/>
              <a:t>Birth </a:t>
            </a:r>
            <a:r>
              <a:rPr lang="en-US" sz="3000" dirty="0"/>
              <a:t>of </a:t>
            </a:r>
            <a:r>
              <a:rPr lang="en-US" sz="3000" dirty="0" smtClean="0"/>
              <a:t>Jesus </a:t>
            </a:r>
            <a:r>
              <a:rPr lang="en-US" sz="3200" dirty="0" smtClean="0"/>
              <a:t>[Yahusha]</a:t>
            </a:r>
            <a:r>
              <a:rPr lang="en-US" sz="3500" dirty="0" smtClean="0"/>
              <a:t>, </a:t>
            </a:r>
            <a:r>
              <a:rPr lang="en-US" sz="3000" dirty="0" smtClean="0"/>
              <a:t>as </a:t>
            </a:r>
            <a:r>
              <a:rPr lang="en-US" sz="3000" dirty="0"/>
              <a:t>assigned by Dionysius </a:t>
            </a:r>
            <a:r>
              <a:rPr lang="en-US" sz="3000" dirty="0" err="1"/>
              <a:t>Exiguus</a:t>
            </a:r>
            <a:r>
              <a:rPr lang="en-US" sz="3000" dirty="0"/>
              <a:t> in his anno Domini era according to at least </a:t>
            </a:r>
            <a:r>
              <a:rPr lang="en-US" sz="3000" dirty="0" smtClean="0"/>
              <a:t/>
            </a:r>
            <a:br>
              <a:rPr lang="en-US" sz="3000" dirty="0" smtClean="0"/>
            </a:br>
            <a:r>
              <a:rPr lang="en-US" sz="3000" dirty="0" smtClean="0"/>
              <a:t>one </a:t>
            </a:r>
            <a:r>
              <a:rPr lang="en-US" sz="3000" dirty="0"/>
              <a:t>scholar. </a:t>
            </a:r>
            <a:r>
              <a:rPr lang="en-US" sz="3000" dirty="0" smtClean="0"/>
              <a:t> </a:t>
            </a:r>
            <a:r>
              <a:rPr lang="en-US" sz="3000" b="1" dirty="0" smtClean="0">
                <a:ln>
                  <a:solidFill>
                    <a:srgbClr val="FF6600"/>
                  </a:solidFill>
                </a:ln>
                <a:effectLst/>
              </a:rPr>
              <a:t>However</a:t>
            </a:r>
            <a:r>
              <a:rPr lang="en-US" sz="3000" b="1" dirty="0">
                <a:ln>
                  <a:solidFill>
                    <a:srgbClr val="FF6600"/>
                  </a:solidFill>
                </a:ln>
                <a:effectLst/>
              </a:rPr>
              <a:t>, most scholars think Dionysius placed the birth of Jesus in the previous year, </a:t>
            </a:r>
            <a:r>
              <a:rPr lang="en-US" sz="3000" b="1" dirty="0">
                <a:ln>
                  <a:solidFill>
                    <a:schemeClr val="accent1">
                      <a:lumMod val="50000"/>
                    </a:schemeClr>
                  </a:solidFill>
                </a:ln>
                <a:effectLst>
                  <a:glow rad="101600">
                    <a:srgbClr val="FFFF00"/>
                  </a:glow>
                </a:effectLst>
              </a:rPr>
              <a:t>1 BC.     </a:t>
            </a:r>
            <a:endParaRPr lang="en-US" sz="3000" b="1" dirty="0" smtClean="0">
              <a:ln>
                <a:solidFill>
                  <a:schemeClr val="accent1">
                    <a:lumMod val="50000"/>
                  </a:schemeClr>
                </a:solidFill>
              </a:ln>
              <a:effectLst>
                <a:glow rad="101600">
                  <a:srgbClr val="FFFF00"/>
                </a:glow>
              </a:effectLst>
            </a:endParaRPr>
          </a:p>
        </p:txBody>
      </p:sp>
      <p:sp>
        <p:nvSpPr>
          <p:cNvPr id="4" name="Slide Number Placeholder 3"/>
          <p:cNvSpPr>
            <a:spLocks noGrp="1"/>
          </p:cNvSpPr>
          <p:nvPr>
            <p:ph type="sldNum" sz="quarter" idx="12"/>
          </p:nvPr>
        </p:nvSpPr>
        <p:spPr>
          <a:xfrm>
            <a:off x="9375710" y="6492875"/>
            <a:ext cx="2743200" cy="365125"/>
          </a:xfrm>
        </p:spPr>
        <p:txBody>
          <a:bodyPr/>
          <a:lstStyle/>
          <a:p>
            <a:fld id="{6D22F896-40B5-4ADD-8801-0D06FADFA095}" type="slidenum">
              <a:rPr lang="en-US" smtClean="0"/>
              <a:t>12</a:t>
            </a:fld>
            <a:endParaRPr lang="en-US" dirty="0"/>
          </a:p>
        </p:txBody>
      </p:sp>
      <p:sp>
        <p:nvSpPr>
          <p:cNvPr id="5" name="Rounded Rectangle 4"/>
          <p:cNvSpPr/>
          <p:nvPr/>
        </p:nvSpPr>
        <p:spPr>
          <a:xfrm rot="21218147">
            <a:off x="324370" y="414730"/>
            <a:ext cx="5579706" cy="914400"/>
          </a:xfrm>
          <a:prstGeom prst="roundRect">
            <a:avLst>
              <a:gd name="adj" fmla="val 50000"/>
            </a:avLst>
          </a:prstGeom>
          <a:solidFill>
            <a:srgbClr val="FFCCFF"/>
          </a:solidFill>
          <a:ln w="76200">
            <a:solidFill>
              <a:srgbClr val="D73DC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smtClean="0">
                <a:solidFill>
                  <a:srgbClr val="002060"/>
                </a:solidFill>
              </a:rPr>
              <a:t>Special </a:t>
            </a:r>
            <a:r>
              <a:rPr lang="en-CA" sz="3600" dirty="0">
                <a:solidFill>
                  <a:srgbClr val="002060"/>
                </a:solidFill>
              </a:rPr>
              <a:t>I</a:t>
            </a:r>
            <a:r>
              <a:rPr lang="en-CA" sz="3600" dirty="0" smtClean="0">
                <a:solidFill>
                  <a:srgbClr val="002060"/>
                </a:solidFill>
              </a:rPr>
              <a:t>nterest </a:t>
            </a:r>
            <a:r>
              <a:rPr lang="en-CA" sz="3600" dirty="0">
                <a:solidFill>
                  <a:srgbClr val="002060"/>
                </a:solidFill>
              </a:rPr>
              <a:t>Q</a:t>
            </a:r>
            <a:r>
              <a:rPr lang="en-CA" sz="3600" dirty="0" smtClean="0">
                <a:solidFill>
                  <a:srgbClr val="002060"/>
                </a:solidFill>
              </a:rPr>
              <a:t>uote -</a:t>
            </a:r>
            <a:endParaRPr lang="en-CA" sz="3600" dirty="0">
              <a:solidFill>
                <a:srgbClr val="002060"/>
              </a:solidFill>
            </a:endParaRPr>
          </a:p>
        </p:txBody>
      </p:sp>
      <p:pic>
        <p:nvPicPr>
          <p:cNvPr id="1026" name="Picture 2" descr="C:\Users\Rae\Desktop\Dionysius Exiguu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849917" y="2796003"/>
            <a:ext cx="2013741" cy="204596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Tree>
    <p:extLst>
      <p:ext uri="{BB962C8B-B14F-4D97-AF65-F5344CB8AC3E}">
        <p14:creationId xmlns:p14="http://schemas.microsoft.com/office/powerpoint/2010/main" val="2647762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6468" y="895394"/>
            <a:ext cx="10528214" cy="5500914"/>
          </a:xfrm>
          <a:solidFill>
            <a:schemeClr val="accent2">
              <a:lumMod val="40000"/>
              <a:lumOff val="60000"/>
            </a:schemeClr>
          </a:solidFill>
          <a:scene3d>
            <a:camera prst="orthographicFront"/>
            <a:lightRig rig="threePt" dir="t"/>
          </a:scene3d>
          <a:sp3d>
            <a:bevelT w="152400" h="50800" prst="softRound"/>
          </a:sp3d>
        </p:spPr>
        <p:txBody>
          <a:bodyPr>
            <a:normAutofit fontScale="92500"/>
            <a:sp3d extrusionH="57150">
              <a:bevelT w="38100" h="38100"/>
            </a:sp3d>
          </a:bodyPr>
          <a:lstStyle/>
          <a:p>
            <a:pPr>
              <a:lnSpc>
                <a:spcPct val="150000"/>
              </a:lnSpc>
            </a:pPr>
            <a:r>
              <a:rPr lang="en-CA" dirty="0">
                <a:solidFill>
                  <a:schemeClr val="bg1"/>
                </a:solidFill>
              </a:rPr>
              <a:t>W</a:t>
            </a:r>
            <a:r>
              <a:rPr lang="en-CA" dirty="0" smtClean="0">
                <a:solidFill>
                  <a:schemeClr val="bg1"/>
                </a:solidFill>
              </a:rPr>
              <a:t>e will </a:t>
            </a:r>
            <a:r>
              <a:rPr lang="en-CA" b="1" i="1" u="sng" dirty="0" smtClean="0">
                <a:ln>
                  <a:solidFill>
                    <a:srgbClr val="421F16"/>
                  </a:solidFill>
                </a:ln>
                <a:solidFill>
                  <a:srgbClr val="FFCCFF"/>
                </a:solidFill>
              </a:rPr>
              <a:t>examine onl</a:t>
            </a:r>
            <a:r>
              <a:rPr lang="en-CA" b="1" i="1" dirty="0" smtClean="0">
                <a:ln>
                  <a:solidFill>
                    <a:srgbClr val="421F16"/>
                  </a:solidFill>
                </a:ln>
                <a:solidFill>
                  <a:srgbClr val="FFCCFF"/>
                </a:solidFill>
              </a:rPr>
              <a:t>y</a:t>
            </a:r>
            <a:r>
              <a:rPr lang="en-CA" b="1" i="1" dirty="0" smtClean="0">
                <a:solidFill>
                  <a:srgbClr val="FFCCFF"/>
                </a:solidFill>
              </a:rPr>
              <a:t> </a:t>
            </a:r>
            <a:r>
              <a:rPr lang="en-CA" dirty="0" smtClean="0">
                <a:solidFill>
                  <a:schemeClr val="bg1"/>
                </a:solidFill>
              </a:rPr>
              <a:t>CE </a:t>
            </a:r>
            <a:r>
              <a:rPr lang="en-CA" b="1" dirty="0" smtClean="0">
                <a:ln>
                  <a:solidFill>
                    <a:schemeClr val="bg1"/>
                  </a:solidFill>
                </a:ln>
                <a:effectLst>
                  <a:glow rad="127000">
                    <a:srgbClr val="FFCCFF"/>
                  </a:glow>
                </a:effectLst>
              </a:rPr>
              <a:t>12</a:t>
            </a:r>
            <a:r>
              <a:rPr lang="en-CA" dirty="0" smtClean="0"/>
              <a:t> </a:t>
            </a:r>
            <a:r>
              <a:rPr lang="en-CA" dirty="0" smtClean="0">
                <a:solidFill>
                  <a:schemeClr val="bg1"/>
                </a:solidFill>
              </a:rPr>
              <a:t>to determine </a:t>
            </a:r>
            <a:r>
              <a:rPr lang="en-CA" sz="4000" dirty="0" smtClean="0">
                <a:ln w="28575">
                  <a:solidFill>
                    <a:srgbClr val="9933FF"/>
                  </a:solidFill>
                </a:ln>
                <a:solidFill>
                  <a:srgbClr val="00FF99"/>
                </a:solidFill>
                <a:latin typeface="Arial Black" panose="020B0A04020102020204" pitchFamily="34" charset="0"/>
              </a:rPr>
              <a:t>WHY</a:t>
            </a:r>
            <a:r>
              <a:rPr lang="en-CA" dirty="0" smtClean="0"/>
              <a:t> </a:t>
            </a:r>
            <a:r>
              <a:rPr lang="en-CA" dirty="0" smtClean="0">
                <a:solidFill>
                  <a:srgbClr val="3E3EF0"/>
                </a:solidFill>
              </a:rPr>
              <a:t>Yahusha </a:t>
            </a:r>
            <a:r>
              <a:rPr lang="en-CA" dirty="0" smtClean="0"/>
              <a:t/>
            </a:r>
            <a:br>
              <a:rPr lang="en-CA" dirty="0" smtClean="0"/>
            </a:br>
            <a:r>
              <a:rPr lang="en-CA" dirty="0" smtClean="0"/>
              <a:t>	</a:t>
            </a:r>
            <a:r>
              <a:rPr lang="en-CA" dirty="0" smtClean="0">
                <a:solidFill>
                  <a:schemeClr val="bg1"/>
                </a:solidFill>
              </a:rPr>
              <a:t>was </a:t>
            </a:r>
            <a:r>
              <a:rPr lang="en-CA" b="1" u="sng" dirty="0" smtClean="0">
                <a:solidFill>
                  <a:schemeClr val="bg1"/>
                </a:solidFill>
              </a:rPr>
              <a:t>INSIDE</a:t>
            </a:r>
            <a:r>
              <a:rPr lang="en-CA" dirty="0" smtClean="0">
                <a:solidFill>
                  <a:schemeClr val="bg1"/>
                </a:solidFill>
              </a:rPr>
              <a:t> the Temple 3 cycles after the feast of the Jews. </a:t>
            </a:r>
          </a:p>
          <a:p>
            <a:pPr>
              <a:lnSpc>
                <a:spcPct val="150000"/>
              </a:lnSpc>
            </a:pPr>
            <a:r>
              <a:rPr lang="en-CA" dirty="0" smtClean="0">
                <a:solidFill>
                  <a:schemeClr val="bg1"/>
                </a:solidFill>
              </a:rPr>
              <a:t>CE </a:t>
            </a:r>
            <a:r>
              <a:rPr lang="en-CA" b="1" dirty="0" smtClean="0">
                <a:solidFill>
                  <a:srgbClr val="FF0000"/>
                </a:solidFill>
              </a:rPr>
              <a:t>11</a:t>
            </a:r>
            <a:r>
              <a:rPr lang="en-CA" dirty="0" smtClean="0"/>
              <a:t> </a:t>
            </a:r>
            <a:r>
              <a:rPr lang="en-CA" dirty="0" smtClean="0">
                <a:solidFill>
                  <a:schemeClr val="bg1"/>
                </a:solidFill>
              </a:rPr>
              <a:t>and</a:t>
            </a:r>
            <a:r>
              <a:rPr lang="en-CA" dirty="0" smtClean="0"/>
              <a:t> </a:t>
            </a:r>
            <a:r>
              <a:rPr lang="en-CA" b="1" dirty="0" smtClean="0">
                <a:solidFill>
                  <a:srgbClr val="FF0000"/>
                </a:solidFill>
              </a:rPr>
              <a:t>13</a:t>
            </a:r>
            <a:r>
              <a:rPr lang="en-CA" dirty="0" smtClean="0"/>
              <a:t> </a:t>
            </a:r>
            <a:r>
              <a:rPr lang="en-CA" dirty="0" smtClean="0">
                <a:solidFill>
                  <a:schemeClr val="bg1"/>
                </a:solidFill>
              </a:rPr>
              <a:t>are examined in full detail in the complete study.  There you will see </a:t>
            </a:r>
            <a:r>
              <a:rPr lang="en-CA" dirty="0">
                <a:solidFill>
                  <a:schemeClr val="bg1"/>
                </a:solidFill>
              </a:rPr>
              <a:t>why CE </a:t>
            </a:r>
            <a:r>
              <a:rPr lang="en-CA" dirty="0" smtClean="0">
                <a:solidFill>
                  <a:schemeClr val="bg1"/>
                </a:solidFill>
              </a:rPr>
              <a:t>11 or 13 can not qualify to fulfill </a:t>
            </a:r>
            <a:br>
              <a:rPr lang="en-CA" dirty="0" smtClean="0">
                <a:solidFill>
                  <a:schemeClr val="bg1"/>
                </a:solidFill>
              </a:rPr>
            </a:br>
            <a:r>
              <a:rPr lang="en-CA" b="1" dirty="0" smtClean="0">
                <a:ln>
                  <a:solidFill>
                    <a:sysClr val="windowText" lastClr="000000"/>
                  </a:solidFill>
                </a:ln>
                <a:solidFill>
                  <a:srgbClr val="00FF99"/>
                </a:solidFill>
              </a:rPr>
              <a:t>Luke 2</a:t>
            </a:r>
            <a:r>
              <a:rPr lang="en-CA" dirty="0" smtClean="0"/>
              <a:t>, </a:t>
            </a:r>
            <a:r>
              <a:rPr lang="en-CA" dirty="0" smtClean="0">
                <a:solidFill>
                  <a:schemeClr val="bg1"/>
                </a:solidFill>
              </a:rPr>
              <a:t>and the</a:t>
            </a:r>
            <a:r>
              <a:rPr lang="en-CA" dirty="0" smtClean="0"/>
              <a:t> </a:t>
            </a:r>
            <a:r>
              <a:rPr lang="en-CA" b="1" dirty="0" smtClean="0">
                <a:ln>
                  <a:solidFill>
                    <a:srgbClr val="3E3EF0"/>
                  </a:solidFill>
                </a:ln>
                <a:solidFill>
                  <a:srgbClr val="FFCCFF"/>
                </a:solidFill>
              </a:rPr>
              <a:t>discovery of Yahusha – </a:t>
            </a:r>
            <a:r>
              <a:rPr lang="en-CA" b="1" dirty="0" smtClean="0">
                <a:ln>
                  <a:solidFill>
                    <a:srgbClr val="3E3EF0"/>
                  </a:solidFill>
                </a:ln>
                <a:solidFill>
                  <a:srgbClr val="0070C0"/>
                </a:solidFill>
              </a:rPr>
              <a:t>3 days after the </a:t>
            </a:r>
            <a:r>
              <a:rPr lang="en-CA" b="1" dirty="0" smtClean="0">
                <a:ln>
                  <a:solidFill>
                    <a:srgbClr val="3E3EF0"/>
                  </a:solidFill>
                </a:ln>
                <a:solidFill>
                  <a:srgbClr val="FF6600"/>
                </a:solidFill>
              </a:rPr>
              <a:t>“practice of the festival” of the Jewish lunar calendar.  </a:t>
            </a:r>
            <a:r>
              <a:rPr lang="en-CA" dirty="0" smtClean="0">
                <a:solidFill>
                  <a:srgbClr val="FF6600"/>
                </a:solidFill>
              </a:rPr>
              <a:t> </a:t>
            </a:r>
          </a:p>
          <a:p>
            <a:endParaRPr lang="en-CA" dirty="0"/>
          </a:p>
          <a:p>
            <a:pPr marL="0" lvl="0" indent="0">
              <a:buNone/>
            </a:pPr>
            <a:r>
              <a:rPr lang="en-CA" sz="5400" u="sng" dirty="0" smtClean="0">
                <a:solidFill>
                  <a:schemeClr val="bg1"/>
                </a:solidFill>
              </a:rPr>
              <a:t>Will the</a:t>
            </a:r>
            <a:r>
              <a:rPr lang="en-CA" sz="5400" dirty="0" smtClean="0">
                <a:solidFill>
                  <a:schemeClr val="bg1"/>
                </a:solidFill>
              </a:rPr>
              <a:t> y</a:t>
            </a:r>
            <a:r>
              <a:rPr lang="en-CA" sz="5400" u="sng" dirty="0" smtClean="0">
                <a:solidFill>
                  <a:schemeClr val="bg1"/>
                </a:solidFill>
              </a:rPr>
              <a:t>ear</a:t>
            </a:r>
            <a:r>
              <a:rPr lang="en-CA" sz="5400" dirty="0" smtClean="0">
                <a:solidFill>
                  <a:schemeClr val="bg1"/>
                </a:solidFill>
              </a:rPr>
              <a:t> </a:t>
            </a:r>
            <a:r>
              <a:rPr lang="en-CA" sz="5400" dirty="0">
                <a:solidFill>
                  <a:schemeClr val="bg1"/>
                </a:solidFill>
              </a:rPr>
              <a:t>CE </a:t>
            </a:r>
            <a:r>
              <a:rPr lang="en-CA" sz="5400" b="1" dirty="0" smtClean="0">
                <a:ln>
                  <a:solidFill>
                    <a:srgbClr val="3E3EF0"/>
                  </a:solidFill>
                </a:ln>
                <a:solidFill>
                  <a:srgbClr val="FFFF00"/>
                </a:solidFill>
              </a:rPr>
              <a:t>12 </a:t>
            </a:r>
            <a:r>
              <a:rPr lang="en-CA" sz="5400" dirty="0" smtClean="0">
                <a:solidFill>
                  <a:schemeClr val="bg1"/>
                </a:solidFill>
              </a:rPr>
              <a:t>have answers?</a:t>
            </a:r>
            <a:endParaRPr lang="en-CA" sz="5400" dirty="0">
              <a:solidFill>
                <a:schemeClr val="bg1"/>
              </a:solidFill>
            </a:endParaRPr>
          </a:p>
        </p:txBody>
      </p:sp>
      <p:sp>
        <p:nvSpPr>
          <p:cNvPr id="4" name="Slide Number Placeholder 3"/>
          <p:cNvSpPr>
            <a:spLocks noGrp="1"/>
          </p:cNvSpPr>
          <p:nvPr>
            <p:ph type="sldNum" sz="quarter" idx="12"/>
          </p:nvPr>
        </p:nvSpPr>
        <p:spPr>
          <a:xfrm>
            <a:off x="9370995" y="6492875"/>
            <a:ext cx="2743200" cy="365125"/>
          </a:xfrm>
        </p:spPr>
        <p:txBody>
          <a:bodyPr/>
          <a:lstStyle/>
          <a:p>
            <a:fld id="{6D22F896-40B5-4ADD-8801-0D06FADFA095}" type="slidenum">
              <a:rPr lang="en-US" smtClean="0"/>
              <a:t>13</a:t>
            </a:fld>
            <a:endParaRPr lang="en-US" dirty="0"/>
          </a:p>
        </p:txBody>
      </p:sp>
      <p:sp>
        <p:nvSpPr>
          <p:cNvPr id="2" name="Explosion 1 1"/>
          <p:cNvSpPr/>
          <p:nvPr/>
        </p:nvSpPr>
        <p:spPr>
          <a:xfrm>
            <a:off x="7653866" y="169679"/>
            <a:ext cx="914400" cy="914400"/>
          </a:xfrm>
          <a:prstGeom prst="irregularSeal1">
            <a:avLst/>
          </a:prstGeom>
          <a:solidFill>
            <a:srgbClr val="D73DCC"/>
          </a:solidFill>
          <a:ln w="38100">
            <a:solidFill>
              <a:srgbClr val="FFCCFF"/>
            </a:solidFill>
          </a:ln>
          <a:effectLst>
            <a:glow rad="50800">
              <a:srgbClr val="FFFF00"/>
            </a:glo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11" descr="C:\Users\Rae\Desktop\Art on Desktop\white man clip art\yellow-blue smiley faces\Smiley Decision Questions png.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892973" y="3185983"/>
            <a:ext cx="1960245" cy="220607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36476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823065" y="6492875"/>
            <a:ext cx="409575" cy="365125"/>
          </a:xfrm>
        </p:spPr>
        <p:txBody>
          <a:bodyPr/>
          <a:lstStyle/>
          <a:p>
            <a:fld id="{6D22F896-40B5-4ADD-8801-0D06FADFA095}" type="slidenum">
              <a:rPr lang="en-US" sz="1400" smtClean="0">
                <a:solidFill>
                  <a:schemeClr val="bg1"/>
                </a:solidFill>
              </a:rPr>
              <a:t>14</a:t>
            </a:fld>
            <a:endParaRPr lang="en-US" sz="1400" dirty="0">
              <a:solidFill>
                <a:schemeClr val="bg1"/>
              </a:solidFill>
            </a:endParaRPr>
          </a:p>
        </p:txBody>
      </p:sp>
      <p:sp>
        <p:nvSpPr>
          <p:cNvPr id="9" name="Rounded Rectangle 8"/>
          <p:cNvSpPr/>
          <p:nvPr/>
        </p:nvSpPr>
        <p:spPr>
          <a:xfrm>
            <a:off x="313028" y="819507"/>
            <a:ext cx="11608869" cy="2231603"/>
          </a:xfrm>
          <a:prstGeom prst="roundRect">
            <a:avLst>
              <a:gd name="adj" fmla="val 40878"/>
            </a:avLst>
          </a:prstGeom>
          <a:solidFill>
            <a:schemeClr val="accent3">
              <a:lumMod val="60000"/>
              <a:lumOff val="40000"/>
            </a:schemeClr>
          </a:solidFill>
          <a:ln w="38100">
            <a:solidFill>
              <a:srgbClr val="0C27AC"/>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b="1" i="1" dirty="0" smtClean="0">
                <a:solidFill>
                  <a:srgbClr val="002060"/>
                </a:solidFill>
              </a:rPr>
              <a:t>And He </a:t>
            </a:r>
            <a:r>
              <a:rPr lang="en-CA" sz="2800" b="1" i="1" dirty="0" smtClean="0">
                <a:solidFill>
                  <a:srgbClr val="002060"/>
                </a:solidFill>
              </a:rPr>
              <a:t>[</a:t>
            </a:r>
            <a:r>
              <a:rPr lang="en-CA" sz="2800" b="1" i="1" dirty="0" smtClean="0">
                <a:solidFill>
                  <a:srgbClr val="3E3EF0"/>
                </a:solidFill>
              </a:rPr>
              <a:t>Yahusha</a:t>
            </a:r>
            <a:r>
              <a:rPr lang="en-CA" sz="2800" b="1" i="1" dirty="0" smtClean="0">
                <a:solidFill>
                  <a:srgbClr val="002060"/>
                </a:solidFill>
              </a:rPr>
              <a:t>]</a:t>
            </a:r>
            <a:r>
              <a:rPr lang="en-CA" sz="3600" b="1" i="1" dirty="0" smtClean="0">
                <a:solidFill>
                  <a:srgbClr val="002060"/>
                </a:solidFill>
              </a:rPr>
              <a:t> said unto them, “How is it </a:t>
            </a:r>
            <a:br>
              <a:rPr lang="en-CA" sz="3600" b="1" i="1" dirty="0" smtClean="0">
                <a:solidFill>
                  <a:srgbClr val="002060"/>
                </a:solidFill>
              </a:rPr>
            </a:br>
            <a:r>
              <a:rPr lang="en-CA" sz="3600" b="1" i="1" dirty="0" smtClean="0">
                <a:solidFill>
                  <a:srgbClr val="002060"/>
                </a:solidFill>
              </a:rPr>
              <a:t>that ye sought Me?  </a:t>
            </a:r>
            <a:r>
              <a:rPr lang="en-CA" sz="3600" b="1" i="1" dirty="0" err="1" smtClean="0">
                <a:solidFill>
                  <a:srgbClr val="002060"/>
                </a:solidFill>
              </a:rPr>
              <a:t>Wist</a:t>
            </a:r>
            <a:r>
              <a:rPr lang="en-CA" sz="3600" b="1" i="1" dirty="0" smtClean="0">
                <a:solidFill>
                  <a:srgbClr val="002060"/>
                </a:solidFill>
              </a:rPr>
              <a:t> yet not that I </a:t>
            </a:r>
            <a:r>
              <a:rPr lang="en-CA" sz="3600" b="1" i="1" dirty="0" smtClean="0">
                <a:solidFill>
                  <a:srgbClr val="002060"/>
                </a:solidFill>
                <a:effectLst>
                  <a:glow rad="127000">
                    <a:srgbClr val="FFFF00"/>
                  </a:glow>
                </a:effectLst>
                <a:latin typeface="Arial Black" panose="020B0A04020102020204" pitchFamily="34" charset="0"/>
              </a:rPr>
              <a:t>MUST</a:t>
            </a:r>
            <a:r>
              <a:rPr lang="en-CA" sz="3600" b="1" i="1" dirty="0" smtClean="0">
                <a:solidFill>
                  <a:srgbClr val="002060"/>
                </a:solidFill>
              </a:rPr>
              <a:t> </a:t>
            </a:r>
            <a:br>
              <a:rPr lang="en-CA" sz="3600" b="1" i="1" dirty="0" smtClean="0">
                <a:solidFill>
                  <a:srgbClr val="002060"/>
                </a:solidFill>
              </a:rPr>
            </a:br>
            <a:r>
              <a:rPr lang="en-CA" sz="3600" b="1" i="1" dirty="0" smtClean="0">
                <a:solidFill>
                  <a:srgbClr val="002060"/>
                </a:solidFill>
              </a:rPr>
              <a:t>be about </a:t>
            </a:r>
            <a:r>
              <a:rPr lang="en-CA" sz="3600" b="1" i="1" dirty="0" smtClean="0">
                <a:solidFill>
                  <a:srgbClr val="002060"/>
                </a:solidFill>
                <a:effectLst>
                  <a:glow rad="127000">
                    <a:srgbClr val="FFCCFF"/>
                  </a:glow>
                </a:effectLst>
              </a:rPr>
              <a:t>My Father’s business?</a:t>
            </a:r>
            <a:r>
              <a:rPr lang="en-CA" sz="3600" b="1" i="1" dirty="0" smtClean="0">
                <a:solidFill>
                  <a:srgbClr val="002060"/>
                </a:solidFill>
              </a:rPr>
              <a:t>”</a:t>
            </a:r>
            <a:endParaRPr lang="en-CA" sz="2800" dirty="0">
              <a:solidFill>
                <a:srgbClr val="002060"/>
              </a:solidFill>
              <a:effectLst>
                <a:glow rad="127000">
                  <a:srgbClr val="FFCCFF"/>
                </a:glow>
              </a:effectLst>
            </a:endParaRPr>
          </a:p>
        </p:txBody>
      </p:sp>
      <p:sp>
        <p:nvSpPr>
          <p:cNvPr id="11" name="Rounded Rectangular Callout 10"/>
          <p:cNvSpPr/>
          <p:nvPr/>
        </p:nvSpPr>
        <p:spPr>
          <a:xfrm>
            <a:off x="827677" y="347210"/>
            <a:ext cx="3283131" cy="487812"/>
          </a:xfrm>
          <a:prstGeom prst="wedgeRoundRectCallout">
            <a:avLst>
              <a:gd name="adj1" fmla="val 34414"/>
              <a:gd name="adj2" fmla="val 133877"/>
              <a:gd name="adj3" fmla="val 16667"/>
            </a:avLst>
          </a:prstGeom>
          <a:solidFill>
            <a:schemeClr val="tx1">
              <a:lumMod val="65000"/>
            </a:schemeClr>
          </a:solidFill>
          <a:effectLst>
            <a:glow rad="127000">
              <a:srgbClr val="FFFF00"/>
            </a:glo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400" b="1" dirty="0" smtClean="0">
                <a:solidFill>
                  <a:srgbClr val="3E3EF0"/>
                </a:solidFill>
              </a:rPr>
              <a:t>Luke 2:49 [at age 12]</a:t>
            </a:r>
            <a:endParaRPr lang="en-CA" sz="2400" b="1" dirty="0">
              <a:solidFill>
                <a:srgbClr val="3E3EF0"/>
              </a:solidFill>
            </a:endParaRP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4878" y="4506686"/>
            <a:ext cx="11985168" cy="1045028"/>
          </a:xfrm>
          <a:prstGeom prst="rect">
            <a:avLst/>
          </a:prstGeom>
          <a:scene3d>
            <a:camera prst="orthographicFront"/>
            <a:lightRig rig="threePt" dir="t"/>
          </a:scene3d>
          <a:sp3d>
            <a:bevelT/>
          </a:sp3d>
        </p:spPr>
      </p:pic>
      <p:sp>
        <p:nvSpPr>
          <p:cNvPr id="6" name="Rounded Rectangular Callout 5"/>
          <p:cNvSpPr/>
          <p:nvPr/>
        </p:nvSpPr>
        <p:spPr>
          <a:xfrm>
            <a:off x="313028" y="3429000"/>
            <a:ext cx="3764450" cy="775751"/>
          </a:xfrm>
          <a:prstGeom prst="wedgeRoundRectCallout">
            <a:avLst>
              <a:gd name="adj1" fmla="val 79186"/>
              <a:gd name="adj2" fmla="val 77567"/>
              <a:gd name="adj3" fmla="val 16667"/>
            </a:avLst>
          </a:prstGeom>
          <a:solidFill>
            <a:schemeClr val="tx1">
              <a:lumMod val="65000"/>
            </a:schemeClr>
          </a:solidFill>
          <a:effectLst>
            <a:glow rad="127000">
              <a:srgbClr val="FFFF00"/>
            </a:glo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000" b="1" dirty="0" smtClean="0">
                <a:solidFill>
                  <a:srgbClr val="3E3EF0"/>
                </a:solidFill>
              </a:rPr>
              <a:t>Interlinear Scripture Analyzer   Luke 2:49</a:t>
            </a:r>
            <a:endParaRPr lang="en-CA" sz="2000" b="1" dirty="0">
              <a:solidFill>
                <a:srgbClr val="3E3EF0"/>
              </a:solidFill>
            </a:endParaRPr>
          </a:p>
        </p:txBody>
      </p:sp>
      <p:sp>
        <p:nvSpPr>
          <p:cNvPr id="4" name="Rectangle 3"/>
          <p:cNvSpPr/>
          <p:nvPr/>
        </p:nvSpPr>
        <p:spPr>
          <a:xfrm>
            <a:off x="7213601" y="4460240"/>
            <a:ext cx="4824412" cy="1097280"/>
          </a:xfrm>
          <a:prstGeom prst="rect">
            <a:avLst/>
          </a:prstGeom>
          <a:noFill/>
          <a:ln w="76200">
            <a:solidFill>
              <a:srgbClr val="D73DCC"/>
            </a:solidFill>
          </a:ln>
          <a:effectLst>
            <a:glow rad="127000">
              <a:srgbClr val="00FF00"/>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ounded Rectangular Callout 4"/>
          <p:cNvSpPr/>
          <p:nvPr/>
        </p:nvSpPr>
        <p:spPr>
          <a:xfrm>
            <a:off x="124878" y="5928293"/>
            <a:ext cx="11913135" cy="817739"/>
          </a:xfrm>
          <a:prstGeom prst="wedgeRoundRectCallout">
            <a:avLst>
              <a:gd name="adj1" fmla="val 37053"/>
              <a:gd name="adj2" fmla="val -101230"/>
              <a:gd name="adj3" fmla="val 16667"/>
            </a:avLst>
          </a:prstGeom>
          <a:gradFill flip="none" rotWithShape="1">
            <a:gsLst>
              <a:gs pos="38000">
                <a:srgbClr val="00FF99"/>
              </a:gs>
              <a:gs pos="56000">
                <a:srgbClr val="3E3EF0"/>
              </a:gs>
              <a:gs pos="87000">
                <a:srgbClr val="FFFF00"/>
              </a:gs>
            </a:gsLst>
            <a:lin ang="8100000" scaled="1"/>
            <a:tileRect/>
          </a:gradFill>
          <a:ln w="57150">
            <a:solidFill>
              <a:srgbClr val="0C27AC"/>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200" u="sng" dirty="0" smtClean="0">
                <a:ln w="28575">
                  <a:solidFill>
                    <a:srgbClr val="FF0000"/>
                  </a:solidFill>
                </a:ln>
                <a:solidFill>
                  <a:schemeClr val="bg1"/>
                </a:solidFill>
                <a:latin typeface="Arial Black" panose="020B0A04020102020204" pitchFamily="34" charset="0"/>
              </a:rPr>
              <a:t>BINDING</a:t>
            </a:r>
            <a:r>
              <a:rPr lang="en-CA" sz="3200" dirty="0" smtClean="0">
                <a:ln w="28575">
                  <a:solidFill>
                    <a:srgbClr val="FF0000"/>
                  </a:solidFill>
                </a:ln>
                <a:solidFill>
                  <a:schemeClr val="bg1"/>
                </a:solidFill>
                <a:latin typeface="Arial Black" panose="020B0A04020102020204" pitchFamily="34" charset="0"/>
              </a:rPr>
              <a:t>???  </a:t>
            </a:r>
            <a:r>
              <a:rPr lang="en-CA" sz="2800" b="1" dirty="0" smtClean="0">
                <a:solidFill>
                  <a:schemeClr val="bg1"/>
                </a:solidFill>
              </a:rPr>
              <a:t>Could a </a:t>
            </a:r>
            <a:r>
              <a:rPr lang="en-CA" sz="2800" b="1" dirty="0" smtClean="0">
                <a:solidFill>
                  <a:schemeClr val="bg1"/>
                </a:solidFill>
                <a:effectLst>
                  <a:glow rad="127000">
                    <a:srgbClr val="FFCCFF"/>
                  </a:glow>
                </a:effectLst>
              </a:rPr>
              <a:t>Statute of Yahuah </a:t>
            </a:r>
            <a:r>
              <a:rPr lang="en-CA" sz="2800" b="1" dirty="0" smtClean="0">
                <a:solidFill>
                  <a:schemeClr val="bg1"/>
                </a:solidFill>
              </a:rPr>
              <a:t>be described this way?</a:t>
            </a:r>
            <a:endParaRPr lang="en-CA" sz="2800" b="1" dirty="0">
              <a:solidFill>
                <a:schemeClr val="bg1"/>
              </a:solidFill>
            </a:endParaRPr>
          </a:p>
        </p:txBody>
      </p:sp>
      <p:sp>
        <p:nvSpPr>
          <p:cNvPr id="7" name="Rectangle 6"/>
          <p:cNvSpPr/>
          <p:nvPr/>
        </p:nvSpPr>
        <p:spPr>
          <a:xfrm>
            <a:off x="10170367" y="4788282"/>
            <a:ext cx="961053" cy="651465"/>
          </a:xfrm>
          <a:prstGeom prst="rect">
            <a:avLst/>
          </a:prstGeom>
          <a:noFill/>
          <a:ln w="57150">
            <a:solidFill>
              <a:srgbClr val="FF5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Cloud Callout 9"/>
          <p:cNvSpPr/>
          <p:nvPr/>
        </p:nvSpPr>
        <p:spPr>
          <a:xfrm>
            <a:off x="7154333" y="3214239"/>
            <a:ext cx="4873519" cy="955497"/>
          </a:xfrm>
          <a:prstGeom prst="cloudCallout">
            <a:avLst>
              <a:gd name="adj1" fmla="val 14984"/>
              <a:gd name="adj2" fmla="val -156521"/>
            </a:avLst>
          </a:prstGeom>
          <a:solidFill>
            <a:srgbClr val="FFFF00"/>
          </a:solidFill>
          <a:ln w="57150">
            <a:solidFill>
              <a:srgbClr val="0C27AC"/>
            </a:solidFill>
          </a:ln>
          <a:effectLst>
            <a:glow rad="127000">
              <a:srgbClr val="FFCCFF"/>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4400" b="1" i="1" dirty="0" smtClean="0">
                <a:ln>
                  <a:solidFill>
                    <a:srgbClr val="00FF00"/>
                  </a:solidFill>
                </a:ln>
                <a:solidFill>
                  <a:srgbClr val="FF0000"/>
                </a:solidFill>
                <a:effectLst>
                  <a:glow rad="76200">
                    <a:srgbClr val="00FF99"/>
                  </a:glow>
                </a:effectLst>
                <a:latin typeface="Comic Sans MS" panose="030F0702030302020204" pitchFamily="66" charset="0"/>
              </a:rPr>
              <a:t>Binding??</a:t>
            </a:r>
            <a:endParaRPr lang="en-CA" sz="4400" b="1" i="1" dirty="0">
              <a:ln>
                <a:solidFill>
                  <a:srgbClr val="00FF00"/>
                </a:solidFill>
              </a:ln>
              <a:solidFill>
                <a:srgbClr val="FF0000"/>
              </a:solidFill>
              <a:effectLst>
                <a:glow rad="76200">
                  <a:srgbClr val="00FF99"/>
                </a:glow>
              </a:effectLst>
              <a:latin typeface="Comic Sans MS" panose="030F0702030302020204" pitchFamily="66" charset="0"/>
            </a:endParaRPr>
          </a:p>
        </p:txBody>
      </p:sp>
      <p:sp>
        <p:nvSpPr>
          <p:cNvPr id="12" name="Rectangle 11"/>
          <p:cNvSpPr/>
          <p:nvPr/>
        </p:nvSpPr>
        <p:spPr>
          <a:xfrm>
            <a:off x="9661021" y="4788282"/>
            <a:ext cx="509346" cy="651465"/>
          </a:xfrm>
          <a:prstGeom prst="rect">
            <a:avLst/>
          </a:prstGeom>
          <a:noFill/>
          <a:ln w="57150">
            <a:solidFill>
              <a:srgbClr val="0C27A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p:cNvSpPr/>
          <p:nvPr/>
        </p:nvSpPr>
        <p:spPr>
          <a:xfrm>
            <a:off x="11131420" y="4788282"/>
            <a:ext cx="896432" cy="651465"/>
          </a:xfrm>
          <a:prstGeom prst="rect">
            <a:avLst/>
          </a:prstGeom>
          <a:noFill/>
          <a:ln w="57150">
            <a:solidFill>
              <a:srgbClr val="9933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n>
                <a:solidFill>
                  <a:srgbClr val="9933FF"/>
                </a:solidFill>
              </a:ln>
            </a:endParaRPr>
          </a:p>
        </p:txBody>
      </p:sp>
    </p:spTree>
    <p:extLst>
      <p:ext uri="{BB962C8B-B14F-4D97-AF65-F5344CB8AC3E}">
        <p14:creationId xmlns:p14="http://schemas.microsoft.com/office/powerpoint/2010/main" val="382780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par>
                          <p:cTn id="11" fill="hold">
                            <p:stCondLst>
                              <p:cond delay="1000"/>
                            </p:stCondLst>
                            <p:childTnLst>
                              <p:par>
                                <p:cTn id="12" presetID="5" presetClass="entr" presetSubtype="10" fill="hold" grpId="0" nodeType="afterEffect">
                                  <p:stCondLst>
                                    <p:cond delay="250"/>
                                  </p:stCondLst>
                                  <p:childTnLst>
                                    <p:set>
                                      <p:cBhvr>
                                        <p:cTn id="13" dur="1" fill="hold">
                                          <p:stCondLst>
                                            <p:cond delay="0"/>
                                          </p:stCondLst>
                                        </p:cTn>
                                        <p:tgtEl>
                                          <p:spTgt spid="9"/>
                                        </p:tgtEl>
                                        <p:attrNameLst>
                                          <p:attrName>style.visibility</p:attrName>
                                        </p:attrNameLst>
                                      </p:cBhvr>
                                      <p:to>
                                        <p:strVal val="visible"/>
                                      </p:to>
                                    </p:set>
                                    <p:animEffect transition="in" filter="checkerboard(across)">
                                      <p:cBhvr>
                                        <p:cTn id="14" dur="1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750" fill="hold"/>
                                        <p:tgtEl>
                                          <p:spTgt spid="6"/>
                                        </p:tgtEl>
                                        <p:attrNameLst>
                                          <p:attrName>ppt_w</p:attrName>
                                        </p:attrNameLst>
                                      </p:cBhvr>
                                      <p:tavLst>
                                        <p:tav tm="0">
                                          <p:val>
                                            <p:fltVal val="0"/>
                                          </p:val>
                                        </p:tav>
                                        <p:tav tm="100000">
                                          <p:val>
                                            <p:strVal val="#ppt_w"/>
                                          </p:val>
                                        </p:tav>
                                      </p:tavLst>
                                    </p:anim>
                                    <p:anim calcmode="lin" valueType="num">
                                      <p:cBhvr>
                                        <p:cTn id="20" dur="750" fill="hold"/>
                                        <p:tgtEl>
                                          <p:spTgt spid="6"/>
                                        </p:tgtEl>
                                        <p:attrNameLst>
                                          <p:attrName>ppt_h</p:attrName>
                                        </p:attrNameLst>
                                      </p:cBhvr>
                                      <p:tavLst>
                                        <p:tav tm="0">
                                          <p:val>
                                            <p:fltVal val="0"/>
                                          </p:val>
                                        </p:tav>
                                        <p:tav tm="100000">
                                          <p:val>
                                            <p:strVal val="#ppt_h"/>
                                          </p:val>
                                        </p:tav>
                                      </p:tavLst>
                                    </p:anim>
                                    <p:anim calcmode="lin" valueType="num">
                                      <p:cBhvr>
                                        <p:cTn id="21" dur="750" fill="hold"/>
                                        <p:tgtEl>
                                          <p:spTgt spid="6"/>
                                        </p:tgtEl>
                                        <p:attrNameLst>
                                          <p:attrName>style.rotation</p:attrName>
                                        </p:attrNameLst>
                                      </p:cBhvr>
                                      <p:tavLst>
                                        <p:tav tm="0">
                                          <p:val>
                                            <p:fltVal val="90"/>
                                          </p:val>
                                        </p:tav>
                                        <p:tav tm="100000">
                                          <p:val>
                                            <p:fltVal val="0"/>
                                          </p:val>
                                        </p:tav>
                                      </p:tavLst>
                                    </p:anim>
                                    <p:animEffect transition="in" filter="fade">
                                      <p:cBhvr>
                                        <p:cTn id="22" dur="750"/>
                                        <p:tgtEl>
                                          <p:spTgt spid="6"/>
                                        </p:tgtEl>
                                      </p:cBhvr>
                                    </p:animEffect>
                                  </p:childTnLst>
                                </p:cTn>
                              </p:par>
                            </p:childTnLst>
                          </p:cTn>
                        </p:par>
                        <p:par>
                          <p:cTn id="23" fill="hold">
                            <p:stCondLst>
                              <p:cond delay="750"/>
                            </p:stCondLst>
                            <p:childTnLst>
                              <p:par>
                                <p:cTn id="24" presetID="2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1500"/>
                                        <p:tgtEl>
                                          <p:spTgt spid="3"/>
                                        </p:tgtEl>
                                      </p:cBhvr>
                                    </p:animEffect>
                                  </p:childTnLst>
                                </p:cTn>
                              </p:par>
                            </p:childTnLst>
                          </p:cTn>
                        </p:par>
                        <p:par>
                          <p:cTn id="27" fill="hold">
                            <p:stCondLst>
                              <p:cond delay="2250"/>
                            </p:stCondLst>
                            <p:childTnLst>
                              <p:par>
                                <p:cTn id="28" presetID="47" presetClass="entr" presetSubtype="0"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3250"/>
                            </p:stCondLst>
                            <p:childTnLst>
                              <p:par>
                                <p:cTn id="34" presetID="21" presetClass="entr" presetSubtype="1"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heel(1)">
                                      <p:cBhvr>
                                        <p:cTn id="36" dur="20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repeatCount="500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heel(1)">
                                      <p:cBhvr>
                                        <p:cTn id="41" dur="75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repeatCount="500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heel(1)">
                                      <p:cBhvr>
                                        <p:cTn id="46" dur="75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18" presetClass="entr" presetSubtype="3"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strips(upRight)">
                                      <p:cBhvr>
                                        <p:cTn id="51" dur="1500"/>
                                        <p:tgtEl>
                                          <p:spTgt spid="5"/>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8"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500" fill="hold"/>
                                        <p:tgtEl>
                                          <p:spTgt spid="10"/>
                                        </p:tgtEl>
                                        <p:attrNameLst>
                                          <p:attrName>ppt_x</p:attrName>
                                        </p:attrNameLst>
                                      </p:cBhvr>
                                      <p:tavLst>
                                        <p:tav tm="0">
                                          <p:val>
                                            <p:strVal val="0-#ppt_w/2"/>
                                          </p:val>
                                        </p:tav>
                                        <p:tav tm="100000">
                                          <p:val>
                                            <p:strVal val="#ppt_x"/>
                                          </p:val>
                                        </p:tav>
                                      </p:tavLst>
                                    </p:anim>
                                    <p:anim calcmode="lin" valueType="num">
                                      <p:cBhvr additive="base">
                                        <p:cTn id="57"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6" grpId="0" animBg="1"/>
      <p:bldP spid="4" grpId="0" animBg="1"/>
      <p:bldP spid="5" grpId="0" animBg="1"/>
      <p:bldP spid="7" grpId="0" animBg="1"/>
      <p:bldP spid="10"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60000"/>
                <a:lumOff val="40000"/>
              </a:schemeClr>
            </a:gs>
            <a:gs pos="56000">
              <a:srgbClr val="3E3EF0"/>
            </a:gs>
            <a:gs pos="100000">
              <a:srgbClr val="FF6600">
                <a:alpha val="68000"/>
              </a:srgbClr>
            </a:gs>
          </a:gsLst>
          <a:lin ang="5400000" scaled="1"/>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782425" y="6492875"/>
            <a:ext cx="409575" cy="365125"/>
          </a:xfrm>
        </p:spPr>
        <p:txBody>
          <a:bodyPr/>
          <a:lstStyle/>
          <a:p>
            <a:fld id="{6D22F896-40B5-4ADD-8801-0D06FADFA095}" type="slidenum">
              <a:rPr lang="en-US" sz="1400" smtClean="0">
                <a:solidFill>
                  <a:schemeClr val="bg1"/>
                </a:solidFill>
              </a:rPr>
              <a:t>15</a:t>
            </a:fld>
            <a:endParaRPr lang="en-US" sz="1400" dirty="0">
              <a:solidFill>
                <a:schemeClr val="bg1"/>
              </a:solidFill>
            </a:endParaRPr>
          </a:p>
        </p:txBody>
      </p:sp>
      <p:grpSp>
        <p:nvGrpSpPr>
          <p:cNvPr id="5" name="Group 4"/>
          <p:cNvGrpSpPr/>
          <p:nvPr/>
        </p:nvGrpSpPr>
        <p:grpSpPr>
          <a:xfrm>
            <a:off x="1059543" y="2839324"/>
            <a:ext cx="10091960" cy="1694023"/>
            <a:chOff x="1059543" y="2873828"/>
            <a:chExt cx="10091960" cy="1694023"/>
          </a:xfrm>
        </p:grpSpPr>
        <p:sp>
          <p:nvSpPr>
            <p:cNvPr id="4" name="Rounded Rectangle 3"/>
            <p:cNvSpPr/>
            <p:nvPr/>
          </p:nvSpPr>
          <p:spPr>
            <a:xfrm>
              <a:off x="1059543" y="2873828"/>
              <a:ext cx="10091960" cy="1694023"/>
            </a:xfrm>
            <a:prstGeom prst="roundRect">
              <a:avLst>
                <a:gd name="adj" fmla="val 29365"/>
              </a:avLst>
            </a:prstGeom>
            <a:solidFill>
              <a:srgbClr val="FFFF00"/>
            </a:solidFill>
            <a:ln w="285750">
              <a:solidFill>
                <a:srgbClr val="FFCC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3200" b="1" dirty="0" smtClean="0">
                  <a:ln w="28575">
                    <a:solidFill>
                      <a:srgbClr val="3E3EF0"/>
                    </a:solidFill>
                  </a:ln>
                  <a:solidFill>
                    <a:srgbClr val="D73DCC"/>
                  </a:solidFill>
                  <a:latin typeface="Cooper Black" panose="0208090404030B020404" pitchFamily="18" charset="0"/>
                </a:rPr>
                <a:t>Remember</a:t>
              </a:r>
              <a:r>
                <a:rPr lang="en-US" sz="3200" b="1" dirty="0" smtClean="0">
                  <a:ln>
                    <a:solidFill>
                      <a:srgbClr val="3E3EF0"/>
                    </a:solidFill>
                  </a:ln>
                  <a:solidFill>
                    <a:srgbClr val="D73DCC"/>
                  </a:solidFill>
                </a:rPr>
                <a:t> </a:t>
              </a:r>
              <a:r>
                <a:rPr lang="en-US" sz="3200" b="1" dirty="0" smtClean="0">
                  <a:solidFill>
                    <a:schemeClr val="bg1">
                      <a:lumMod val="75000"/>
                      <a:lumOff val="25000"/>
                    </a:schemeClr>
                  </a:solidFill>
                </a:rPr>
                <a:t>the</a:t>
              </a:r>
              <a:r>
                <a:rPr lang="en-US" sz="3200" b="1" dirty="0" smtClean="0">
                  <a:solidFill>
                    <a:schemeClr val="bg1"/>
                  </a:solidFill>
                </a:rPr>
                <a:t> </a:t>
              </a:r>
              <a:r>
                <a:rPr lang="en-US" sz="3200" b="1" dirty="0" smtClean="0">
                  <a:solidFill>
                    <a:schemeClr val="bg1"/>
                  </a:solidFill>
                  <a:effectLst>
                    <a:glow rad="127000">
                      <a:srgbClr val="00FF99"/>
                    </a:glow>
                  </a:effectLst>
                </a:rPr>
                <a:t>Torah</a:t>
              </a:r>
              <a:r>
                <a:rPr lang="en-US" sz="3200" b="1" dirty="0" smtClean="0">
                  <a:solidFill>
                    <a:schemeClr val="bg1"/>
                  </a:solidFill>
                </a:rPr>
                <a:t> </a:t>
              </a:r>
              <a:r>
                <a:rPr lang="en-US" sz="3200" b="1" dirty="0" smtClean="0">
                  <a:solidFill>
                    <a:schemeClr val="bg1">
                      <a:lumMod val="75000"/>
                      <a:lumOff val="25000"/>
                    </a:schemeClr>
                  </a:solidFill>
                </a:rPr>
                <a:t>of Mosheh, My servant </a:t>
              </a:r>
              <a:br>
                <a:rPr lang="en-US" sz="3200" b="1" dirty="0" smtClean="0">
                  <a:solidFill>
                    <a:schemeClr val="bg1">
                      <a:lumMod val="75000"/>
                      <a:lumOff val="25000"/>
                    </a:schemeClr>
                  </a:solidFill>
                </a:rPr>
              </a:br>
              <a:r>
                <a:rPr lang="en-US" sz="3200" b="1" dirty="0" smtClean="0">
                  <a:solidFill>
                    <a:schemeClr val="bg1">
                      <a:lumMod val="75000"/>
                      <a:lumOff val="25000"/>
                    </a:schemeClr>
                  </a:solidFill>
                </a:rPr>
                <a:t>which I commanded him in </a:t>
              </a:r>
              <a:r>
                <a:rPr lang="en-US" sz="3200" b="1" dirty="0" err="1" smtClean="0">
                  <a:solidFill>
                    <a:schemeClr val="bg1">
                      <a:lumMod val="75000"/>
                      <a:lumOff val="25000"/>
                    </a:schemeClr>
                  </a:solidFill>
                </a:rPr>
                <a:t>Horeb</a:t>
              </a:r>
              <a:r>
                <a:rPr lang="en-US" sz="3200" b="1" dirty="0" smtClean="0">
                  <a:solidFill>
                    <a:schemeClr val="bg1">
                      <a:lumMod val="75000"/>
                      <a:lumOff val="25000"/>
                    </a:schemeClr>
                  </a:solidFill>
                </a:rPr>
                <a:t> for all </a:t>
              </a:r>
              <a:r>
                <a:rPr lang="en-US" sz="3200" b="1" dirty="0" err="1" smtClean="0">
                  <a:solidFill>
                    <a:schemeClr val="bg1">
                      <a:lumMod val="75000"/>
                      <a:lumOff val="25000"/>
                    </a:schemeClr>
                  </a:solidFill>
                </a:rPr>
                <a:t>Yisra’el</a:t>
              </a:r>
              <a:r>
                <a:rPr lang="en-US" sz="3200" b="1" dirty="0" smtClean="0">
                  <a:solidFill>
                    <a:schemeClr val="bg1">
                      <a:lumMod val="75000"/>
                      <a:lumOff val="25000"/>
                    </a:schemeClr>
                  </a:solidFill>
                </a:rPr>
                <a:t> – </a:t>
              </a:r>
              <a:br>
                <a:rPr lang="en-US" sz="3200" b="1" dirty="0" smtClean="0">
                  <a:solidFill>
                    <a:schemeClr val="bg1">
                      <a:lumMod val="75000"/>
                      <a:lumOff val="25000"/>
                    </a:schemeClr>
                  </a:solidFill>
                </a:rPr>
              </a:br>
              <a:r>
                <a:rPr lang="en-US" sz="3200" b="1" dirty="0" smtClean="0">
                  <a:solidFill>
                    <a:schemeClr val="bg1">
                      <a:lumMod val="75000"/>
                      <a:lumOff val="25000"/>
                    </a:schemeClr>
                  </a:solidFill>
                </a:rPr>
                <a:t>Laws and Right-Rulings.</a:t>
              </a:r>
              <a:endParaRPr lang="en-US" sz="3200" b="1" dirty="0">
                <a:solidFill>
                  <a:schemeClr val="bg1">
                    <a:lumMod val="75000"/>
                    <a:lumOff val="25000"/>
                  </a:schemeClr>
                </a:solidFill>
              </a:endParaRPr>
            </a:p>
          </p:txBody>
        </p:sp>
        <p:sp>
          <p:nvSpPr>
            <p:cNvPr id="10" name="Rounded Rectangle 9"/>
            <p:cNvSpPr/>
            <p:nvPr/>
          </p:nvSpPr>
          <p:spPr>
            <a:xfrm>
              <a:off x="9001967" y="3982097"/>
              <a:ext cx="979714" cy="38255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rgbClr val="3E3EF0"/>
                  </a:solidFill>
                </a:rPr>
                <a:t>Mal 4:4</a:t>
              </a:r>
              <a:endParaRPr lang="en-CA" dirty="0">
                <a:solidFill>
                  <a:srgbClr val="3E3EF0"/>
                </a:solidFill>
              </a:endParaRPr>
            </a:p>
          </p:txBody>
        </p:sp>
      </p:grpSp>
      <p:grpSp>
        <p:nvGrpSpPr>
          <p:cNvPr id="3" name="Group 2"/>
          <p:cNvGrpSpPr/>
          <p:nvPr/>
        </p:nvGrpSpPr>
        <p:grpSpPr>
          <a:xfrm>
            <a:off x="307775" y="4623253"/>
            <a:ext cx="11608869" cy="2101851"/>
            <a:chOff x="394859" y="2039710"/>
            <a:chExt cx="11608869" cy="2101851"/>
          </a:xfrm>
        </p:grpSpPr>
        <p:sp>
          <p:nvSpPr>
            <p:cNvPr id="9" name="Rounded Rectangle 8"/>
            <p:cNvSpPr/>
            <p:nvPr/>
          </p:nvSpPr>
          <p:spPr>
            <a:xfrm>
              <a:off x="394859" y="2219455"/>
              <a:ext cx="11608869" cy="1922106"/>
            </a:xfrm>
            <a:prstGeom prst="roundRect">
              <a:avLst>
                <a:gd name="adj" fmla="val 22755"/>
              </a:avLst>
            </a:prstGeom>
            <a:solidFill>
              <a:schemeClr val="accent3">
                <a:lumMod val="60000"/>
                <a:lumOff val="40000"/>
              </a:schemeClr>
            </a:solidFill>
            <a:ln w="38100">
              <a:solidFill>
                <a:srgbClr val="0C27A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4000" b="1" i="1" u="sng" dirty="0" smtClean="0">
                  <a:solidFill>
                    <a:srgbClr val="002060"/>
                  </a:solidFill>
                </a:rPr>
                <a:t>Question</a:t>
              </a:r>
              <a:r>
                <a:rPr lang="en-CA" sz="4000" b="1" i="1" dirty="0" smtClean="0">
                  <a:solidFill>
                    <a:srgbClr val="002060"/>
                  </a:solidFill>
                </a:rPr>
                <a:t>:  </a:t>
              </a:r>
              <a:r>
                <a:rPr lang="en-CA" sz="3200" b="1" i="1" u="sng" dirty="0" smtClean="0">
                  <a:solidFill>
                    <a:srgbClr val="002060"/>
                  </a:solidFill>
                </a:rPr>
                <a:t>Could it be</a:t>
              </a:r>
              <a:r>
                <a:rPr lang="en-CA" sz="3200" dirty="0" smtClean="0">
                  <a:solidFill>
                    <a:srgbClr val="002060"/>
                  </a:solidFill>
                </a:rPr>
                <a:t> </a:t>
              </a:r>
              <a:r>
                <a:rPr lang="en-CA" sz="2800" dirty="0">
                  <a:solidFill>
                    <a:srgbClr val="002060"/>
                  </a:solidFill>
                </a:rPr>
                <a:t>w</a:t>
              </a:r>
              <a:r>
                <a:rPr lang="en-CA" sz="2800" dirty="0" smtClean="0">
                  <a:solidFill>
                    <a:srgbClr val="002060"/>
                  </a:solidFill>
                </a:rPr>
                <a:t>hen </a:t>
              </a:r>
              <a:r>
                <a:rPr lang="en-CA" sz="2800" dirty="0">
                  <a:solidFill>
                    <a:srgbClr val="002060"/>
                  </a:solidFill>
                </a:rPr>
                <a:t>Yahusha was “LOST</a:t>
              </a:r>
              <a:r>
                <a:rPr lang="en-CA" sz="2800" dirty="0" smtClean="0">
                  <a:solidFill>
                    <a:srgbClr val="002060"/>
                  </a:solidFill>
                </a:rPr>
                <a:t>” and </a:t>
              </a:r>
              <a:br>
                <a:rPr lang="en-CA" sz="2800" dirty="0" smtClean="0">
                  <a:solidFill>
                    <a:srgbClr val="002060"/>
                  </a:solidFill>
                </a:rPr>
              </a:br>
              <a:r>
                <a:rPr lang="en-CA" sz="2400" u="sng" dirty="0" smtClean="0">
                  <a:solidFill>
                    <a:srgbClr val="002060"/>
                  </a:solidFill>
                </a:rPr>
                <a:t>IN </a:t>
              </a:r>
              <a:r>
                <a:rPr lang="en-CA" sz="2400" u="sng" dirty="0">
                  <a:solidFill>
                    <a:srgbClr val="002060"/>
                  </a:solidFill>
                </a:rPr>
                <a:t>THE TABERNACLE</a:t>
              </a:r>
              <a:r>
                <a:rPr lang="en-CA" sz="2400" dirty="0">
                  <a:solidFill>
                    <a:srgbClr val="002060"/>
                  </a:solidFill>
                </a:rPr>
                <a:t> 3 CYCLES</a:t>
              </a:r>
              <a:r>
                <a:rPr lang="en-CA" sz="2800" dirty="0">
                  <a:solidFill>
                    <a:srgbClr val="002060"/>
                  </a:solidFill>
                </a:rPr>
                <a:t> </a:t>
              </a:r>
              <a:r>
                <a:rPr lang="en-CA" sz="2800" b="1" i="1" dirty="0">
                  <a:ln>
                    <a:solidFill>
                      <a:srgbClr val="FF0000"/>
                    </a:solidFill>
                  </a:ln>
                  <a:solidFill>
                    <a:srgbClr val="D73DCC"/>
                  </a:solidFill>
                </a:rPr>
                <a:t>AFTER THE FEAST OF THE JEWS</a:t>
              </a:r>
              <a:r>
                <a:rPr lang="en-CA" sz="2800" dirty="0">
                  <a:solidFill>
                    <a:srgbClr val="D73DCC"/>
                  </a:solidFill>
                </a:rPr>
                <a:t>,</a:t>
              </a:r>
              <a:r>
                <a:rPr lang="en-CA" sz="2800" dirty="0">
                  <a:solidFill>
                    <a:srgbClr val="002060"/>
                  </a:solidFill>
                </a:rPr>
                <a:t> </a:t>
              </a:r>
              <a:r>
                <a:rPr lang="en-CA" sz="2800" dirty="0" smtClean="0">
                  <a:solidFill>
                    <a:srgbClr val="002060"/>
                  </a:solidFill>
                </a:rPr>
                <a:t/>
              </a:r>
              <a:br>
                <a:rPr lang="en-CA" sz="2800" dirty="0" smtClean="0">
                  <a:solidFill>
                    <a:srgbClr val="002060"/>
                  </a:solidFill>
                </a:rPr>
              </a:br>
              <a:r>
                <a:rPr lang="en-CA" sz="2800" dirty="0" smtClean="0">
                  <a:solidFill>
                    <a:srgbClr val="002060"/>
                  </a:solidFill>
                </a:rPr>
                <a:t>was </a:t>
              </a:r>
              <a:r>
                <a:rPr lang="en-CA" sz="2800" dirty="0">
                  <a:solidFill>
                    <a:srgbClr val="002060"/>
                  </a:solidFill>
                </a:rPr>
                <a:t>Yahusha actually </a:t>
              </a:r>
              <a:r>
                <a:rPr lang="en-CA" sz="3600" b="1" dirty="0" smtClean="0">
                  <a:ln w="28575">
                    <a:solidFill>
                      <a:srgbClr val="3E3EF0"/>
                    </a:solidFill>
                  </a:ln>
                  <a:solidFill>
                    <a:schemeClr val="accent5">
                      <a:lumMod val="75000"/>
                    </a:schemeClr>
                  </a:solidFill>
                  <a:latin typeface="Cooper Black" panose="0208090404030B020404" pitchFamily="18" charset="0"/>
                </a:rPr>
                <a:t>“REMEMBERING”</a:t>
              </a:r>
              <a:r>
                <a:rPr lang="en-CA" sz="3600" dirty="0" smtClean="0">
                  <a:solidFill>
                    <a:srgbClr val="002060"/>
                  </a:solidFill>
                </a:rPr>
                <a:t> </a:t>
              </a:r>
              <a:r>
                <a:rPr lang="en-CA" sz="2800" dirty="0" smtClean="0">
                  <a:solidFill>
                    <a:srgbClr val="002060"/>
                  </a:solidFill>
                </a:rPr>
                <a:t>the Torah statutes?</a:t>
              </a:r>
              <a:endParaRPr lang="en-CA" sz="2800" dirty="0">
                <a:solidFill>
                  <a:srgbClr val="002060"/>
                </a:solidFill>
              </a:endParaRPr>
            </a:p>
          </p:txBody>
        </p:sp>
        <p:sp>
          <p:nvSpPr>
            <p:cNvPr id="11" name="Rounded Rectangular Callout 10"/>
            <p:cNvSpPr/>
            <p:nvPr/>
          </p:nvSpPr>
          <p:spPr>
            <a:xfrm>
              <a:off x="10481782" y="2039710"/>
              <a:ext cx="1513610" cy="359490"/>
            </a:xfrm>
            <a:prstGeom prst="wedgeRoundRectCallout">
              <a:avLst>
                <a:gd name="adj1" fmla="val 4340"/>
                <a:gd name="adj2" fmla="val 234822"/>
                <a:gd name="adj3" fmla="val 16667"/>
              </a:avLst>
            </a:prstGeom>
            <a:solidFill>
              <a:schemeClr val="tx1">
                <a:lumMod val="65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rgbClr val="3E3EF0"/>
                  </a:solidFill>
                </a:rPr>
                <a:t>Luke 2:46</a:t>
              </a:r>
              <a:endParaRPr lang="en-CA" b="1" dirty="0">
                <a:solidFill>
                  <a:srgbClr val="3E3EF0"/>
                </a:solidFill>
              </a:endParaRPr>
            </a:p>
          </p:txBody>
        </p:sp>
      </p:grpSp>
      <p:sp>
        <p:nvSpPr>
          <p:cNvPr id="8" name="Rounded Rectangle 7"/>
          <p:cNvSpPr/>
          <p:nvPr/>
        </p:nvSpPr>
        <p:spPr>
          <a:xfrm>
            <a:off x="307775" y="922174"/>
            <a:ext cx="11602184" cy="1588796"/>
          </a:xfrm>
          <a:prstGeom prst="roundRect">
            <a:avLst>
              <a:gd name="adj" fmla="val 17272"/>
            </a:avLst>
          </a:prstGeom>
          <a:ln w="76200">
            <a:solidFill>
              <a:srgbClr val="FFCC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r>
              <a:rPr lang="en-CA" sz="2800" b="1" i="1" dirty="0" smtClean="0">
                <a:solidFill>
                  <a:schemeClr val="bg1"/>
                </a:solidFill>
              </a:rPr>
              <a:t>	</a:t>
            </a:r>
            <a:r>
              <a:rPr lang="en-CA" sz="2800" b="1" i="1" dirty="0" smtClean="0">
                <a:ln>
                  <a:solidFill>
                    <a:srgbClr val="0C27AC"/>
                  </a:solidFill>
                </a:ln>
                <a:solidFill>
                  <a:srgbClr val="D73DCC"/>
                </a:solidFill>
              </a:rPr>
              <a:t> Deut 16:16 – </a:t>
            </a:r>
            <a:r>
              <a:rPr lang="en-US" sz="2800" dirty="0" smtClean="0"/>
              <a:t> </a:t>
            </a:r>
            <a:r>
              <a:rPr lang="en-US" sz="2800" b="1" dirty="0" smtClean="0"/>
              <a:t>Three </a:t>
            </a:r>
            <a:r>
              <a:rPr lang="en-US" sz="2800" b="1" dirty="0"/>
              <a:t>times a year </a:t>
            </a:r>
            <a:r>
              <a:rPr lang="en-US" sz="2800" b="1" u="sng" dirty="0" smtClean="0">
                <a:ln>
                  <a:solidFill>
                    <a:srgbClr val="9933FF"/>
                  </a:solidFill>
                </a:ln>
                <a:effectLst>
                  <a:glow rad="127000">
                    <a:srgbClr val="FFFF00"/>
                  </a:glow>
                </a:effectLst>
                <a:latin typeface="Cooper Black" panose="0208090404030B020404" pitchFamily="18" charset="0"/>
              </a:rPr>
              <a:t>ALL</a:t>
            </a:r>
            <a:r>
              <a:rPr lang="en-US" sz="2800" b="1" dirty="0" smtClean="0">
                <a:ln>
                  <a:solidFill>
                    <a:srgbClr val="9933FF"/>
                  </a:solidFill>
                </a:ln>
                <a:latin typeface="Cooper Black" panose="0208090404030B020404" pitchFamily="18" charset="0"/>
              </a:rPr>
              <a:t> </a:t>
            </a:r>
            <a:r>
              <a:rPr lang="en-US" sz="2800" b="1" u="sng" dirty="0" smtClean="0">
                <a:ln>
                  <a:solidFill>
                    <a:srgbClr val="9933FF"/>
                  </a:solidFill>
                </a:ln>
                <a:latin typeface="Cooper Black" panose="0208090404030B020404" pitchFamily="18" charset="0"/>
              </a:rPr>
              <a:t>YOUR MALES </a:t>
            </a:r>
            <a:r>
              <a:rPr lang="en-US" sz="2800" b="1" u="sng" dirty="0" smtClean="0">
                <a:ln w="28575">
                  <a:solidFill>
                    <a:srgbClr val="9933FF"/>
                  </a:solidFill>
                </a:ln>
                <a:effectLst>
                  <a:glow rad="127000">
                    <a:srgbClr val="FFFF00"/>
                  </a:glow>
                </a:effectLst>
                <a:latin typeface="Arial Black" panose="020B0A04020102020204" pitchFamily="34" charset="0"/>
              </a:rPr>
              <a:t>APPEAR</a:t>
            </a:r>
            <a:r>
              <a:rPr lang="en-US" sz="2800" b="1" dirty="0" smtClean="0">
                <a:ln w="28575">
                  <a:solidFill>
                    <a:srgbClr val="9933FF"/>
                  </a:solidFill>
                </a:ln>
                <a:effectLst>
                  <a:glow rad="127000">
                    <a:srgbClr val="FFFF00"/>
                  </a:glow>
                </a:effectLst>
                <a:latin typeface="Arial Black" panose="020B0A04020102020204" pitchFamily="34" charset="0"/>
              </a:rPr>
              <a:t> 	</a:t>
            </a:r>
            <a:r>
              <a:rPr lang="en-US" sz="2800" b="1" u="sng" dirty="0" smtClean="0">
                <a:ln>
                  <a:solidFill>
                    <a:srgbClr val="9933FF"/>
                  </a:solidFill>
                </a:ln>
              </a:rPr>
              <a:t>before </a:t>
            </a:r>
            <a:r>
              <a:rPr lang="he-IL" sz="2800" b="1" u="sng" dirty="0">
                <a:ln>
                  <a:solidFill>
                    <a:srgbClr val="9933FF"/>
                  </a:solidFill>
                </a:ln>
              </a:rPr>
              <a:t>יהוה</a:t>
            </a:r>
            <a:r>
              <a:rPr lang="en-US" sz="2800" b="1" dirty="0">
                <a:ln>
                  <a:solidFill>
                    <a:srgbClr val="9933FF"/>
                  </a:solidFill>
                </a:ln>
              </a:rPr>
              <a:t> </a:t>
            </a:r>
            <a:r>
              <a:rPr lang="en-US" sz="2800" b="1" dirty="0" smtClean="0">
                <a:ln>
                  <a:solidFill>
                    <a:srgbClr val="9933FF"/>
                  </a:solidFill>
                </a:ln>
              </a:rPr>
              <a:t>y</a:t>
            </a:r>
            <a:r>
              <a:rPr lang="en-US" sz="2800" b="1" u="sng" dirty="0" smtClean="0">
                <a:ln>
                  <a:solidFill>
                    <a:srgbClr val="9933FF"/>
                  </a:solidFill>
                </a:ln>
              </a:rPr>
              <a:t>our </a:t>
            </a:r>
            <a:r>
              <a:rPr lang="en-US" sz="2800" b="1" u="sng" dirty="0">
                <a:ln>
                  <a:solidFill>
                    <a:srgbClr val="9933FF"/>
                  </a:solidFill>
                </a:ln>
              </a:rPr>
              <a:t>Elohim</a:t>
            </a:r>
            <a:r>
              <a:rPr lang="en-US" sz="2800" b="1" dirty="0">
                <a:ln>
                  <a:solidFill>
                    <a:srgbClr val="9933FF"/>
                  </a:solidFill>
                </a:ln>
              </a:rPr>
              <a:t> </a:t>
            </a:r>
            <a:r>
              <a:rPr lang="en-US" sz="2800" b="1" dirty="0">
                <a:ln w="12700">
                  <a:solidFill>
                    <a:srgbClr val="9933FF"/>
                  </a:solidFill>
                </a:ln>
                <a:solidFill>
                  <a:srgbClr val="FF6600"/>
                </a:solidFill>
                <a:effectLst>
                  <a:glow rad="88900">
                    <a:srgbClr val="FFFF00"/>
                  </a:glow>
                </a:effectLst>
              </a:rPr>
              <a:t>in the place which He </a:t>
            </a:r>
            <a:r>
              <a:rPr lang="en-US" sz="2800" b="1" dirty="0" smtClean="0">
                <a:ln w="12700">
                  <a:solidFill>
                    <a:srgbClr val="9933FF"/>
                  </a:solidFill>
                </a:ln>
                <a:solidFill>
                  <a:srgbClr val="FF6600"/>
                </a:solidFill>
                <a:effectLst>
                  <a:glow rad="88900">
                    <a:srgbClr val="FFFF00"/>
                  </a:glow>
                </a:effectLst>
              </a:rPr>
              <a:t>chooses …</a:t>
            </a:r>
            <a:r>
              <a:rPr lang="en-US" sz="2800" b="1" dirty="0" smtClean="0"/>
              <a:t> </a:t>
            </a:r>
            <a:br>
              <a:rPr lang="en-US" sz="2800" b="1" dirty="0" smtClean="0"/>
            </a:br>
            <a:r>
              <a:rPr lang="en-US" sz="2800" b="1" dirty="0" smtClean="0"/>
              <a:t>     </a:t>
            </a:r>
            <a:r>
              <a:rPr lang="en-US" sz="2800" b="1" dirty="0" smtClean="0">
                <a:ln>
                  <a:solidFill>
                    <a:schemeClr val="bg1"/>
                  </a:solidFill>
                </a:ln>
                <a:solidFill>
                  <a:srgbClr val="D73DCC"/>
                </a:solidFill>
                <a:effectLst>
                  <a:glow rad="127000">
                    <a:srgbClr val="00FF99"/>
                  </a:glow>
                </a:effectLst>
              </a:rPr>
              <a:t>[this is attendance for all three Festivals when they begin!]!</a:t>
            </a:r>
            <a:endParaRPr lang="en-CA" sz="4000" b="1" i="1" dirty="0" smtClean="0">
              <a:solidFill>
                <a:srgbClr val="0C27AC"/>
              </a:solidFill>
              <a:latin typeface="Arial Black" panose="020B0A04020102020204" pitchFamily="34" charset="0"/>
            </a:endParaRPr>
          </a:p>
        </p:txBody>
      </p:sp>
      <p:sp>
        <p:nvSpPr>
          <p:cNvPr id="12" name="Rounded Rectangle 11"/>
          <p:cNvSpPr/>
          <p:nvPr/>
        </p:nvSpPr>
        <p:spPr>
          <a:xfrm>
            <a:off x="101600" y="121296"/>
            <a:ext cx="12090400" cy="605023"/>
          </a:xfrm>
          <a:prstGeom prst="roundRect">
            <a:avLst>
              <a:gd name="adj" fmla="val 49100"/>
            </a:avLst>
          </a:prstGeom>
          <a:solidFill>
            <a:srgbClr val="FFCCFF"/>
          </a:solidFill>
          <a:ln>
            <a:solidFill>
              <a:srgbClr val="3E3EF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3600" b="1" dirty="0" smtClean="0">
                <a:solidFill>
                  <a:srgbClr val="3E3EF0"/>
                </a:solidFill>
                <a:effectLst>
                  <a:glow rad="88900">
                    <a:srgbClr val="FFFF00"/>
                  </a:glow>
                </a:effectLst>
              </a:rPr>
              <a:t>Some Statutes Yahusha Remembered as BINDING</a:t>
            </a:r>
            <a:r>
              <a:rPr lang="en-CA" sz="4000" b="1" dirty="0" smtClean="0">
                <a:solidFill>
                  <a:srgbClr val="3E3EF0"/>
                </a:solidFill>
                <a:effectLst>
                  <a:glow rad="88900">
                    <a:srgbClr val="FFFF00"/>
                  </a:glow>
                </a:effectLst>
              </a:rPr>
              <a:t>!</a:t>
            </a:r>
            <a:endParaRPr lang="en-CA" sz="3200" b="1" dirty="0">
              <a:ln>
                <a:solidFill>
                  <a:srgbClr val="0C27AC"/>
                </a:solidFill>
              </a:ln>
              <a:solidFill>
                <a:srgbClr val="FF6600"/>
              </a:solidFill>
              <a:latin typeface="Comic Sans MS" panose="030F0702030302020204" pitchFamily="66" charset="0"/>
            </a:endParaRPr>
          </a:p>
        </p:txBody>
      </p:sp>
    </p:spTree>
    <p:extLst>
      <p:ext uri="{BB962C8B-B14F-4D97-AF65-F5344CB8AC3E}">
        <p14:creationId xmlns:p14="http://schemas.microsoft.com/office/powerpoint/2010/main" val="234425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60000"/>
                <a:lumOff val="40000"/>
              </a:schemeClr>
            </a:gs>
            <a:gs pos="56000">
              <a:srgbClr val="3E3EF0"/>
            </a:gs>
            <a:gs pos="100000">
              <a:srgbClr val="FF6600">
                <a:alpha val="68000"/>
              </a:srgbClr>
            </a:gs>
          </a:gsLst>
          <a:lin ang="5400000" scaled="1"/>
        </a:gradFill>
        <a:effectLst/>
      </p:bgPr>
    </p:bg>
    <p:spTree>
      <p:nvGrpSpPr>
        <p:cNvPr id="1" name=""/>
        <p:cNvGrpSpPr/>
        <p:nvPr/>
      </p:nvGrpSpPr>
      <p:grpSpPr>
        <a:xfrm>
          <a:off x="0" y="0"/>
          <a:ext cx="0" cy="0"/>
          <a:chOff x="0" y="0"/>
          <a:chExt cx="0" cy="0"/>
        </a:xfrm>
      </p:grpSpPr>
      <p:sp>
        <p:nvSpPr>
          <p:cNvPr id="4" name="Rounded Rectangle 3"/>
          <p:cNvSpPr/>
          <p:nvPr/>
        </p:nvSpPr>
        <p:spPr>
          <a:xfrm>
            <a:off x="439197" y="362863"/>
            <a:ext cx="11353799" cy="3697224"/>
          </a:xfrm>
          <a:prstGeom prst="roundRect">
            <a:avLst>
              <a:gd name="adj" fmla="val 30955"/>
            </a:avLst>
          </a:prstGeom>
          <a:ln w="76200">
            <a:solidFill>
              <a:srgbClr val="FFCC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4000" b="1" u="sng" dirty="0" smtClean="0">
                <a:ln>
                  <a:solidFill>
                    <a:schemeClr val="bg1"/>
                  </a:solidFill>
                </a:ln>
                <a:solidFill>
                  <a:srgbClr val="FFFF00"/>
                </a:solidFill>
              </a:rPr>
              <a:t>WHY</a:t>
            </a:r>
            <a:r>
              <a:rPr lang="en-US" sz="4000" dirty="0" smtClean="0">
                <a:solidFill>
                  <a:srgbClr val="FFFF00"/>
                </a:solidFill>
              </a:rPr>
              <a:t> </a:t>
            </a:r>
            <a:r>
              <a:rPr lang="en-US" sz="4000" b="1" dirty="0" smtClean="0">
                <a:solidFill>
                  <a:srgbClr val="FFFF00"/>
                </a:solidFill>
              </a:rPr>
              <a:t>the</a:t>
            </a:r>
            <a:r>
              <a:rPr lang="en-US" sz="4000" dirty="0" smtClean="0">
                <a:solidFill>
                  <a:srgbClr val="FFFF00"/>
                </a:solidFill>
              </a:rPr>
              <a:t> “</a:t>
            </a:r>
            <a:r>
              <a:rPr lang="en-US" sz="4000" u="sng" dirty="0" smtClean="0">
                <a:ln w="28575">
                  <a:solidFill>
                    <a:srgbClr val="9933FF"/>
                  </a:solidFill>
                </a:ln>
                <a:solidFill>
                  <a:srgbClr val="FFFF00"/>
                </a:solidFill>
                <a:latin typeface="Arial Black" panose="020B0A04020102020204" pitchFamily="34" charset="0"/>
              </a:rPr>
              <a:t>MUST</a:t>
            </a:r>
            <a:r>
              <a:rPr lang="en-US" sz="4000" dirty="0" smtClean="0">
                <a:solidFill>
                  <a:srgbClr val="FFFF00"/>
                </a:solidFill>
              </a:rPr>
              <a:t>”  </a:t>
            </a:r>
            <a:r>
              <a:rPr lang="en-US" sz="4000" b="1" dirty="0" smtClean="0">
                <a:solidFill>
                  <a:srgbClr val="FFFF00"/>
                </a:solidFill>
              </a:rPr>
              <a:t>in Yahusha’s remark – </a:t>
            </a:r>
            <a:br>
              <a:rPr lang="en-US" sz="4000" b="1" dirty="0" smtClean="0">
                <a:solidFill>
                  <a:srgbClr val="FFFF00"/>
                </a:solidFill>
              </a:rPr>
            </a:br>
            <a:r>
              <a:rPr lang="en-US" sz="4000" b="1" dirty="0" smtClean="0">
                <a:solidFill>
                  <a:srgbClr val="0C27AC"/>
                </a:solidFill>
              </a:rPr>
              <a:t>I</a:t>
            </a:r>
            <a:r>
              <a:rPr lang="en-US" sz="4000" dirty="0" smtClean="0"/>
              <a:t> </a:t>
            </a:r>
            <a:r>
              <a:rPr lang="en-US" sz="4000" u="sng" dirty="0">
                <a:ln w="28575">
                  <a:solidFill>
                    <a:srgbClr val="9933FF"/>
                  </a:solidFill>
                </a:ln>
                <a:solidFill>
                  <a:srgbClr val="FFFF00"/>
                </a:solidFill>
                <a:latin typeface="Arial Black" panose="020B0A04020102020204" pitchFamily="34" charset="0"/>
              </a:rPr>
              <a:t>MUST</a:t>
            </a:r>
            <a:r>
              <a:rPr lang="en-US" sz="4000" dirty="0">
                <a:ln w="28575">
                  <a:solidFill>
                    <a:srgbClr val="9933FF"/>
                  </a:solidFill>
                </a:ln>
                <a:solidFill>
                  <a:srgbClr val="FFFF00"/>
                </a:solidFill>
                <a:latin typeface="Arial Black" panose="020B0A04020102020204" pitchFamily="34" charset="0"/>
              </a:rPr>
              <a:t> </a:t>
            </a:r>
            <a:r>
              <a:rPr lang="en-US" sz="4000" dirty="0" smtClean="0">
                <a:solidFill>
                  <a:srgbClr val="0C27AC"/>
                </a:solidFill>
              </a:rPr>
              <a:t>be about My Father’s </a:t>
            </a:r>
            <a:r>
              <a:rPr lang="en-US" sz="4400" dirty="0" smtClean="0">
                <a:solidFill>
                  <a:srgbClr val="0C27AC"/>
                </a:solidFill>
              </a:rPr>
              <a:t>business! -</a:t>
            </a:r>
            <a:r>
              <a:rPr lang="en-US" sz="4400" b="1" dirty="0" smtClean="0">
                <a:solidFill>
                  <a:srgbClr val="0C27AC"/>
                </a:solidFill>
                <a:effectLst>
                  <a:glow rad="127000">
                    <a:srgbClr val="FFFF00"/>
                  </a:glow>
                </a:effectLst>
              </a:rPr>
              <a:t>?</a:t>
            </a:r>
            <a:r>
              <a:rPr lang="en-US" sz="4400" dirty="0" smtClean="0">
                <a:solidFill>
                  <a:srgbClr val="0C27AC"/>
                </a:solidFill>
              </a:rPr>
              <a:t/>
            </a:r>
            <a:br>
              <a:rPr lang="en-US" sz="4400" dirty="0" smtClean="0">
                <a:solidFill>
                  <a:srgbClr val="0C27AC"/>
                </a:solidFill>
              </a:rPr>
            </a:br>
            <a:endParaRPr lang="en-US" sz="4400" dirty="0" smtClean="0">
              <a:solidFill>
                <a:srgbClr val="0C27AC"/>
              </a:solidFill>
            </a:endParaRPr>
          </a:p>
          <a:p>
            <a:pPr algn="ctr"/>
            <a:endParaRPr lang="en-US" sz="4400" b="1" dirty="0">
              <a:solidFill>
                <a:schemeClr val="bg1"/>
              </a:solidFill>
            </a:endParaRPr>
          </a:p>
        </p:txBody>
      </p:sp>
      <p:sp>
        <p:nvSpPr>
          <p:cNvPr id="2" name="Slide Number Placeholder 1"/>
          <p:cNvSpPr>
            <a:spLocks noGrp="1"/>
          </p:cNvSpPr>
          <p:nvPr>
            <p:ph type="sldNum" sz="quarter" idx="12"/>
          </p:nvPr>
        </p:nvSpPr>
        <p:spPr>
          <a:xfrm>
            <a:off x="11782425" y="6492875"/>
            <a:ext cx="409575" cy="365125"/>
          </a:xfrm>
        </p:spPr>
        <p:txBody>
          <a:bodyPr/>
          <a:lstStyle/>
          <a:p>
            <a:fld id="{6D22F896-40B5-4ADD-8801-0D06FADFA095}" type="slidenum">
              <a:rPr lang="en-US" sz="1400" smtClean="0">
                <a:solidFill>
                  <a:schemeClr val="bg1"/>
                </a:solidFill>
              </a:rPr>
              <a:t>16</a:t>
            </a:fld>
            <a:endParaRPr lang="en-US" sz="1400" dirty="0">
              <a:solidFill>
                <a:schemeClr val="bg1"/>
              </a:solidFill>
            </a:endParaRPr>
          </a:p>
        </p:txBody>
      </p:sp>
      <p:pic>
        <p:nvPicPr>
          <p:cNvPr id="5" name="Picture 11" descr="C:\Users\Rae\Desktop\Art on Desktop\white man clip art\yellow-blue smiley faces\Smiley Decision Questions png.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3203" r="-3588"/>
          <a:stretch/>
        </p:blipFill>
        <p:spPr bwMode="auto">
          <a:xfrm>
            <a:off x="286201" y="4364881"/>
            <a:ext cx="2030587" cy="227674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3" name="Notched Right Arrow 2"/>
          <p:cNvSpPr/>
          <p:nvPr/>
        </p:nvSpPr>
        <p:spPr>
          <a:xfrm rot="16200000">
            <a:off x="579426" y="2919647"/>
            <a:ext cx="1928770" cy="484632"/>
          </a:xfrm>
          <a:prstGeom prst="notchedRightArrow">
            <a:avLst>
              <a:gd name="adj1" fmla="val 34715"/>
              <a:gd name="adj2" fmla="val 82951"/>
            </a:avLst>
          </a:prstGeom>
          <a:solidFill>
            <a:srgbClr val="00FF99"/>
          </a:solidFill>
          <a:ln w="38100">
            <a:solidFill>
              <a:srgbClr val="D73DCC"/>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p:nvSpPr>
        <p:spPr>
          <a:xfrm>
            <a:off x="1092571" y="2261526"/>
            <a:ext cx="10700425" cy="19565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lvl="0" algn="ctr">
              <a:tabLst>
                <a:tab pos="4397375" algn="l"/>
              </a:tabLst>
            </a:pPr>
            <a:r>
              <a:rPr lang="en-US" sz="3600" b="1" dirty="0" smtClean="0">
                <a:solidFill>
                  <a:srgbClr val="FF0000"/>
                </a:solidFill>
              </a:rPr>
              <a:t> </a:t>
            </a:r>
            <a:r>
              <a:rPr lang="en-US" sz="3600" b="1" u="sng" dirty="0" smtClean="0">
                <a:solidFill>
                  <a:srgbClr val="FF0000"/>
                </a:solidFill>
              </a:rPr>
              <a:t>WHAT </a:t>
            </a:r>
            <a:r>
              <a:rPr lang="en-US" sz="3600" b="1" u="sng" dirty="0">
                <a:solidFill>
                  <a:srgbClr val="FF0000"/>
                </a:solidFill>
              </a:rPr>
              <a:t>IS</a:t>
            </a:r>
            <a:r>
              <a:rPr lang="en-US" sz="3600" b="1" dirty="0">
                <a:solidFill>
                  <a:srgbClr val="FF0000"/>
                </a:solidFill>
              </a:rPr>
              <a:t> </a:t>
            </a:r>
            <a:r>
              <a:rPr lang="en-US" sz="3600" dirty="0">
                <a:solidFill>
                  <a:prstClr val="white"/>
                </a:solidFill>
              </a:rPr>
              <a:t>– </a:t>
            </a:r>
            <a:r>
              <a:rPr lang="en-US" sz="3600" b="1" dirty="0">
                <a:ln>
                  <a:solidFill>
                    <a:sysClr val="windowText" lastClr="000000"/>
                  </a:solidFill>
                </a:ln>
                <a:solidFill>
                  <a:srgbClr val="0C27AC"/>
                </a:solidFill>
                <a:effectLst>
                  <a:glow rad="127000">
                    <a:srgbClr val="FFFF00"/>
                  </a:glow>
                </a:effectLst>
              </a:rPr>
              <a:t>His Father’s </a:t>
            </a:r>
            <a:r>
              <a:rPr lang="en-US" sz="3600" b="1" dirty="0" smtClean="0">
                <a:ln>
                  <a:solidFill>
                    <a:sysClr val="windowText" lastClr="000000"/>
                  </a:solidFill>
                </a:ln>
                <a:solidFill>
                  <a:srgbClr val="0C27AC"/>
                </a:solidFill>
                <a:effectLst>
                  <a:glow rad="127000">
                    <a:srgbClr val="FFFF00"/>
                  </a:glow>
                </a:effectLst>
              </a:rPr>
              <a:t>BUSINESS?</a:t>
            </a:r>
          </a:p>
          <a:p>
            <a:pPr lvl="0" algn="ctr"/>
            <a:r>
              <a:rPr lang="en-US" sz="3600" b="1" dirty="0" smtClean="0">
                <a:solidFill>
                  <a:prstClr val="black"/>
                </a:solidFill>
              </a:rPr>
              <a:t>  </a:t>
            </a:r>
            <a:r>
              <a:rPr lang="en-US" sz="3600" b="1" u="sng" dirty="0" smtClean="0">
                <a:solidFill>
                  <a:prstClr val="black"/>
                </a:solidFill>
              </a:rPr>
              <a:t>Can we hear</a:t>
            </a:r>
            <a:r>
              <a:rPr lang="en-US" sz="3600" b="1" dirty="0" smtClean="0">
                <a:solidFill>
                  <a:prstClr val="black"/>
                </a:solidFill>
              </a:rPr>
              <a:t> - </a:t>
            </a:r>
            <a:r>
              <a:rPr lang="en-US" sz="3600" b="1" dirty="0" smtClean="0">
                <a:solidFill>
                  <a:srgbClr val="3E3EF0"/>
                </a:solidFill>
              </a:rPr>
              <a:t>Yahusha’s</a:t>
            </a:r>
            <a:r>
              <a:rPr lang="en-US" sz="3600" b="1" dirty="0" smtClean="0">
                <a:solidFill>
                  <a:prstClr val="black"/>
                </a:solidFill>
              </a:rPr>
              <a:t> </a:t>
            </a:r>
            <a:r>
              <a:rPr lang="en-US" sz="3600" b="1" dirty="0" smtClean="0">
                <a:solidFill>
                  <a:prstClr val="black"/>
                </a:solidFill>
                <a:effectLst>
                  <a:glow rad="127000">
                    <a:srgbClr val="FFCCFF"/>
                  </a:glow>
                </a:effectLst>
              </a:rPr>
              <a:t>Compelling</a:t>
            </a:r>
            <a:r>
              <a:rPr lang="en-US" sz="3600" b="1" dirty="0" smtClean="0">
                <a:solidFill>
                  <a:prstClr val="black"/>
                </a:solidFill>
              </a:rPr>
              <a:t> </a:t>
            </a:r>
            <a:br>
              <a:rPr lang="en-US" sz="3600" b="1" dirty="0" smtClean="0">
                <a:solidFill>
                  <a:prstClr val="black"/>
                </a:solidFill>
              </a:rPr>
            </a:br>
            <a:r>
              <a:rPr lang="en-US" sz="3600" b="1" dirty="0" smtClean="0">
                <a:solidFill>
                  <a:prstClr val="black"/>
                </a:solidFill>
              </a:rPr>
              <a:t>	</a:t>
            </a:r>
            <a:r>
              <a:rPr lang="en-US" sz="3600" b="1" dirty="0" smtClean="0">
                <a:solidFill>
                  <a:prstClr val="black"/>
                </a:solidFill>
                <a:effectLst>
                  <a:glow rad="127000">
                    <a:srgbClr val="00FF00"/>
                  </a:glow>
                </a:effectLst>
              </a:rPr>
              <a:t>Heart </a:t>
            </a:r>
            <a:r>
              <a:rPr lang="en-US" sz="3600" b="1" dirty="0">
                <a:solidFill>
                  <a:prstClr val="black"/>
                </a:solidFill>
                <a:effectLst>
                  <a:glow rad="127000">
                    <a:srgbClr val="00FF00"/>
                  </a:glow>
                </a:effectLst>
              </a:rPr>
              <a:t>felt Conviction</a:t>
            </a:r>
            <a:r>
              <a:rPr lang="en-US" sz="3600" b="1" dirty="0">
                <a:solidFill>
                  <a:prstClr val="black"/>
                </a:solidFill>
              </a:rPr>
              <a:t>?</a:t>
            </a:r>
          </a:p>
        </p:txBody>
      </p:sp>
      <p:sp>
        <p:nvSpPr>
          <p:cNvPr id="8" name="Bent Arrow 7"/>
          <p:cNvSpPr/>
          <p:nvPr/>
        </p:nvSpPr>
        <p:spPr>
          <a:xfrm rot="16200000">
            <a:off x="2058948" y="1968162"/>
            <a:ext cx="1703660" cy="2116215"/>
          </a:xfrm>
          <a:prstGeom prst="bentArrow">
            <a:avLst>
              <a:gd name="adj1" fmla="val 7304"/>
              <a:gd name="adj2" fmla="val 12666"/>
              <a:gd name="adj3" fmla="val 25000"/>
              <a:gd name="adj4" fmla="val 57156"/>
            </a:avLst>
          </a:prstGeom>
          <a:solidFill>
            <a:srgbClr val="FF6600"/>
          </a:solidFill>
          <a:ln w="38100">
            <a:solidFill>
              <a:schemeClr val="bg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9" name="Cloud Callout 8"/>
          <p:cNvSpPr/>
          <p:nvPr/>
        </p:nvSpPr>
        <p:spPr>
          <a:xfrm>
            <a:off x="2987318" y="4364881"/>
            <a:ext cx="6236413" cy="1090201"/>
          </a:xfrm>
          <a:prstGeom prst="cloudCallout">
            <a:avLst>
              <a:gd name="adj1" fmla="val -60008"/>
              <a:gd name="adj2" fmla="val 33991"/>
            </a:avLst>
          </a:prstGeom>
          <a:solidFill>
            <a:srgbClr val="FFFF00"/>
          </a:solidFill>
          <a:ln w="57150">
            <a:solidFill>
              <a:srgbClr val="0C27AC"/>
            </a:solidFill>
          </a:ln>
          <a:effectLst>
            <a:glow rad="127000">
              <a:srgbClr val="FFCCFF"/>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4400" b="1" i="1" dirty="0" smtClean="0">
                <a:ln>
                  <a:solidFill>
                    <a:srgbClr val="00FF00"/>
                  </a:solidFill>
                </a:ln>
                <a:solidFill>
                  <a:srgbClr val="FF0000"/>
                </a:solidFill>
                <a:effectLst>
                  <a:glow rad="76200">
                    <a:srgbClr val="00FF99"/>
                  </a:glow>
                </a:effectLst>
                <a:latin typeface="Comic Sans MS" panose="030F0702030302020204" pitchFamily="66" charset="0"/>
              </a:rPr>
              <a:t>Binding?!</a:t>
            </a:r>
            <a:endParaRPr lang="en-CA" sz="4400" b="1" i="1" dirty="0">
              <a:ln>
                <a:solidFill>
                  <a:srgbClr val="00FF00"/>
                </a:solidFill>
              </a:ln>
              <a:solidFill>
                <a:srgbClr val="FF0000"/>
              </a:solidFill>
              <a:effectLst>
                <a:glow rad="76200">
                  <a:srgbClr val="00FF99"/>
                </a:glow>
              </a:effectLst>
              <a:latin typeface="Comic Sans MS" panose="030F0702030302020204" pitchFamily="66" charset="0"/>
            </a:endParaRPr>
          </a:p>
        </p:txBody>
      </p:sp>
      <p:sp>
        <p:nvSpPr>
          <p:cNvPr id="10" name="Rectangle 9"/>
          <p:cNvSpPr/>
          <p:nvPr/>
        </p:nvSpPr>
        <p:spPr>
          <a:xfrm>
            <a:off x="2142309" y="5664173"/>
            <a:ext cx="9518503" cy="10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r>
              <a:rPr lang="en-CA" sz="3200" b="1" dirty="0" smtClean="0">
                <a:solidFill>
                  <a:schemeClr val="bg1">
                    <a:lumMod val="65000"/>
                    <a:lumOff val="35000"/>
                  </a:schemeClr>
                </a:solidFill>
              </a:rPr>
              <a:t>Which “calendar” was </a:t>
            </a:r>
            <a:r>
              <a:rPr lang="en-CA" sz="3200" b="1" dirty="0" smtClean="0">
                <a:solidFill>
                  <a:srgbClr val="0070C0"/>
                </a:solidFill>
              </a:rPr>
              <a:t>Yahusha</a:t>
            </a:r>
            <a:r>
              <a:rPr lang="en-CA" sz="3200" b="1" dirty="0" smtClean="0">
                <a:solidFill>
                  <a:schemeClr val="bg1">
                    <a:lumMod val="65000"/>
                    <a:lumOff val="35000"/>
                  </a:schemeClr>
                </a:solidFill>
              </a:rPr>
              <a:t> “bound to”?</a:t>
            </a:r>
          </a:p>
          <a:p>
            <a:pPr algn="ctr"/>
            <a:r>
              <a:rPr lang="en-CA" sz="3200" b="1" dirty="0" smtClean="0">
                <a:solidFill>
                  <a:schemeClr val="bg1">
                    <a:lumMod val="65000"/>
                    <a:lumOff val="35000"/>
                  </a:schemeClr>
                </a:solidFill>
              </a:rPr>
              <a:t>What was the “calendar year” for confirmation?</a:t>
            </a:r>
            <a:endParaRPr lang="en-CA" sz="3200" b="1" dirty="0">
              <a:solidFill>
                <a:schemeClr val="bg1">
                  <a:lumMod val="65000"/>
                  <a:lumOff val="35000"/>
                </a:schemeClr>
              </a:solidFill>
            </a:endParaRPr>
          </a:p>
        </p:txBody>
      </p:sp>
    </p:spTree>
    <p:extLst>
      <p:ext uri="{BB962C8B-B14F-4D97-AF65-F5344CB8AC3E}">
        <p14:creationId xmlns:p14="http://schemas.microsoft.com/office/powerpoint/2010/main" val="1072030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1500"/>
                                        <p:tgtEl>
                                          <p:spTgt spid="7"/>
                                        </p:tgtEl>
                                      </p:cBhvr>
                                    </p:animEffect>
                                  </p:childTnLst>
                                </p:cTn>
                              </p:par>
                            </p:childTnLst>
                          </p:cTn>
                        </p:par>
                        <p:par>
                          <p:cTn id="13" fill="hold">
                            <p:stCondLst>
                              <p:cond delay="1500"/>
                            </p:stCondLst>
                            <p:childTnLst>
                              <p:par>
                                <p:cTn id="14" presetID="22" presetClass="entr" presetSubtype="4" fill="hold" grpId="0" nodeType="afterEffect">
                                  <p:stCondLst>
                                    <p:cond delay="200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1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3"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2500" fill="hold"/>
                                        <p:tgtEl>
                                          <p:spTgt spid="9"/>
                                        </p:tgtEl>
                                        <p:attrNameLst>
                                          <p:attrName>ppt_x</p:attrName>
                                        </p:attrNameLst>
                                      </p:cBhvr>
                                      <p:tavLst>
                                        <p:tav tm="0">
                                          <p:val>
                                            <p:strVal val="1+#ppt_w/2"/>
                                          </p:val>
                                        </p:tav>
                                        <p:tav tm="100000">
                                          <p:val>
                                            <p:strVal val="#ppt_x"/>
                                          </p:val>
                                        </p:tav>
                                      </p:tavLst>
                                    </p:anim>
                                    <p:anim calcmode="lin" valueType="num">
                                      <p:cBhvr additive="base">
                                        <p:cTn id="22" dur="2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8" grpId="0" animBg="1"/>
      <p:bldP spid="9" grpId="0" animBg="1"/>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2379" y="324495"/>
            <a:ext cx="11111971" cy="5190931"/>
          </a:xfrm>
          <a:gradFill>
            <a:gsLst>
              <a:gs pos="0">
                <a:srgbClr val="FF6600">
                  <a:alpha val="86000"/>
                  <a:lumMod val="56000"/>
                  <a:lumOff val="44000"/>
                </a:srgbClr>
              </a:gs>
              <a:gs pos="46000">
                <a:srgbClr val="FFCCFF"/>
              </a:gs>
              <a:gs pos="99000">
                <a:schemeClr val="tx2">
                  <a:lumMod val="50000"/>
                </a:schemeClr>
              </a:gs>
            </a:gsLst>
            <a:lin ang="5400000" scaled="1"/>
          </a:gradFill>
          <a:scene3d>
            <a:camera prst="orthographicFront"/>
            <a:lightRig rig="threePt" dir="t"/>
          </a:scene3d>
          <a:sp3d>
            <a:bevelT/>
          </a:sp3d>
        </p:spPr>
        <p:txBody>
          <a:bodyPr>
            <a:noAutofit/>
            <a:sp3d extrusionH="57150">
              <a:bevelT h="25400" prst="softRound"/>
            </a:sp3d>
          </a:bodyPr>
          <a:lstStyle/>
          <a:p>
            <a:pPr algn="ctr"/>
            <a:r>
              <a:rPr lang="en-CA" sz="8800" b="1" dirty="0" smtClean="0">
                <a:ln>
                  <a:solidFill>
                    <a:schemeClr val="tx1"/>
                  </a:solidFill>
                </a:ln>
                <a:solidFill>
                  <a:srgbClr val="0C27AC"/>
                </a:solidFill>
                <a:effectLst>
                  <a:glow rad="228600">
                    <a:srgbClr val="FFFF00"/>
                  </a:glow>
                </a:effectLst>
              </a:rPr>
              <a:t>Why </a:t>
            </a:r>
            <a:r>
              <a:rPr lang="en-CA" sz="8800" b="1" dirty="0" smtClean="0">
                <a:ln w="19050">
                  <a:solidFill>
                    <a:srgbClr val="FFFF00"/>
                  </a:solidFill>
                </a:ln>
                <a:solidFill>
                  <a:srgbClr val="0C27AC"/>
                </a:solidFill>
                <a:effectLst>
                  <a:glow rad="228600">
                    <a:srgbClr val="FFCCFF"/>
                  </a:glow>
                </a:effectLst>
              </a:rPr>
              <a:t>was Yahusha </a:t>
            </a:r>
            <a:br>
              <a:rPr lang="en-CA" sz="8800" b="1" dirty="0" smtClean="0">
                <a:ln w="19050">
                  <a:solidFill>
                    <a:srgbClr val="FFFF00"/>
                  </a:solidFill>
                </a:ln>
                <a:solidFill>
                  <a:srgbClr val="0C27AC"/>
                </a:solidFill>
                <a:effectLst>
                  <a:glow rad="228600">
                    <a:srgbClr val="FFCCFF"/>
                  </a:glow>
                </a:effectLst>
              </a:rPr>
            </a:br>
            <a:r>
              <a:rPr lang="en-CA" sz="8800" b="1" dirty="0" smtClean="0">
                <a:ln w="19050">
                  <a:solidFill>
                    <a:srgbClr val="FFFF00"/>
                  </a:solidFill>
                </a:ln>
                <a:solidFill>
                  <a:srgbClr val="0C27AC"/>
                </a:solidFill>
                <a:effectLst>
                  <a:glow rad="228600">
                    <a:srgbClr val="FFFF00"/>
                  </a:glow>
                </a:effectLst>
              </a:rPr>
              <a:t>in</a:t>
            </a:r>
            <a:r>
              <a:rPr lang="en-CA" sz="8800" b="1" dirty="0" smtClean="0">
                <a:ln w="19050">
                  <a:solidFill>
                    <a:srgbClr val="FFFF00"/>
                  </a:solidFill>
                </a:ln>
                <a:solidFill>
                  <a:srgbClr val="0C27AC"/>
                </a:solidFill>
                <a:effectLst>
                  <a:glow rad="228600">
                    <a:srgbClr val="FFCCFF"/>
                  </a:glow>
                </a:effectLst>
              </a:rPr>
              <a:t> the Tabernacle AFTER the Feast </a:t>
            </a:r>
            <a:br>
              <a:rPr lang="en-CA" sz="8800" b="1" dirty="0" smtClean="0">
                <a:ln w="19050">
                  <a:solidFill>
                    <a:srgbClr val="FFFF00"/>
                  </a:solidFill>
                </a:ln>
                <a:solidFill>
                  <a:srgbClr val="0C27AC"/>
                </a:solidFill>
                <a:effectLst>
                  <a:glow rad="228600">
                    <a:srgbClr val="FFCCFF"/>
                  </a:glow>
                </a:effectLst>
              </a:rPr>
            </a:br>
            <a:r>
              <a:rPr lang="en-CA" sz="8800" b="1" dirty="0" smtClean="0">
                <a:ln w="19050">
                  <a:solidFill>
                    <a:srgbClr val="FFFF00"/>
                  </a:solidFill>
                </a:ln>
                <a:solidFill>
                  <a:srgbClr val="0C27AC"/>
                </a:solidFill>
                <a:effectLst>
                  <a:glow rad="228600">
                    <a:srgbClr val="FFCCFF"/>
                  </a:glow>
                </a:effectLst>
              </a:rPr>
              <a:t>of the </a:t>
            </a:r>
            <a:r>
              <a:rPr lang="en-CA" sz="3600" b="1" dirty="0" smtClean="0">
                <a:ln w="19050">
                  <a:solidFill>
                    <a:sysClr val="windowText" lastClr="000000"/>
                  </a:solidFill>
                </a:ln>
                <a:solidFill>
                  <a:schemeClr val="tx1"/>
                </a:solidFill>
                <a:effectLst/>
              </a:rPr>
              <a:t>[unbelieving]</a:t>
            </a:r>
            <a:r>
              <a:rPr lang="en-CA" sz="6600" b="1" dirty="0" smtClean="0">
                <a:ln w="19050">
                  <a:solidFill>
                    <a:sysClr val="windowText" lastClr="000000"/>
                  </a:solidFill>
                </a:ln>
                <a:solidFill>
                  <a:schemeClr val="tx1"/>
                </a:solidFill>
                <a:effectLst/>
              </a:rPr>
              <a:t> </a:t>
            </a:r>
            <a:r>
              <a:rPr lang="en-CA" sz="8800" b="1" dirty="0" smtClean="0">
                <a:ln w="19050">
                  <a:solidFill>
                    <a:srgbClr val="FFFF00"/>
                  </a:solidFill>
                </a:ln>
                <a:solidFill>
                  <a:srgbClr val="0C27AC"/>
                </a:solidFill>
                <a:effectLst>
                  <a:glow rad="228600">
                    <a:srgbClr val="FFCCFF"/>
                  </a:glow>
                </a:effectLst>
              </a:rPr>
              <a:t>Jews?</a:t>
            </a:r>
            <a:endParaRPr lang="en-CA" sz="8800" b="1" dirty="0">
              <a:ln>
                <a:solidFill>
                  <a:schemeClr val="tx1"/>
                </a:solidFill>
              </a:ln>
              <a:solidFill>
                <a:srgbClr val="0C27AC"/>
              </a:solidFill>
              <a:effectLst>
                <a:glow rad="228600">
                  <a:schemeClr val="accent3">
                    <a:satMod val="175000"/>
                    <a:alpha val="40000"/>
                  </a:schemeClr>
                </a:glow>
              </a:effectLst>
            </a:endParaRPr>
          </a:p>
        </p:txBody>
      </p:sp>
      <p:cxnSp>
        <p:nvCxnSpPr>
          <p:cNvPr id="8" name="Straight Connector 7"/>
          <p:cNvCxnSpPr/>
          <p:nvPr/>
        </p:nvCxnSpPr>
        <p:spPr>
          <a:xfrm>
            <a:off x="1513019" y="4100859"/>
            <a:ext cx="3834705" cy="0"/>
          </a:xfrm>
          <a:prstGeom prst="line">
            <a:avLst/>
          </a:prstGeom>
          <a:ln w="57150">
            <a:solidFill>
              <a:srgbClr val="FFFF00"/>
            </a:solidFill>
            <a:headEnd type="oval" w="med" len="med"/>
            <a:tailEnd type="oval" w="med" len="med"/>
          </a:ln>
          <a:effectLst>
            <a:glow rad="76200">
              <a:srgbClr val="D73DCC"/>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p:nvSpPr>
        <p:spPr>
          <a:xfrm>
            <a:off x="11635830" y="6349005"/>
            <a:ext cx="42554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1">
                    <a:lumMod val="65000"/>
                    <a:lumOff val="35000"/>
                  </a:schemeClr>
                </a:solidFill>
              </a:rPr>
              <a:pPr/>
              <a:t>17</a:t>
            </a:fld>
            <a:endParaRPr lang="en-US" dirty="0">
              <a:solidFill>
                <a:schemeClr val="bg1">
                  <a:lumMod val="65000"/>
                  <a:lumOff val="35000"/>
                </a:schemeClr>
              </a:solidFill>
            </a:endParaRPr>
          </a:p>
        </p:txBody>
      </p:sp>
      <p:sp>
        <p:nvSpPr>
          <p:cNvPr id="5" name="Title 1"/>
          <p:cNvSpPr txBox="1">
            <a:spLocks/>
          </p:cNvSpPr>
          <p:nvPr/>
        </p:nvSpPr>
        <p:spPr>
          <a:xfrm>
            <a:off x="523859" y="5705174"/>
            <a:ext cx="11111971" cy="936385"/>
          </a:xfrm>
          <a:prstGeom prst="rect">
            <a:avLst/>
          </a:prstGeom>
          <a:gradFill flip="none" rotWithShape="1">
            <a:gsLst>
              <a:gs pos="0">
                <a:srgbClr val="FF6600">
                  <a:alpha val="86000"/>
                  <a:lumMod val="56000"/>
                  <a:lumOff val="44000"/>
                </a:srgbClr>
              </a:gs>
              <a:gs pos="46000">
                <a:srgbClr val="FFCCFF"/>
              </a:gs>
              <a:gs pos="99000">
                <a:schemeClr val="tx2">
                  <a:lumMod val="50000"/>
                </a:schemeClr>
              </a:gs>
            </a:gsLst>
            <a:lin ang="16200000" scaled="1"/>
            <a:tileRect/>
          </a:gradFill>
          <a:scene3d>
            <a:camera prst="orthographicFront"/>
            <a:lightRig rig="threePt" dir="t"/>
          </a:scene3d>
          <a:sp3d>
            <a:bevelT/>
          </a:sp3d>
        </p:spPr>
        <p:txBody>
          <a:bodyPr vert="horz" lIns="91440" tIns="45720" rIns="91440" bIns="45720" rtlCol="0" anchor="ctr">
            <a:noAutofit/>
            <a:sp3d extrusionH="57150">
              <a:bevelT h="25400" prst="softRound"/>
            </a:sp3d>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CA" sz="4400" b="1" dirty="0" smtClean="0">
                <a:ln>
                  <a:solidFill>
                    <a:schemeClr val="tx1"/>
                  </a:solidFill>
                </a:ln>
                <a:solidFill>
                  <a:srgbClr val="0C27AC"/>
                </a:solidFill>
                <a:effectLst/>
              </a:rPr>
              <a:t>Next:  Comparison of the Two Calendars</a:t>
            </a:r>
            <a:endParaRPr lang="en-CA" sz="8800" b="1" dirty="0">
              <a:ln>
                <a:solidFill>
                  <a:schemeClr val="tx1"/>
                </a:solidFill>
              </a:ln>
              <a:solidFill>
                <a:srgbClr val="0C27AC"/>
              </a:solidFill>
              <a:effectLst/>
            </a:endParaRPr>
          </a:p>
        </p:txBody>
      </p:sp>
    </p:spTree>
    <p:extLst>
      <p:ext uri="{BB962C8B-B14F-4D97-AF65-F5344CB8AC3E}">
        <p14:creationId xmlns:p14="http://schemas.microsoft.com/office/powerpoint/2010/main" val="1831265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29000">
              <a:schemeClr val="accent6">
                <a:lumMod val="75000"/>
                <a:alpha val="67000"/>
              </a:schemeClr>
            </a:gs>
            <a:gs pos="47000">
              <a:schemeClr val="tx1"/>
            </a:gs>
            <a:gs pos="69000">
              <a:schemeClr val="accent6">
                <a:lumMod val="50000"/>
              </a:schemeClr>
            </a:gs>
          </a:gsLst>
          <a:lin ang="16200000" scaled="1"/>
        </a:gradFill>
        <a:effectLst/>
      </p:bgPr>
    </p:bg>
    <p:spTree>
      <p:nvGrpSpPr>
        <p:cNvPr id="1" name=""/>
        <p:cNvGrpSpPr/>
        <p:nvPr/>
      </p:nvGrpSpPr>
      <p:grpSpPr>
        <a:xfrm>
          <a:off x="0" y="0"/>
          <a:ext cx="0" cy="0"/>
          <a:chOff x="0" y="0"/>
          <a:chExt cx="0" cy="0"/>
        </a:xfrm>
      </p:grpSpPr>
      <p:pic>
        <p:nvPicPr>
          <p:cNvPr id="29" name="Picture 2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345808" y="2136097"/>
            <a:ext cx="5126077" cy="3795755"/>
          </a:xfrm>
          <a:prstGeom prst="rect">
            <a:avLst/>
          </a:prstGeom>
          <a:ln w="12700">
            <a:solidFill>
              <a:srgbClr val="3E3EF0"/>
            </a:solidFill>
          </a:ln>
          <a:extLst>
            <a:ext uri="{53640926-AAD7-44D8-BBD7-CCE9431645EC}">
              <a14:shadowObscured xmlns:a14="http://schemas.microsoft.com/office/drawing/2010/main"/>
            </a:ext>
          </a:extLst>
        </p:spPr>
      </p:pic>
      <p:pic>
        <p:nvPicPr>
          <p:cNvPr id="5" name="Content Placeholder 3"/>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a:stretch/>
        </p:blipFill>
        <p:spPr>
          <a:xfrm>
            <a:off x="352338" y="1461327"/>
            <a:ext cx="11536956" cy="404143"/>
          </a:xfrm>
          <a:prstGeom prst="rect">
            <a:avLst/>
          </a:prstGeom>
        </p:spPr>
      </p:pic>
      <p:pic>
        <p:nvPicPr>
          <p:cNvPr id="6" name="Content Placeholder 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60885" y="161925"/>
            <a:ext cx="11493502" cy="1200151"/>
          </a:xfrm>
          <a:prstGeom prst="rect">
            <a:avLst/>
          </a:prstGeom>
        </p:spPr>
      </p:pic>
      <p:sp>
        <p:nvSpPr>
          <p:cNvPr id="7" name="Rounded Rectangle 6"/>
          <p:cNvSpPr/>
          <p:nvPr/>
        </p:nvSpPr>
        <p:spPr>
          <a:xfrm>
            <a:off x="403614" y="1472362"/>
            <a:ext cx="450967" cy="364986"/>
          </a:xfrm>
          <a:prstGeom prst="roundRect">
            <a:avLst>
              <a:gd name="adj" fmla="val 29630"/>
            </a:avLst>
          </a:prstGeom>
          <a:noFill/>
          <a:ln w="76200">
            <a:solidFill>
              <a:srgbClr val="00FF99"/>
            </a:solidFill>
          </a:ln>
          <a:effectLst>
            <a:glow rad="127000">
              <a:srgbClr val="FFCCFF"/>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p:cNvPicPr>
            <a:picLocks noChangeAspect="1"/>
          </p:cNvPicPr>
          <p:nvPr/>
        </p:nvPicPr>
        <p:blipFill>
          <a:blip r:embed="rId6">
            <a:extLst>
              <a:ext uri="{28A0092B-C50C-407E-A947-70E740481C1C}">
                <a14:useLocalDpi xmlns:a14="http://schemas.microsoft.com/office/drawing/2010/main"/>
              </a:ext>
            </a:extLst>
          </a:blip>
          <a:stretch>
            <a:fillRect/>
          </a:stretch>
        </p:blipFill>
        <p:spPr bwMode="auto">
          <a:xfrm>
            <a:off x="6086562" y="3074283"/>
            <a:ext cx="3371674" cy="3414533"/>
          </a:xfrm>
          <a:prstGeom prst="rect">
            <a:avLst/>
          </a:prstGeom>
          <a:ln>
            <a:noFill/>
          </a:ln>
          <a:extLst>
            <a:ext uri="{53640926-AAD7-44D8-BBD7-CCE9431645EC}">
              <a14:shadowObscured xmlns:a14="http://schemas.microsoft.com/office/drawing/2010/main"/>
            </a:ext>
          </a:extLst>
        </p:spPr>
      </p:pic>
      <p:sp>
        <p:nvSpPr>
          <p:cNvPr id="13" name="Rounded Rectangular Callout 12"/>
          <p:cNvSpPr/>
          <p:nvPr/>
        </p:nvSpPr>
        <p:spPr>
          <a:xfrm>
            <a:off x="9510576" y="3938676"/>
            <a:ext cx="2193378" cy="576737"/>
          </a:xfrm>
          <a:prstGeom prst="wedgeRoundRectCallout">
            <a:avLst>
              <a:gd name="adj1" fmla="val -71783"/>
              <a:gd name="adj2" fmla="val 32969"/>
              <a:gd name="adj3" fmla="val 16667"/>
            </a:avLst>
          </a:prstGeom>
          <a:solidFill>
            <a:schemeClr val="accent3">
              <a:lumMod val="40000"/>
              <a:lumOff val="60000"/>
            </a:schemeClr>
          </a:solidFill>
          <a:ln w="38100">
            <a:solidFill>
              <a:srgbClr val="FF66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smtClean="0">
                <a:solidFill>
                  <a:schemeClr val="bg1"/>
                </a:solidFill>
              </a:rPr>
              <a:t>Conjunction</a:t>
            </a:r>
            <a:endParaRPr lang="en-CA" sz="2800" b="1" dirty="0">
              <a:solidFill>
                <a:schemeClr val="bg1"/>
              </a:solidFill>
            </a:endParaRPr>
          </a:p>
        </p:txBody>
      </p:sp>
      <p:sp>
        <p:nvSpPr>
          <p:cNvPr id="14" name="Rectangle 13"/>
          <p:cNvSpPr/>
          <p:nvPr/>
        </p:nvSpPr>
        <p:spPr>
          <a:xfrm>
            <a:off x="8532883" y="4209597"/>
            <a:ext cx="426758" cy="389466"/>
          </a:xfrm>
          <a:prstGeom prst="rect">
            <a:avLst/>
          </a:prstGeom>
          <a:noFill/>
          <a:ln w="57150">
            <a:solidFill>
              <a:srgbClr val="FF66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ounded Rectangular Callout 14"/>
          <p:cNvSpPr/>
          <p:nvPr/>
        </p:nvSpPr>
        <p:spPr>
          <a:xfrm>
            <a:off x="2892107" y="4948042"/>
            <a:ext cx="2096343" cy="463421"/>
          </a:xfrm>
          <a:prstGeom prst="wedgeRoundRectCallout">
            <a:avLst>
              <a:gd name="adj1" fmla="val 99495"/>
              <a:gd name="adj2" fmla="val -72593"/>
              <a:gd name="adj3" fmla="val 16667"/>
            </a:avLst>
          </a:prstGeom>
          <a:solidFill>
            <a:schemeClr val="accent3">
              <a:lumMod val="40000"/>
              <a:lumOff val="60000"/>
            </a:schemeClr>
          </a:solidFill>
          <a:ln w="38100">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smtClean="0">
                <a:solidFill>
                  <a:schemeClr val="bg1"/>
                </a:solidFill>
              </a:rPr>
              <a:t>Sliver Moon</a:t>
            </a:r>
            <a:endParaRPr lang="en-CA" sz="2400" b="1" dirty="0">
              <a:solidFill>
                <a:schemeClr val="bg1"/>
              </a:solidFill>
            </a:endParaRPr>
          </a:p>
        </p:txBody>
      </p:sp>
      <p:sp>
        <p:nvSpPr>
          <p:cNvPr id="16" name="Rounded Rectangular Callout 15"/>
          <p:cNvSpPr/>
          <p:nvPr/>
        </p:nvSpPr>
        <p:spPr>
          <a:xfrm>
            <a:off x="2322577" y="5492961"/>
            <a:ext cx="2268542" cy="1129192"/>
          </a:xfrm>
          <a:prstGeom prst="wedgeRoundRectCallout">
            <a:avLst>
              <a:gd name="adj1" fmla="val 142494"/>
              <a:gd name="adj2" fmla="val -94097"/>
              <a:gd name="adj3" fmla="val 16667"/>
            </a:avLst>
          </a:prstGeom>
          <a:solidFill>
            <a:schemeClr val="accent3">
              <a:lumMod val="40000"/>
              <a:lumOff val="60000"/>
            </a:schemeClr>
          </a:solidFill>
          <a:ln w="38100">
            <a:solidFill>
              <a:srgbClr val="FF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smtClean="0">
                <a:solidFill>
                  <a:schemeClr val="bg1"/>
                </a:solidFill>
              </a:rPr>
              <a:t>New </a:t>
            </a:r>
            <a:r>
              <a:rPr lang="en-CA" sz="2400" b="1" dirty="0" err="1" smtClean="0">
                <a:solidFill>
                  <a:schemeClr val="bg1"/>
                </a:solidFill>
              </a:rPr>
              <a:t>Moonth</a:t>
            </a:r>
            <a:r>
              <a:rPr lang="en-CA" sz="2400" b="1" dirty="0" smtClean="0">
                <a:solidFill>
                  <a:schemeClr val="bg1"/>
                </a:solidFill>
              </a:rPr>
              <a:t> Day</a:t>
            </a:r>
            <a:endParaRPr lang="en-CA" sz="2400" b="1" dirty="0">
              <a:solidFill>
                <a:schemeClr val="bg1"/>
              </a:solidFill>
            </a:endParaRPr>
          </a:p>
        </p:txBody>
      </p:sp>
      <p:sp>
        <p:nvSpPr>
          <p:cNvPr id="17" name="Rectangle 16"/>
          <p:cNvSpPr/>
          <p:nvPr/>
        </p:nvSpPr>
        <p:spPr>
          <a:xfrm>
            <a:off x="6154173" y="4570637"/>
            <a:ext cx="426758" cy="389466"/>
          </a:xfrm>
          <a:prstGeom prst="rect">
            <a:avLst/>
          </a:prstGeom>
          <a:noFill/>
          <a:ln w="57150">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p:cNvSpPr/>
          <p:nvPr/>
        </p:nvSpPr>
        <p:spPr>
          <a:xfrm>
            <a:off x="6648567" y="4570637"/>
            <a:ext cx="426758" cy="389466"/>
          </a:xfrm>
          <a:prstGeom prst="rect">
            <a:avLst/>
          </a:prstGeom>
          <a:noFill/>
          <a:ln w="57150">
            <a:solidFill>
              <a:srgbClr val="FF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p:cNvSpPr/>
          <p:nvPr/>
        </p:nvSpPr>
        <p:spPr>
          <a:xfrm>
            <a:off x="1140737" y="986829"/>
            <a:ext cx="2363680" cy="897878"/>
          </a:xfrm>
          <a:prstGeom prst="rect">
            <a:avLst/>
          </a:prstGeom>
          <a:noFill/>
          <a:ln w="57150">
            <a:solidFill>
              <a:srgbClr val="D73DCC"/>
            </a:solidFill>
          </a:ln>
          <a:effectLst>
            <a:glow rad="228600">
              <a:schemeClr val="accent3">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ounded Rectangular Callout 20"/>
          <p:cNvSpPr/>
          <p:nvPr/>
        </p:nvSpPr>
        <p:spPr>
          <a:xfrm>
            <a:off x="1326346" y="488715"/>
            <a:ext cx="1919307" cy="489040"/>
          </a:xfrm>
          <a:prstGeom prst="wedgeRoundRectCallout">
            <a:avLst>
              <a:gd name="adj1" fmla="val -957"/>
              <a:gd name="adj2" fmla="val 44788"/>
              <a:gd name="adj3" fmla="val 16667"/>
            </a:avLst>
          </a:prstGeom>
          <a:solidFill>
            <a:schemeClr val="accent2">
              <a:lumMod val="75000"/>
            </a:schemeClr>
          </a:solidFill>
          <a:ln w="57150">
            <a:solidFill>
              <a:srgbClr val="0C27AC"/>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200" b="1" dirty="0" smtClean="0">
                <a:solidFill>
                  <a:srgbClr val="0C27AC"/>
                </a:solidFill>
                <a:effectLst>
                  <a:glow rad="127000">
                    <a:srgbClr val="FFFF00"/>
                  </a:glow>
                </a:effectLst>
              </a:rPr>
              <a:t>Tequfah</a:t>
            </a:r>
            <a:endParaRPr lang="en-CA" sz="3200" b="1" dirty="0">
              <a:solidFill>
                <a:srgbClr val="0C27AC"/>
              </a:solidFill>
              <a:effectLst>
                <a:glow rad="127000">
                  <a:srgbClr val="FFFF00"/>
                </a:glow>
              </a:effectLst>
            </a:endParaRPr>
          </a:p>
        </p:txBody>
      </p:sp>
      <p:sp>
        <p:nvSpPr>
          <p:cNvPr id="2" name="Slide Number Placeholder 1"/>
          <p:cNvSpPr>
            <a:spLocks noGrp="1"/>
          </p:cNvSpPr>
          <p:nvPr>
            <p:ph type="sldNum" sz="quarter" idx="12"/>
          </p:nvPr>
        </p:nvSpPr>
        <p:spPr>
          <a:xfrm>
            <a:off x="11786177" y="6475303"/>
            <a:ext cx="405823" cy="365125"/>
          </a:xfrm>
        </p:spPr>
        <p:txBody>
          <a:bodyPr/>
          <a:lstStyle/>
          <a:p>
            <a:fld id="{6D22F896-40B5-4ADD-8801-0D06FADFA095}" type="slidenum">
              <a:rPr lang="en-US" sz="1400" smtClean="0">
                <a:solidFill>
                  <a:schemeClr val="bg1"/>
                </a:solidFill>
              </a:rPr>
              <a:t>18</a:t>
            </a:fld>
            <a:endParaRPr lang="en-US" sz="1400" dirty="0">
              <a:solidFill>
                <a:schemeClr val="bg1"/>
              </a:solidFill>
            </a:endParaRPr>
          </a:p>
        </p:txBody>
      </p:sp>
      <p:cxnSp>
        <p:nvCxnSpPr>
          <p:cNvPr id="4" name="Straight Connector 3"/>
          <p:cNvCxnSpPr/>
          <p:nvPr/>
        </p:nvCxnSpPr>
        <p:spPr>
          <a:xfrm flipV="1">
            <a:off x="7597221" y="5463372"/>
            <a:ext cx="1024265" cy="579157"/>
          </a:xfrm>
          <a:prstGeom prst="line">
            <a:avLst/>
          </a:prstGeom>
          <a:ln w="28575">
            <a:solidFill>
              <a:srgbClr val="FF66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240000" flipH="1" flipV="1">
            <a:off x="8573560" y="4671329"/>
            <a:ext cx="66588" cy="792043"/>
          </a:xfrm>
          <a:prstGeom prst="straightConnector1">
            <a:avLst/>
          </a:prstGeom>
          <a:ln w="28575">
            <a:solidFill>
              <a:srgbClr val="FF6600"/>
            </a:solidFill>
            <a:tailEnd type="triangl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a:xfrm>
            <a:off x="1140737" y="1399807"/>
            <a:ext cx="804795" cy="437541"/>
          </a:xfrm>
          <a:prstGeom prst="roundRect">
            <a:avLst>
              <a:gd name="adj" fmla="val 43346"/>
            </a:avLst>
          </a:prstGeom>
          <a:noFill/>
          <a:ln w="38100">
            <a:solidFill>
              <a:srgbClr val="00FF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8" name="Picture 27"/>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bwMode="auto">
          <a:xfrm>
            <a:off x="6494827" y="2129581"/>
            <a:ext cx="2556284" cy="579058"/>
          </a:xfrm>
          <a:prstGeom prst="rect">
            <a:avLst/>
          </a:prstGeom>
          <a:ln>
            <a:noFill/>
          </a:ln>
          <a:extLst>
            <a:ext uri="{53640926-AAD7-44D8-BBD7-CCE9431645EC}">
              <a14:shadowObscured xmlns:a14="http://schemas.microsoft.com/office/drawing/2010/main"/>
            </a:ext>
          </a:extLst>
        </p:spPr>
      </p:pic>
      <p:sp>
        <p:nvSpPr>
          <p:cNvPr id="22" name="Rectangle 21"/>
          <p:cNvSpPr/>
          <p:nvPr/>
        </p:nvSpPr>
        <p:spPr>
          <a:xfrm>
            <a:off x="6997766" y="6069163"/>
            <a:ext cx="658447" cy="389466"/>
          </a:xfrm>
          <a:prstGeom prst="rect">
            <a:avLst/>
          </a:prstGeom>
          <a:noFill/>
          <a:ln w="57150">
            <a:solidFill>
              <a:srgbClr val="FF66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963504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1" repeatCount="500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heel(1)">
                                      <p:cBhvr>
                                        <p:cTn id="13" dur="1000"/>
                                        <p:tgtEl>
                                          <p:spTgt spid="34"/>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par>
                          <p:cTn id="24" fill="hold">
                            <p:stCondLst>
                              <p:cond delay="6000"/>
                            </p:stCondLst>
                            <p:childTnLst>
                              <p:par>
                                <p:cTn id="25" presetID="14" presetClass="entr" presetSubtype="1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1250"/>
                                        <p:tgtEl>
                                          <p:spTgt spid="8"/>
                                        </p:tgtEl>
                                      </p:cBhvr>
                                    </p:animEffect>
                                  </p:childTnLst>
                                </p:cTn>
                              </p:par>
                              <p:par>
                                <p:cTn id="28" presetID="14" presetClass="entr" presetSubtype="10" fill="hold"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randombar(horizontal)">
                                      <p:cBhvr>
                                        <p:cTn id="30" dur="125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1000"/>
                                        <p:tgtEl>
                                          <p:spTgt spid="22"/>
                                        </p:tgtEl>
                                      </p:cBhvr>
                                    </p:animEffect>
                                    <p:anim calcmode="lin" valueType="num">
                                      <p:cBhvr>
                                        <p:cTn id="46" dur="1000" fill="hold"/>
                                        <p:tgtEl>
                                          <p:spTgt spid="22"/>
                                        </p:tgtEl>
                                        <p:attrNameLst>
                                          <p:attrName>ppt_x</p:attrName>
                                        </p:attrNameLst>
                                      </p:cBhvr>
                                      <p:tavLst>
                                        <p:tav tm="0">
                                          <p:val>
                                            <p:strVal val="#ppt_x"/>
                                          </p:val>
                                        </p:tav>
                                        <p:tav tm="100000">
                                          <p:val>
                                            <p:strVal val="#ppt_x"/>
                                          </p:val>
                                        </p:tav>
                                      </p:tavLst>
                                    </p:anim>
                                    <p:anim calcmode="lin" valueType="num">
                                      <p:cBhvr>
                                        <p:cTn id="47" dur="1000" fill="hold"/>
                                        <p:tgtEl>
                                          <p:spTgt spid="22"/>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fade">
                                      <p:cBhvr>
                                        <p:cTn id="55" dur="1000"/>
                                        <p:tgtEl>
                                          <p:spTgt spid="4"/>
                                        </p:tgtEl>
                                      </p:cBhvr>
                                    </p:animEffect>
                                    <p:anim calcmode="lin" valueType="num">
                                      <p:cBhvr>
                                        <p:cTn id="56" dur="1000" fill="hold"/>
                                        <p:tgtEl>
                                          <p:spTgt spid="4"/>
                                        </p:tgtEl>
                                        <p:attrNameLst>
                                          <p:attrName>ppt_x</p:attrName>
                                        </p:attrNameLst>
                                      </p:cBhvr>
                                      <p:tavLst>
                                        <p:tav tm="0">
                                          <p:val>
                                            <p:strVal val="#ppt_x"/>
                                          </p:val>
                                        </p:tav>
                                        <p:tav tm="100000">
                                          <p:val>
                                            <p:strVal val="#ppt_x"/>
                                          </p:val>
                                        </p:tav>
                                      </p:tavLst>
                                    </p:anim>
                                    <p:anim calcmode="lin" valueType="num">
                                      <p:cBhvr>
                                        <p:cTn id="5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1000"/>
                                        <p:tgtEl>
                                          <p:spTgt spid="17"/>
                                        </p:tgtEl>
                                      </p:cBhvr>
                                    </p:animEffect>
                                    <p:anim calcmode="lin" valueType="num">
                                      <p:cBhvr>
                                        <p:cTn id="68" dur="1000" fill="hold"/>
                                        <p:tgtEl>
                                          <p:spTgt spid="17"/>
                                        </p:tgtEl>
                                        <p:attrNameLst>
                                          <p:attrName>ppt_x</p:attrName>
                                        </p:attrNameLst>
                                      </p:cBhvr>
                                      <p:tavLst>
                                        <p:tav tm="0">
                                          <p:val>
                                            <p:strVal val="#ppt_x"/>
                                          </p:val>
                                        </p:tav>
                                        <p:tav tm="100000">
                                          <p:val>
                                            <p:strVal val="#ppt_x"/>
                                          </p:val>
                                        </p:tav>
                                      </p:tavLst>
                                    </p:anim>
                                    <p:anim calcmode="lin" valueType="num">
                                      <p:cBhvr>
                                        <p:cTn id="69" dur="1000" fill="hold"/>
                                        <p:tgtEl>
                                          <p:spTgt spid="1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fade">
                                      <p:cBhvr>
                                        <p:cTn id="72" dur="1000"/>
                                        <p:tgtEl>
                                          <p:spTgt spid="18"/>
                                        </p:tgtEl>
                                      </p:cBhvr>
                                    </p:animEffect>
                                    <p:anim calcmode="lin" valueType="num">
                                      <p:cBhvr>
                                        <p:cTn id="73" dur="1000" fill="hold"/>
                                        <p:tgtEl>
                                          <p:spTgt spid="18"/>
                                        </p:tgtEl>
                                        <p:attrNameLst>
                                          <p:attrName>ppt_x</p:attrName>
                                        </p:attrNameLst>
                                      </p:cBhvr>
                                      <p:tavLst>
                                        <p:tav tm="0">
                                          <p:val>
                                            <p:strVal val="#ppt_x"/>
                                          </p:val>
                                        </p:tav>
                                        <p:tav tm="100000">
                                          <p:val>
                                            <p:strVal val="#ppt_x"/>
                                          </p:val>
                                        </p:tav>
                                      </p:tavLst>
                                    </p:anim>
                                    <p:anim calcmode="lin" valueType="num">
                                      <p:cBhvr>
                                        <p:cTn id="74" dur="1000" fill="hold"/>
                                        <p:tgtEl>
                                          <p:spTgt spid="18"/>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1000"/>
                                        <p:tgtEl>
                                          <p:spTgt spid="16"/>
                                        </p:tgtEl>
                                      </p:cBhvr>
                                    </p:animEffect>
                                    <p:anim calcmode="lin" valueType="num">
                                      <p:cBhvr>
                                        <p:cTn id="78" dur="1000" fill="hold"/>
                                        <p:tgtEl>
                                          <p:spTgt spid="16"/>
                                        </p:tgtEl>
                                        <p:attrNameLst>
                                          <p:attrName>ppt_x</p:attrName>
                                        </p:attrNameLst>
                                      </p:cBhvr>
                                      <p:tavLst>
                                        <p:tav tm="0">
                                          <p:val>
                                            <p:strVal val="#ppt_x"/>
                                          </p:val>
                                        </p:tav>
                                        <p:tav tm="100000">
                                          <p:val>
                                            <p:strVal val="#ppt_x"/>
                                          </p:val>
                                        </p:tav>
                                      </p:tavLst>
                                    </p:anim>
                                    <p:anim calcmode="lin" valueType="num">
                                      <p:cBhvr>
                                        <p:cTn id="7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4" grpId="0" animBg="1"/>
      <p:bldP spid="15" grpId="0" animBg="1"/>
      <p:bldP spid="16" grpId="0" animBg="1"/>
      <p:bldP spid="17" grpId="0" animBg="1"/>
      <p:bldP spid="18" grpId="0" animBg="1"/>
      <p:bldP spid="20" grpId="0" animBg="1"/>
      <p:bldP spid="21" grpId="0" animBg="1"/>
      <p:bldP spid="34" grpId="0" animBg="1"/>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29000">
              <a:schemeClr val="tx2">
                <a:lumMod val="60000"/>
                <a:lumOff val="40000"/>
              </a:schemeClr>
            </a:gs>
            <a:gs pos="47000">
              <a:schemeClr val="tx1"/>
            </a:gs>
            <a:gs pos="69000">
              <a:schemeClr val="accent6">
                <a:lumMod val="50000"/>
              </a:schemeClr>
            </a:gs>
          </a:gsLst>
          <a:lin ang="16200000" scaled="1"/>
        </a:gradFill>
        <a:effectLst/>
      </p:bgPr>
    </p:bg>
    <p:spTree>
      <p:nvGrpSpPr>
        <p:cNvPr id="1" name=""/>
        <p:cNvGrpSpPr/>
        <p:nvPr/>
      </p:nvGrpSpPr>
      <p:grpSpPr>
        <a:xfrm>
          <a:off x="0" y="0"/>
          <a:ext cx="0" cy="0"/>
          <a:chOff x="0" y="0"/>
          <a:chExt cx="0" cy="0"/>
        </a:xfrm>
      </p:grpSpPr>
      <p:pic>
        <p:nvPicPr>
          <p:cNvPr id="29" name="Picture 2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345808" y="2136097"/>
            <a:ext cx="5126077" cy="3795755"/>
          </a:xfrm>
          <a:prstGeom prst="rect">
            <a:avLst/>
          </a:prstGeom>
          <a:ln>
            <a:solidFill>
              <a:srgbClr val="002060"/>
            </a:solidFill>
          </a:ln>
          <a:extLst>
            <a:ext uri="{53640926-AAD7-44D8-BBD7-CCE9431645EC}">
              <a14:shadowObscured xmlns:a14="http://schemas.microsoft.com/office/drawing/2010/main"/>
            </a:ext>
          </a:extLst>
        </p:spPr>
      </p:pic>
      <p:pic>
        <p:nvPicPr>
          <p:cNvPr id="5" name="Content Placeholder 3"/>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a:stretch/>
        </p:blipFill>
        <p:spPr>
          <a:xfrm>
            <a:off x="352338" y="1461327"/>
            <a:ext cx="11536956" cy="404143"/>
          </a:xfrm>
          <a:prstGeom prst="rect">
            <a:avLst/>
          </a:prstGeom>
        </p:spPr>
      </p:pic>
      <p:pic>
        <p:nvPicPr>
          <p:cNvPr id="6" name="Content Placeholder 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60885" y="161925"/>
            <a:ext cx="11493502" cy="1200151"/>
          </a:xfrm>
          <a:prstGeom prst="rect">
            <a:avLst/>
          </a:prstGeom>
        </p:spPr>
      </p:pic>
      <p:sp>
        <p:nvSpPr>
          <p:cNvPr id="7" name="Rounded Rectangle 6"/>
          <p:cNvSpPr/>
          <p:nvPr/>
        </p:nvSpPr>
        <p:spPr>
          <a:xfrm>
            <a:off x="403614" y="1472362"/>
            <a:ext cx="450967" cy="364986"/>
          </a:xfrm>
          <a:prstGeom prst="roundRect">
            <a:avLst>
              <a:gd name="adj" fmla="val 29630"/>
            </a:avLst>
          </a:prstGeom>
          <a:noFill/>
          <a:ln w="76200">
            <a:solidFill>
              <a:srgbClr val="00FF99"/>
            </a:solidFill>
          </a:ln>
          <a:effectLst>
            <a:glow rad="127000">
              <a:srgbClr val="FFCCFF"/>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p:cNvPicPr>
            <a:picLocks noChangeAspect="1"/>
          </p:cNvPicPr>
          <p:nvPr/>
        </p:nvPicPr>
        <p:blipFill>
          <a:blip r:embed="rId6">
            <a:extLst>
              <a:ext uri="{28A0092B-C50C-407E-A947-70E740481C1C}">
                <a14:useLocalDpi xmlns:a14="http://schemas.microsoft.com/office/drawing/2010/main"/>
              </a:ext>
            </a:extLst>
          </a:blip>
          <a:stretch>
            <a:fillRect/>
          </a:stretch>
        </p:blipFill>
        <p:spPr bwMode="auto">
          <a:xfrm>
            <a:off x="6086562" y="3074283"/>
            <a:ext cx="3371674" cy="3414533"/>
          </a:xfrm>
          <a:prstGeom prst="rect">
            <a:avLst/>
          </a:prstGeom>
          <a:ln>
            <a:noFill/>
          </a:ln>
          <a:extLst>
            <a:ext uri="{53640926-AAD7-44D8-BBD7-CCE9431645EC}">
              <a14:shadowObscured xmlns:a14="http://schemas.microsoft.com/office/drawing/2010/main"/>
            </a:ext>
          </a:extLst>
        </p:spPr>
      </p:pic>
      <p:sp>
        <p:nvSpPr>
          <p:cNvPr id="10" name="Rectangle 9"/>
          <p:cNvSpPr/>
          <p:nvPr/>
        </p:nvSpPr>
        <p:spPr>
          <a:xfrm>
            <a:off x="7119266" y="4925172"/>
            <a:ext cx="426758" cy="389466"/>
          </a:xfrm>
          <a:prstGeom prst="rect">
            <a:avLst/>
          </a:prstGeom>
          <a:noFill/>
          <a:ln w="57150">
            <a:solidFill>
              <a:srgbClr val="0C27AC"/>
            </a:solidFill>
          </a:ln>
          <a:effectLst>
            <a:glow rad="127000">
              <a:srgbClr val="FFFF00"/>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ounded Rectangular Callout 10"/>
          <p:cNvSpPr/>
          <p:nvPr/>
        </p:nvSpPr>
        <p:spPr>
          <a:xfrm>
            <a:off x="8249716" y="3085841"/>
            <a:ext cx="1919307" cy="612648"/>
          </a:xfrm>
          <a:prstGeom prst="wedgeRoundRectCallout">
            <a:avLst>
              <a:gd name="adj1" fmla="val -88724"/>
              <a:gd name="adj2" fmla="val 235243"/>
              <a:gd name="adj3" fmla="val 16667"/>
            </a:avLst>
          </a:prstGeom>
          <a:solidFill>
            <a:schemeClr val="accent2">
              <a:lumMod val="75000"/>
            </a:schemeClr>
          </a:solidFill>
          <a:ln w="57150">
            <a:solidFill>
              <a:srgbClr val="0C27AC"/>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200" b="1" dirty="0" smtClean="0">
                <a:solidFill>
                  <a:srgbClr val="0C27AC"/>
                </a:solidFill>
                <a:effectLst>
                  <a:glow rad="127000">
                    <a:srgbClr val="FFFF00"/>
                  </a:glow>
                </a:effectLst>
              </a:rPr>
              <a:t>Tequfah</a:t>
            </a:r>
            <a:endParaRPr lang="en-CA" sz="3200" b="1" dirty="0">
              <a:solidFill>
                <a:srgbClr val="0C27AC"/>
              </a:solidFill>
              <a:effectLst>
                <a:glow rad="127000">
                  <a:srgbClr val="FFFF00"/>
                </a:glow>
              </a:effectLst>
            </a:endParaRPr>
          </a:p>
        </p:txBody>
      </p:sp>
      <p:sp>
        <p:nvSpPr>
          <p:cNvPr id="12" name="Rectangle 11"/>
          <p:cNvSpPr/>
          <p:nvPr/>
        </p:nvSpPr>
        <p:spPr>
          <a:xfrm>
            <a:off x="7597221" y="4925172"/>
            <a:ext cx="426758" cy="389466"/>
          </a:xfrm>
          <a:prstGeom prst="rect">
            <a:avLst/>
          </a:prstGeom>
          <a:noFill/>
          <a:ln w="57150">
            <a:solidFill>
              <a:srgbClr val="00FF99"/>
            </a:solidFill>
          </a:ln>
          <a:effectLst>
            <a:glow rad="127000">
              <a:srgbClr val="FFFF00"/>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ounded Rectangular Callout 12"/>
          <p:cNvSpPr/>
          <p:nvPr/>
        </p:nvSpPr>
        <p:spPr>
          <a:xfrm>
            <a:off x="9510576" y="3938676"/>
            <a:ext cx="2193378" cy="576737"/>
          </a:xfrm>
          <a:prstGeom prst="wedgeRoundRectCallout">
            <a:avLst>
              <a:gd name="adj1" fmla="val -71783"/>
              <a:gd name="adj2" fmla="val 32969"/>
              <a:gd name="adj3" fmla="val 16667"/>
            </a:avLst>
          </a:prstGeom>
          <a:solidFill>
            <a:schemeClr val="accent3">
              <a:lumMod val="40000"/>
              <a:lumOff val="60000"/>
            </a:schemeClr>
          </a:solidFill>
          <a:ln w="38100">
            <a:solidFill>
              <a:srgbClr val="FF66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smtClean="0">
                <a:solidFill>
                  <a:schemeClr val="bg1"/>
                </a:solidFill>
              </a:rPr>
              <a:t>Conjunction</a:t>
            </a:r>
            <a:endParaRPr lang="en-CA" sz="2800" b="1" dirty="0">
              <a:solidFill>
                <a:schemeClr val="bg1"/>
              </a:solidFill>
            </a:endParaRPr>
          </a:p>
        </p:txBody>
      </p:sp>
      <p:sp>
        <p:nvSpPr>
          <p:cNvPr id="14" name="Rectangle 13"/>
          <p:cNvSpPr/>
          <p:nvPr/>
        </p:nvSpPr>
        <p:spPr>
          <a:xfrm>
            <a:off x="8543043" y="4209597"/>
            <a:ext cx="426758" cy="389466"/>
          </a:xfrm>
          <a:prstGeom prst="rect">
            <a:avLst/>
          </a:prstGeom>
          <a:noFill/>
          <a:ln w="57150">
            <a:solidFill>
              <a:srgbClr val="FF66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ounded Rectangular Callout 14"/>
          <p:cNvSpPr/>
          <p:nvPr/>
        </p:nvSpPr>
        <p:spPr>
          <a:xfrm>
            <a:off x="2892107" y="4948042"/>
            <a:ext cx="2096343" cy="463421"/>
          </a:xfrm>
          <a:prstGeom prst="wedgeRoundRectCallout">
            <a:avLst>
              <a:gd name="adj1" fmla="val 99495"/>
              <a:gd name="adj2" fmla="val -72593"/>
              <a:gd name="adj3" fmla="val 16667"/>
            </a:avLst>
          </a:prstGeom>
          <a:solidFill>
            <a:schemeClr val="accent3">
              <a:lumMod val="40000"/>
              <a:lumOff val="60000"/>
            </a:schemeClr>
          </a:solidFill>
          <a:ln w="38100">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smtClean="0">
                <a:solidFill>
                  <a:schemeClr val="bg1"/>
                </a:solidFill>
              </a:rPr>
              <a:t>Sliver Moon</a:t>
            </a:r>
            <a:endParaRPr lang="en-CA" sz="2400" b="1" dirty="0">
              <a:solidFill>
                <a:schemeClr val="bg1"/>
              </a:solidFill>
            </a:endParaRPr>
          </a:p>
        </p:txBody>
      </p:sp>
      <p:sp>
        <p:nvSpPr>
          <p:cNvPr id="16" name="Rounded Rectangular Callout 15"/>
          <p:cNvSpPr/>
          <p:nvPr/>
        </p:nvSpPr>
        <p:spPr>
          <a:xfrm>
            <a:off x="2322577" y="5492961"/>
            <a:ext cx="2268542" cy="1129192"/>
          </a:xfrm>
          <a:prstGeom prst="wedgeRoundRectCallout">
            <a:avLst>
              <a:gd name="adj1" fmla="val 142494"/>
              <a:gd name="adj2" fmla="val -94097"/>
              <a:gd name="adj3" fmla="val 16667"/>
            </a:avLst>
          </a:prstGeom>
          <a:solidFill>
            <a:schemeClr val="accent3">
              <a:lumMod val="40000"/>
              <a:lumOff val="60000"/>
            </a:schemeClr>
          </a:solidFill>
          <a:ln w="38100">
            <a:solidFill>
              <a:srgbClr val="FF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smtClean="0">
                <a:solidFill>
                  <a:schemeClr val="bg1"/>
                </a:solidFill>
              </a:rPr>
              <a:t>New </a:t>
            </a:r>
            <a:r>
              <a:rPr lang="en-CA" sz="2400" b="1" dirty="0" err="1" smtClean="0">
                <a:solidFill>
                  <a:schemeClr val="bg1"/>
                </a:solidFill>
              </a:rPr>
              <a:t>Moonth</a:t>
            </a:r>
            <a:r>
              <a:rPr lang="en-CA" sz="2400" b="1" dirty="0" smtClean="0">
                <a:solidFill>
                  <a:schemeClr val="bg1"/>
                </a:solidFill>
              </a:rPr>
              <a:t> Day</a:t>
            </a:r>
            <a:endParaRPr lang="en-CA" sz="2400" b="1" dirty="0">
              <a:solidFill>
                <a:schemeClr val="bg1"/>
              </a:solidFill>
            </a:endParaRPr>
          </a:p>
        </p:txBody>
      </p:sp>
      <p:sp>
        <p:nvSpPr>
          <p:cNvPr id="17" name="Rectangle 16"/>
          <p:cNvSpPr/>
          <p:nvPr/>
        </p:nvSpPr>
        <p:spPr>
          <a:xfrm>
            <a:off x="6154173" y="4570637"/>
            <a:ext cx="426758" cy="389466"/>
          </a:xfrm>
          <a:prstGeom prst="rect">
            <a:avLst/>
          </a:prstGeom>
          <a:noFill/>
          <a:ln w="57150">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p:cNvSpPr/>
          <p:nvPr/>
        </p:nvSpPr>
        <p:spPr>
          <a:xfrm>
            <a:off x="6648567" y="4570637"/>
            <a:ext cx="426758" cy="389466"/>
          </a:xfrm>
          <a:prstGeom prst="rect">
            <a:avLst/>
          </a:prstGeom>
          <a:noFill/>
          <a:ln w="57150">
            <a:solidFill>
              <a:srgbClr val="FF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p:cNvSpPr/>
          <p:nvPr/>
        </p:nvSpPr>
        <p:spPr>
          <a:xfrm>
            <a:off x="1140737" y="986829"/>
            <a:ext cx="2363680" cy="897878"/>
          </a:xfrm>
          <a:prstGeom prst="rect">
            <a:avLst/>
          </a:prstGeom>
          <a:noFill/>
          <a:ln w="57150">
            <a:solidFill>
              <a:srgbClr val="D73DCC"/>
            </a:solidFill>
          </a:ln>
          <a:effectLst>
            <a:glow rad="228600">
              <a:schemeClr val="accent3">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ounded Rectangular Callout 20"/>
          <p:cNvSpPr/>
          <p:nvPr/>
        </p:nvSpPr>
        <p:spPr>
          <a:xfrm>
            <a:off x="1326346" y="488715"/>
            <a:ext cx="1919307" cy="489040"/>
          </a:xfrm>
          <a:prstGeom prst="wedgeRoundRectCallout">
            <a:avLst>
              <a:gd name="adj1" fmla="val -957"/>
              <a:gd name="adj2" fmla="val 44788"/>
              <a:gd name="adj3" fmla="val 16667"/>
            </a:avLst>
          </a:prstGeom>
          <a:solidFill>
            <a:schemeClr val="accent2">
              <a:lumMod val="75000"/>
            </a:schemeClr>
          </a:solidFill>
          <a:ln w="57150">
            <a:solidFill>
              <a:srgbClr val="0C27AC"/>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200" b="1" dirty="0" smtClean="0">
                <a:solidFill>
                  <a:srgbClr val="0C27AC"/>
                </a:solidFill>
                <a:effectLst>
                  <a:glow rad="127000">
                    <a:srgbClr val="FFFF00"/>
                  </a:glow>
                </a:effectLst>
              </a:rPr>
              <a:t>Tequfah</a:t>
            </a:r>
            <a:endParaRPr lang="en-CA" sz="3200" b="1" dirty="0">
              <a:solidFill>
                <a:srgbClr val="0C27AC"/>
              </a:solidFill>
              <a:effectLst>
                <a:glow rad="127000">
                  <a:srgbClr val="FFFF00"/>
                </a:glow>
              </a:effectLst>
            </a:endParaRPr>
          </a:p>
        </p:txBody>
      </p:sp>
      <p:sp>
        <p:nvSpPr>
          <p:cNvPr id="2" name="Slide Number Placeholder 1"/>
          <p:cNvSpPr>
            <a:spLocks noGrp="1"/>
          </p:cNvSpPr>
          <p:nvPr>
            <p:ph type="sldNum" sz="quarter" idx="12"/>
          </p:nvPr>
        </p:nvSpPr>
        <p:spPr>
          <a:xfrm>
            <a:off x="11786177" y="6475303"/>
            <a:ext cx="405823" cy="365125"/>
          </a:xfrm>
        </p:spPr>
        <p:txBody>
          <a:bodyPr/>
          <a:lstStyle/>
          <a:p>
            <a:fld id="{6D22F896-40B5-4ADD-8801-0D06FADFA095}" type="slidenum">
              <a:rPr lang="en-US" sz="1400" smtClean="0">
                <a:solidFill>
                  <a:schemeClr val="accent1">
                    <a:lumMod val="50000"/>
                  </a:schemeClr>
                </a:solidFill>
              </a:rPr>
              <a:t>19</a:t>
            </a:fld>
            <a:endParaRPr lang="en-US" sz="1400" dirty="0">
              <a:solidFill>
                <a:schemeClr val="accent1">
                  <a:lumMod val="50000"/>
                </a:schemeClr>
              </a:solidFill>
            </a:endParaRPr>
          </a:p>
        </p:txBody>
      </p:sp>
      <p:cxnSp>
        <p:nvCxnSpPr>
          <p:cNvPr id="4" name="Straight Connector 3"/>
          <p:cNvCxnSpPr/>
          <p:nvPr/>
        </p:nvCxnSpPr>
        <p:spPr>
          <a:xfrm flipV="1">
            <a:off x="7597221" y="5463372"/>
            <a:ext cx="1024265" cy="579157"/>
          </a:xfrm>
          <a:prstGeom prst="line">
            <a:avLst/>
          </a:prstGeom>
          <a:ln w="28575">
            <a:solidFill>
              <a:srgbClr val="FF66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240000" flipH="1" flipV="1">
            <a:off x="8573560" y="4671329"/>
            <a:ext cx="66588" cy="792043"/>
          </a:xfrm>
          <a:prstGeom prst="straightConnector1">
            <a:avLst/>
          </a:prstGeom>
          <a:ln w="28575">
            <a:solidFill>
              <a:srgbClr val="FF6600"/>
            </a:solidFill>
            <a:tailEnd type="triangl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9" name="Rounded Rectangular Callout 18"/>
          <p:cNvSpPr/>
          <p:nvPr/>
        </p:nvSpPr>
        <p:spPr>
          <a:xfrm>
            <a:off x="8780162" y="4765370"/>
            <a:ext cx="2601493" cy="1292187"/>
          </a:xfrm>
          <a:prstGeom prst="wedgeRoundRectCallout">
            <a:avLst>
              <a:gd name="adj1" fmla="val -74817"/>
              <a:gd name="adj2" fmla="val -22095"/>
              <a:gd name="adj3" fmla="val 16667"/>
            </a:avLst>
          </a:prstGeom>
          <a:solidFill>
            <a:schemeClr val="accent2">
              <a:lumMod val="75000"/>
            </a:schemeClr>
          </a:solidFill>
          <a:ln w="57150">
            <a:solidFill>
              <a:srgbClr val="0C27AC"/>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b="1" dirty="0" smtClean="0">
                <a:solidFill>
                  <a:srgbClr val="0C27AC"/>
                </a:solidFill>
                <a:effectLst>
                  <a:glow rad="127000">
                    <a:srgbClr val="FFFF00"/>
                  </a:glow>
                </a:effectLst>
              </a:rPr>
              <a:t>Shaneh New Year Day</a:t>
            </a:r>
            <a:endParaRPr lang="en-CA" sz="2800" b="1" dirty="0">
              <a:solidFill>
                <a:srgbClr val="0C27AC"/>
              </a:solidFill>
              <a:effectLst>
                <a:glow rad="127000">
                  <a:srgbClr val="FFFF00"/>
                </a:glow>
              </a:effectLst>
            </a:endParaRPr>
          </a:p>
        </p:txBody>
      </p:sp>
      <p:sp>
        <p:nvSpPr>
          <p:cNvPr id="26" name="Rectangle 25"/>
          <p:cNvSpPr/>
          <p:nvPr/>
        </p:nvSpPr>
        <p:spPr>
          <a:xfrm>
            <a:off x="7079266" y="3504992"/>
            <a:ext cx="504396" cy="389466"/>
          </a:xfrm>
          <a:prstGeom prst="rect">
            <a:avLst/>
          </a:prstGeom>
          <a:noFill/>
          <a:ln w="57150">
            <a:solidFill>
              <a:srgbClr val="0C27AC"/>
            </a:solidFill>
          </a:ln>
          <a:effectLst>
            <a:glow rad="127000">
              <a:srgbClr val="FFFF00"/>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27" name="Straight Arrow Connector 26"/>
          <p:cNvCxnSpPr/>
          <p:nvPr/>
        </p:nvCxnSpPr>
        <p:spPr>
          <a:xfrm flipV="1">
            <a:off x="7326989" y="4003840"/>
            <a:ext cx="6386" cy="856990"/>
          </a:xfrm>
          <a:prstGeom prst="straightConnector1">
            <a:avLst/>
          </a:prstGeom>
          <a:ln w="76200">
            <a:solidFill>
              <a:srgbClr val="0C27AC"/>
            </a:solidFill>
            <a:headEnd type="none" w="med" len="med"/>
            <a:tailEnd type="arrow" w="med" len="med"/>
          </a:ln>
          <a:effectLst>
            <a:glow rad="127000">
              <a:srgbClr val="FFCCFF"/>
            </a:glow>
          </a:effectLst>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a:xfrm>
            <a:off x="1140737" y="1399807"/>
            <a:ext cx="804795" cy="437541"/>
          </a:xfrm>
          <a:prstGeom prst="roundRect">
            <a:avLst>
              <a:gd name="adj" fmla="val 43346"/>
            </a:avLst>
          </a:prstGeom>
          <a:noFill/>
          <a:ln w="38100">
            <a:solidFill>
              <a:srgbClr val="00FF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1" name="Picture 30"/>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bwMode="auto">
          <a:xfrm>
            <a:off x="6494827" y="2129581"/>
            <a:ext cx="2556284" cy="579058"/>
          </a:xfrm>
          <a:prstGeom prst="rect">
            <a:avLst/>
          </a:prstGeom>
          <a:ln>
            <a:noFill/>
          </a:ln>
          <a:extLst>
            <a:ext uri="{53640926-AAD7-44D8-BBD7-CCE9431645EC}">
              <a14:shadowObscured xmlns:a14="http://schemas.microsoft.com/office/drawing/2010/main"/>
            </a:ext>
          </a:extLst>
        </p:spPr>
      </p:pic>
      <p:sp>
        <p:nvSpPr>
          <p:cNvPr id="22" name="Rectangle 21"/>
          <p:cNvSpPr/>
          <p:nvPr/>
        </p:nvSpPr>
        <p:spPr>
          <a:xfrm>
            <a:off x="6997766" y="6062849"/>
            <a:ext cx="658447" cy="389466"/>
          </a:xfrm>
          <a:prstGeom prst="rect">
            <a:avLst/>
          </a:prstGeom>
          <a:noFill/>
          <a:ln w="57150">
            <a:solidFill>
              <a:srgbClr val="FF66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Rounded Rectangular Callout 22"/>
          <p:cNvSpPr/>
          <p:nvPr/>
        </p:nvSpPr>
        <p:spPr>
          <a:xfrm>
            <a:off x="6051661" y="2766006"/>
            <a:ext cx="1895166" cy="527698"/>
          </a:xfrm>
          <a:prstGeom prst="wedgeRoundRectCallout">
            <a:avLst>
              <a:gd name="adj1" fmla="val 19133"/>
              <a:gd name="adj2" fmla="val 78799"/>
              <a:gd name="adj3" fmla="val 16667"/>
            </a:avLst>
          </a:prstGeom>
          <a:solidFill>
            <a:schemeClr val="tx1">
              <a:lumMod val="75000"/>
            </a:schemeClr>
          </a:solidFill>
          <a:ln w="76200">
            <a:solidFill>
              <a:srgbClr val="3E3EF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b="1" dirty="0" smtClean="0">
                <a:solidFill>
                  <a:srgbClr val="FF6600"/>
                </a:solidFill>
                <a:latin typeface="Arial Unicode MS" panose="020B0604020202020204" pitchFamily="34" charset="-128"/>
                <a:ea typeface="Arial Unicode MS" panose="020B0604020202020204" pitchFamily="34" charset="-128"/>
                <a:cs typeface="Arial Unicode MS" panose="020B0604020202020204" pitchFamily="34" charset="-128"/>
              </a:rPr>
              <a:t>3</a:t>
            </a:r>
            <a:r>
              <a:rPr lang="en-CA" sz="2800" b="1" baseline="30000" dirty="0" smtClean="0">
                <a:solidFill>
                  <a:srgbClr val="FF6600"/>
                </a:solidFill>
                <a:latin typeface="Arial Unicode MS" panose="020B0604020202020204" pitchFamily="34" charset="-128"/>
                <a:ea typeface="Arial Unicode MS" panose="020B0604020202020204" pitchFamily="34" charset="-128"/>
                <a:cs typeface="Arial Unicode MS" panose="020B0604020202020204" pitchFamily="34" charset="-128"/>
              </a:rPr>
              <a:t>rd</a:t>
            </a:r>
            <a:r>
              <a:rPr lang="en-CA" sz="2800" b="1" dirty="0" smtClean="0">
                <a:solidFill>
                  <a:srgbClr val="FF66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CA" sz="2800" b="1" dirty="0" smtClean="0">
                <a:solidFill>
                  <a:srgbClr val="FF6600"/>
                </a:solidFill>
              </a:rPr>
              <a:t> Cycle</a:t>
            </a:r>
            <a:endParaRPr lang="en-CA" sz="2800" b="1" dirty="0">
              <a:solidFill>
                <a:srgbClr val="FF6600"/>
              </a:solidFill>
            </a:endParaRPr>
          </a:p>
        </p:txBody>
      </p:sp>
    </p:spTree>
    <p:extLst>
      <p:ext uri="{BB962C8B-B14F-4D97-AF65-F5344CB8AC3E}">
        <p14:creationId xmlns:p14="http://schemas.microsoft.com/office/powerpoint/2010/main" val="279517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1000"/>
                                        <p:tgtEl>
                                          <p:spTgt spid="1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1000"/>
                                        <p:tgtEl>
                                          <p:spTgt spid="10"/>
                                        </p:tgtEl>
                                      </p:cBhvr>
                                    </p:animEffect>
                                  </p:childTnLst>
                                </p:cTn>
                              </p:par>
                            </p:childTnLst>
                          </p:cTn>
                        </p:par>
                        <p:par>
                          <p:cTn id="11" fill="hold">
                            <p:stCondLst>
                              <p:cond delay="2000"/>
                            </p:stCondLst>
                            <p:childTnLst>
                              <p:par>
                                <p:cTn id="12" presetID="21" presetClass="entr" presetSubtype="1"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heel(1)">
                                      <p:cBhvr>
                                        <p:cTn id="14" dur="1500"/>
                                        <p:tgtEl>
                                          <p:spTgt spid="23"/>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dissolve">
                                      <p:cBhvr>
                                        <p:cTn id="17" dur="1000"/>
                                        <p:tgtEl>
                                          <p:spTgt spid="26"/>
                                        </p:tgtEl>
                                      </p:cBhvr>
                                    </p:animEffect>
                                  </p:childTnLst>
                                </p:cTn>
                              </p:par>
                            </p:childTnLst>
                          </p:cTn>
                        </p:par>
                        <p:par>
                          <p:cTn id="18" fill="hold">
                            <p:stCondLst>
                              <p:cond delay="3500"/>
                            </p:stCondLst>
                            <p:childTnLst>
                              <p:par>
                                <p:cTn id="19" presetID="22" presetClass="entr" presetSubtype="4" repeatCount="5000"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down)">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diamond(in)">
                                      <p:cBhvr>
                                        <p:cTn id="26" dur="2000"/>
                                        <p:tgtEl>
                                          <p:spTgt spid="12"/>
                                        </p:tgtEl>
                                      </p:cBhvr>
                                    </p:animEffect>
                                  </p:childTnLst>
                                </p:cTn>
                              </p:par>
                              <p:par>
                                <p:cTn id="27" presetID="8" presetClass="entr" presetSubtype="16"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diamond(in)">
                                      <p:cBhvr>
                                        <p:cTn id="29"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9" grpId="0" animBg="1"/>
      <p:bldP spid="26"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6628" y="1053"/>
            <a:ext cx="11111971" cy="3140075"/>
          </a:xfrm>
        </p:spPr>
        <p:txBody>
          <a:bodyPr>
            <a:noAutofit/>
            <a:scene3d>
              <a:camera prst="orthographicFront"/>
              <a:lightRig rig="threePt" dir="t"/>
            </a:scene3d>
            <a:sp3d extrusionH="57150">
              <a:bevelT w="38100" h="38100"/>
            </a:sp3d>
          </a:bodyPr>
          <a:lstStyle/>
          <a:p>
            <a:pPr algn="ctr"/>
            <a:r>
              <a:rPr lang="en-CA" sz="8800" b="1" dirty="0" smtClean="0">
                <a:ln>
                  <a:solidFill>
                    <a:schemeClr val="tx1"/>
                  </a:solidFill>
                </a:ln>
                <a:solidFill>
                  <a:srgbClr val="0C27AC"/>
                </a:solidFill>
                <a:effectLst>
                  <a:glow rad="228600">
                    <a:srgbClr val="FFFF00"/>
                  </a:glow>
                </a:effectLst>
              </a:rPr>
              <a:t>I</a:t>
            </a:r>
            <a:r>
              <a:rPr lang="en-CA" sz="8800" b="1" dirty="0" smtClean="0">
                <a:solidFill>
                  <a:srgbClr val="0C27AC"/>
                </a:solidFill>
                <a:effectLst>
                  <a:glow rad="228600">
                    <a:schemeClr val="accent3">
                      <a:satMod val="175000"/>
                      <a:alpha val="40000"/>
                    </a:schemeClr>
                  </a:glow>
                </a:effectLst>
              </a:rPr>
              <a:t>   			  </a:t>
            </a:r>
            <a:r>
              <a:rPr lang="en-CA" sz="8800" b="1" dirty="0" smtClean="0">
                <a:ln>
                  <a:solidFill>
                    <a:schemeClr val="tx1"/>
                  </a:solidFill>
                </a:ln>
                <a:solidFill>
                  <a:srgbClr val="0C27AC"/>
                </a:solidFill>
                <a:effectLst>
                  <a:glow rad="228600">
                    <a:schemeClr val="accent3">
                      <a:satMod val="175000"/>
                      <a:alpha val="40000"/>
                    </a:schemeClr>
                  </a:glow>
                </a:effectLst>
              </a:rPr>
              <a:t>be about My Father’s Business.</a:t>
            </a:r>
            <a:endParaRPr lang="en-CA" sz="8800" b="1" dirty="0">
              <a:ln>
                <a:solidFill>
                  <a:schemeClr val="tx1"/>
                </a:solidFill>
              </a:ln>
              <a:solidFill>
                <a:srgbClr val="0C27AC"/>
              </a:solidFill>
              <a:effectLst>
                <a:glow rad="228600">
                  <a:schemeClr val="accent3">
                    <a:satMod val="175000"/>
                    <a:alpha val="40000"/>
                  </a:schemeClr>
                </a:glow>
              </a:effectLst>
            </a:endParaRPr>
          </a:p>
        </p:txBody>
      </p:sp>
      <p:sp>
        <p:nvSpPr>
          <p:cNvPr id="7" name="Rounded Rectangle 6"/>
          <p:cNvSpPr/>
          <p:nvPr/>
        </p:nvSpPr>
        <p:spPr>
          <a:xfrm>
            <a:off x="11020370" y="1773503"/>
            <a:ext cx="914400" cy="88969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solidFill>
                  <a:schemeClr val="bg1"/>
                </a:solidFill>
              </a:rPr>
              <a:t>KJV Luke 2:49</a:t>
            </a:r>
            <a:endParaRPr lang="en-CA" sz="1400" dirty="0">
              <a:solidFill>
                <a:schemeClr val="bg1"/>
              </a:solidFill>
            </a:endParaRPr>
          </a:p>
        </p:txBody>
      </p:sp>
      <p:sp>
        <p:nvSpPr>
          <p:cNvPr id="9" name="Rounded Rectangle 8"/>
          <p:cNvSpPr/>
          <p:nvPr/>
        </p:nvSpPr>
        <p:spPr>
          <a:xfrm>
            <a:off x="1799676" y="2938510"/>
            <a:ext cx="9919193" cy="2024108"/>
          </a:xfrm>
          <a:prstGeom prst="roundRect">
            <a:avLst>
              <a:gd name="adj" fmla="val 17765"/>
            </a:avLst>
          </a:prstGeom>
          <a:solidFill>
            <a:schemeClr val="accent6">
              <a:lumMod val="60000"/>
              <a:lumOff val="40000"/>
            </a:schemeClr>
          </a:solidFill>
          <a:ln>
            <a:solidFill>
              <a:srgbClr val="FFFF00"/>
            </a:solidFill>
          </a:ln>
          <a:effectLst>
            <a:glow rad="431800">
              <a:schemeClr val="bg1">
                <a:alpha val="8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6000" b="1" i="1" dirty="0" smtClean="0">
                <a:ln>
                  <a:solidFill>
                    <a:sysClr val="windowText" lastClr="000000"/>
                  </a:solidFill>
                </a:ln>
                <a:solidFill>
                  <a:srgbClr val="9933FF"/>
                </a:solidFill>
                <a:latin typeface="Comic Sans MS" panose="030F0702030302020204" pitchFamily="66" charset="0"/>
              </a:rPr>
              <a:t>Question: Is this an </a:t>
            </a:r>
            <a:br>
              <a:rPr lang="en-CA" sz="6000" b="1" i="1" dirty="0" smtClean="0">
                <a:ln>
                  <a:solidFill>
                    <a:sysClr val="windowText" lastClr="000000"/>
                  </a:solidFill>
                </a:ln>
                <a:solidFill>
                  <a:srgbClr val="9933FF"/>
                </a:solidFill>
                <a:latin typeface="Comic Sans MS" panose="030F0702030302020204" pitchFamily="66" charset="0"/>
              </a:rPr>
            </a:br>
            <a:r>
              <a:rPr lang="en-CA" sz="6000" b="1" i="1" dirty="0" smtClean="0">
                <a:ln>
                  <a:solidFill>
                    <a:sysClr val="windowText" lastClr="000000"/>
                  </a:solidFill>
                </a:ln>
                <a:solidFill>
                  <a:srgbClr val="9933FF"/>
                </a:solidFill>
                <a:effectLst>
                  <a:glow rad="127000">
                    <a:srgbClr val="00FF99"/>
                  </a:glow>
                </a:effectLst>
                <a:latin typeface="Comic Sans MS" panose="030F0702030302020204" pitchFamily="66" charset="0"/>
              </a:rPr>
              <a:t>anti-</a:t>
            </a:r>
            <a:r>
              <a:rPr lang="en-CA" sz="6000" b="1" i="1" dirty="0" err="1" smtClean="0">
                <a:ln>
                  <a:solidFill>
                    <a:sysClr val="windowText" lastClr="000000"/>
                  </a:solidFill>
                </a:ln>
                <a:solidFill>
                  <a:srgbClr val="9933FF"/>
                </a:solidFill>
                <a:effectLst>
                  <a:glow rad="127000">
                    <a:srgbClr val="00FF99"/>
                  </a:glow>
                </a:effectLst>
                <a:latin typeface="Comic Sans MS" panose="030F0702030302020204" pitchFamily="66" charset="0"/>
              </a:rPr>
              <a:t>semetic</a:t>
            </a:r>
            <a:r>
              <a:rPr lang="en-CA" sz="6000" b="1" i="1" dirty="0" smtClean="0">
                <a:ln>
                  <a:solidFill>
                    <a:sysClr val="windowText" lastClr="000000"/>
                  </a:solidFill>
                </a:ln>
                <a:solidFill>
                  <a:srgbClr val="9933FF"/>
                </a:solidFill>
                <a:latin typeface="Comic Sans MS" panose="030F0702030302020204" pitchFamily="66" charset="0"/>
              </a:rPr>
              <a:t> statement?</a:t>
            </a:r>
            <a:endParaRPr lang="en-CA" sz="6000" b="1" i="1" dirty="0">
              <a:ln>
                <a:solidFill>
                  <a:sysClr val="windowText" lastClr="000000"/>
                </a:solidFill>
              </a:ln>
              <a:solidFill>
                <a:srgbClr val="9933FF"/>
              </a:solidFill>
              <a:latin typeface="Comic Sans MS" panose="030F0702030302020204" pitchFamily="66" charset="0"/>
            </a:endParaRPr>
          </a:p>
        </p:txBody>
      </p:sp>
      <p:sp>
        <p:nvSpPr>
          <p:cNvPr id="3" name="Rounded Rectangle 2"/>
          <p:cNvSpPr/>
          <p:nvPr/>
        </p:nvSpPr>
        <p:spPr>
          <a:xfrm rot="20991965">
            <a:off x="1381559" y="315364"/>
            <a:ext cx="3402416" cy="10664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h="25400" prst="softRound"/>
            </a:sp3d>
          </a:bodyPr>
          <a:lstStyle/>
          <a:p>
            <a:pPr algn="ctr"/>
            <a:r>
              <a:rPr lang="en-CA" sz="9600" b="1" dirty="0" smtClean="0">
                <a:ln w="19050">
                  <a:solidFill>
                    <a:srgbClr val="FFFF00"/>
                  </a:solidFill>
                </a:ln>
                <a:solidFill>
                  <a:srgbClr val="0C27AC"/>
                </a:solidFill>
                <a:effectLst>
                  <a:glow rad="228600">
                    <a:srgbClr val="FFCCFF">
                      <a:alpha val="40000"/>
                    </a:srgbClr>
                  </a:glow>
                </a:effectLst>
                <a:ea typeface="+mj-ea"/>
                <a:cs typeface="+mj-cs"/>
              </a:rPr>
              <a:t>must</a:t>
            </a:r>
            <a:endParaRPr lang="en-CA" dirty="0"/>
          </a:p>
        </p:txBody>
      </p:sp>
      <p:cxnSp>
        <p:nvCxnSpPr>
          <p:cNvPr id="8" name="Straight Connector 7"/>
          <p:cNvCxnSpPr/>
          <p:nvPr/>
        </p:nvCxnSpPr>
        <p:spPr>
          <a:xfrm flipV="1">
            <a:off x="1799676" y="1109709"/>
            <a:ext cx="2820288" cy="509706"/>
          </a:xfrm>
          <a:prstGeom prst="line">
            <a:avLst/>
          </a:prstGeom>
          <a:ln w="38100">
            <a:solidFill>
              <a:srgbClr val="FF0000"/>
            </a:solidFill>
            <a:headEnd type="oval" w="med" len="med"/>
            <a:tailEnd type="oval"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4" name="Bent Arrow 3"/>
          <p:cNvSpPr/>
          <p:nvPr/>
        </p:nvSpPr>
        <p:spPr>
          <a:xfrm flipV="1">
            <a:off x="709790" y="1507386"/>
            <a:ext cx="1989080" cy="2745018"/>
          </a:xfrm>
          <a:prstGeom prst="bentArrow">
            <a:avLst>
              <a:gd name="adj1" fmla="val 16419"/>
              <a:gd name="adj2" fmla="val 25000"/>
              <a:gd name="adj3" fmla="val 34433"/>
              <a:gd name="adj4" fmla="val 43750"/>
            </a:avLst>
          </a:prstGeom>
          <a:solidFill>
            <a:srgbClr val="FFCCFF"/>
          </a:solidFill>
          <a:ln w="38100">
            <a:solidFill>
              <a:srgbClr val="D73DCC"/>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1" name="Rounded Rectangle 10"/>
          <p:cNvSpPr/>
          <p:nvPr/>
        </p:nvSpPr>
        <p:spPr>
          <a:xfrm>
            <a:off x="1799677" y="5279994"/>
            <a:ext cx="9851402" cy="1078636"/>
          </a:xfrm>
          <a:prstGeom prst="roundRect">
            <a:avLst>
              <a:gd name="adj" fmla="val 17765"/>
            </a:avLst>
          </a:prstGeom>
          <a:solidFill>
            <a:schemeClr val="accent6">
              <a:lumMod val="60000"/>
              <a:lumOff val="40000"/>
            </a:schemeClr>
          </a:solidFill>
          <a:ln>
            <a:solidFill>
              <a:srgbClr val="FFFF00"/>
            </a:solidFill>
          </a:ln>
          <a:effectLst>
            <a:glow rad="431800">
              <a:schemeClr val="bg1">
                <a:alpha val="8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6000" b="1" i="1" dirty="0" smtClean="0">
                <a:ln>
                  <a:solidFill>
                    <a:sysClr val="windowText" lastClr="000000"/>
                  </a:solidFill>
                </a:ln>
                <a:solidFill>
                  <a:srgbClr val="9933FF"/>
                </a:solidFill>
                <a:latin typeface="Comic Sans MS" panose="030F0702030302020204" pitchFamily="66" charset="0"/>
              </a:rPr>
              <a:t>By a </a:t>
            </a:r>
            <a:r>
              <a:rPr lang="en-CA" sz="6000" b="1" i="1" dirty="0" smtClean="0">
                <a:ln>
                  <a:solidFill>
                    <a:sysClr val="windowText" lastClr="000000"/>
                  </a:solidFill>
                </a:ln>
                <a:solidFill>
                  <a:srgbClr val="9933FF"/>
                </a:solidFill>
                <a:effectLst>
                  <a:glow rad="127000">
                    <a:srgbClr val="00FF99"/>
                  </a:glow>
                </a:effectLst>
                <a:latin typeface="Comic Sans MS" panose="030F0702030302020204" pitchFamily="66" charset="0"/>
              </a:rPr>
              <a:t>child of 12 years? </a:t>
            </a:r>
            <a:endParaRPr lang="en-CA" sz="6000" b="1" i="1" dirty="0">
              <a:ln>
                <a:solidFill>
                  <a:sysClr val="windowText" lastClr="000000"/>
                </a:solidFill>
              </a:ln>
              <a:solidFill>
                <a:srgbClr val="9933FF"/>
              </a:solidFill>
              <a:latin typeface="Comic Sans MS" panose="030F0702030302020204" pitchFamily="66" charset="0"/>
            </a:endParaRPr>
          </a:p>
        </p:txBody>
      </p:sp>
      <p:sp>
        <p:nvSpPr>
          <p:cNvPr id="10" name="Slide Number Placeholder 1"/>
          <p:cNvSpPr>
            <a:spLocks noGrp="1"/>
          </p:cNvSpPr>
          <p:nvPr>
            <p:ph type="sldNum" sz="quarter" idx="12"/>
          </p:nvPr>
        </p:nvSpPr>
        <p:spPr>
          <a:xfrm>
            <a:off x="11579225" y="6492875"/>
            <a:ext cx="447675" cy="365125"/>
          </a:xfrm>
        </p:spPr>
        <p:txBody>
          <a:bodyPr/>
          <a:lstStyle/>
          <a:p>
            <a:fld id="{6D22F896-40B5-4ADD-8801-0D06FADFA095}" type="slidenum">
              <a:rPr lang="en-US" sz="1400" smtClean="0">
                <a:solidFill>
                  <a:schemeClr val="bg1"/>
                </a:solidFill>
              </a:rPr>
              <a:t>2</a:t>
            </a:fld>
            <a:endParaRPr lang="en-US" sz="1400" dirty="0">
              <a:solidFill>
                <a:schemeClr val="bg1"/>
              </a:solidFill>
            </a:endParaRPr>
          </a:p>
        </p:txBody>
      </p:sp>
      <p:pic>
        <p:nvPicPr>
          <p:cNvPr id="12" name="Picture 3" descr="C:\Users\Rae\Desktop\yellow face oooh clear.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215461" y="3864536"/>
            <a:ext cx="1430364" cy="141545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1858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250"/>
                                        <p:tgtEl>
                                          <p:spTgt spid="4"/>
                                        </p:tgtEl>
                                      </p:cBhvr>
                                    </p:animEffect>
                                  </p:childTnLst>
                                </p:cTn>
                              </p:par>
                            </p:childTnLst>
                          </p:cTn>
                        </p:par>
                        <p:par>
                          <p:cTn id="8" fill="hold">
                            <p:stCondLst>
                              <p:cond delay="3250"/>
                            </p:stCondLst>
                            <p:childTnLst>
                              <p:par>
                                <p:cTn id="9" presetID="22" presetClass="entr" presetSubtype="8" fill="hold"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wipe(left)">
                                      <p:cBhvr>
                                        <p:cTn id="11" dur="1000"/>
                                        <p:tgtEl>
                                          <p:spTgt spid="9">
                                            <p:txEl>
                                              <p:pRg st="0" end="0"/>
                                            </p:txEl>
                                          </p:spTgt>
                                        </p:tgtEl>
                                      </p:cBhvr>
                                    </p:animEffect>
                                  </p:childTnLst>
                                </p:cTn>
                              </p:par>
                            </p:childTnLst>
                          </p:cTn>
                        </p:par>
                        <p:par>
                          <p:cTn id="12" fill="hold">
                            <p:stCondLst>
                              <p:cond delay="4250"/>
                            </p:stCondLst>
                            <p:childTnLst>
                              <p:par>
                                <p:cTn id="13" presetID="31" presetClass="entr" presetSubtype="0" fill="hold" nodeType="afterEffect">
                                  <p:stCondLst>
                                    <p:cond delay="500"/>
                                  </p:stCondLst>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ppt_w</p:attrName>
                                        </p:attrNameLst>
                                      </p:cBhvr>
                                      <p:tavLst>
                                        <p:tav tm="0">
                                          <p:val>
                                            <p:fltVal val="0"/>
                                          </p:val>
                                        </p:tav>
                                        <p:tav tm="100000">
                                          <p:val>
                                            <p:strVal val="#ppt_w"/>
                                          </p:val>
                                        </p:tav>
                                      </p:tavLst>
                                    </p:anim>
                                    <p:anim calcmode="lin" valueType="num">
                                      <p:cBhvr>
                                        <p:cTn id="16" dur="1000" fill="hold"/>
                                        <p:tgtEl>
                                          <p:spTgt spid="12"/>
                                        </p:tgtEl>
                                        <p:attrNameLst>
                                          <p:attrName>ppt_h</p:attrName>
                                        </p:attrNameLst>
                                      </p:cBhvr>
                                      <p:tavLst>
                                        <p:tav tm="0">
                                          <p:val>
                                            <p:fltVal val="0"/>
                                          </p:val>
                                        </p:tav>
                                        <p:tav tm="100000">
                                          <p:val>
                                            <p:strVal val="#ppt_h"/>
                                          </p:val>
                                        </p:tav>
                                      </p:tavLst>
                                    </p:anim>
                                    <p:anim calcmode="lin" valueType="num">
                                      <p:cBhvr>
                                        <p:cTn id="17" dur="1000" fill="hold"/>
                                        <p:tgtEl>
                                          <p:spTgt spid="12"/>
                                        </p:tgtEl>
                                        <p:attrNameLst>
                                          <p:attrName>style.rotation</p:attrName>
                                        </p:attrNameLst>
                                      </p:cBhvr>
                                      <p:tavLst>
                                        <p:tav tm="0">
                                          <p:val>
                                            <p:fltVal val="90"/>
                                          </p:val>
                                        </p:tav>
                                        <p:tav tm="100000">
                                          <p:val>
                                            <p:fltVal val="0"/>
                                          </p:val>
                                        </p:tav>
                                      </p:tavLst>
                                    </p:anim>
                                    <p:animEffect transition="in" filter="fade">
                                      <p:cBhvr>
                                        <p:cTn id="18" dur="1000"/>
                                        <p:tgtEl>
                                          <p:spTgt spid="12"/>
                                        </p:tgtEl>
                                      </p:cBhvr>
                                    </p:animEffect>
                                  </p:childTnLst>
                                </p:cTn>
                              </p:par>
                            </p:childTnLst>
                          </p:cTn>
                        </p:par>
                        <p:par>
                          <p:cTn id="19" fill="hold">
                            <p:stCondLst>
                              <p:cond delay="5750"/>
                            </p:stCondLst>
                            <p:childTnLst>
                              <p:par>
                                <p:cTn id="20" presetID="16" presetClass="entr" presetSubtype="21" fill="hold" nodeType="afterEffect">
                                  <p:stCondLst>
                                    <p:cond delay="100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barn(inVertical)">
                                      <p:cBhvr>
                                        <p:cTn id="22" dur="1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29000">
              <a:schemeClr val="accent6">
                <a:lumMod val="75000"/>
                <a:alpha val="58000"/>
              </a:schemeClr>
            </a:gs>
            <a:gs pos="65000">
              <a:schemeClr val="tx1"/>
            </a:gs>
            <a:gs pos="76000">
              <a:schemeClr val="accent6">
                <a:lumMod val="50000"/>
                <a:alpha val="83000"/>
              </a:schemeClr>
            </a:gs>
          </a:gsLst>
          <a:lin ang="16200000" scaled="1"/>
        </a:gradFill>
        <a:effectLst/>
      </p:bgPr>
    </p:bg>
    <p:spTree>
      <p:nvGrpSpPr>
        <p:cNvPr id="1" name=""/>
        <p:cNvGrpSpPr/>
        <p:nvPr/>
      </p:nvGrpSpPr>
      <p:grpSpPr>
        <a:xfrm>
          <a:off x="0" y="0"/>
          <a:ext cx="0" cy="0"/>
          <a:chOff x="0" y="0"/>
          <a:chExt cx="0" cy="0"/>
        </a:xfrm>
      </p:grpSpPr>
      <p:pic>
        <p:nvPicPr>
          <p:cNvPr id="5" name="Content Placeholder 3"/>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8834281" y="557990"/>
            <a:ext cx="11536956" cy="404143"/>
          </a:xfrm>
          <a:prstGeom prst="rect">
            <a:avLst/>
          </a:prstGeom>
        </p:spPr>
      </p:pic>
      <p:pic>
        <p:nvPicPr>
          <p:cNvPr id="6" name="Content Placeholder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842828" y="-741412"/>
            <a:ext cx="11493502" cy="1200151"/>
          </a:xfrm>
          <a:prstGeom prst="rect">
            <a:avLst/>
          </a:prstGeom>
        </p:spPr>
      </p:pic>
      <p:sp>
        <p:nvSpPr>
          <p:cNvPr id="21" name="Rounded Rectangular Callout 20"/>
          <p:cNvSpPr/>
          <p:nvPr/>
        </p:nvSpPr>
        <p:spPr>
          <a:xfrm>
            <a:off x="319843" y="312092"/>
            <a:ext cx="7341585" cy="668025"/>
          </a:xfrm>
          <a:prstGeom prst="wedgeRoundRectCallout">
            <a:avLst>
              <a:gd name="adj1" fmla="val -957"/>
              <a:gd name="adj2" fmla="val 44788"/>
              <a:gd name="adj3" fmla="val 16667"/>
            </a:avLst>
          </a:prstGeom>
          <a:solidFill>
            <a:srgbClr val="A50021"/>
          </a:solidFill>
          <a:ln w="57150">
            <a:solidFill>
              <a:srgbClr val="0C27AC"/>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b="1" dirty="0" smtClean="0">
                <a:solidFill>
                  <a:srgbClr val="0C27AC"/>
                </a:solidFill>
                <a:effectLst>
                  <a:glow rad="127000">
                    <a:srgbClr val="FFFF00"/>
                  </a:glow>
                </a:effectLst>
                <a:latin typeface="Arial Rounded MT Bold" pitchFamily="34" charset="0"/>
              </a:rPr>
              <a:t>Lunar Calendar CE 12 - Passover Timing</a:t>
            </a:r>
            <a:endParaRPr lang="en-CA" sz="2800" b="1" dirty="0">
              <a:solidFill>
                <a:srgbClr val="0C27AC"/>
              </a:solidFill>
              <a:effectLst>
                <a:glow rad="127000">
                  <a:srgbClr val="FFFF00"/>
                </a:glow>
              </a:effectLst>
              <a:latin typeface="Arial Rounded MT Bold" pitchFamily="34" charset="0"/>
            </a:endParaRPr>
          </a:p>
        </p:txBody>
      </p:sp>
      <p:sp>
        <p:nvSpPr>
          <p:cNvPr id="2" name="Slide Number Placeholder 1"/>
          <p:cNvSpPr>
            <a:spLocks noGrp="1"/>
          </p:cNvSpPr>
          <p:nvPr>
            <p:ph type="sldNum" sz="quarter" idx="12"/>
          </p:nvPr>
        </p:nvSpPr>
        <p:spPr>
          <a:xfrm>
            <a:off x="11786177" y="6475303"/>
            <a:ext cx="405823" cy="365125"/>
          </a:xfrm>
        </p:spPr>
        <p:txBody>
          <a:bodyPr/>
          <a:lstStyle/>
          <a:p>
            <a:fld id="{6D22F896-40B5-4ADD-8801-0D06FADFA095}" type="slidenum">
              <a:rPr lang="en-US" sz="1400" smtClean="0">
                <a:solidFill>
                  <a:schemeClr val="bg1"/>
                </a:solidFill>
              </a:rPr>
              <a:t>20</a:t>
            </a:fld>
            <a:endParaRPr lang="en-US" sz="1400" dirty="0">
              <a:solidFill>
                <a:schemeClr val="bg1"/>
              </a:solidFill>
            </a:endParaRPr>
          </a:p>
        </p:txBody>
      </p:sp>
      <p:grpSp>
        <p:nvGrpSpPr>
          <p:cNvPr id="9" name="Group 8"/>
          <p:cNvGrpSpPr/>
          <p:nvPr/>
        </p:nvGrpSpPr>
        <p:grpSpPr>
          <a:xfrm>
            <a:off x="8885557" y="83492"/>
            <a:ext cx="3100803" cy="897878"/>
            <a:chOff x="403614" y="45761"/>
            <a:chExt cx="3100803" cy="897878"/>
          </a:xfrm>
        </p:grpSpPr>
        <p:sp>
          <p:nvSpPr>
            <p:cNvPr id="7" name="Rounded Rectangle 6"/>
            <p:cNvSpPr/>
            <p:nvPr/>
          </p:nvSpPr>
          <p:spPr>
            <a:xfrm>
              <a:off x="403614" y="531294"/>
              <a:ext cx="450967" cy="364986"/>
            </a:xfrm>
            <a:prstGeom prst="roundRect">
              <a:avLst>
                <a:gd name="adj" fmla="val 29630"/>
              </a:avLst>
            </a:prstGeom>
            <a:noFill/>
            <a:ln w="76200">
              <a:solidFill>
                <a:srgbClr val="00FF99"/>
              </a:solidFill>
            </a:ln>
            <a:effectLst>
              <a:glow rad="127000">
                <a:srgbClr val="FFCCFF"/>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p:cNvSpPr/>
            <p:nvPr/>
          </p:nvSpPr>
          <p:spPr>
            <a:xfrm>
              <a:off x="1140737" y="45761"/>
              <a:ext cx="2363680" cy="897878"/>
            </a:xfrm>
            <a:prstGeom prst="rect">
              <a:avLst/>
            </a:prstGeom>
            <a:noFill/>
            <a:ln w="57150">
              <a:solidFill>
                <a:srgbClr val="D73DCC"/>
              </a:solidFill>
            </a:ln>
            <a:effectLst>
              <a:glow rad="228600">
                <a:schemeClr val="accent3">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Rounded Rectangle 33"/>
            <p:cNvSpPr/>
            <p:nvPr/>
          </p:nvSpPr>
          <p:spPr>
            <a:xfrm>
              <a:off x="1140737" y="458739"/>
              <a:ext cx="804795" cy="437541"/>
            </a:xfrm>
            <a:prstGeom prst="roundRect">
              <a:avLst>
                <a:gd name="adj" fmla="val 43346"/>
              </a:avLst>
            </a:prstGeom>
            <a:noFill/>
            <a:ln w="38100">
              <a:solidFill>
                <a:srgbClr val="00FF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8" name="Picture 7"/>
          <p:cNvPicPr>
            <a:picLocks noChangeAspect="1"/>
          </p:cNvPicPr>
          <p:nvPr/>
        </p:nvPicPr>
        <p:blipFill>
          <a:blip r:embed="rId5">
            <a:extLst>
              <a:ext uri="{28A0092B-C50C-407E-A947-70E740481C1C}">
                <a14:useLocalDpi xmlns:a14="http://schemas.microsoft.com/office/drawing/2010/main"/>
              </a:ext>
            </a:extLst>
          </a:blip>
          <a:stretch>
            <a:fillRect/>
          </a:stretch>
        </p:blipFill>
        <p:spPr bwMode="auto">
          <a:xfrm>
            <a:off x="422585" y="1106163"/>
            <a:ext cx="3371674" cy="3414533"/>
          </a:xfrm>
          <a:prstGeom prst="rect">
            <a:avLst/>
          </a:prstGeom>
          <a:noFill/>
          <a:ln>
            <a:noFill/>
          </a:ln>
          <a:extLst>
            <a:ext uri="{53640926-AAD7-44D8-BBD7-CCE9431645EC}">
              <a14:shadowObscured xmlns:a14="http://schemas.microsoft.com/office/drawing/2010/main"/>
            </a:ext>
          </a:extLst>
        </p:spPr>
      </p:pic>
      <p:sp>
        <p:nvSpPr>
          <p:cNvPr id="14" name="Rectangle 13"/>
          <p:cNvSpPr/>
          <p:nvPr/>
        </p:nvSpPr>
        <p:spPr>
          <a:xfrm>
            <a:off x="2881606" y="2249097"/>
            <a:ext cx="426758" cy="389466"/>
          </a:xfrm>
          <a:prstGeom prst="rect">
            <a:avLst/>
          </a:prstGeom>
          <a:noFill/>
          <a:ln w="57150">
            <a:solidFill>
              <a:srgbClr val="FF66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p:cNvSpPr/>
          <p:nvPr/>
        </p:nvSpPr>
        <p:spPr>
          <a:xfrm>
            <a:off x="490196" y="2602517"/>
            <a:ext cx="426758" cy="389466"/>
          </a:xfrm>
          <a:prstGeom prst="rect">
            <a:avLst/>
          </a:prstGeom>
          <a:noFill/>
          <a:ln w="57150">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p:cNvSpPr/>
          <p:nvPr/>
        </p:nvSpPr>
        <p:spPr>
          <a:xfrm>
            <a:off x="984590" y="2602517"/>
            <a:ext cx="426758" cy="389466"/>
          </a:xfrm>
          <a:prstGeom prst="rect">
            <a:avLst/>
          </a:prstGeom>
          <a:noFill/>
          <a:ln w="57150">
            <a:solidFill>
              <a:srgbClr val="FF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ectangle 21"/>
          <p:cNvSpPr/>
          <p:nvPr/>
        </p:nvSpPr>
        <p:spPr>
          <a:xfrm>
            <a:off x="1333789" y="4100081"/>
            <a:ext cx="658447" cy="384113"/>
          </a:xfrm>
          <a:prstGeom prst="rect">
            <a:avLst/>
          </a:prstGeom>
          <a:noFill/>
          <a:ln w="57150">
            <a:solidFill>
              <a:srgbClr val="FF66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074" name="Picture 2" descr="C:\Users\Rae\Desktop\Israel CE12 April.png"/>
          <p:cNvPicPr>
            <a:picLocks noChangeAspect="1" noChangeArrowheads="1"/>
          </p:cNvPicPr>
          <p:nvPr/>
        </p:nvPicPr>
        <p:blipFill>
          <a:blip r:embed="rId6">
            <a:extLst>
              <a:ext uri="{BEBA8EAE-BF5A-486C-A8C5-ECC9F3942E4B}">
                <a14:imgProps xmlns:a14="http://schemas.microsoft.com/office/drawing/2010/main">
                  <a14:imgLayer r:embed="rId7">
                    <a14:imgEffect>
                      <a14:colorTemperature colorTemp="11200"/>
                    </a14:imgEffect>
                  </a14:imgLayer>
                </a14:imgProps>
              </a:ext>
              <a:ext uri="{28A0092B-C50C-407E-A947-70E740481C1C}">
                <a14:useLocalDpi xmlns:a14="http://schemas.microsoft.com/office/drawing/2010/main"/>
              </a:ext>
            </a:extLst>
          </a:blip>
          <a:srcRect/>
          <a:stretch>
            <a:fillRect/>
          </a:stretch>
        </p:blipFill>
        <p:spPr bwMode="auto">
          <a:xfrm>
            <a:off x="4093545" y="1106163"/>
            <a:ext cx="3405244" cy="3360276"/>
          </a:xfrm>
          <a:prstGeom prst="rect">
            <a:avLst/>
          </a:prstGeom>
          <a:noFill/>
          <a:extLst>
            <a:ext uri="{909E8E84-426E-40DD-AFC4-6F175D3DCCD1}">
              <a14:hiddenFill xmlns:a14="http://schemas.microsoft.com/office/drawing/2010/main">
                <a:solidFill>
                  <a:srgbClr val="FFFFFF"/>
                </a:solidFill>
              </a14:hiddenFill>
            </a:ext>
          </a:extLst>
        </p:spPr>
      </p:pic>
      <p:sp>
        <p:nvSpPr>
          <p:cNvPr id="51" name="Rectangle 50"/>
          <p:cNvSpPr/>
          <p:nvPr/>
        </p:nvSpPr>
        <p:spPr>
          <a:xfrm>
            <a:off x="478087" y="3279350"/>
            <a:ext cx="426758" cy="389466"/>
          </a:xfrm>
          <a:prstGeom prst="rect">
            <a:avLst/>
          </a:prstGeom>
          <a:noFill/>
          <a:ln w="57150">
            <a:solidFill>
              <a:srgbClr val="FF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2" name="Rectangle 51"/>
          <p:cNvSpPr/>
          <p:nvPr/>
        </p:nvSpPr>
        <p:spPr>
          <a:xfrm>
            <a:off x="988109" y="3284121"/>
            <a:ext cx="1893929" cy="389466"/>
          </a:xfrm>
          <a:prstGeom prst="rect">
            <a:avLst/>
          </a:prstGeom>
          <a:noFill/>
          <a:ln w="57150">
            <a:solidFill>
              <a:schemeClr val="accent6"/>
            </a:solidFill>
          </a:ln>
          <a:effectLst>
            <a:glow rad="127000">
              <a:schemeClr val="accent6">
                <a:lumMod val="50000"/>
                <a:alpha val="49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3" name="Rectangle 52"/>
          <p:cNvSpPr/>
          <p:nvPr/>
        </p:nvSpPr>
        <p:spPr>
          <a:xfrm>
            <a:off x="6618941" y="1993404"/>
            <a:ext cx="812685" cy="389466"/>
          </a:xfrm>
          <a:prstGeom prst="rect">
            <a:avLst/>
          </a:prstGeom>
          <a:noFill/>
          <a:ln w="57150">
            <a:solidFill>
              <a:schemeClr val="accent6"/>
            </a:solidFill>
          </a:ln>
          <a:effectLst>
            <a:glow rad="127000">
              <a:schemeClr val="accent6">
                <a:lumMod val="50000"/>
                <a:alpha val="49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4" name="Rectangle 53"/>
          <p:cNvSpPr/>
          <p:nvPr/>
        </p:nvSpPr>
        <p:spPr>
          <a:xfrm>
            <a:off x="4152065" y="2349752"/>
            <a:ext cx="460131" cy="389466"/>
          </a:xfrm>
          <a:prstGeom prst="rect">
            <a:avLst/>
          </a:prstGeom>
          <a:noFill/>
          <a:ln w="57150">
            <a:solidFill>
              <a:schemeClr val="accent6"/>
            </a:solidFill>
          </a:ln>
          <a:effectLst>
            <a:glow rad="127000">
              <a:schemeClr val="accent6">
                <a:lumMod val="50000"/>
                <a:alpha val="49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5" name="Rounded Rectangular Callout 54"/>
          <p:cNvSpPr/>
          <p:nvPr/>
        </p:nvSpPr>
        <p:spPr>
          <a:xfrm>
            <a:off x="319843" y="4812894"/>
            <a:ext cx="1881819" cy="451359"/>
          </a:xfrm>
          <a:prstGeom prst="wedgeRoundRectCallout">
            <a:avLst>
              <a:gd name="adj1" fmla="val -36740"/>
              <a:gd name="adj2" fmla="val -284145"/>
              <a:gd name="adj3" fmla="val 16667"/>
            </a:avLst>
          </a:prstGeom>
          <a:solidFill>
            <a:schemeClr val="accent3">
              <a:lumMod val="40000"/>
              <a:lumOff val="60000"/>
            </a:schemeClr>
          </a:solidFill>
          <a:ln w="38100">
            <a:solidFill>
              <a:srgbClr val="FF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000" b="1" dirty="0" smtClean="0">
                <a:solidFill>
                  <a:srgbClr val="FF0000"/>
                </a:solidFill>
                <a:latin typeface="Calibri" pitchFamily="34" charset="0"/>
                <a:cs typeface="Calibri" pitchFamily="34" charset="0"/>
              </a:rPr>
              <a:t>Lunar Passover</a:t>
            </a:r>
            <a:endParaRPr lang="en-CA" sz="2000" b="1" dirty="0">
              <a:solidFill>
                <a:srgbClr val="FF0000"/>
              </a:solidFill>
              <a:latin typeface="Calibri" pitchFamily="34" charset="0"/>
              <a:cs typeface="Calibri" pitchFamily="34" charset="0"/>
            </a:endParaRPr>
          </a:p>
        </p:txBody>
      </p:sp>
      <p:sp>
        <p:nvSpPr>
          <p:cNvPr id="56" name="Rounded Rectangular Callout 55"/>
          <p:cNvSpPr/>
          <p:nvPr/>
        </p:nvSpPr>
        <p:spPr>
          <a:xfrm>
            <a:off x="2348679" y="4830959"/>
            <a:ext cx="2033451" cy="451359"/>
          </a:xfrm>
          <a:prstGeom prst="wedgeRoundRectCallout">
            <a:avLst>
              <a:gd name="adj1" fmla="val -36740"/>
              <a:gd name="adj2" fmla="val -284145"/>
              <a:gd name="adj3" fmla="val 16667"/>
            </a:avLst>
          </a:prstGeom>
          <a:solidFill>
            <a:schemeClr val="accent3">
              <a:lumMod val="40000"/>
              <a:lumOff val="60000"/>
            </a:schemeClr>
          </a:solidFill>
          <a:ln w="38100">
            <a:solidFill>
              <a:schemeClr val="accent6">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000" b="1" dirty="0" err="1" smtClean="0">
                <a:solidFill>
                  <a:schemeClr val="accent6">
                    <a:lumMod val="50000"/>
                  </a:schemeClr>
                </a:solidFill>
                <a:latin typeface="Calibri" pitchFamily="34" charset="0"/>
                <a:cs typeface="Calibri" pitchFamily="34" charset="0"/>
              </a:rPr>
              <a:t>Unl</a:t>
            </a:r>
            <a:r>
              <a:rPr lang="en-CA" sz="2000" b="1" dirty="0" smtClean="0">
                <a:solidFill>
                  <a:schemeClr val="accent6">
                    <a:lumMod val="50000"/>
                  </a:schemeClr>
                </a:solidFill>
                <a:latin typeface="Calibri" pitchFamily="34" charset="0"/>
                <a:cs typeface="Calibri" pitchFamily="34" charset="0"/>
              </a:rPr>
              <a:t>. Bread Week</a:t>
            </a:r>
            <a:endParaRPr lang="en-CA" sz="2000" b="1" dirty="0">
              <a:solidFill>
                <a:schemeClr val="accent6">
                  <a:lumMod val="50000"/>
                </a:schemeClr>
              </a:solidFill>
              <a:latin typeface="Calibri" pitchFamily="34" charset="0"/>
              <a:cs typeface="Calibri" pitchFamily="34" charset="0"/>
            </a:endParaRPr>
          </a:p>
        </p:txBody>
      </p:sp>
      <p:sp>
        <p:nvSpPr>
          <p:cNvPr id="4" name="Rectangle 3"/>
          <p:cNvSpPr/>
          <p:nvPr/>
        </p:nvSpPr>
        <p:spPr>
          <a:xfrm>
            <a:off x="7661429" y="1360765"/>
            <a:ext cx="4441864" cy="3046988"/>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3200" b="1" cap="none" spc="150" dirty="0" smtClean="0">
                <a:ln w="11430"/>
                <a:solidFill>
                  <a:srgbClr val="A50021"/>
                </a:solidFill>
                <a:effectLst>
                  <a:outerShdw blurRad="25400" algn="tl" rotWithShape="0">
                    <a:srgbClr val="000000">
                      <a:alpha val="43000"/>
                    </a:srgbClr>
                  </a:outerShdw>
                </a:effectLst>
              </a:rPr>
              <a:t>At this time in Judah’s history, the new </a:t>
            </a:r>
            <a:r>
              <a:rPr lang="en-US" sz="3200" b="1" cap="none" spc="150" dirty="0" err="1" smtClean="0">
                <a:ln w="11430"/>
                <a:solidFill>
                  <a:srgbClr val="A50021"/>
                </a:solidFill>
                <a:effectLst>
                  <a:outerShdw blurRad="25400" algn="tl" rotWithShape="0">
                    <a:srgbClr val="000000">
                      <a:alpha val="43000"/>
                    </a:srgbClr>
                  </a:outerShdw>
                </a:effectLst>
              </a:rPr>
              <a:t>moonth</a:t>
            </a:r>
            <a:r>
              <a:rPr lang="en-US" sz="3200" b="1" cap="none" spc="150" dirty="0" smtClean="0">
                <a:ln w="11430"/>
                <a:solidFill>
                  <a:srgbClr val="A50021"/>
                </a:solidFill>
                <a:effectLst>
                  <a:outerShdw blurRad="25400" algn="tl" rotWithShape="0">
                    <a:srgbClr val="000000">
                      <a:alpha val="43000"/>
                    </a:srgbClr>
                  </a:outerShdw>
                </a:effectLst>
              </a:rPr>
              <a:t>/year was calculated from the crescent moon </a:t>
            </a:r>
            <a:r>
              <a:rPr lang="en-US" sz="3200" b="1" u="sng" cap="none" spc="150" dirty="0" smtClean="0">
                <a:ln w="11430"/>
                <a:solidFill>
                  <a:srgbClr val="A50021"/>
                </a:solidFill>
              </a:rPr>
              <a:t>before</a:t>
            </a:r>
            <a:r>
              <a:rPr lang="en-US" sz="3200" b="1" cap="none" spc="150" dirty="0" smtClean="0">
                <a:ln w="11430"/>
                <a:solidFill>
                  <a:srgbClr val="A50021"/>
                </a:solidFill>
                <a:effectLst>
                  <a:outerShdw blurRad="25400" algn="tl" rotWithShape="0">
                    <a:srgbClr val="000000">
                      <a:alpha val="43000"/>
                    </a:srgbClr>
                  </a:outerShdw>
                </a:effectLst>
              </a:rPr>
              <a:t> the tequfah.</a:t>
            </a:r>
            <a:endParaRPr lang="en-US" sz="3200" b="1" cap="none" spc="150" dirty="0">
              <a:ln w="11430"/>
              <a:solidFill>
                <a:srgbClr val="A50021"/>
              </a:solidFill>
              <a:effectLst>
                <a:outerShdw blurRad="25400" algn="tl" rotWithShape="0">
                  <a:srgbClr val="000000">
                    <a:alpha val="43000"/>
                  </a:srgbClr>
                </a:outerShdw>
              </a:effectLst>
            </a:endParaRPr>
          </a:p>
        </p:txBody>
      </p:sp>
      <p:sp>
        <p:nvSpPr>
          <p:cNvPr id="59" name="Rectangle 58"/>
          <p:cNvSpPr/>
          <p:nvPr/>
        </p:nvSpPr>
        <p:spPr>
          <a:xfrm>
            <a:off x="62146" y="5965147"/>
            <a:ext cx="12057532"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ysClr val="windowText" lastClr="00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Next:  Counting out Passover on Covenant Calendar.</a:t>
            </a:r>
            <a:endParaRPr lang="en-US" sz="3600" b="1" dirty="0">
              <a:ln w="11430">
                <a:solidFill>
                  <a:sysClr val="windowText" lastClr="00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5" name="Line Callout 1 24"/>
          <p:cNvSpPr/>
          <p:nvPr/>
        </p:nvSpPr>
        <p:spPr>
          <a:xfrm>
            <a:off x="195437" y="1854733"/>
            <a:ext cx="666272" cy="409370"/>
          </a:xfrm>
          <a:prstGeom prst="borderCallout1">
            <a:avLst>
              <a:gd name="adj1" fmla="val 98790"/>
              <a:gd name="adj2" fmla="val 45420"/>
              <a:gd name="adj3" fmla="val 181372"/>
              <a:gd name="adj4" fmla="val 45156"/>
            </a:avLst>
          </a:prstGeom>
          <a:solidFill>
            <a:schemeClr val="accent3">
              <a:lumMod val="40000"/>
              <a:lumOff val="60000"/>
            </a:schemeClr>
          </a:solidFill>
          <a:ln w="25400">
            <a:solidFill>
              <a:schemeClr val="bg1"/>
            </a:solidFill>
            <a:tailEnd type="arrow"/>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bg1"/>
                </a:solidFill>
              </a:rPr>
              <a:t>Sliver Moon</a:t>
            </a:r>
          </a:p>
        </p:txBody>
      </p:sp>
      <p:sp>
        <p:nvSpPr>
          <p:cNvPr id="26" name="Line Callout 1 25"/>
          <p:cNvSpPr/>
          <p:nvPr/>
        </p:nvSpPr>
        <p:spPr>
          <a:xfrm>
            <a:off x="924459" y="1865001"/>
            <a:ext cx="666272" cy="409370"/>
          </a:xfrm>
          <a:prstGeom prst="borderCallout1">
            <a:avLst>
              <a:gd name="adj1" fmla="val 98790"/>
              <a:gd name="adj2" fmla="val 20259"/>
              <a:gd name="adj3" fmla="val 175787"/>
              <a:gd name="adj4" fmla="val 19995"/>
            </a:avLst>
          </a:prstGeom>
          <a:solidFill>
            <a:schemeClr val="accent3">
              <a:lumMod val="40000"/>
              <a:lumOff val="60000"/>
            </a:schemeClr>
          </a:solidFill>
          <a:ln w="25400">
            <a:solidFill>
              <a:srgbClr val="FF0000"/>
            </a:solidFill>
            <a:tailEnd type="arrow"/>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smtClean="0">
                <a:solidFill>
                  <a:schemeClr val="bg1"/>
                </a:solidFill>
              </a:rPr>
              <a:t>New Moon</a:t>
            </a:r>
            <a:endParaRPr lang="en-CA" sz="1200" dirty="0">
              <a:solidFill>
                <a:schemeClr val="bg1"/>
              </a:solidFill>
            </a:endParaRPr>
          </a:p>
        </p:txBody>
      </p:sp>
      <p:sp>
        <p:nvSpPr>
          <p:cNvPr id="3" name="TextBox 2"/>
          <p:cNvSpPr txBox="1"/>
          <p:nvPr/>
        </p:nvSpPr>
        <p:spPr>
          <a:xfrm>
            <a:off x="4612196" y="4619625"/>
            <a:ext cx="7074979" cy="1477328"/>
          </a:xfrm>
          <a:prstGeom prst="rect">
            <a:avLst/>
          </a:prstGeom>
          <a:noFill/>
        </p:spPr>
        <p:txBody>
          <a:bodyPr wrap="square" rtlCol="0">
            <a:spAutoFit/>
            <a:scene3d>
              <a:camera prst="orthographicFront"/>
              <a:lightRig rig="threePt" dir="t"/>
            </a:scene3d>
            <a:sp3d extrusionH="57150">
              <a:bevelT w="38100" h="38100"/>
            </a:sp3d>
          </a:bodyPr>
          <a:lstStyle/>
          <a:p>
            <a:r>
              <a:rPr lang="en-US" dirty="0" smtClean="0">
                <a:solidFill>
                  <a:schemeClr val="bg1"/>
                </a:solidFill>
              </a:rPr>
              <a:t>Please note the different </a:t>
            </a:r>
            <a:r>
              <a:rPr lang="en-US" dirty="0" err="1" smtClean="0">
                <a:solidFill>
                  <a:schemeClr val="bg1"/>
                </a:solidFill>
              </a:rPr>
              <a:t>colours</a:t>
            </a:r>
            <a:r>
              <a:rPr lang="en-US" dirty="0" smtClean="0">
                <a:solidFill>
                  <a:schemeClr val="bg1"/>
                </a:solidFill>
              </a:rPr>
              <a:t> of the months.  March’s </a:t>
            </a:r>
            <a:r>
              <a:rPr lang="en-US" dirty="0" err="1" smtClean="0">
                <a:solidFill>
                  <a:schemeClr val="bg1"/>
                </a:solidFill>
              </a:rPr>
              <a:t>colour</a:t>
            </a:r>
            <a:r>
              <a:rPr lang="en-US" dirty="0" smtClean="0">
                <a:solidFill>
                  <a:schemeClr val="bg1"/>
                </a:solidFill>
              </a:rPr>
              <a:t> will stay the same as there is no change here.  April will reveal </a:t>
            </a:r>
            <a:r>
              <a:rPr lang="en-US" u="sng" dirty="0" smtClean="0">
                <a:solidFill>
                  <a:schemeClr val="bg1"/>
                </a:solidFill>
              </a:rPr>
              <a:t>two different Passovers</a:t>
            </a:r>
            <a:r>
              <a:rPr lang="en-US" dirty="0" smtClean="0">
                <a:solidFill>
                  <a:schemeClr val="bg1"/>
                </a:solidFill>
              </a:rPr>
              <a:t> – one – </a:t>
            </a:r>
            <a:r>
              <a:rPr lang="en-US" b="1" dirty="0" smtClean="0">
                <a:solidFill>
                  <a:srgbClr val="0070C0"/>
                </a:solidFill>
              </a:rPr>
              <a:t>Covenant Calendar Blue</a:t>
            </a:r>
            <a:r>
              <a:rPr lang="en-US" dirty="0" smtClean="0">
                <a:solidFill>
                  <a:schemeClr val="bg1"/>
                </a:solidFill>
              </a:rPr>
              <a:t>, and one – </a:t>
            </a:r>
            <a:r>
              <a:rPr lang="en-US" b="1" dirty="0" smtClean="0">
                <a:ln>
                  <a:solidFill>
                    <a:schemeClr val="accent6">
                      <a:lumMod val="50000"/>
                    </a:schemeClr>
                  </a:solidFill>
                </a:ln>
                <a:solidFill>
                  <a:schemeClr val="accent6">
                    <a:lumMod val="75000"/>
                  </a:schemeClr>
                </a:solidFill>
              </a:rPr>
              <a:t>Lunar Calendar Beige.  </a:t>
            </a:r>
            <a:r>
              <a:rPr lang="en-US" dirty="0" smtClean="0">
                <a:solidFill>
                  <a:schemeClr val="bg1"/>
                </a:solidFill>
              </a:rPr>
              <a:t>Please notice these differences that reveal two separate calendars for your comparison on the slides to follow. </a:t>
            </a:r>
            <a:endParaRPr lang="en-CA" dirty="0">
              <a:solidFill>
                <a:schemeClr val="bg1"/>
              </a:solidFill>
            </a:endParaRPr>
          </a:p>
        </p:txBody>
      </p:sp>
    </p:spTree>
    <p:extLst>
      <p:ext uri="{BB962C8B-B14F-4D97-AF65-F5344CB8AC3E}">
        <p14:creationId xmlns:p14="http://schemas.microsoft.com/office/powerpoint/2010/main" val="3952384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2000" fill="hold"/>
                                        <p:tgtEl>
                                          <p:spTgt spid="22"/>
                                        </p:tgtEl>
                                        <p:attrNameLst>
                                          <p:attrName>ppt_w</p:attrName>
                                        </p:attrNameLst>
                                      </p:cBhvr>
                                      <p:tavLst>
                                        <p:tav tm="0">
                                          <p:val>
                                            <p:fltVal val="0"/>
                                          </p:val>
                                        </p:tav>
                                        <p:tav tm="100000">
                                          <p:val>
                                            <p:strVal val="#ppt_w"/>
                                          </p:val>
                                        </p:tav>
                                      </p:tavLst>
                                    </p:anim>
                                    <p:anim calcmode="lin" valueType="num">
                                      <p:cBhvr>
                                        <p:cTn id="8" dur="2000" fill="hold"/>
                                        <p:tgtEl>
                                          <p:spTgt spid="22"/>
                                        </p:tgtEl>
                                        <p:attrNameLst>
                                          <p:attrName>ppt_h</p:attrName>
                                        </p:attrNameLst>
                                      </p:cBhvr>
                                      <p:tavLst>
                                        <p:tav tm="0">
                                          <p:val>
                                            <p:fltVal val="0"/>
                                          </p:val>
                                        </p:tav>
                                        <p:tav tm="100000">
                                          <p:val>
                                            <p:strVal val="#ppt_h"/>
                                          </p:val>
                                        </p:tav>
                                      </p:tavLst>
                                    </p:anim>
                                    <p:anim calcmode="lin" valueType="num">
                                      <p:cBhvr>
                                        <p:cTn id="9" dur="2000" fill="hold"/>
                                        <p:tgtEl>
                                          <p:spTgt spid="22"/>
                                        </p:tgtEl>
                                        <p:attrNameLst>
                                          <p:attrName>style.rotation</p:attrName>
                                        </p:attrNameLst>
                                      </p:cBhvr>
                                      <p:tavLst>
                                        <p:tav tm="0">
                                          <p:val>
                                            <p:fltVal val="90"/>
                                          </p:val>
                                        </p:tav>
                                        <p:tav tm="100000">
                                          <p:val>
                                            <p:fltVal val="0"/>
                                          </p:val>
                                        </p:tav>
                                      </p:tavLst>
                                    </p:anim>
                                    <p:animEffect transition="in" filter="fade">
                                      <p:cBhvr>
                                        <p:cTn id="10" dur="2000"/>
                                        <p:tgtEl>
                                          <p:spTgt spid="2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2000" fill="hold"/>
                                        <p:tgtEl>
                                          <p:spTgt spid="14"/>
                                        </p:tgtEl>
                                        <p:attrNameLst>
                                          <p:attrName>ppt_w</p:attrName>
                                        </p:attrNameLst>
                                      </p:cBhvr>
                                      <p:tavLst>
                                        <p:tav tm="0">
                                          <p:val>
                                            <p:fltVal val="0"/>
                                          </p:val>
                                        </p:tav>
                                        <p:tav tm="100000">
                                          <p:val>
                                            <p:strVal val="#ppt_w"/>
                                          </p:val>
                                        </p:tav>
                                      </p:tavLst>
                                    </p:anim>
                                    <p:anim calcmode="lin" valueType="num">
                                      <p:cBhvr>
                                        <p:cTn id="14" dur="2000" fill="hold"/>
                                        <p:tgtEl>
                                          <p:spTgt spid="14"/>
                                        </p:tgtEl>
                                        <p:attrNameLst>
                                          <p:attrName>ppt_h</p:attrName>
                                        </p:attrNameLst>
                                      </p:cBhvr>
                                      <p:tavLst>
                                        <p:tav tm="0">
                                          <p:val>
                                            <p:fltVal val="0"/>
                                          </p:val>
                                        </p:tav>
                                        <p:tav tm="100000">
                                          <p:val>
                                            <p:strVal val="#ppt_h"/>
                                          </p:val>
                                        </p:tav>
                                      </p:tavLst>
                                    </p:anim>
                                    <p:anim calcmode="lin" valueType="num">
                                      <p:cBhvr>
                                        <p:cTn id="15" dur="2000" fill="hold"/>
                                        <p:tgtEl>
                                          <p:spTgt spid="14"/>
                                        </p:tgtEl>
                                        <p:attrNameLst>
                                          <p:attrName>style.rotation</p:attrName>
                                        </p:attrNameLst>
                                      </p:cBhvr>
                                      <p:tavLst>
                                        <p:tav tm="0">
                                          <p:val>
                                            <p:fltVal val="90"/>
                                          </p:val>
                                        </p:tav>
                                        <p:tav tm="100000">
                                          <p:val>
                                            <p:fltVal val="0"/>
                                          </p:val>
                                        </p:tav>
                                      </p:tavLst>
                                    </p:anim>
                                    <p:animEffect transition="in" filter="fade">
                                      <p:cBhvr>
                                        <p:cTn id="16" dur="20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2000"/>
                                        <p:tgtEl>
                                          <p:spTgt spid="17"/>
                                        </p:tgtEl>
                                      </p:cBhvr>
                                    </p:animEffect>
                                    <p:anim calcmode="lin" valueType="num">
                                      <p:cBhvr>
                                        <p:cTn id="22" dur="2000" fill="hold"/>
                                        <p:tgtEl>
                                          <p:spTgt spid="17"/>
                                        </p:tgtEl>
                                        <p:attrNameLst>
                                          <p:attrName>ppt_w</p:attrName>
                                        </p:attrNameLst>
                                      </p:cBhvr>
                                      <p:tavLst>
                                        <p:tav tm="0" fmla="#ppt_w*sin(2.5*pi*$)">
                                          <p:val>
                                            <p:fltVal val="0"/>
                                          </p:val>
                                        </p:tav>
                                        <p:tav tm="100000">
                                          <p:val>
                                            <p:fltVal val="1"/>
                                          </p:val>
                                        </p:tav>
                                      </p:tavLst>
                                    </p:anim>
                                    <p:anim calcmode="lin" valueType="num">
                                      <p:cBhvr>
                                        <p:cTn id="23" dur="2000" fill="hold"/>
                                        <p:tgtEl>
                                          <p:spTgt spid="17"/>
                                        </p:tgtEl>
                                        <p:attrNameLst>
                                          <p:attrName>ppt_h</p:attrName>
                                        </p:attrNameLst>
                                      </p:cBhvr>
                                      <p:tavLst>
                                        <p:tav tm="0">
                                          <p:val>
                                            <p:strVal val="#ppt_h"/>
                                          </p:val>
                                        </p:tav>
                                        <p:tav tm="100000">
                                          <p:val>
                                            <p:strVal val="#ppt_h"/>
                                          </p:val>
                                        </p:tav>
                                      </p:tavLst>
                                    </p:anim>
                                  </p:childTnLst>
                                </p:cTn>
                              </p:par>
                              <p:par>
                                <p:cTn id="24" presetID="53" presetClass="entr" presetSubtype="16" fill="hold" grpId="0" nodeType="withEffect">
                                  <p:stCondLst>
                                    <p:cond delay="250"/>
                                  </p:stCondLst>
                                  <p:childTnLst>
                                    <p:set>
                                      <p:cBhvr>
                                        <p:cTn id="25" dur="1" fill="hold">
                                          <p:stCondLst>
                                            <p:cond delay="0"/>
                                          </p:stCondLst>
                                        </p:cTn>
                                        <p:tgtEl>
                                          <p:spTgt spid="25"/>
                                        </p:tgtEl>
                                        <p:attrNameLst>
                                          <p:attrName>style.visibility</p:attrName>
                                        </p:attrNameLst>
                                      </p:cBhvr>
                                      <p:to>
                                        <p:strVal val="visible"/>
                                      </p:to>
                                    </p:set>
                                    <p:anim calcmode="lin" valueType="num">
                                      <p:cBhvr>
                                        <p:cTn id="26" dur="1000" fill="hold"/>
                                        <p:tgtEl>
                                          <p:spTgt spid="25"/>
                                        </p:tgtEl>
                                        <p:attrNameLst>
                                          <p:attrName>ppt_w</p:attrName>
                                        </p:attrNameLst>
                                      </p:cBhvr>
                                      <p:tavLst>
                                        <p:tav tm="0">
                                          <p:val>
                                            <p:fltVal val="0"/>
                                          </p:val>
                                        </p:tav>
                                        <p:tav tm="100000">
                                          <p:val>
                                            <p:strVal val="#ppt_w"/>
                                          </p:val>
                                        </p:tav>
                                      </p:tavLst>
                                    </p:anim>
                                    <p:anim calcmode="lin" valueType="num">
                                      <p:cBhvr>
                                        <p:cTn id="27" dur="1000" fill="hold"/>
                                        <p:tgtEl>
                                          <p:spTgt spid="25"/>
                                        </p:tgtEl>
                                        <p:attrNameLst>
                                          <p:attrName>ppt_h</p:attrName>
                                        </p:attrNameLst>
                                      </p:cBhvr>
                                      <p:tavLst>
                                        <p:tav tm="0">
                                          <p:val>
                                            <p:fltVal val="0"/>
                                          </p:val>
                                        </p:tav>
                                        <p:tav tm="100000">
                                          <p:val>
                                            <p:strVal val="#ppt_h"/>
                                          </p:val>
                                        </p:tav>
                                      </p:tavLst>
                                    </p:anim>
                                    <p:animEffect transition="in" filter="fade">
                                      <p:cBhvr>
                                        <p:cTn id="28" dur="10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2000"/>
                                        <p:tgtEl>
                                          <p:spTgt spid="18"/>
                                        </p:tgtEl>
                                      </p:cBhvr>
                                    </p:animEffect>
                                    <p:anim calcmode="lin" valueType="num">
                                      <p:cBhvr>
                                        <p:cTn id="34" dur="2000" fill="hold"/>
                                        <p:tgtEl>
                                          <p:spTgt spid="18"/>
                                        </p:tgtEl>
                                        <p:attrNameLst>
                                          <p:attrName>ppt_w</p:attrName>
                                        </p:attrNameLst>
                                      </p:cBhvr>
                                      <p:tavLst>
                                        <p:tav tm="0" fmla="#ppt_w*sin(2.5*pi*$)">
                                          <p:val>
                                            <p:fltVal val="0"/>
                                          </p:val>
                                        </p:tav>
                                        <p:tav tm="100000">
                                          <p:val>
                                            <p:fltVal val="1"/>
                                          </p:val>
                                        </p:tav>
                                      </p:tavLst>
                                    </p:anim>
                                    <p:anim calcmode="lin" valueType="num">
                                      <p:cBhvr>
                                        <p:cTn id="35" dur="2000" fill="hold"/>
                                        <p:tgtEl>
                                          <p:spTgt spid="18"/>
                                        </p:tgtEl>
                                        <p:attrNameLst>
                                          <p:attrName>ppt_h</p:attrName>
                                        </p:attrNameLst>
                                      </p:cBhvr>
                                      <p:tavLst>
                                        <p:tav tm="0">
                                          <p:val>
                                            <p:strVal val="#ppt_h"/>
                                          </p:val>
                                        </p:tav>
                                        <p:tav tm="100000">
                                          <p:val>
                                            <p:strVal val="#ppt_h"/>
                                          </p:val>
                                        </p:tav>
                                      </p:tavLst>
                                    </p:anim>
                                  </p:childTnLst>
                                </p:cTn>
                              </p:par>
                              <p:par>
                                <p:cTn id="36" presetID="53" presetClass="entr" presetSubtype="16" fill="hold" grpId="0" nodeType="withEffect">
                                  <p:stCondLst>
                                    <p:cond delay="250"/>
                                  </p:stCondLst>
                                  <p:childTnLst>
                                    <p:set>
                                      <p:cBhvr>
                                        <p:cTn id="37" dur="1" fill="hold">
                                          <p:stCondLst>
                                            <p:cond delay="0"/>
                                          </p:stCondLst>
                                        </p:cTn>
                                        <p:tgtEl>
                                          <p:spTgt spid="26"/>
                                        </p:tgtEl>
                                        <p:attrNameLst>
                                          <p:attrName>style.visibility</p:attrName>
                                        </p:attrNameLst>
                                      </p:cBhvr>
                                      <p:to>
                                        <p:strVal val="visible"/>
                                      </p:to>
                                    </p:set>
                                    <p:anim calcmode="lin" valueType="num">
                                      <p:cBhvr>
                                        <p:cTn id="38" dur="1000" fill="hold"/>
                                        <p:tgtEl>
                                          <p:spTgt spid="26"/>
                                        </p:tgtEl>
                                        <p:attrNameLst>
                                          <p:attrName>ppt_w</p:attrName>
                                        </p:attrNameLst>
                                      </p:cBhvr>
                                      <p:tavLst>
                                        <p:tav tm="0">
                                          <p:val>
                                            <p:fltVal val="0"/>
                                          </p:val>
                                        </p:tav>
                                        <p:tav tm="100000">
                                          <p:val>
                                            <p:strVal val="#ppt_w"/>
                                          </p:val>
                                        </p:tav>
                                      </p:tavLst>
                                    </p:anim>
                                    <p:anim calcmode="lin" valueType="num">
                                      <p:cBhvr>
                                        <p:cTn id="39" dur="1000" fill="hold"/>
                                        <p:tgtEl>
                                          <p:spTgt spid="26"/>
                                        </p:tgtEl>
                                        <p:attrNameLst>
                                          <p:attrName>ppt_h</p:attrName>
                                        </p:attrNameLst>
                                      </p:cBhvr>
                                      <p:tavLst>
                                        <p:tav tm="0">
                                          <p:val>
                                            <p:fltVal val="0"/>
                                          </p:val>
                                        </p:tav>
                                        <p:tav tm="100000">
                                          <p:val>
                                            <p:strVal val="#ppt_h"/>
                                          </p:val>
                                        </p:tav>
                                      </p:tavLst>
                                    </p:anim>
                                    <p:animEffect transition="in" filter="fade">
                                      <p:cBhvr>
                                        <p:cTn id="40" dur="1000"/>
                                        <p:tgtEl>
                                          <p:spTgt spid="26"/>
                                        </p:tgtEl>
                                      </p:cBhvr>
                                    </p:animEffect>
                                  </p:childTnLst>
                                </p:cTn>
                              </p:par>
                            </p:childTnLst>
                          </p:cTn>
                        </p:par>
                      </p:childTnLst>
                    </p:cTn>
                  </p:par>
                  <p:par>
                    <p:cTn id="41" fill="hold">
                      <p:stCondLst>
                        <p:cond delay="indefinite"/>
                      </p:stCondLst>
                      <p:childTnLst>
                        <p:par>
                          <p:cTn id="42" fill="hold">
                            <p:stCondLst>
                              <p:cond delay="0"/>
                            </p:stCondLst>
                            <p:childTnLst>
                              <p:par>
                                <p:cTn id="43" presetID="45" presetClass="entr" presetSubtype="0" fill="hold" grpId="0" nodeType="click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2000"/>
                                        <p:tgtEl>
                                          <p:spTgt spid="51"/>
                                        </p:tgtEl>
                                      </p:cBhvr>
                                    </p:animEffect>
                                    <p:anim calcmode="lin" valueType="num">
                                      <p:cBhvr>
                                        <p:cTn id="46" dur="2000" fill="hold"/>
                                        <p:tgtEl>
                                          <p:spTgt spid="51"/>
                                        </p:tgtEl>
                                        <p:attrNameLst>
                                          <p:attrName>ppt_w</p:attrName>
                                        </p:attrNameLst>
                                      </p:cBhvr>
                                      <p:tavLst>
                                        <p:tav tm="0" fmla="#ppt_w*sin(2.5*pi*$)">
                                          <p:val>
                                            <p:fltVal val="0"/>
                                          </p:val>
                                        </p:tav>
                                        <p:tav tm="100000">
                                          <p:val>
                                            <p:fltVal val="1"/>
                                          </p:val>
                                        </p:tav>
                                      </p:tavLst>
                                    </p:anim>
                                    <p:anim calcmode="lin" valueType="num">
                                      <p:cBhvr>
                                        <p:cTn id="47" dur="2000" fill="hold"/>
                                        <p:tgtEl>
                                          <p:spTgt spid="51"/>
                                        </p:tgtEl>
                                        <p:attrNameLst>
                                          <p:attrName>ppt_h</p:attrName>
                                        </p:attrNameLst>
                                      </p:cBhvr>
                                      <p:tavLst>
                                        <p:tav tm="0">
                                          <p:val>
                                            <p:strVal val="#ppt_h"/>
                                          </p:val>
                                        </p:tav>
                                        <p:tav tm="100000">
                                          <p:val>
                                            <p:strVal val="#ppt_h"/>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fade">
                                      <p:cBhvr>
                                        <p:cTn id="50" dur="1000"/>
                                        <p:tgtEl>
                                          <p:spTgt spid="55"/>
                                        </p:tgtEl>
                                      </p:cBhvr>
                                    </p:animEffect>
                                    <p:anim calcmode="lin" valueType="num">
                                      <p:cBhvr>
                                        <p:cTn id="51" dur="1000" fill="hold"/>
                                        <p:tgtEl>
                                          <p:spTgt spid="55"/>
                                        </p:tgtEl>
                                        <p:attrNameLst>
                                          <p:attrName>ppt_x</p:attrName>
                                        </p:attrNameLst>
                                      </p:cBhvr>
                                      <p:tavLst>
                                        <p:tav tm="0">
                                          <p:val>
                                            <p:strVal val="#ppt_x"/>
                                          </p:val>
                                        </p:tav>
                                        <p:tav tm="100000">
                                          <p:val>
                                            <p:strVal val="#ppt_x"/>
                                          </p:val>
                                        </p:tav>
                                      </p:tavLst>
                                    </p:anim>
                                    <p:anim calcmode="lin" valueType="num">
                                      <p:cBhvr>
                                        <p:cTn id="5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grpId="0" nodeType="click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heel(1)">
                                      <p:cBhvr>
                                        <p:cTn id="57" dur="2000"/>
                                        <p:tgtEl>
                                          <p:spTgt spid="52"/>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2000"/>
                            </p:stCondLst>
                            <p:childTnLst>
                              <p:par>
                                <p:cTn id="64" presetID="21" presetClass="entr" presetSubtype="1"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Effect transition="in" filter="wheel(1)">
                                      <p:cBhvr>
                                        <p:cTn id="66" dur="2000"/>
                                        <p:tgtEl>
                                          <p:spTgt spid="53"/>
                                        </p:tgtEl>
                                      </p:cBhvr>
                                    </p:animEffect>
                                  </p:childTnLst>
                                </p:cTn>
                              </p:par>
                            </p:childTnLst>
                          </p:cTn>
                        </p:par>
                        <p:par>
                          <p:cTn id="67" fill="hold">
                            <p:stCondLst>
                              <p:cond delay="4000"/>
                            </p:stCondLst>
                            <p:childTnLst>
                              <p:par>
                                <p:cTn id="68" presetID="21" presetClass="entr" presetSubtype="1" fill="hold" grpId="0" nodeType="after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wheel(1)">
                                      <p:cBhvr>
                                        <p:cTn id="70" dur="2000"/>
                                        <p:tgtEl>
                                          <p:spTgt spid="54"/>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3"/>
                                        </p:tgtEl>
                                        <p:attrNameLst>
                                          <p:attrName>style.visibility</p:attrName>
                                        </p:attrNameLst>
                                      </p:cBhvr>
                                      <p:to>
                                        <p:strVal val="visible"/>
                                      </p:to>
                                    </p:set>
                                    <p:animEffect transition="in" filter="barn(inVertical)">
                                      <p:cBhvr>
                                        <p:cTn id="75" dur="500"/>
                                        <p:tgtEl>
                                          <p:spTgt spid="3"/>
                                        </p:tgtEl>
                                      </p:cBhvr>
                                    </p:animEffect>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fade">
                                      <p:cBhvr>
                                        <p:cTn id="80" dur="1000"/>
                                        <p:tgtEl>
                                          <p:spTgt spid="59"/>
                                        </p:tgtEl>
                                      </p:cBhvr>
                                    </p:animEffect>
                                    <p:anim calcmode="lin" valueType="num">
                                      <p:cBhvr>
                                        <p:cTn id="81" dur="1000" fill="hold"/>
                                        <p:tgtEl>
                                          <p:spTgt spid="59"/>
                                        </p:tgtEl>
                                        <p:attrNameLst>
                                          <p:attrName>ppt_x</p:attrName>
                                        </p:attrNameLst>
                                      </p:cBhvr>
                                      <p:tavLst>
                                        <p:tav tm="0">
                                          <p:val>
                                            <p:strVal val="#ppt_x"/>
                                          </p:val>
                                        </p:tav>
                                        <p:tav tm="100000">
                                          <p:val>
                                            <p:strVal val="#ppt_x"/>
                                          </p:val>
                                        </p:tav>
                                      </p:tavLst>
                                    </p:anim>
                                    <p:anim calcmode="lin" valueType="num">
                                      <p:cBhvr>
                                        <p:cTn id="82"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8" grpId="0" animBg="1"/>
      <p:bldP spid="22" grpId="0" animBg="1"/>
      <p:bldP spid="51" grpId="0" animBg="1"/>
      <p:bldP spid="52" grpId="0" animBg="1"/>
      <p:bldP spid="53" grpId="0" animBg="1"/>
      <p:bldP spid="54" grpId="0" animBg="1"/>
      <p:bldP spid="55" grpId="0" animBg="1"/>
      <p:bldP spid="56" grpId="0" animBg="1"/>
      <p:bldP spid="59" grpId="0"/>
      <p:bldP spid="25" grpId="0" animBg="1"/>
      <p:bldP spid="26" grpId="0" animBg="1"/>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37000">
              <a:schemeClr val="tx2">
                <a:lumMod val="60000"/>
                <a:lumOff val="40000"/>
              </a:schemeClr>
            </a:gs>
            <a:gs pos="49000">
              <a:schemeClr val="tx1"/>
            </a:gs>
            <a:gs pos="70000">
              <a:schemeClr val="accent1">
                <a:lumMod val="50000"/>
              </a:schemeClr>
            </a:gs>
          </a:gsLst>
          <a:lin ang="16200000" scaled="1"/>
        </a:gradFill>
        <a:effectLst/>
      </p:bgPr>
    </p:bg>
    <p:spTree>
      <p:nvGrpSpPr>
        <p:cNvPr id="1" name=""/>
        <p:cNvGrpSpPr/>
        <p:nvPr/>
      </p:nvGrpSpPr>
      <p:grpSpPr>
        <a:xfrm>
          <a:off x="0" y="0"/>
          <a:ext cx="0" cy="0"/>
          <a:chOff x="0" y="0"/>
          <a:chExt cx="0" cy="0"/>
        </a:xfrm>
      </p:grpSpPr>
      <p:pic>
        <p:nvPicPr>
          <p:cNvPr id="5" name="Content Placeholder 3"/>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8834281" y="557990"/>
            <a:ext cx="11536956" cy="404143"/>
          </a:xfrm>
          <a:prstGeom prst="rect">
            <a:avLst/>
          </a:prstGeom>
        </p:spPr>
      </p:pic>
      <p:pic>
        <p:nvPicPr>
          <p:cNvPr id="6" name="Content Placeholder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842828" y="-741412"/>
            <a:ext cx="11493502" cy="1200151"/>
          </a:xfrm>
          <a:prstGeom prst="rect">
            <a:avLst/>
          </a:prstGeom>
        </p:spPr>
      </p:pic>
      <p:sp>
        <p:nvSpPr>
          <p:cNvPr id="21" name="Rounded Rectangular Callout 20"/>
          <p:cNvSpPr/>
          <p:nvPr/>
        </p:nvSpPr>
        <p:spPr>
          <a:xfrm>
            <a:off x="370643" y="286692"/>
            <a:ext cx="7910004" cy="668025"/>
          </a:xfrm>
          <a:prstGeom prst="wedgeRoundRectCallout">
            <a:avLst>
              <a:gd name="adj1" fmla="val -957"/>
              <a:gd name="adj2" fmla="val 44788"/>
              <a:gd name="adj3" fmla="val 16667"/>
            </a:avLst>
          </a:prstGeom>
          <a:solidFill>
            <a:schemeClr val="tx2">
              <a:lumMod val="60000"/>
              <a:lumOff val="40000"/>
            </a:schemeClr>
          </a:solidFill>
          <a:ln w="57150">
            <a:solidFill>
              <a:srgbClr val="0C27AC"/>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b="1" dirty="0" smtClean="0">
                <a:solidFill>
                  <a:srgbClr val="0C27AC"/>
                </a:solidFill>
                <a:effectLst>
                  <a:glow rad="127000">
                    <a:srgbClr val="FFFF00"/>
                  </a:glow>
                </a:effectLst>
                <a:latin typeface="Arial Rounded MT Bold" pitchFamily="34" charset="0"/>
              </a:rPr>
              <a:t>Covenant Calendar CE 12 - Passover Timing</a:t>
            </a:r>
            <a:endParaRPr lang="en-CA" sz="2800" b="1" dirty="0">
              <a:solidFill>
                <a:srgbClr val="0C27AC"/>
              </a:solidFill>
              <a:effectLst>
                <a:glow rad="127000">
                  <a:srgbClr val="FFFF00"/>
                </a:glow>
              </a:effectLst>
              <a:latin typeface="Arial Rounded MT Bold" pitchFamily="34" charset="0"/>
            </a:endParaRPr>
          </a:p>
        </p:txBody>
      </p:sp>
      <p:sp>
        <p:nvSpPr>
          <p:cNvPr id="2" name="Slide Number Placeholder 1"/>
          <p:cNvSpPr>
            <a:spLocks noGrp="1"/>
          </p:cNvSpPr>
          <p:nvPr>
            <p:ph type="sldNum" sz="quarter" idx="12"/>
          </p:nvPr>
        </p:nvSpPr>
        <p:spPr>
          <a:xfrm>
            <a:off x="11786177" y="6475303"/>
            <a:ext cx="405823" cy="365125"/>
          </a:xfrm>
        </p:spPr>
        <p:txBody>
          <a:bodyPr/>
          <a:lstStyle/>
          <a:p>
            <a:fld id="{6D22F896-40B5-4ADD-8801-0D06FADFA095}" type="slidenum">
              <a:rPr lang="en-US" sz="1400" smtClean="0">
                <a:solidFill>
                  <a:schemeClr val="accent1">
                    <a:lumMod val="50000"/>
                  </a:schemeClr>
                </a:solidFill>
              </a:rPr>
              <a:t>21</a:t>
            </a:fld>
            <a:endParaRPr lang="en-US" sz="1400" dirty="0">
              <a:solidFill>
                <a:schemeClr val="accent1">
                  <a:lumMod val="50000"/>
                </a:schemeClr>
              </a:solidFill>
            </a:endParaRPr>
          </a:p>
        </p:txBody>
      </p:sp>
      <p:grpSp>
        <p:nvGrpSpPr>
          <p:cNvPr id="9" name="Group 8"/>
          <p:cNvGrpSpPr/>
          <p:nvPr/>
        </p:nvGrpSpPr>
        <p:grpSpPr>
          <a:xfrm>
            <a:off x="8885557" y="83492"/>
            <a:ext cx="3100803" cy="897878"/>
            <a:chOff x="403614" y="45761"/>
            <a:chExt cx="3100803" cy="897878"/>
          </a:xfrm>
        </p:grpSpPr>
        <p:sp>
          <p:nvSpPr>
            <p:cNvPr id="7" name="Rounded Rectangle 6"/>
            <p:cNvSpPr/>
            <p:nvPr/>
          </p:nvSpPr>
          <p:spPr>
            <a:xfrm>
              <a:off x="403614" y="531294"/>
              <a:ext cx="450967" cy="364986"/>
            </a:xfrm>
            <a:prstGeom prst="roundRect">
              <a:avLst>
                <a:gd name="adj" fmla="val 29630"/>
              </a:avLst>
            </a:prstGeom>
            <a:noFill/>
            <a:ln w="76200">
              <a:solidFill>
                <a:srgbClr val="00FF99"/>
              </a:solidFill>
            </a:ln>
            <a:effectLst>
              <a:glow rad="127000">
                <a:srgbClr val="FFCCFF"/>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p:cNvSpPr/>
            <p:nvPr/>
          </p:nvSpPr>
          <p:spPr>
            <a:xfrm>
              <a:off x="1140737" y="45761"/>
              <a:ext cx="2363680" cy="897878"/>
            </a:xfrm>
            <a:prstGeom prst="rect">
              <a:avLst/>
            </a:prstGeom>
            <a:noFill/>
            <a:ln w="57150">
              <a:solidFill>
                <a:srgbClr val="D73DCC"/>
              </a:solidFill>
            </a:ln>
            <a:effectLst>
              <a:glow rad="228600">
                <a:schemeClr val="accent3">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Rounded Rectangle 33"/>
            <p:cNvSpPr/>
            <p:nvPr/>
          </p:nvSpPr>
          <p:spPr>
            <a:xfrm>
              <a:off x="1140737" y="458739"/>
              <a:ext cx="804795" cy="437541"/>
            </a:xfrm>
            <a:prstGeom prst="roundRect">
              <a:avLst>
                <a:gd name="adj" fmla="val 43346"/>
              </a:avLst>
            </a:prstGeom>
            <a:noFill/>
            <a:ln w="38100">
              <a:solidFill>
                <a:srgbClr val="00FF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8" name="Picture 7"/>
          <p:cNvPicPr>
            <a:picLocks noChangeAspect="1"/>
          </p:cNvPicPr>
          <p:nvPr/>
        </p:nvPicPr>
        <p:blipFill>
          <a:blip r:embed="rId5">
            <a:extLst>
              <a:ext uri="{28A0092B-C50C-407E-A947-70E740481C1C}">
                <a14:useLocalDpi xmlns:a14="http://schemas.microsoft.com/office/drawing/2010/main"/>
              </a:ext>
            </a:extLst>
          </a:blip>
          <a:stretch>
            <a:fillRect/>
          </a:stretch>
        </p:blipFill>
        <p:spPr bwMode="auto">
          <a:xfrm>
            <a:off x="473385" y="1080763"/>
            <a:ext cx="3371674" cy="3414533"/>
          </a:xfrm>
          <a:prstGeom prst="rect">
            <a:avLst/>
          </a:prstGeom>
          <a:ln>
            <a:noFill/>
          </a:ln>
          <a:extLst>
            <a:ext uri="{53640926-AAD7-44D8-BBD7-CCE9431645EC}">
              <a14:shadowObscured xmlns:a14="http://schemas.microsoft.com/office/drawing/2010/main"/>
            </a:ext>
          </a:extLst>
        </p:spPr>
      </p:pic>
      <p:pic>
        <p:nvPicPr>
          <p:cNvPr id="3074" name="Picture 2" descr="C:\Users\Rae\Desktop\Israel CE12 April.png"/>
          <p:cNvPicPr>
            <a:picLocks noChangeAspect="1" noChangeArrowheads="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a:ext>
            </a:extLst>
          </a:blip>
          <a:srcRect/>
          <a:stretch>
            <a:fillRect/>
          </a:stretch>
        </p:blipFill>
        <p:spPr bwMode="auto">
          <a:xfrm>
            <a:off x="4144345" y="1080763"/>
            <a:ext cx="3405244" cy="3360276"/>
          </a:xfrm>
          <a:prstGeom prst="rect">
            <a:avLst/>
          </a:prstGeom>
          <a:noFill/>
          <a:extLst>
            <a:ext uri="{909E8E84-426E-40DD-AFC4-6F175D3DCCD1}">
              <a14:hiddenFill xmlns:a14="http://schemas.microsoft.com/office/drawing/2010/main">
                <a:solidFill>
                  <a:srgbClr val="FFFFFF"/>
                </a:solidFill>
              </a14:hiddenFill>
            </a:ext>
          </a:extLst>
        </p:spPr>
      </p:pic>
      <p:sp>
        <p:nvSpPr>
          <p:cNvPr id="51" name="Rectangle 50"/>
          <p:cNvSpPr/>
          <p:nvPr/>
        </p:nvSpPr>
        <p:spPr>
          <a:xfrm>
            <a:off x="5154812" y="2330838"/>
            <a:ext cx="426758" cy="389466"/>
          </a:xfrm>
          <a:prstGeom prst="rect">
            <a:avLst/>
          </a:prstGeom>
          <a:noFill/>
          <a:ln w="57150">
            <a:solidFill>
              <a:srgbClr val="FF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2" name="Rectangle 51"/>
          <p:cNvSpPr/>
          <p:nvPr/>
        </p:nvSpPr>
        <p:spPr>
          <a:xfrm>
            <a:off x="5661705" y="2330838"/>
            <a:ext cx="1802829" cy="389466"/>
          </a:xfrm>
          <a:prstGeom prst="rect">
            <a:avLst/>
          </a:prstGeom>
          <a:noFill/>
          <a:ln w="57150">
            <a:solidFill>
              <a:schemeClr val="accent6"/>
            </a:solidFill>
          </a:ln>
          <a:effectLst>
            <a:glow rad="127000">
              <a:schemeClr val="accent6">
                <a:lumMod val="50000"/>
                <a:alpha val="49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3" name="Rectangle 52"/>
          <p:cNvSpPr/>
          <p:nvPr/>
        </p:nvSpPr>
        <p:spPr>
          <a:xfrm>
            <a:off x="4198689" y="2758404"/>
            <a:ext cx="1450316" cy="389466"/>
          </a:xfrm>
          <a:prstGeom prst="rect">
            <a:avLst/>
          </a:prstGeom>
          <a:noFill/>
          <a:ln w="57150">
            <a:solidFill>
              <a:schemeClr val="accent6"/>
            </a:solidFill>
          </a:ln>
          <a:effectLst>
            <a:glow rad="127000">
              <a:schemeClr val="accent6">
                <a:lumMod val="50000"/>
                <a:alpha val="49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5" name="Rounded Rectangular Callout 54"/>
          <p:cNvSpPr/>
          <p:nvPr/>
        </p:nvSpPr>
        <p:spPr>
          <a:xfrm>
            <a:off x="3304399" y="1525615"/>
            <a:ext cx="1788579" cy="451359"/>
          </a:xfrm>
          <a:prstGeom prst="wedgeRoundRectCallout">
            <a:avLst>
              <a:gd name="adj1" fmla="val 47757"/>
              <a:gd name="adj2" fmla="val 121031"/>
              <a:gd name="adj3" fmla="val 16667"/>
            </a:avLst>
          </a:prstGeom>
          <a:solidFill>
            <a:schemeClr val="accent3">
              <a:lumMod val="40000"/>
              <a:lumOff val="60000"/>
            </a:schemeClr>
          </a:solidFill>
          <a:ln w="38100">
            <a:solidFill>
              <a:srgbClr val="FF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000" b="1" dirty="0" err="1" smtClean="0">
                <a:solidFill>
                  <a:srgbClr val="FF0000"/>
                </a:solidFill>
                <a:latin typeface="Calibri" pitchFamily="34" charset="0"/>
                <a:cs typeface="Calibri" pitchFamily="34" charset="0"/>
              </a:rPr>
              <a:t>Cov</a:t>
            </a:r>
            <a:r>
              <a:rPr lang="en-CA" sz="2000" b="1" dirty="0" smtClean="0">
                <a:solidFill>
                  <a:srgbClr val="FF0000"/>
                </a:solidFill>
                <a:latin typeface="Calibri" pitchFamily="34" charset="0"/>
                <a:cs typeface="Calibri" pitchFamily="34" charset="0"/>
              </a:rPr>
              <a:t>. Passover</a:t>
            </a:r>
            <a:endParaRPr lang="en-CA" sz="2000" b="1" dirty="0">
              <a:solidFill>
                <a:srgbClr val="FF0000"/>
              </a:solidFill>
              <a:latin typeface="Calibri" pitchFamily="34" charset="0"/>
              <a:cs typeface="Calibri" pitchFamily="34" charset="0"/>
            </a:endParaRPr>
          </a:p>
        </p:txBody>
      </p:sp>
      <p:sp>
        <p:nvSpPr>
          <p:cNvPr id="56" name="Rounded Rectangular Callout 55"/>
          <p:cNvSpPr/>
          <p:nvPr/>
        </p:nvSpPr>
        <p:spPr>
          <a:xfrm>
            <a:off x="5620553" y="3330986"/>
            <a:ext cx="1843981" cy="415659"/>
          </a:xfrm>
          <a:prstGeom prst="wedgeRoundRectCallout">
            <a:avLst>
              <a:gd name="adj1" fmla="val -44465"/>
              <a:gd name="adj2" fmla="val -178426"/>
              <a:gd name="adj3" fmla="val 16667"/>
            </a:avLst>
          </a:prstGeom>
          <a:solidFill>
            <a:schemeClr val="accent3">
              <a:lumMod val="40000"/>
              <a:lumOff val="60000"/>
            </a:schemeClr>
          </a:solidFill>
          <a:ln w="38100">
            <a:solidFill>
              <a:schemeClr val="accent6">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000" b="1" dirty="0" err="1" smtClean="0">
                <a:solidFill>
                  <a:schemeClr val="accent6">
                    <a:lumMod val="50000"/>
                  </a:schemeClr>
                </a:solidFill>
                <a:latin typeface="Calibri" pitchFamily="34" charset="0"/>
                <a:cs typeface="Calibri" pitchFamily="34" charset="0"/>
              </a:rPr>
              <a:t>Cov</a:t>
            </a:r>
            <a:r>
              <a:rPr lang="en-CA" sz="2000" b="1" dirty="0" smtClean="0">
                <a:solidFill>
                  <a:schemeClr val="accent6">
                    <a:lumMod val="50000"/>
                  </a:schemeClr>
                </a:solidFill>
                <a:latin typeface="Calibri" pitchFamily="34" charset="0"/>
                <a:cs typeface="Calibri" pitchFamily="34" charset="0"/>
              </a:rPr>
              <a:t>. ULB Week</a:t>
            </a:r>
            <a:endParaRPr lang="en-CA" sz="2000" b="1" dirty="0">
              <a:solidFill>
                <a:schemeClr val="accent6">
                  <a:lumMod val="50000"/>
                </a:schemeClr>
              </a:solidFill>
              <a:latin typeface="Calibri" pitchFamily="34" charset="0"/>
              <a:cs typeface="Calibri" pitchFamily="34" charset="0"/>
            </a:endParaRPr>
          </a:p>
        </p:txBody>
      </p:sp>
      <p:sp>
        <p:nvSpPr>
          <p:cNvPr id="58" name="Rectangle 57"/>
          <p:cNvSpPr/>
          <p:nvPr/>
        </p:nvSpPr>
        <p:spPr>
          <a:xfrm>
            <a:off x="1493288" y="2903889"/>
            <a:ext cx="426758" cy="389466"/>
          </a:xfrm>
          <a:prstGeom prst="rect">
            <a:avLst/>
          </a:prstGeom>
          <a:noFill/>
          <a:ln w="57150">
            <a:solidFill>
              <a:srgbClr val="0C27AC"/>
            </a:solidFill>
          </a:ln>
          <a:effectLst>
            <a:glow rad="127000">
              <a:srgbClr val="FFFF00"/>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9" name="Rounded Rectangular Callout 58"/>
          <p:cNvSpPr/>
          <p:nvPr/>
        </p:nvSpPr>
        <p:spPr>
          <a:xfrm>
            <a:off x="586721" y="3896118"/>
            <a:ext cx="1572501" cy="457010"/>
          </a:xfrm>
          <a:prstGeom prst="wedgeRoundRectCallout">
            <a:avLst>
              <a:gd name="adj1" fmla="val 20559"/>
              <a:gd name="adj2" fmla="val -171899"/>
              <a:gd name="adj3" fmla="val 16667"/>
            </a:avLst>
          </a:prstGeom>
          <a:solidFill>
            <a:schemeClr val="tx2">
              <a:lumMod val="60000"/>
              <a:lumOff val="40000"/>
            </a:schemeClr>
          </a:solidFill>
          <a:ln w="57150">
            <a:solidFill>
              <a:srgbClr val="0C27AC"/>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b="1" dirty="0" smtClean="0">
                <a:solidFill>
                  <a:srgbClr val="0C27AC"/>
                </a:solidFill>
                <a:effectLst>
                  <a:glow rad="127000">
                    <a:srgbClr val="FFFF00"/>
                  </a:glow>
                </a:effectLst>
                <a:latin typeface="Calibri" pitchFamily="34" charset="0"/>
                <a:cs typeface="Calibri" pitchFamily="34" charset="0"/>
              </a:rPr>
              <a:t>Tequfah</a:t>
            </a:r>
            <a:endParaRPr lang="en-CA" sz="3200" b="1" dirty="0">
              <a:solidFill>
                <a:srgbClr val="0C27AC"/>
              </a:solidFill>
              <a:effectLst>
                <a:glow rad="127000">
                  <a:srgbClr val="FFFF00"/>
                </a:glow>
              </a:effectLst>
              <a:latin typeface="Calibri" pitchFamily="34" charset="0"/>
              <a:cs typeface="Calibri" pitchFamily="34" charset="0"/>
            </a:endParaRPr>
          </a:p>
        </p:txBody>
      </p:sp>
      <p:sp>
        <p:nvSpPr>
          <p:cNvPr id="60" name="Rectangle 59"/>
          <p:cNvSpPr/>
          <p:nvPr/>
        </p:nvSpPr>
        <p:spPr>
          <a:xfrm>
            <a:off x="1983943" y="2903889"/>
            <a:ext cx="426758" cy="389466"/>
          </a:xfrm>
          <a:prstGeom prst="rect">
            <a:avLst/>
          </a:prstGeom>
          <a:noFill/>
          <a:ln w="57150">
            <a:solidFill>
              <a:srgbClr val="00FF99"/>
            </a:solidFill>
          </a:ln>
          <a:effectLst>
            <a:glow rad="127000">
              <a:srgbClr val="FFFF00"/>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1" name="Rounded Rectangular Callout 60"/>
          <p:cNvSpPr/>
          <p:nvPr/>
        </p:nvSpPr>
        <p:spPr>
          <a:xfrm>
            <a:off x="848121" y="4478927"/>
            <a:ext cx="2601493" cy="1005104"/>
          </a:xfrm>
          <a:prstGeom prst="wedgeRoundRectCallout">
            <a:avLst>
              <a:gd name="adj1" fmla="val 8173"/>
              <a:gd name="adj2" fmla="val -162643"/>
              <a:gd name="adj3" fmla="val 16667"/>
            </a:avLst>
          </a:prstGeom>
          <a:solidFill>
            <a:schemeClr val="tx2">
              <a:lumMod val="60000"/>
              <a:lumOff val="40000"/>
            </a:schemeClr>
          </a:solidFill>
          <a:ln w="57150">
            <a:solidFill>
              <a:srgbClr val="0C27AC"/>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b="1" dirty="0" smtClean="0">
                <a:solidFill>
                  <a:srgbClr val="0C27AC"/>
                </a:solidFill>
                <a:effectLst>
                  <a:glow rad="127000">
                    <a:srgbClr val="FFFF00"/>
                  </a:glow>
                </a:effectLst>
                <a:latin typeface="Calibri" pitchFamily="34" charset="0"/>
                <a:cs typeface="Calibri" pitchFamily="34" charset="0"/>
              </a:rPr>
              <a:t>Shaneh New Year Day</a:t>
            </a:r>
            <a:endParaRPr lang="en-CA" sz="2800" b="1" dirty="0">
              <a:solidFill>
                <a:srgbClr val="0C27AC"/>
              </a:solidFill>
              <a:effectLst>
                <a:glow rad="127000">
                  <a:srgbClr val="FFFF00"/>
                </a:glow>
              </a:effectLst>
              <a:latin typeface="Calibri" pitchFamily="34" charset="0"/>
              <a:cs typeface="Calibri" pitchFamily="34" charset="0"/>
            </a:endParaRPr>
          </a:p>
        </p:txBody>
      </p:sp>
      <p:sp>
        <p:nvSpPr>
          <p:cNvPr id="62" name="Rectangle 61"/>
          <p:cNvSpPr/>
          <p:nvPr/>
        </p:nvSpPr>
        <p:spPr>
          <a:xfrm>
            <a:off x="7661429" y="1360765"/>
            <a:ext cx="4441864" cy="3046988"/>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3200" b="1" cap="none" spc="150" dirty="0" smtClean="0">
                <a:ln w="11430"/>
                <a:solidFill>
                  <a:schemeClr val="accent1">
                    <a:lumMod val="50000"/>
                  </a:schemeClr>
                </a:solidFill>
                <a:effectLst>
                  <a:glow rad="177800">
                    <a:schemeClr val="tx1">
                      <a:alpha val="90000"/>
                    </a:schemeClr>
                  </a:glow>
                  <a:outerShdw blurRad="25400" algn="tl" rotWithShape="0">
                    <a:srgbClr val="000000">
                      <a:alpha val="43000"/>
                    </a:srgbClr>
                  </a:outerShdw>
                </a:effectLst>
              </a:rPr>
              <a:t>For Covenant Calendar, the new month/year always begins the day following the tequfah.</a:t>
            </a:r>
            <a:endParaRPr lang="en-US" sz="3200" b="1" cap="none" spc="150" dirty="0">
              <a:ln w="11430"/>
              <a:solidFill>
                <a:schemeClr val="accent1">
                  <a:lumMod val="50000"/>
                </a:schemeClr>
              </a:solidFill>
              <a:effectLst>
                <a:glow rad="177800">
                  <a:schemeClr val="tx1">
                    <a:alpha val="90000"/>
                  </a:schemeClr>
                </a:glow>
                <a:outerShdw blurRad="25400" algn="tl" rotWithShape="0">
                  <a:srgbClr val="000000">
                    <a:alpha val="43000"/>
                  </a:srgbClr>
                </a:outerShdw>
              </a:effectLst>
            </a:endParaRPr>
          </a:p>
        </p:txBody>
      </p:sp>
      <p:sp>
        <p:nvSpPr>
          <p:cNvPr id="63" name="Rectangle 62"/>
          <p:cNvSpPr/>
          <p:nvPr/>
        </p:nvSpPr>
        <p:spPr>
          <a:xfrm>
            <a:off x="4412204" y="4587265"/>
            <a:ext cx="7797552" cy="206210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dirty="0" smtClean="0">
                <a:ln w="11430"/>
                <a:solidFill>
                  <a:schemeClr val="accent1">
                    <a:lumMod val="50000"/>
                  </a:schemeClr>
                </a:solidFill>
                <a:effectLst>
                  <a:outerShdw blurRad="76200" dist="50800" dir="5400000" algn="tl" rotWithShape="0">
                    <a:srgbClr val="000000">
                      <a:alpha val="65000"/>
                    </a:srgbClr>
                  </a:outerShdw>
                </a:effectLst>
                <a:latin typeface="+mj-lt"/>
              </a:rPr>
              <a:t>Next:  Comparison of Lunar &amp; Covenant Calendars in 12 CE.</a:t>
            </a:r>
            <a:br>
              <a:rPr lang="en-US" sz="3200" b="1" spc="50" dirty="0" smtClean="0">
                <a:ln w="11430"/>
                <a:solidFill>
                  <a:schemeClr val="accent1">
                    <a:lumMod val="50000"/>
                  </a:schemeClr>
                </a:solidFill>
                <a:effectLst>
                  <a:outerShdw blurRad="76200" dist="50800" dir="5400000" algn="tl" rotWithShape="0">
                    <a:srgbClr val="000000">
                      <a:alpha val="65000"/>
                    </a:srgbClr>
                  </a:outerShdw>
                </a:effectLst>
                <a:latin typeface="+mj-lt"/>
              </a:rPr>
            </a:br>
            <a:r>
              <a:rPr lang="en-US" sz="3200" b="1" spc="50" smtClean="0">
                <a:ln w="11430"/>
                <a:solidFill>
                  <a:schemeClr val="accent1">
                    <a:lumMod val="75000"/>
                  </a:schemeClr>
                </a:solidFill>
                <a:effectLst>
                  <a:outerShdw blurRad="76200" dist="50800" dir="5400000" algn="tl" rotWithShape="0">
                    <a:srgbClr val="000000">
                      <a:alpha val="65000"/>
                    </a:srgbClr>
                  </a:outerShdw>
                </a:effectLst>
                <a:latin typeface="+mj-lt"/>
              </a:rPr>
              <a:t>Will this </a:t>
            </a:r>
            <a:r>
              <a:rPr lang="en-US" sz="3200" b="1" spc="50" dirty="0" smtClean="0">
                <a:ln w="11430"/>
                <a:solidFill>
                  <a:schemeClr val="accent1">
                    <a:lumMod val="75000"/>
                  </a:schemeClr>
                </a:solidFill>
                <a:effectLst>
                  <a:outerShdw blurRad="76200" dist="50800" dir="5400000" algn="tl" rotWithShape="0">
                    <a:srgbClr val="000000">
                      <a:alpha val="65000"/>
                    </a:srgbClr>
                  </a:outerShdw>
                </a:effectLst>
                <a:latin typeface="+mj-lt"/>
              </a:rPr>
              <a:t>year fulfill all the </a:t>
            </a:r>
            <a:br>
              <a:rPr lang="en-US" sz="3200" b="1" spc="50" dirty="0" smtClean="0">
                <a:ln w="11430"/>
                <a:solidFill>
                  <a:schemeClr val="accent1">
                    <a:lumMod val="75000"/>
                  </a:schemeClr>
                </a:solidFill>
                <a:effectLst>
                  <a:outerShdw blurRad="76200" dist="50800" dir="5400000" algn="tl" rotWithShape="0">
                    <a:srgbClr val="000000">
                      <a:alpha val="65000"/>
                    </a:srgbClr>
                  </a:outerShdw>
                </a:effectLst>
                <a:latin typeface="+mj-lt"/>
              </a:rPr>
            </a:br>
            <a:r>
              <a:rPr lang="en-US" sz="3200" b="1" spc="50" dirty="0" smtClean="0">
                <a:ln w="11430"/>
                <a:solidFill>
                  <a:schemeClr val="accent1">
                    <a:lumMod val="75000"/>
                  </a:schemeClr>
                </a:solidFill>
                <a:effectLst>
                  <a:outerShdw blurRad="76200" dist="50800" dir="5400000" algn="tl" rotWithShape="0">
                    <a:srgbClr val="000000">
                      <a:alpha val="65000"/>
                    </a:srgbClr>
                  </a:outerShdw>
                </a:effectLst>
                <a:latin typeface="+mj-lt"/>
              </a:rPr>
              <a:t>Gospel Requirements?</a:t>
            </a:r>
            <a:endParaRPr lang="en-US" sz="3200" b="1" spc="50" dirty="0">
              <a:ln w="11430"/>
              <a:solidFill>
                <a:schemeClr val="accent1">
                  <a:lumMod val="75000"/>
                </a:schemeClr>
              </a:solidFill>
              <a:effectLst>
                <a:outerShdw blurRad="76200" dist="50800" dir="5400000" algn="tl" rotWithShape="0">
                  <a:srgbClr val="000000">
                    <a:alpha val="65000"/>
                  </a:srgbClr>
                </a:outerShdw>
              </a:effectLst>
              <a:latin typeface="+mj-lt"/>
            </a:endParaRPr>
          </a:p>
        </p:txBody>
      </p:sp>
    </p:spTree>
    <p:extLst>
      <p:ext uri="{BB962C8B-B14F-4D97-AF65-F5344CB8AC3E}">
        <p14:creationId xmlns:p14="http://schemas.microsoft.com/office/powerpoint/2010/main" val="2981775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down)">
                                      <p:cBhvr>
                                        <p:cTn id="7" dur="580">
                                          <p:stCondLst>
                                            <p:cond delay="0"/>
                                          </p:stCondLst>
                                        </p:cTn>
                                        <p:tgtEl>
                                          <p:spTgt spid="58"/>
                                        </p:tgtEl>
                                      </p:cBhvr>
                                    </p:animEffect>
                                    <p:anim calcmode="lin" valueType="num">
                                      <p:cBhvr>
                                        <p:cTn id="8" dur="1822"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8"/>
                                        </p:tgtEl>
                                        <p:attrNameLst>
                                          <p:attrName>ppt_y</p:attrName>
                                        </p:attrNameLst>
                                      </p:cBhvr>
                                      <p:tavLst>
                                        <p:tav tm="0" fmla="#ppt_y-sin(pi*$)/81">
                                          <p:val>
                                            <p:fltVal val="0"/>
                                          </p:val>
                                        </p:tav>
                                        <p:tav tm="100000">
                                          <p:val>
                                            <p:fltVal val="1"/>
                                          </p:val>
                                        </p:tav>
                                      </p:tavLst>
                                    </p:anim>
                                    <p:animScale>
                                      <p:cBhvr>
                                        <p:cTn id="13" dur="26">
                                          <p:stCondLst>
                                            <p:cond delay="650"/>
                                          </p:stCondLst>
                                        </p:cTn>
                                        <p:tgtEl>
                                          <p:spTgt spid="58"/>
                                        </p:tgtEl>
                                      </p:cBhvr>
                                      <p:to x="100000" y="60000"/>
                                    </p:animScale>
                                    <p:animScale>
                                      <p:cBhvr>
                                        <p:cTn id="14" dur="166" decel="50000">
                                          <p:stCondLst>
                                            <p:cond delay="676"/>
                                          </p:stCondLst>
                                        </p:cTn>
                                        <p:tgtEl>
                                          <p:spTgt spid="58"/>
                                        </p:tgtEl>
                                      </p:cBhvr>
                                      <p:to x="100000" y="100000"/>
                                    </p:animScale>
                                    <p:animScale>
                                      <p:cBhvr>
                                        <p:cTn id="15" dur="26">
                                          <p:stCondLst>
                                            <p:cond delay="1312"/>
                                          </p:stCondLst>
                                        </p:cTn>
                                        <p:tgtEl>
                                          <p:spTgt spid="58"/>
                                        </p:tgtEl>
                                      </p:cBhvr>
                                      <p:to x="100000" y="80000"/>
                                    </p:animScale>
                                    <p:animScale>
                                      <p:cBhvr>
                                        <p:cTn id="16" dur="166" decel="50000">
                                          <p:stCondLst>
                                            <p:cond delay="1338"/>
                                          </p:stCondLst>
                                        </p:cTn>
                                        <p:tgtEl>
                                          <p:spTgt spid="58"/>
                                        </p:tgtEl>
                                      </p:cBhvr>
                                      <p:to x="100000" y="100000"/>
                                    </p:animScale>
                                    <p:animScale>
                                      <p:cBhvr>
                                        <p:cTn id="17" dur="26">
                                          <p:stCondLst>
                                            <p:cond delay="1642"/>
                                          </p:stCondLst>
                                        </p:cTn>
                                        <p:tgtEl>
                                          <p:spTgt spid="58"/>
                                        </p:tgtEl>
                                      </p:cBhvr>
                                      <p:to x="100000" y="90000"/>
                                    </p:animScale>
                                    <p:animScale>
                                      <p:cBhvr>
                                        <p:cTn id="18" dur="166" decel="50000">
                                          <p:stCondLst>
                                            <p:cond delay="1668"/>
                                          </p:stCondLst>
                                        </p:cTn>
                                        <p:tgtEl>
                                          <p:spTgt spid="58"/>
                                        </p:tgtEl>
                                      </p:cBhvr>
                                      <p:to x="100000" y="100000"/>
                                    </p:animScale>
                                    <p:animScale>
                                      <p:cBhvr>
                                        <p:cTn id="19" dur="26">
                                          <p:stCondLst>
                                            <p:cond delay="1808"/>
                                          </p:stCondLst>
                                        </p:cTn>
                                        <p:tgtEl>
                                          <p:spTgt spid="58"/>
                                        </p:tgtEl>
                                      </p:cBhvr>
                                      <p:to x="100000" y="95000"/>
                                    </p:animScale>
                                    <p:animScale>
                                      <p:cBhvr>
                                        <p:cTn id="20" dur="166" decel="50000">
                                          <p:stCondLst>
                                            <p:cond delay="1834"/>
                                          </p:stCondLst>
                                        </p:cTn>
                                        <p:tgtEl>
                                          <p:spTgt spid="58"/>
                                        </p:tgtEl>
                                      </p:cBhvr>
                                      <p:to x="100000" y="100000"/>
                                    </p:animScale>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fade">
                                      <p:cBhvr>
                                        <p:cTn id="24" dur="1000"/>
                                        <p:tgtEl>
                                          <p:spTgt spid="59"/>
                                        </p:tgtEl>
                                      </p:cBhvr>
                                    </p:animEffect>
                                    <p:anim calcmode="lin" valueType="num">
                                      <p:cBhvr>
                                        <p:cTn id="25" dur="1000" fill="hold"/>
                                        <p:tgtEl>
                                          <p:spTgt spid="59"/>
                                        </p:tgtEl>
                                        <p:attrNameLst>
                                          <p:attrName>ppt_x</p:attrName>
                                        </p:attrNameLst>
                                      </p:cBhvr>
                                      <p:tavLst>
                                        <p:tav tm="0">
                                          <p:val>
                                            <p:strVal val="#ppt_x"/>
                                          </p:val>
                                        </p:tav>
                                        <p:tav tm="100000">
                                          <p:val>
                                            <p:strVal val="#ppt_x"/>
                                          </p:val>
                                        </p:tav>
                                      </p:tavLst>
                                    </p:anim>
                                    <p:anim calcmode="lin" valueType="num">
                                      <p:cBhvr>
                                        <p:cTn id="26"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down)">
                                      <p:cBhvr>
                                        <p:cTn id="31" dur="580">
                                          <p:stCondLst>
                                            <p:cond delay="0"/>
                                          </p:stCondLst>
                                        </p:cTn>
                                        <p:tgtEl>
                                          <p:spTgt spid="60"/>
                                        </p:tgtEl>
                                      </p:cBhvr>
                                    </p:animEffect>
                                    <p:anim calcmode="lin" valueType="num">
                                      <p:cBhvr>
                                        <p:cTn id="32"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7" dur="26">
                                          <p:stCondLst>
                                            <p:cond delay="650"/>
                                          </p:stCondLst>
                                        </p:cTn>
                                        <p:tgtEl>
                                          <p:spTgt spid="60"/>
                                        </p:tgtEl>
                                      </p:cBhvr>
                                      <p:to x="100000" y="60000"/>
                                    </p:animScale>
                                    <p:animScale>
                                      <p:cBhvr>
                                        <p:cTn id="38" dur="166" decel="50000">
                                          <p:stCondLst>
                                            <p:cond delay="676"/>
                                          </p:stCondLst>
                                        </p:cTn>
                                        <p:tgtEl>
                                          <p:spTgt spid="60"/>
                                        </p:tgtEl>
                                      </p:cBhvr>
                                      <p:to x="100000" y="100000"/>
                                    </p:animScale>
                                    <p:animScale>
                                      <p:cBhvr>
                                        <p:cTn id="39" dur="26">
                                          <p:stCondLst>
                                            <p:cond delay="1312"/>
                                          </p:stCondLst>
                                        </p:cTn>
                                        <p:tgtEl>
                                          <p:spTgt spid="60"/>
                                        </p:tgtEl>
                                      </p:cBhvr>
                                      <p:to x="100000" y="80000"/>
                                    </p:animScale>
                                    <p:animScale>
                                      <p:cBhvr>
                                        <p:cTn id="40" dur="166" decel="50000">
                                          <p:stCondLst>
                                            <p:cond delay="1338"/>
                                          </p:stCondLst>
                                        </p:cTn>
                                        <p:tgtEl>
                                          <p:spTgt spid="60"/>
                                        </p:tgtEl>
                                      </p:cBhvr>
                                      <p:to x="100000" y="100000"/>
                                    </p:animScale>
                                    <p:animScale>
                                      <p:cBhvr>
                                        <p:cTn id="41" dur="26">
                                          <p:stCondLst>
                                            <p:cond delay="1642"/>
                                          </p:stCondLst>
                                        </p:cTn>
                                        <p:tgtEl>
                                          <p:spTgt spid="60"/>
                                        </p:tgtEl>
                                      </p:cBhvr>
                                      <p:to x="100000" y="90000"/>
                                    </p:animScale>
                                    <p:animScale>
                                      <p:cBhvr>
                                        <p:cTn id="42" dur="166" decel="50000">
                                          <p:stCondLst>
                                            <p:cond delay="1668"/>
                                          </p:stCondLst>
                                        </p:cTn>
                                        <p:tgtEl>
                                          <p:spTgt spid="60"/>
                                        </p:tgtEl>
                                      </p:cBhvr>
                                      <p:to x="100000" y="100000"/>
                                    </p:animScale>
                                    <p:animScale>
                                      <p:cBhvr>
                                        <p:cTn id="43" dur="26">
                                          <p:stCondLst>
                                            <p:cond delay="1808"/>
                                          </p:stCondLst>
                                        </p:cTn>
                                        <p:tgtEl>
                                          <p:spTgt spid="60"/>
                                        </p:tgtEl>
                                      </p:cBhvr>
                                      <p:to x="100000" y="95000"/>
                                    </p:animScale>
                                    <p:animScale>
                                      <p:cBhvr>
                                        <p:cTn id="44" dur="166" decel="50000">
                                          <p:stCondLst>
                                            <p:cond delay="1834"/>
                                          </p:stCondLst>
                                        </p:cTn>
                                        <p:tgtEl>
                                          <p:spTgt spid="60"/>
                                        </p:tgtEl>
                                      </p:cBhvr>
                                      <p:to x="100000" y="100000"/>
                                    </p:animScale>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61"/>
                                        </p:tgtEl>
                                        <p:attrNameLst>
                                          <p:attrName>style.visibility</p:attrName>
                                        </p:attrNameLst>
                                      </p:cBhvr>
                                      <p:to>
                                        <p:strVal val="visible"/>
                                      </p:to>
                                    </p:set>
                                    <p:animEffect transition="in" filter="fade">
                                      <p:cBhvr>
                                        <p:cTn id="48" dur="1000"/>
                                        <p:tgtEl>
                                          <p:spTgt spid="61"/>
                                        </p:tgtEl>
                                      </p:cBhvr>
                                    </p:animEffect>
                                    <p:anim calcmode="lin" valueType="num">
                                      <p:cBhvr>
                                        <p:cTn id="49" dur="1000" fill="hold"/>
                                        <p:tgtEl>
                                          <p:spTgt spid="61"/>
                                        </p:tgtEl>
                                        <p:attrNameLst>
                                          <p:attrName>ppt_x</p:attrName>
                                        </p:attrNameLst>
                                      </p:cBhvr>
                                      <p:tavLst>
                                        <p:tav tm="0">
                                          <p:val>
                                            <p:strVal val="#ppt_x"/>
                                          </p:val>
                                        </p:tav>
                                        <p:tav tm="100000">
                                          <p:val>
                                            <p:strVal val="#ppt_x"/>
                                          </p:val>
                                        </p:tav>
                                      </p:tavLst>
                                    </p:anim>
                                    <p:anim calcmode="lin" valueType="num">
                                      <p:cBhvr>
                                        <p:cTn id="50"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wipe(down)">
                                      <p:cBhvr>
                                        <p:cTn id="55" dur="580">
                                          <p:stCondLst>
                                            <p:cond delay="0"/>
                                          </p:stCondLst>
                                        </p:cTn>
                                        <p:tgtEl>
                                          <p:spTgt spid="51"/>
                                        </p:tgtEl>
                                      </p:cBhvr>
                                    </p:animEffect>
                                    <p:anim calcmode="lin" valueType="num">
                                      <p:cBhvr>
                                        <p:cTn id="56" dur="1822" tmFilter="0,0; 0.14,0.36; 0.43,0.73; 0.71,0.91; 1.0,1.0">
                                          <p:stCondLst>
                                            <p:cond delay="0"/>
                                          </p:stCondLst>
                                        </p:cTn>
                                        <p:tgtEl>
                                          <p:spTgt spid="51"/>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51"/>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51"/>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51"/>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51"/>
                                        </p:tgtEl>
                                        <p:attrNameLst>
                                          <p:attrName>ppt_y</p:attrName>
                                        </p:attrNameLst>
                                      </p:cBhvr>
                                      <p:tavLst>
                                        <p:tav tm="0" fmla="#ppt_y-sin(pi*$)/81">
                                          <p:val>
                                            <p:fltVal val="0"/>
                                          </p:val>
                                        </p:tav>
                                        <p:tav tm="100000">
                                          <p:val>
                                            <p:fltVal val="1"/>
                                          </p:val>
                                        </p:tav>
                                      </p:tavLst>
                                    </p:anim>
                                    <p:animScale>
                                      <p:cBhvr>
                                        <p:cTn id="61" dur="26">
                                          <p:stCondLst>
                                            <p:cond delay="650"/>
                                          </p:stCondLst>
                                        </p:cTn>
                                        <p:tgtEl>
                                          <p:spTgt spid="51"/>
                                        </p:tgtEl>
                                      </p:cBhvr>
                                      <p:to x="100000" y="60000"/>
                                    </p:animScale>
                                    <p:animScale>
                                      <p:cBhvr>
                                        <p:cTn id="62" dur="166" decel="50000">
                                          <p:stCondLst>
                                            <p:cond delay="676"/>
                                          </p:stCondLst>
                                        </p:cTn>
                                        <p:tgtEl>
                                          <p:spTgt spid="51"/>
                                        </p:tgtEl>
                                      </p:cBhvr>
                                      <p:to x="100000" y="100000"/>
                                    </p:animScale>
                                    <p:animScale>
                                      <p:cBhvr>
                                        <p:cTn id="63" dur="26">
                                          <p:stCondLst>
                                            <p:cond delay="1312"/>
                                          </p:stCondLst>
                                        </p:cTn>
                                        <p:tgtEl>
                                          <p:spTgt spid="51"/>
                                        </p:tgtEl>
                                      </p:cBhvr>
                                      <p:to x="100000" y="80000"/>
                                    </p:animScale>
                                    <p:animScale>
                                      <p:cBhvr>
                                        <p:cTn id="64" dur="166" decel="50000">
                                          <p:stCondLst>
                                            <p:cond delay="1338"/>
                                          </p:stCondLst>
                                        </p:cTn>
                                        <p:tgtEl>
                                          <p:spTgt spid="51"/>
                                        </p:tgtEl>
                                      </p:cBhvr>
                                      <p:to x="100000" y="100000"/>
                                    </p:animScale>
                                    <p:animScale>
                                      <p:cBhvr>
                                        <p:cTn id="65" dur="26">
                                          <p:stCondLst>
                                            <p:cond delay="1642"/>
                                          </p:stCondLst>
                                        </p:cTn>
                                        <p:tgtEl>
                                          <p:spTgt spid="51"/>
                                        </p:tgtEl>
                                      </p:cBhvr>
                                      <p:to x="100000" y="90000"/>
                                    </p:animScale>
                                    <p:animScale>
                                      <p:cBhvr>
                                        <p:cTn id="66" dur="166" decel="50000">
                                          <p:stCondLst>
                                            <p:cond delay="1668"/>
                                          </p:stCondLst>
                                        </p:cTn>
                                        <p:tgtEl>
                                          <p:spTgt spid="51"/>
                                        </p:tgtEl>
                                      </p:cBhvr>
                                      <p:to x="100000" y="100000"/>
                                    </p:animScale>
                                    <p:animScale>
                                      <p:cBhvr>
                                        <p:cTn id="67" dur="26">
                                          <p:stCondLst>
                                            <p:cond delay="1808"/>
                                          </p:stCondLst>
                                        </p:cTn>
                                        <p:tgtEl>
                                          <p:spTgt spid="51"/>
                                        </p:tgtEl>
                                      </p:cBhvr>
                                      <p:to x="100000" y="95000"/>
                                    </p:animScale>
                                    <p:animScale>
                                      <p:cBhvr>
                                        <p:cTn id="68" dur="166" decel="50000">
                                          <p:stCondLst>
                                            <p:cond delay="1834"/>
                                          </p:stCondLst>
                                        </p:cTn>
                                        <p:tgtEl>
                                          <p:spTgt spid="51"/>
                                        </p:tgtEl>
                                      </p:cBhvr>
                                      <p:to x="100000" y="100000"/>
                                    </p:animScale>
                                  </p:childTnLst>
                                </p:cTn>
                              </p:par>
                            </p:childTnLst>
                          </p:cTn>
                        </p:par>
                        <p:par>
                          <p:cTn id="69" fill="hold">
                            <p:stCondLst>
                              <p:cond delay="2000"/>
                            </p:stCondLst>
                            <p:childTnLst>
                              <p:par>
                                <p:cTn id="70" presetID="47" presetClass="entr" presetSubtype="0" fill="hold" grpId="0" nodeType="afterEffect">
                                  <p:stCondLst>
                                    <p:cond delay="0"/>
                                  </p:stCondLst>
                                  <p:childTnLst>
                                    <p:set>
                                      <p:cBhvr>
                                        <p:cTn id="71" dur="1" fill="hold">
                                          <p:stCondLst>
                                            <p:cond delay="0"/>
                                          </p:stCondLst>
                                        </p:cTn>
                                        <p:tgtEl>
                                          <p:spTgt spid="55"/>
                                        </p:tgtEl>
                                        <p:attrNameLst>
                                          <p:attrName>style.visibility</p:attrName>
                                        </p:attrNameLst>
                                      </p:cBhvr>
                                      <p:to>
                                        <p:strVal val="visible"/>
                                      </p:to>
                                    </p:set>
                                    <p:animEffect transition="in" filter="fade">
                                      <p:cBhvr>
                                        <p:cTn id="72" dur="1000"/>
                                        <p:tgtEl>
                                          <p:spTgt spid="55"/>
                                        </p:tgtEl>
                                      </p:cBhvr>
                                    </p:animEffect>
                                    <p:anim calcmode="lin" valueType="num">
                                      <p:cBhvr>
                                        <p:cTn id="73" dur="1000" fill="hold"/>
                                        <p:tgtEl>
                                          <p:spTgt spid="55"/>
                                        </p:tgtEl>
                                        <p:attrNameLst>
                                          <p:attrName>ppt_x</p:attrName>
                                        </p:attrNameLst>
                                      </p:cBhvr>
                                      <p:tavLst>
                                        <p:tav tm="0">
                                          <p:val>
                                            <p:strVal val="#ppt_x"/>
                                          </p:val>
                                        </p:tav>
                                        <p:tav tm="100000">
                                          <p:val>
                                            <p:strVal val="#ppt_x"/>
                                          </p:val>
                                        </p:tav>
                                      </p:tavLst>
                                    </p:anim>
                                    <p:anim calcmode="lin" valueType="num">
                                      <p:cBhvr>
                                        <p:cTn id="7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1" presetClass="entr" presetSubtype="1" fill="hold" grpId="0" nodeType="clickEffect">
                                  <p:stCondLst>
                                    <p:cond delay="0"/>
                                  </p:stCondLst>
                                  <p:childTnLst>
                                    <p:set>
                                      <p:cBhvr>
                                        <p:cTn id="78" dur="1" fill="hold">
                                          <p:stCondLst>
                                            <p:cond delay="0"/>
                                          </p:stCondLst>
                                        </p:cTn>
                                        <p:tgtEl>
                                          <p:spTgt spid="52"/>
                                        </p:tgtEl>
                                        <p:attrNameLst>
                                          <p:attrName>style.visibility</p:attrName>
                                        </p:attrNameLst>
                                      </p:cBhvr>
                                      <p:to>
                                        <p:strVal val="visible"/>
                                      </p:to>
                                    </p:set>
                                    <p:animEffect transition="in" filter="wheel(1)">
                                      <p:cBhvr>
                                        <p:cTn id="79" dur="2000"/>
                                        <p:tgtEl>
                                          <p:spTgt spid="52"/>
                                        </p:tgtEl>
                                      </p:cBhvr>
                                    </p:animEffect>
                                  </p:childTnLst>
                                </p:cTn>
                              </p:par>
                            </p:childTnLst>
                          </p:cTn>
                        </p:par>
                        <p:par>
                          <p:cTn id="80" fill="hold">
                            <p:stCondLst>
                              <p:cond delay="2000"/>
                            </p:stCondLst>
                            <p:childTnLst>
                              <p:par>
                                <p:cTn id="81" presetID="42" presetClass="entr" presetSubtype="0" fill="hold" grpId="0" nodeType="afterEffect">
                                  <p:stCondLst>
                                    <p:cond delay="0"/>
                                  </p:stCondLst>
                                  <p:childTnLst>
                                    <p:set>
                                      <p:cBhvr>
                                        <p:cTn id="82" dur="1" fill="hold">
                                          <p:stCondLst>
                                            <p:cond delay="0"/>
                                          </p:stCondLst>
                                        </p:cTn>
                                        <p:tgtEl>
                                          <p:spTgt spid="56"/>
                                        </p:tgtEl>
                                        <p:attrNameLst>
                                          <p:attrName>style.visibility</p:attrName>
                                        </p:attrNameLst>
                                      </p:cBhvr>
                                      <p:to>
                                        <p:strVal val="visible"/>
                                      </p:to>
                                    </p:set>
                                    <p:animEffect transition="in" filter="fade">
                                      <p:cBhvr>
                                        <p:cTn id="83" dur="1000"/>
                                        <p:tgtEl>
                                          <p:spTgt spid="56"/>
                                        </p:tgtEl>
                                      </p:cBhvr>
                                    </p:animEffect>
                                    <p:anim calcmode="lin" valueType="num">
                                      <p:cBhvr>
                                        <p:cTn id="84" dur="1000" fill="hold"/>
                                        <p:tgtEl>
                                          <p:spTgt spid="56"/>
                                        </p:tgtEl>
                                        <p:attrNameLst>
                                          <p:attrName>ppt_x</p:attrName>
                                        </p:attrNameLst>
                                      </p:cBhvr>
                                      <p:tavLst>
                                        <p:tav tm="0">
                                          <p:val>
                                            <p:strVal val="#ppt_x"/>
                                          </p:val>
                                        </p:tav>
                                        <p:tav tm="100000">
                                          <p:val>
                                            <p:strVal val="#ppt_x"/>
                                          </p:val>
                                        </p:tav>
                                      </p:tavLst>
                                    </p:anim>
                                    <p:anim calcmode="lin" valueType="num">
                                      <p:cBhvr>
                                        <p:cTn id="85" dur="1000" fill="hold"/>
                                        <p:tgtEl>
                                          <p:spTgt spid="56"/>
                                        </p:tgtEl>
                                        <p:attrNameLst>
                                          <p:attrName>ppt_y</p:attrName>
                                        </p:attrNameLst>
                                      </p:cBhvr>
                                      <p:tavLst>
                                        <p:tav tm="0">
                                          <p:val>
                                            <p:strVal val="#ppt_y+.1"/>
                                          </p:val>
                                        </p:tav>
                                        <p:tav tm="100000">
                                          <p:val>
                                            <p:strVal val="#ppt_y"/>
                                          </p:val>
                                        </p:tav>
                                      </p:tavLst>
                                    </p:anim>
                                  </p:childTnLst>
                                </p:cTn>
                              </p:par>
                            </p:childTnLst>
                          </p:cTn>
                        </p:par>
                        <p:par>
                          <p:cTn id="86" fill="hold">
                            <p:stCondLst>
                              <p:cond delay="3000"/>
                            </p:stCondLst>
                            <p:childTnLst>
                              <p:par>
                                <p:cTn id="87" presetID="21" presetClass="entr" presetSubtype="1"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heel(1)">
                                      <p:cBhvr>
                                        <p:cTn id="89" dur="2000"/>
                                        <p:tgtEl>
                                          <p:spTgt spid="53"/>
                                        </p:tgtEl>
                                      </p:cBhvr>
                                    </p:animEffect>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grpId="0" nodeType="clickEffect">
                                  <p:stCondLst>
                                    <p:cond delay="0"/>
                                  </p:stCondLst>
                                  <p:childTnLst>
                                    <p:set>
                                      <p:cBhvr>
                                        <p:cTn id="93" dur="1" fill="hold">
                                          <p:stCondLst>
                                            <p:cond delay="0"/>
                                          </p:stCondLst>
                                        </p:cTn>
                                        <p:tgtEl>
                                          <p:spTgt spid="63"/>
                                        </p:tgtEl>
                                        <p:attrNameLst>
                                          <p:attrName>style.visibility</p:attrName>
                                        </p:attrNameLst>
                                      </p:cBhvr>
                                      <p:to>
                                        <p:strVal val="visible"/>
                                      </p:to>
                                    </p:set>
                                    <p:animEffect transition="in" filter="fade">
                                      <p:cBhvr>
                                        <p:cTn id="94" dur="1000"/>
                                        <p:tgtEl>
                                          <p:spTgt spid="63"/>
                                        </p:tgtEl>
                                      </p:cBhvr>
                                    </p:animEffect>
                                    <p:anim calcmode="lin" valueType="num">
                                      <p:cBhvr>
                                        <p:cTn id="95" dur="1000" fill="hold"/>
                                        <p:tgtEl>
                                          <p:spTgt spid="63"/>
                                        </p:tgtEl>
                                        <p:attrNameLst>
                                          <p:attrName>ppt_x</p:attrName>
                                        </p:attrNameLst>
                                      </p:cBhvr>
                                      <p:tavLst>
                                        <p:tav tm="0">
                                          <p:val>
                                            <p:strVal val="#ppt_x"/>
                                          </p:val>
                                        </p:tav>
                                        <p:tav tm="100000">
                                          <p:val>
                                            <p:strVal val="#ppt_x"/>
                                          </p:val>
                                        </p:tav>
                                      </p:tavLst>
                                    </p:anim>
                                    <p:anim calcmode="lin" valueType="num">
                                      <p:cBhvr>
                                        <p:cTn id="96"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3" grpId="0" animBg="1"/>
      <p:bldP spid="55" grpId="0" animBg="1"/>
      <p:bldP spid="56" grpId="0" animBg="1"/>
      <p:bldP spid="58" grpId="0" animBg="1"/>
      <p:bldP spid="59" grpId="0" animBg="1"/>
      <p:bldP spid="60" grpId="0" animBg="1"/>
      <p:bldP spid="61" grpId="0" animBg="1"/>
      <p:bldP spid="6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37000">
              <a:schemeClr val="tx2">
                <a:lumMod val="60000"/>
                <a:lumOff val="40000"/>
              </a:schemeClr>
            </a:gs>
            <a:gs pos="49000">
              <a:schemeClr val="tx1"/>
            </a:gs>
            <a:gs pos="70000">
              <a:schemeClr val="accent1">
                <a:lumMod val="50000"/>
              </a:schemeClr>
            </a:gs>
          </a:gsLst>
          <a:lin ang="16200000" scaled="1"/>
          <a:tileRect/>
        </a:gradFill>
        <a:effectLst/>
      </p:bgPr>
    </p:bg>
    <p:spTree>
      <p:nvGrpSpPr>
        <p:cNvPr id="1" name=""/>
        <p:cNvGrpSpPr/>
        <p:nvPr/>
      </p:nvGrpSpPr>
      <p:grpSpPr>
        <a:xfrm>
          <a:off x="0" y="0"/>
          <a:ext cx="0" cy="0"/>
          <a:chOff x="0" y="0"/>
          <a:chExt cx="0" cy="0"/>
        </a:xfrm>
      </p:grpSpPr>
      <p:sp>
        <p:nvSpPr>
          <p:cNvPr id="23" name="Double Wave 22"/>
          <p:cNvSpPr/>
          <p:nvPr/>
        </p:nvSpPr>
        <p:spPr>
          <a:xfrm rot="5400000">
            <a:off x="841161" y="3207056"/>
            <a:ext cx="6858000" cy="443887"/>
          </a:xfrm>
          <a:prstGeom prst="doubleWave">
            <a:avLst>
              <a:gd name="adj1" fmla="val 12500"/>
              <a:gd name="adj2" fmla="val 3495"/>
            </a:avLst>
          </a:prstGeom>
          <a:solidFill>
            <a:schemeClr val="accent5">
              <a:lumMod val="60000"/>
              <a:lumOff val="40000"/>
            </a:schemeClr>
          </a:solidFill>
          <a:ln w="41275"/>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a:xfrm>
            <a:off x="11830567" y="6555205"/>
            <a:ext cx="405823" cy="365125"/>
          </a:xfrm>
        </p:spPr>
        <p:txBody>
          <a:bodyPr/>
          <a:lstStyle/>
          <a:p>
            <a:fld id="{6D22F896-40B5-4ADD-8801-0D06FADFA095}" type="slidenum">
              <a:rPr lang="en-US" sz="1400" smtClean="0">
                <a:solidFill>
                  <a:srgbClr val="002060"/>
                </a:solidFill>
              </a:rPr>
              <a:t>22</a:t>
            </a:fld>
            <a:endParaRPr lang="en-US" sz="1400" dirty="0">
              <a:solidFill>
                <a:srgbClr val="002060"/>
              </a:solidFill>
            </a:endParaRPr>
          </a:p>
        </p:txBody>
      </p:sp>
      <p:pic>
        <p:nvPicPr>
          <p:cNvPr id="33" name="Picture 32"/>
          <p:cNvPicPr>
            <a:picLocks noChangeAspect="1"/>
          </p:cNvPicPr>
          <p:nvPr/>
        </p:nvPicPr>
        <p:blipFill>
          <a:blip r:embed="rId3">
            <a:extLst>
              <a:ext uri="{28A0092B-C50C-407E-A947-70E740481C1C}">
                <a14:useLocalDpi xmlns:a14="http://schemas.microsoft.com/office/drawing/2010/main"/>
              </a:ext>
            </a:extLst>
          </a:blip>
          <a:stretch>
            <a:fillRect/>
          </a:stretch>
        </p:blipFill>
        <p:spPr bwMode="auto">
          <a:xfrm>
            <a:off x="370333" y="826906"/>
            <a:ext cx="3371674" cy="3414533"/>
          </a:xfrm>
          <a:prstGeom prst="rect">
            <a:avLst/>
          </a:prstGeom>
          <a:ln>
            <a:noFill/>
          </a:ln>
          <a:extLst>
            <a:ext uri="{53640926-AAD7-44D8-BBD7-CCE9431645EC}">
              <a14:shadowObscured xmlns:a14="http://schemas.microsoft.com/office/drawing/2010/main"/>
            </a:ext>
          </a:extLst>
        </p:spPr>
      </p:pic>
      <p:sp>
        <p:nvSpPr>
          <p:cNvPr id="35" name="Rectangle 34"/>
          <p:cNvSpPr/>
          <p:nvPr/>
        </p:nvSpPr>
        <p:spPr>
          <a:xfrm>
            <a:off x="1403037" y="2677795"/>
            <a:ext cx="426758" cy="331265"/>
          </a:xfrm>
          <a:prstGeom prst="rect">
            <a:avLst/>
          </a:prstGeom>
          <a:noFill/>
          <a:ln w="57150">
            <a:solidFill>
              <a:srgbClr val="0C27AC"/>
            </a:solidFill>
          </a:ln>
          <a:effectLst>
            <a:glow rad="63500">
              <a:srgbClr val="FFFF00"/>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Line Callout 1 35"/>
          <p:cNvSpPr/>
          <p:nvPr/>
        </p:nvSpPr>
        <p:spPr>
          <a:xfrm>
            <a:off x="1258257" y="2007006"/>
            <a:ext cx="731520" cy="278154"/>
          </a:xfrm>
          <a:prstGeom prst="borderCallout1">
            <a:avLst>
              <a:gd name="adj1" fmla="val 99528"/>
              <a:gd name="adj2" fmla="val 25718"/>
              <a:gd name="adj3" fmla="val 222387"/>
              <a:gd name="adj4" fmla="val 25342"/>
            </a:avLst>
          </a:prstGeom>
          <a:solidFill>
            <a:schemeClr val="accent2">
              <a:lumMod val="75000"/>
              <a:alpha val="28000"/>
            </a:schemeClr>
          </a:solidFill>
          <a:ln w="25400">
            <a:solidFill>
              <a:srgbClr val="0C27AC"/>
            </a:solidFill>
            <a:tailEnd type="arrow"/>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1100" dirty="0" smtClean="0">
                <a:solidFill>
                  <a:srgbClr val="0C27AC"/>
                </a:solidFill>
                <a:effectLst>
                  <a:glow rad="127000">
                    <a:srgbClr val="FFFF00"/>
                  </a:glow>
                </a:effectLst>
              </a:rPr>
              <a:t>Tequfah</a:t>
            </a:r>
            <a:endParaRPr lang="en-CA" sz="1100" dirty="0">
              <a:solidFill>
                <a:srgbClr val="0C27AC"/>
              </a:solidFill>
              <a:effectLst>
                <a:glow rad="127000">
                  <a:srgbClr val="FFFF00"/>
                </a:glow>
              </a:effectLst>
            </a:endParaRPr>
          </a:p>
        </p:txBody>
      </p:sp>
      <p:sp>
        <p:nvSpPr>
          <p:cNvPr id="37" name="Rectangle 36"/>
          <p:cNvSpPr/>
          <p:nvPr/>
        </p:nvSpPr>
        <p:spPr>
          <a:xfrm>
            <a:off x="1880992" y="2677795"/>
            <a:ext cx="426758" cy="331265"/>
          </a:xfrm>
          <a:prstGeom prst="rect">
            <a:avLst/>
          </a:prstGeom>
          <a:noFill/>
          <a:ln w="57150">
            <a:solidFill>
              <a:srgbClr val="00FF99"/>
            </a:solidFill>
          </a:ln>
          <a:effectLst>
            <a:glow rad="635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Rectangle 38"/>
          <p:cNvSpPr/>
          <p:nvPr/>
        </p:nvSpPr>
        <p:spPr>
          <a:xfrm>
            <a:off x="2831894" y="1959680"/>
            <a:ext cx="426758" cy="389466"/>
          </a:xfrm>
          <a:prstGeom prst="rect">
            <a:avLst/>
          </a:prstGeom>
          <a:noFill/>
          <a:ln w="57150">
            <a:solidFill>
              <a:srgbClr val="FF66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Rectangle 41"/>
          <p:cNvSpPr/>
          <p:nvPr/>
        </p:nvSpPr>
        <p:spPr>
          <a:xfrm>
            <a:off x="417941" y="2323260"/>
            <a:ext cx="426758" cy="354535"/>
          </a:xfrm>
          <a:prstGeom prst="rect">
            <a:avLst/>
          </a:prstGeom>
          <a:noFill/>
          <a:ln w="57150">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Rectangle 42"/>
          <p:cNvSpPr/>
          <p:nvPr/>
        </p:nvSpPr>
        <p:spPr>
          <a:xfrm>
            <a:off x="910429" y="2323260"/>
            <a:ext cx="426758" cy="354535"/>
          </a:xfrm>
          <a:prstGeom prst="rect">
            <a:avLst/>
          </a:prstGeom>
          <a:noFill/>
          <a:ln w="57150">
            <a:solidFill>
              <a:srgbClr val="FF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44" name="Straight Connector 43"/>
          <p:cNvCxnSpPr/>
          <p:nvPr/>
        </p:nvCxnSpPr>
        <p:spPr>
          <a:xfrm flipV="1">
            <a:off x="1924744" y="3509396"/>
            <a:ext cx="950033" cy="308640"/>
          </a:xfrm>
          <a:prstGeom prst="line">
            <a:avLst/>
          </a:prstGeom>
          <a:ln w="28575">
            <a:solidFill>
              <a:srgbClr val="FF66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2874777" y="2407354"/>
            <a:ext cx="0" cy="1102042"/>
          </a:xfrm>
          <a:prstGeom prst="straightConnector1">
            <a:avLst/>
          </a:prstGeom>
          <a:ln w="28575">
            <a:solidFill>
              <a:srgbClr val="FF6600"/>
            </a:solidFill>
            <a:tailEnd type="triangl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46" name="Line Callout 1 45"/>
          <p:cNvSpPr/>
          <p:nvPr/>
        </p:nvSpPr>
        <p:spPr>
          <a:xfrm>
            <a:off x="2119195" y="1758039"/>
            <a:ext cx="479225" cy="550821"/>
          </a:xfrm>
          <a:prstGeom prst="borderCallout1">
            <a:avLst>
              <a:gd name="adj1" fmla="val 97796"/>
              <a:gd name="adj2" fmla="val 36910"/>
              <a:gd name="adj3" fmla="val 159443"/>
              <a:gd name="adj4" fmla="val 36505"/>
            </a:avLst>
          </a:prstGeom>
          <a:solidFill>
            <a:schemeClr val="accent2">
              <a:lumMod val="75000"/>
              <a:alpha val="28000"/>
            </a:schemeClr>
          </a:solidFill>
          <a:ln w="25400">
            <a:solidFill>
              <a:schemeClr val="accent4">
                <a:lumMod val="50000"/>
              </a:schemeClr>
            </a:solidFill>
            <a:tailEnd type="arrow"/>
          </a:ln>
          <a:effectLst>
            <a:innerShdw blurRad="114300">
              <a:prstClr val="black"/>
            </a:inn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1100" dirty="0" smtClean="0">
                <a:solidFill>
                  <a:srgbClr val="0C27AC"/>
                </a:solidFill>
                <a:effectLst>
                  <a:glow rad="127000">
                    <a:srgbClr val="FFFF00"/>
                  </a:glow>
                </a:effectLst>
              </a:rPr>
              <a:t>New Year </a:t>
            </a:r>
            <a:br>
              <a:rPr lang="en-CA" sz="1100" dirty="0" smtClean="0">
                <a:solidFill>
                  <a:srgbClr val="0C27AC"/>
                </a:solidFill>
                <a:effectLst>
                  <a:glow rad="127000">
                    <a:srgbClr val="FFFF00"/>
                  </a:glow>
                </a:effectLst>
              </a:rPr>
            </a:br>
            <a:r>
              <a:rPr lang="en-CA" sz="1100" dirty="0" smtClean="0">
                <a:solidFill>
                  <a:srgbClr val="0C27AC"/>
                </a:solidFill>
                <a:effectLst>
                  <a:glow rad="127000">
                    <a:srgbClr val="FFFF00"/>
                  </a:glow>
                </a:effectLst>
              </a:rPr>
              <a:t>Day</a:t>
            </a:r>
            <a:endParaRPr lang="en-CA" sz="1100" dirty="0">
              <a:solidFill>
                <a:srgbClr val="0C27AC"/>
              </a:solidFill>
              <a:effectLst>
                <a:glow rad="127000">
                  <a:srgbClr val="FFFF00"/>
                </a:glow>
              </a:effectLst>
            </a:endParaRPr>
          </a:p>
        </p:txBody>
      </p:sp>
      <p:sp>
        <p:nvSpPr>
          <p:cNvPr id="49" name="Rectangle 48"/>
          <p:cNvSpPr/>
          <p:nvPr/>
        </p:nvSpPr>
        <p:spPr>
          <a:xfrm>
            <a:off x="1281537" y="3818036"/>
            <a:ext cx="658447" cy="389466"/>
          </a:xfrm>
          <a:prstGeom prst="rect">
            <a:avLst/>
          </a:prstGeom>
          <a:noFill/>
          <a:ln w="57150">
            <a:solidFill>
              <a:srgbClr val="FF66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Line Callout 1 37"/>
          <p:cNvSpPr/>
          <p:nvPr/>
        </p:nvSpPr>
        <p:spPr>
          <a:xfrm>
            <a:off x="3282259" y="1597347"/>
            <a:ext cx="987901" cy="321385"/>
          </a:xfrm>
          <a:prstGeom prst="borderCallout1">
            <a:avLst>
              <a:gd name="adj1" fmla="val 99364"/>
              <a:gd name="adj2" fmla="val 22132"/>
              <a:gd name="adj3" fmla="val 169404"/>
              <a:gd name="adj4" fmla="val -1492"/>
            </a:avLst>
          </a:prstGeom>
          <a:solidFill>
            <a:schemeClr val="accent3">
              <a:lumMod val="40000"/>
              <a:lumOff val="60000"/>
            </a:schemeClr>
          </a:solidFill>
          <a:ln w="25400">
            <a:solidFill>
              <a:schemeClr val="bg1"/>
            </a:solidFill>
            <a:tailEnd type="arrow"/>
          </a:ln>
          <a:effectLst>
            <a:innerShdw blurRad="114300">
              <a:prstClr val="black"/>
            </a:inn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1200" dirty="0" smtClean="0">
                <a:solidFill>
                  <a:schemeClr val="bg1"/>
                </a:solidFill>
              </a:rPr>
              <a:t>Conjunction</a:t>
            </a:r>
            <a:endParaRPr lang="en-CA" sz="2800" dirty="0">
              <a:solidFill>
                <a:schemeClr val="bg1"/>
              </a:solidFill>
            </a:endParaRPr>
          </a:p>
        </p:txBody>
      </p:sp>
      <p:pic>
        <p:nvPicPr>
          <p:cNvPr id="51" name="Picture 2" descr="C:\Users\Rae\Desktop\Israel CE12 April.png"/>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a:ext>
            </a:extLst>
          </a:blip>
          <a:srcRect/>
          <a:stretch>
            <a:fillRect/>
          </a:stretch>
        </p:blipFill>
        <p:spPr bwMode="auto">
          <a:xfrm>
            <a:off x="4733760" y="43676"/>
            <a:ext cx="3405244" cy="3360276"/>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51"/>
          <p:cNvSpPr/>
          <p:nvPr/>
        </p:nvSpPr>
        <p:spPr>
          <a:xfrm>
            <a:off x="7259156" y="911253"/>
            <a:ext cx="812685" cy="389466"/>
          </a:xfrm>
          <a:prstGeom prst="rect">
            <a:avLst/>
          </a:prstGeom>
          <a:noFill/>
          <a:ln w="57150">
            <a:solidFill>
              <a:schemeClr val="accent6"/>
            </a:solidFill>
          </a:ln>
          <a:effectLst>
            <a:glow rad="127000">
              <a:schemeClr val="accent6">
                <a:lumMod val="50000"/>
                <a:alpha val="49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3" name="Rectangle 52"/>
          <p:cNvSpPr/>
          <p:nvPr/>
        </p:nvSpPr>
        <p:spPr>
          <a:xfrm>
            <a:off x="4792280" y="1287265"/>
            <a:ext cx="460131" cy="389466"/>
          </a:xfrm>
          <a:prstGeom prst="rect">
            <a:avLst/>
          </a:prstGeom>
          <a:noFill/>
          <a:ln w="57150">
            <a:solidFill>
              <a:schemeClr val="accent6"/>
            </a:solidFill>
          </a:ln>
          <a:effectLst>
            <a:glow rad="127000">
              <a:schemeClr val="accent6">
                <a:lumMod val="50000"/>
                <a:alpha val="49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4" name="Picture 2" descr="C:\Users\Rae\Desktop\Israel CE12 April.png"/>
          <p:cNvPicPr>
            <a:picLocks noChangeAspect="1" noChangeArrowheads="1"/>
          </p:cNvPicPr>
          <p:nvPr/>
        </p:nvPicPr>
        <p:blipFill>
          <a:blip r:embed="rId6">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a:ext>
            </a:extLst>
          </a:blip>
          <a:srcRect/>
          <a:stretch>
            <a:fillRect/>
          </a:stretch>
        </p:blipFill>
        <p:spPr bwMode="auto">
          <a:xfrm>
            <a:off x="4733760" y="3479968"/>
            <a:ext cx="3405244" cy="3360276"/>
          </a:xfrm>
          <a:prstGeom prst="rect">
            <a:avLst/>
          </a:prstGeom>
          <a:noFill/>
          <a:extLst>
            <a:ext uri="{909E8E84-426E-40DD-AFC4-6F175D3DCCD1}">
              <a14:hiddenFill xmlns:a14="http://schemas.microsoft.com/office/drawing/2010/main">
                <a:solidFill>
                  <a:srgbClr val="FFFFFF"/>
                </a:solidFill>
              </a14:hiddenFill>
            </a:ext>
          </a:extLst>
        </p:spPr>
      </p:pic>
      <p:sp>
        <p:nvSpPr>
          <p:cNvPr id="55" name="Rectangle 54"/>
          <p:cNvSpPr/>
          <p:nvPr/>
        </p:nvSpPr>
        <p:spPr>
          <a:xfrm>
            <a:off x="5744227" y="4730043"/>
            <a:ext cx="426758" cy="389466"/>
          </a:xfrm>
          <a:prstGeom prst="rect">
            <a:avLst/>
          </a:prstGeom>
          <a:noFill/>
          <a:ln w="57150">
            <a:solidFill>
              <a:srgbClr val="FF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6" name="Rectangle 55"/>
          <p:cNvSpPr/>
          <p:nvPr/>
        </p:nvSpPr>
        <p:spPr>
          <a:xfrm>
            <a:off x="6251120" y="4730043"/>
            <a:ext cx="1802829" cy="389466"/>
          </a:xfrm>
          <a:prstGeom prst="rect">
            <a:avLst/>
          </a:prstGeom>
          <a:noFill/>
          <a:ln w="57150">
            <a:solidFill>
              <a:schemeClr val="accent6"/>
            </a:solidFill>
          </a:ln>
          <a:effectLst>
            <a:glow rad="127000">
              <a:schemeClr val="accent6">
                <a:lumMod val="50000"/>
                <a:alpha val="49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7" name="Rectangle 56"/>
          <p:cNvSpPr/>
          <p:nvPr/>
        </p:nvSpPr>
        <p:spPr>
          <a:xfrm>
            <a:off x="4788104" y="5157609"/>
            <a:ext cx="1450316" cy="389466"/>
          </a:xfrm>
          <a:prstGeom prst="rect">
            <a:avLst/>
          </a:prstGeom>
          <a:noFill/>
          <a:ln w="57150">
            <a:solidFill>
              <a:schemeClr val="accent6"/>
            </a:solidFill>
          </a:ln>
          <a:effectLst>
            <a:glow rad="127000">
              <a:schemeClr val="accent6">
                <a:lumMod val="50000"/>
                <a:alpha val="49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8" name="Rounded Rectangular Callout 57"/>
          <p:cNvSpPr/>
          <p:nvPr/>
        </p:nvSpPr>
        <p:spPr>
          <a:xfrm>
            <a:off x="4607486" y="4350492"/>
            <a:ext cx="1060932" cy="509929"/>
          </a:xfrm>
          <a:prstGeom prst="wedgeRoundRectCallout">
            <a:avLst>
              <a:gd name="adj1" fmla="val 52415"/>
              <a:gd name="adj2" fmla="val 77507"/>
              <a:gd name="adj3" fmla="val 16667"/>
            </a:avLst>
          </a:prstGeom>
          <a:solidFill>
            <a:schemeClr val="accent3">
              <a:lumMod val="40000"/>
              <a:lumOff val="60000"/>
            </a:schemeClr>
          </a:solidFill>
          <a:ln w="38100">
            <a:solidFill>
              <a:srgbClr val="FF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1600" b="1" dirty="0" smtClean="0">
                <a:solidFill>
                  <a:srgbClr val="FF0000"/>
                </a:solidFill>
                <a:latin typeface="Calibri" pitchFamily="34" charset="0"/>
                <a:cs typeface="Calibri" pitchFamily="34" charset="0"/>
              </a:rPr>
              <a:t>Covenant</a:t>
            </a:r>
            <a:r>
              <a:rPr lang="en-CA" sz="1600" dirty="0" smtClean="0">
                <a:solidFill>
                  <a:srgbClr val="FF0000"/>
                </a:solidFill>
                <a:latin typeface="Calibri" pitchFamily="34" charset="0"/>
                <a:cs typeface="Calibri" pitchFamily="34" charset="0"/>
              </a:rPr>
              <a:t> </a:t>
            </a:r>
            <a:br>
              <a:rPr lang="en-CA" sz="1600" dirty="0" smtClean="0">
                <a:solidFill>
                  <a:srgbClr val="FF0000"/>
                </a:solidFill>
                <a:latin typeface="Calibri" pitchFamily="34" charset="0"/>
                <a:cs typeface="Calibri" pitchFamily="34" charset="0"/>
              </a:rPr>
            </a:br>
            <a:r>
              <a:rPr lang="en-CA" sz="1600" b="1" dirty="0" smtClean="0">
                <a:solidFill>
                  <a:srgbClr val="FF0000"/>
                </a:solidFill>
                <a:latin typeface="Calibri" pitchFamily="34" charset="0"/>
                <a:cs typeface="Calibri" pitchFamily="34" charset="0"/>
              </a:rPr>
              <a:t>Passover</a:t>
            </a:r>
            <a:endParaRPr lang="en-CA" sz="1600" b="1" dirty="0">
              <a:solidFill>
                <a:srgbClr val="FF0000"/>
              </a:solidFill>
              <a:latin typeface="Calibri" pitchFamily="34" charset="0"/>
              <a:cs typeface="Calibri" pitchFamily="34" charset="0"/>
            </a:endParaRPr>
          </a:p>
        </p:txBody>
      </p:sp>
      <p:sp>
        <p:nvSpPr>
          <p:cNvPr id="59" name="Rounded Rectangular Callout 58"/>
          <p:cNvSpPr/>
          <p:nvPr/>
        </p:nvSpPr>
        <p:spPr>
          <a:xfrm>
            <a:off x="6209968" y="5730191"/>
            <a:ext cx="1843981" cy="415659"/>
          </a:xfrm>
          <a:prstGeom prst="wedgeRoundRectCallout">
            <a:avLst>
              <a:gd name="adj1" fmla="val -45968"/>
              <a:gd name="adj2" fmla="val -191759"/>
              <a:gd name="adj3" fmla="val 16667"/>
            </a:avLst>
          </a:prstGeom>
          <a:solidFill>
            <a:schemeClr val="accent3">
              <a:lumMod val="40000"/>
              <a:lumOff val="60000"/>
            </a:schemeClr>
          </a:solidFill>
          <a:ln w="38100">
            <a:solidFill>
              <a:schemeClr val="accent6">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000" b="1" dirty="0" err="1" smtClean="0">
                <a:solidFill>
                  <a:schemeClr val="accent6">
                    <a:lumMod val="50000"/>
                  </a:schemeClr>
                </a:solidFill>
                <a:latin typeface="Calibri" pitchFamily="34" charset="0"/>
                <a:cs typeface="Calibri" pitchFamily="34" charset="0"/>
              </a:rPr>
              <a:t>Cov</a:t>
            </a:r>
            <a:r>
              <a:rPr lang="en-CA" sz="2000" b="1" dirty="0" smtClean="0">
                <a:solidFill>
                  <a:schemeClr val="accent6">
                    <a:lumMod val="50000"/>
                  </a:schemeClr>
                </a:solidFill>
                <a:latin typeface="Calibri" pitchFamily="34" charset="0"/>
                <a:cs typeface="Calibri" pitchFamily="34" charset="0"/>
              </a:rPr>
              <a:t>. ULB Week</a:t>
            </a:r>
            <a:endParaRPr lang="en-CA" sz="2000" b="1" dirty="0">
              <a:solidFill>
                <a:schemeClr val="accent6">
                  <a:lumMod val="50000"/>
                </a:schemeClr>
              </a:solidFill>
              <a:latin typeface="Calibri" pitchFamily="34" charset="0"/>
              <a:cs typeface="Calibri" pitchFamily="34" charset="0"/>
            </a:endParaRPr>
          </a:p>
        </p:txBody>
      </p:sp>
      <p:sp>
        <p:nvSpPr>
          <p:cNvPr id="13" name="Left Bracket 12"/>
          <p:cNvSpPr/>
          <p:nvPr/>
        </p:nvSpPr>
        <p:spPr>
          <a:xfrm rot="16200000">
            <a:off x="5897420" y="925826"/>
            <a:ext cx="228602" cy="1334534"/>
          </a:xfrm>
          <a:prstGeom prst="leftBracket">
            <a:avLst>
              <a:gd name="adj" fmla="val 37499"/>
            </a:avLst>
          </a:prstGeom>
          <a:ln w="57150">
            <a:solidFill>
              <a:srgbClr val="D73DCC"/>
            </a:solidFill>
          </a:ln>
          <a:effectLst>
            <a:glow rad="127000">
              <a:srgbClr val="FFFF00"/>
            </a:glow>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Regular Pentagon 59"/>
          <p:cNvSpPr/>
          <p:nvPr/>
        </p:nvSpPr>
        <p:spPr>
          <a:xfrm>
            <a:off x="6298374" y="1309026"/>
            <a:ext cx="353979" cy="335268"/>
          </a:xfrm>
          <a:prstGeom prst="pentagon">
            <a:avLst/>
          </a:prstGeom>
          <a:ln w="57150">
            <a:solidFill>
              <a:srgbClr val="D73DCC"/>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Regular Pentagon 60"/>
          <p:cNvSpPr/>
          <p:nvPr/>
        </p:nvSpPr>
        <p:spPr>
          <a:xfrm>
            <a:off x="6296169" y="4730043"/>
            <a:ext cx="353979" cy="335268"/>
          </a:xfrm>
          <a:prstGeom prst="pentagon">
            <a:avLst/>
          </a:prstGeom>
          <a:ln w="57150">
            <a:solidFill>
              <a:srgbClr val="D73DCC"/>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Arrow Connector 61"/>
          <p:cNvCxnSpPr/>
          <p:nvPr/>
        </p:nvCxnSpPr>
        <p:spPr>
          <a:xfrm flipH="1">
            <a:off x="6473158" y="1840160"/>
            <a:ext cx="7586" cy="2773379"/>
          </a:xfrm>
          <a:prstGeom prst="straightConnector1">
            <a:avLst/>
          </a:prstGeom>
          <a:ln w="57150">
            <a:solidFill>
              <a:srgbClr val="D73DCC"/>
            </a:solidFill>
            <a:headEnd type="oval" w="med" len="med"/>
            <a:tailEnd type="triangle" w="med" len="med"/>
          </a:ln>
          <a:effectLst>
            <a:glow rad="127000">
              <a:srgbClr val="FFCCFF"/>
            </a:glow>
          </a:effectLst>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809535" y="122356"/>
            <a:ext cx="1202186" cy="353943"/>
          </a:xfrm>
          <a:prstGeom prst="rect">
            <a:avLst/>
          </a:prstGeom>
          <a:solidFill>
            <a:schemeClr val="tx1"/>
          </a:solidFill>
          <a:scene3d>
            <a:camera prst="orthographicFront"/>
            <a:lightRig rig="threePt" dir="t"/>
          </a:scene3d>
          <a:sp3d>
            <a:bevelT/>
          </a:sp3d>
        </p:spPr>
        <p:txBody>
          <a:bodyPr wrap="square" rtlCol="0">
            <a:spAutoFit/>
            <a:sp3d extrusionH="57150">
              <a:bevelT w="38100" h="38100"/>
            </a:sp3d>
          </a:bodyPr>
          <a:lstStyle/>
          <a:p>
            <a:pPr algn="r"/>
            <a:r>
              <a:rPr lang="en-US" sz="1700" dirty="0" smtClean="0">
                <a:solidFill>
                  <a:schemeClr val="accent6">
                    <a:lumMod val="50000"/>
                  </a:schemeClr>
                </a:solidFill>
              </a:rPr>
              <a:t>Lunar Cal.</a:t>
            </a:r>
            <a:endParaRPr lang="en-US" sz="1700" dirty="0">
              <a:solidFill>
                <a:schemeClr val="accent6">
                  <a:lumMod val="50000"/>
                </a:schemeClr>
              </a:solidFill>
            </a:endParaRPr>
          </a:p>
        </p:txBody>
      </p:sp>
      <p:sp>
        <p:nvSpPr>
          <p:cNvPr id="63" name="TextBox 62"/>
          <p:cNvSpPr txBox="1"/>
          <p:nvPr/>
        </p:nvSpPr>
        <p:spPr>
          <a:xfrm>
            <a:off x="4827291" y="3552424"/>
            <a:ext cx="1202186" cy="353943"/>
          </a:xfrm>
          <a:prstGeom prst="rect">
            <a:avLst/>
          </a:prstGeom>
          <a:solidFill>
            <a:schemeClr val="tx1"/>
          </a:solidFill>
          <a:scene3d>
            <a:camera prst="orthographicFront"/>
            <a:lightRig rig="threePt" dir="t"/>
          </a:scene3d>
          <a:sp3d>
            <a:bevelT/>
          </a:sp3d>
        </p:spPr>
        <p:txBody>
          <a:bodyPr wrap="square" rtlCol="0">
            <a:spAutoFit/>
            <a:sp3d extrusionH="57150">
              <a:bevelT w="38100" h="38100"/>
            </a:sp3d>
          </a:bodyPr>
          <a:lstStyle/>
          <a:p>
            <a:pPr algn="ctr"/>
            <a:r>
              <a:rPr lang="en-US" sz="1700" dirty="0" err="1" smtClean="0">
                <a:solidFill>
                  <a:srgbClr val="0070C0"/>
                </a:solidFill>
              </a:rPr>
              <a:t>Cov</a:t>
            </a:r>
            <a:r>
              <a:rPr lang="en-US" sz="1700" dirty="0" smtClean="0">
                <a:solidFill>
                  <a:srgbClr val="0070C0"/>
                </a:solidFill>
              </a:rPr>
              <a:t>. Cal.</a:t>
            </a:r>
            <a:endParaRPr lang="en-US" sz="1700" dirty="0">
              <a:solidFill>
                <a:srgbClr val="0070C0"/>
              </a:solidFill>
            </a:endParaRPr>
          </a:p>
        </p:txBody>
      </p:sp>
      <p:sp>
        <p:nvSpPr>
          <p:cNvPr id="64" name="Line Callout 1 63"/>
          <p:cNvSpPr/>
          <p:nvPr/>
        </p:nvSpPr>
        <p:spPr>
          <a:xfrm>
            <a:off x="8353736" y="3840348"/>
            <a:ext cx="3600045" cy="2752593"/>
          </a:xfrm>
          <a:prstGeom prst="borderCallout1">
            <a:avLst>
              <a:gd name="adj1" fmla="val 27322"/>
              <a:gd name="adj2" fmla="val -959"/>
              <a:gd name="adj3" fmla="val 36416"/>
              <a:gd name="adj4" fmla="val -45980"/>
            </a:avLst>
          </a:prstGeom>
          <a:solidFill>
            <a:schemeClr val="accent3">
              <a:lumMod val="60000"/>
              <a:lumOff val="40000"/>
            </a:schemeClr>
          </a:solidFill>
          <a:ln w="44450" cap="rnd">
            <a:solidFill>
              <a:srgbClr val="D73DCC"/>
            </a:solidFill>
            <a:headEnd type="none"/>
            <a:tailEnd type="arrow"/>
          </a:ln>
          <a:effectLst>
            <a:innerShdw blurRad="63500" dist="50800" dir="5400000">
              <a:prstClr val="black">
                <a:alpha val="50000"/>
              </a:prstClr>
            </a:inn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lvl="0" algn="ctr"/>
            <a:r>
              <a:rPr lang="en-CA" sz="2400" b="1" dirty="0">
                <a:solidFill>
                  <a:srgbClr val="0C27AC"/>
                </a:solidFill>
                <a:effectLst>
                  <a:glow rad="63500">
                    <a:srgbClr val="FFFF00"/>
                  </a:glow>
                </a:effectLst>
              </a:rPr>
              <a:t>Yahusha</a:t>
            </a:r>
            <a:r>
              <a:rPr lang="en-CA" sz="2400" dirty="0">
                <a:solidFill>
                  <a:srgbClr val="7030A0"/>
                </a:solidFill>
                <a:effectLst>
                  <a:glow rad="63500">
                    <a:srgbClr val="FFFF00"/>
                  </a:glow>
                </a:effectLst>
              </a:rPr>
              <a:t> </a:t>
            </a:r>
            <a:r>
              <a:rPr lang="en-CA" sz="2400" dirty="0" smtClean="0">
                <a:solidFill>
                  <a:srgbClr val="7030A0"/>
                </a:solidFill>
                <a:effectLst>
                  <a:glow rad="63500">
                    <a:srgbClr val="FFFF00"/>
                  </a:glow>
                </a:effectLst>
              </a:rPr>
              <a:t>was </a:t>
            </a:r>
            <a:r>
              <a:rPr lang="en-CA" sz="2400" b="1" dirty="0" smtClean="0">
                <a:ln>
                  <a:solidFill>
                    <a:srgbClr val="FF0000"/>
                  </a:solidFill>
                </a:ln>
                <a:solidFill>
                  <a:srgbClr val="7030A0"/>
                </a:solidFill>
                <a:effectLst>
                  <a:glow rad="355600">
                    <a:srgbClr val="00FF99"/>
                  </a:glow>
                </a:effectLst>
                <a:latin typeface="Arial Black" panose="020B0A04020102020204" pitchFamily="34" charset="0"/>
              </a:rPr>
              <a:t>IN</a:t>
            </a:r>
            <a:r>
              <a:rPr lang="en-CA" sz="2400" b="1" dirty="0" smtClean="0">
                <a:solidFill>
                  <a:srgbClr val="7030A0"/>
                </a:solidFill>
                <a:effectLst>
                  <a:glow rad="63500">
                    <a:srgbClr val="FFFF00"/>
                  </a:glow>
                </a:effectLst>
              </a:rPr>
              <a:t> </a:t>
            </a:r>
            <a:br>
              <a:rPr lang="en-CA" sz="2400" b="1" dirty="0" smtClean="0">
                <a:solidFill>
                  <a:srgbClr val="7030A0"/>
                </a:solidFill>
                <a:effectLst>
                  <a:glow rad="63500">
                    <a:srgbClr val="FFFF00"/>
                  </a:glow>
                </a:effectLst>
              </a:rPr>
            </a:br>
            <a:r>
              <a:rPr lang="en-CA" sz="2400" b="1" dirty="0" smtClean="0">
                <a:solidFill>
                  <a:srgbClr val="7030A0"/>
                </a:solidFill>
                <a:effectLst>
                  <a:glow rad="63500">
                    <a:srgbClr val="FFFF00"/>
                  </a:glow>
                </a:effectLst>
              </a:rPr>
              <a:t>the </a:t>
            </a:r>
            <a:r>
              <a:rPr lang="en-CA" sz="2400" b="1" u="sng" dirty="0" smtClean="0">
                <a:solidFill>
                  <a:srgbClr val="7030A0"/>
                </a:solidFill>
                <a:effectLst>
                  <a:glow rad="63500">
                    <a:srgbClr val="FFFF00"/>
                  </a:glow>
                </a:effectLst>
              </a:rPr>
              <a:t>Tabernacle</a:t>
            </a:r>
            <a:r>
              <a:rPr lang="en-CA" sz="2400" dirty="0" smtClean="0">
                <a:solidFill>
                  <a:srgbClr val="7030A0"/>
                </a:solidFill>
                <a:effectLst>
                  <a:glow rad="63500">
                    <a:srgbClr val="FFFF00"/>
                  </a:glow>
                </a:effectLst>
              </a:rPr>
              <a:t>  </a:t>
            </a:r>
            <a:r>
              <a:rPr lang="en-CA" sz="2400" dirty="0">
                <a:solidFill>
                  <a:srgbClr val="7030A0"/>
                </a:solidFill>
                <a:effectLst>
                  <a:glow rad="63500">
                    <a:srgbClr val="FFFF00"/>
                  </a:glow>
                </a:effectLst>
              </a:rPr>
              <a:t>- </a:t>
            </a:r>
            <a:r>
              <a:rPr lang="en-CA" sz="2400" dirty="0" smtClean="0">
                <a:solidFill>
                  <a:srgbClr val="7030A0"/>
                </a:solidFill>
                <a:effectLst>
                  <a:glow rad="63500">
                    <a:srgbClr val="FFFF00"/>
                  </a:glow>
                </a:effectLst>
              </a:rPr>
              <a:t/>
            </a:r>
            <a:br>
              <a:rPr lang="en-CA" sz="2400" dirty="0" smtClean="0">
                <a:solidFill>
                  <a:srgbClr val="7030A0"/>
                </a:solidFill>
                <a:effectLst>
                  <a:glow rad="63500">
                    <a:srgbClr val="FFFF00"/>
                  </a:glow>
                </a:effectLst>
              </a:rPr>
            </a:br>
            <a:r>
              <a:rPr lang="en-CA" sz="2400" dirty="0" smtClean="0">
                <a:solidFill>
                  <a:srgbClr val="7030A0"/>
                </a:solidFill>
                <a:effectLst>
                  <a:glow rad="63500">
                    <a:srgbClr val="FFFF00"/>
                  </a:glow>
                </a:effectLst>
              </a:rPr>
              <a:t>(</a:t>
            </a:r>
            <a:r>
              <a:rPr lang="en-CA" sz="2400" dirty="0">
                <a:solidFill>
                  <a:srgbClr val="D73DCC"/>
                </a:solidFill>
                <a:effectLst>
                  <a:glow rad="63500">
                    <a:srgbClr val="FFFF00"/>
                  </a:glow>
                </a:effectLst>
              </a:rPr>
              <a:t>by </a:t>
            </a:r>
            <a:r>
              <a:rPr lang="en-CA" sz="2400" dirty="0" smtClean="0">
                <a:solidFill>
                  <a:srgbClr val="D73DCC"/>
                </a:solidFill>
                <a:effectLst>
                  <a:glow rad="63500">
                    <a:srgbClr val="FFFF00"/>
                  </a:glow>
                </a:effectLst>
              </a:rPr>
              <a:t>Statute </a:t>
            </a:r>
            <a:r>
              <a:rPr lang="en-CA" sz="1600" dirty="0" err="1" smtClean="0">
                <a:solidFill>
                  <a:srgbClr val="D73DCC"/>
                </a:solidFill>
                <a:effectLst>
                  <a:glow rad="63500">
                    <a:srgbClr val="FFFF00"/>
                  </a:glow>
                </a:effectLst>
              </a:rPr>
              <a:t>Exo</a:t>
            </a:r>
            <a:r>
              <a:rPr lang="en-CA" sz="1600" dirty="0" smtClean="0">
                <a:solidFill>
                  <a:srgbClr val="D73DCC"/>
                </a:solidFill>
                <a:effectLst>
                  <a:glow rad="63500">
                    <a:srgbClr val="FFFF00"/>
                  </a:glow>
                </a:effectLst>
              </a:rPr>
              <a:t> 23:15-17</a:t>
            </a:r>
            <a:r>
              <a:rPr lang="en-CA" sz="2400" dirty="0" smtClean="0">
                <a:solidFill>
                  <a:srgbClr val="7030A0"/>
                </a:solidFill>
                <a:effectLst>
                  <a:glow rad="63500">
                    <a:srgbClr val="FFFF00"/>
                  </a:glow>
                </a:effectLst>
              </a:rPr>
              <a:t>) presenting Himself </a:t>
            </a:r>
            <a:br>
              <a:rPr lang="en-CA" sz="2400" dirty="0" smtClean="0">
                <a:solidFill>
                  <a:srgbClr val="7030A0"/>
                </a:solidFill>
                <a:effectLst>
                  <a:glow rad="63500">
                    <a:srgbClr val="FFFF00"/>
                  </a:glow>
                </a:effectLst>
              </a:rPr>
            </a:br>
            <a:r>
              <a:rPr lang="en-CA" dirty="0" smtClean="0">
                <a:solidFill>
                  <a:srgbClr val="7030A0"/>
                </a:solidFill>
                <a:effectLst>
                  <a:glow rad="63500">
                    <a:srgbClr val="FFFF00"/>
                  </a:glow>
                </a:effectLst>
              </a:rPr>
              <a:t>[age 12] </a:t>
            </a:r>
            <a:r>
              <a:rPr lang="en-CA" sz="2400" dirty="0" smtClean="0">
                <a:solidFill>
                  <a:srgbClr val="7030A0"/>
                </a:solidFill>
                <a:effectLst>
                  <a:glow rad="63500">
                    <a:srgbClr val="FFFF00"/>
                  </a:glow>
                </a:effectLst>
              </a:rPr>
              <a:t>&amp; observing </a:t>
            </a:r>
            <a:r>
              <a:rPr lang="en-CA" sz="2400" dirty="0">
                <a:solidFill>
                  <a:srgbClr val="7030A0"/>
                </a:solidFill>
                <a:effectLst>
                  <a:glow rad="63500">
                    <a:srgbClr val="FFFF00"/>
                  </a:glow>
                </a:effectLst>
              </a:rPr>
              <a:t>the </a:t>
            </a:r>
            <a:r>
              <a:rPr lang="en-CA" sz="2400" b="1" dirty="0" smtClean="0">
                <a:ln w="28575">
                  <a:solidFill>
                    <a:srgbClr val="D73DCC"/>
                  </a:solidFill>
                </a:ln>
                <a:solidFill>
                  <a:srgbClr val="0066FF"/>
                </a:solidFill>
                <a:effectLst>
                  <a:glow rad="431800">
                    <a:srgbClr val="FFFF00"/>
                  </a:glow>
                </a:effectLst>
                <a:latin typeface="Arial Black" panose="020B0A04020102020204" pitchFamily="34" charset="0"/>
              </a:rPr>
              <a:t>High Shabbat </a:t>
            </a:r>
            <a:r>
              <a:rPr lang="en-CA" sz="2400" dirty="0">
                <a:solidFill>
                  <a:srgbClr val="7030A0"/>
                </a:solidFill>
                <a:effectLst>
                  <a:glow rad="63500">
                    <a:srgbClr val="FFFF00"/>
                  </a:glow>
                </a:effectLst>
              </a:rPr>
              <a:t>of </a:t>
            </a:r>
            <a:br>
              <a:rPr lang="en-CA" sz="2400" dirty="0">
                <a:solidFill>
                  <a:srgbClr val="7030A0"/>
                </a:solidFill>
                <a:effectLst>
                  <a:glow rad="63500">
                    <a:srgbClr val="FFFF00"/>
                  </a:glow>
                </a:effectLst>
              </a:rPr>
            </a:br>
            <a:r>
              <a:rPr lang="en-CA" sz="2400" b="1" dirty="0">
                <a:solidFill>
                  <a:srgbClr val="7030A0"/>
                </a:solidFill>
                <a:effectLst>
                  <a:glow rad="63500">
                    <a:srgbClr val="FFFF00"/>
                  </a:glow>
                </a:effectLst>
              </a:rPr>
              <a:t>Unleavened </a:t>
            </a:r>
            <a:r>
              <a:rPr lang="en-CA" sz="2400" b="1" dirty="0" smtClean="0">
                <a:solidFill>
                  <a:srgbClr val="7030A0"/>
                </a:solidFill>
                <a:effectLst>
                  <a:glow rad="63500">
                    <a:srgbClr val="FFFF00"/>
                  </a:glow>
                </a:effectLst>
              </a:rPr>
              <a:t>Bread!  </a:t>
            </a:r>
            <a:endParaRPr lang="en-CA" sz="2400" b="1" dirty="0">
              <a:solidFill>
                <a:srgbClr val="7030A0"/>
              </a:solidFill>
              <a:effectLst>
                <a:glow rad="63500">
                  <a:srgbClr val="FFFF00"/>
                </a:glow>
              </a:effectLst>
            </a:endParaRPr>
          </a:p>
        </p:txBody>
      </p:sp>
      <p:sp>
        <p:nvSpPr>
          <p:cNvPr id="71" name="Rounded Rectangular Callout 70"/>
          <p:cNvSpPr/>
          <p:nvPr/>
        </p:nvSpPr>
        <p:spPr>
          <a:xfrm>
            <a:off x="8284290" y="2895441"/>
            <a:ext cx="3770693" cy="674766"/>
          </a:xfrm>
          <a:prstGeom prst="wedgeRoundRectCallout">
            <a:avLst>
              <a:gd name="adj1" fmla="val -20529"/>
              <a:gd name="adj2" fmla="val 97721"/>
              <a:gd name="adj3" fmla="val 16667"/>
            </a:avLst>
          </a:prstGeom>
          <a:solidFill>
            <a:schemeClr val="accent3">
              <a:lumMod val="60000"/>
              <a:lumOff val="40000"/>
            </a:schemeClr>
          </a:solidFill>
          <a:ln w="57150">
            <a:solidFill>
              <a:srgbClr val="D73DCC"/>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CA" sz="1600" b="1" dirty="0" smtClean="0">
                <a:solidFill>
                  <a:schemeClr val="accent4">
                    <a:lumMod val="50000"/>
                  </a:schemeClr>
                </a:solidFill>
              </a:rPr>
              <a:t>On the 4</a:t>
            </a:r>
            <a:r>
              <a:rPr lang="en-CA" sz="1600" b="1" baseline="30000" dirty="0" smtClean="0">
                <a:solidFill>
                  <a:schemeClr val="accent4">
                    <a:lumMod val="50000"/>
                  </a:schemeClr>
                </a:solidFill>
              </a:rPr>
              <a:t>th</a:t>
            </a:r>
            <a:r>
              <a:rPr lang="en-CA" sz="1600" b="1" dirty="0" smtClean="0">
                <a:solidFill>
                  <a:schemeClr val="accent4">
                    <a:lumMod val="50000"/>
                  </a:schemeClr>
                </a:solidFill>
              </a:rPr>
              <a:t> cycle of the week, [</a:t>
            </a:r>
            <a:r>
              <a:rPr lang="en-CA" sz="1200" b="1" dirty="0" smtClean="0">
                <a:solidFill>
                  <a:schemeClr val="accent4">
                    <a:lumMod val="50000"/>
                  </a:schemeClr>
                </a:solidFill>
              </a:rPr>
              <a:t>Wed</a:t>
            </a:r>
            <a:r>
              <a:rPr lang="en-CA" sz="1600" b="1" dirty="0" smtClean="0">
                <a:solidFill>
                  <a:schemeClr val="accent4">
                    <a:lumMod val="50000"/>
                  </a:schemeClr>
                </a:solidFill>
              </a:rPr>
              <a:t>] in the 1</a:t>
            </a:r>
            <a:r>
              <a:rPr lang="en-CA" sz="1600" b="1" baseline="30000" dirty="0" smtClean="0">
                <a:solidFill>
                  <a:schemeClr val="accent4">
                    <a:lumMod val="50000"/>
                  </a:schemeClr>
                </a:solidFill>
              </a:rPr>
              <a:t>st</a:t>
            </a:r>
            <a:r>
              <a:rPr lang="en-CA" sz="1600" b="1" dirty="0" smtClean="0">
                <a:solidFill>
                  <a:schemeClr val="accent4">
                    <a:lumMod val="50000"/>
                  </a:schemeClr>
                </a:solidFill>
              </a:rPr>
              <a:t> month of Covenant Calendar </a:t>
            </a:r>
            <a:endParaRPr lang="en-CA" sz="1600" b="1" dirty="0">
              <a:solidFill>
                <a:schemeClr val="accent4">
                  <a:lumMod val="50000"/>
                </a:schemeClr>
              </a:solidFill>
            </a:endParaRPr>
          </a:p>
        </p:txBody>
      </p:sp>
      <p:sp>
        <p:nvSpPr>
          <p:cNvPr id="73" name="Rounded Rectangle 72"/>
          <p:cNvSpPr/>
          <p:nvPr/>
        </p:nvSpPr>
        <p:spPr>
          <a:xfrm>
            <a:off x="370332" y="4561013"/>
            <a:ext cx="3371675" cy="1921475"/>
          </a:xfrm>
          <a:prstGeom prst="roundRect">
            <a:avLst>
              <a:gd name="adj" fmla="val 1122"/>
            </a:avLst>
          </a:prstGeom>
          <a:solidFill>
            <a:srgbClr val="FFCCFF"/>
          </a:solidFill>
          <a:ln w="38100">
            <a:solidFill>
              <a:srgbClr val="A50021"/>
            </a:solidFill>
          </a:ln>
          <a:effectLst>
            <a:outerShdw blurRad="76200" dir="13500000" sy="23000" kx="1200000" algn="br" rotWithShape="0">
              <a:prstClr val="black">
                <a:alpha val="2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000" b="1" dirty="0" smtClean="0">
                <a:solidFill>
                  <a:srgbClr val="9933FF"/>
                </a:solidFill>
                <a:latin typeface="Calibri" pitchFamily="34" charset="0"/>
                <a:cs typeface="Calibri" pitchFamily="34" charset="0"/>
              </a:rPr>
              <a:t>CE </a:t>
            </a:r>
            <a:r>
              <a:rPr lang="en-CA" sz="2000" b="1" dirty="0" smtClean="0">
                <a:solidFill>
                  <a:srgbClr val="9933FF"/>
                </a:solidFill>
                <a:effectLst>
                  <a:glow rad="127000">
                    <a:srgbClr val="FFFF00"/>
                  </a:glow>
                </a:effectLst>
                <a:latin typeface="Calibri" pitchFamily="34" charset="0"/>
                <a:cs typeface="Calibri" pitchFamily="34" charset="0"/>
              </a:rPr>
              <a:t>12  </a:t>
            </a:r>
            <a:r>
              <a:rPr lang="en-CA" sz="2000" b="1" dirty="0" smtClean="0">
                <a:solidFill>
                  <a:srgbClr val="9933FF"/>
                </a:solidFill>
                <a:effectLst>
                  <a:glow rad="127000">
                    <a:srgbClr val="00FF99"/>
                  </a:glow>
                </a:effectLst>
                <a:latin typeface="Calibri" pitchFamily="34" charset="0"/>
                <a:cs typeface="Calibri" pitchFamily="34" charset="0"/>
              </a:rPr>
              <a:t>is the ONLY</a:t>
            </a:r>
            <a:br>
              <a:rPr lang="en-CA" sz="2000" b="1" dirty="0" smtClean="0">
                <a:solidFill>
                  <a:srgbClr val="9933FF"/>
                </a:solidFill>
                <a:effectLst>
                  <a:glow rad="127000">
                    <a:srgbClr val="00FF99"/>
                  </a:glow>
                </a:effectLst>
                <a:latin typeface="Calibri" pitchFamily="34" charset="0"/>
                <a:cs typeface="Calibri" pitchFamily="34" charset="0"/>
              </a:rPr>
            </a:br>
            <a:r>
              <a:rPr lang="en-CA" sz="2000" b="1" dirty="0" smtClean="0">
                <a:solidFill>
                  <a:srgbClr val="9933FF"/>
                </a:solidFill>
                <a:effectLst>
                  <a:glow rad="127000">
                    <a:srgbClr val="00FF99"/>
                  </a:glow>
                </a:effectLst>
                <a:latin typeface="Calibri" pitchFamily="34" charset="0"/>
                <a:cs typeface="Calibri" pitchFamily="34" charset="0"/>
              </a:rPr>
              <a:t> Covenant Calendar year </a:t>
            </a:r>
            <a:r>
              <a:rPr lang="en-CA" sz="2000" b="1" dirty="0" smtClean="0">
                <a:solidFill>
                  <a:srgbClr val="9933FF"/>
                </a:solidFill>
                <a:effectLst>
                  <a:glow rad="127000">
                    <a:srgbClr val="FFFF00"/>
                  </a:glow>
                </a:effectLst>
                <a:latin typeface="Calibri" pitchFamily="34" charset="0"/>
                <a:cs typeface="Calibri" pitchFamily="34" charset="0"/>
              </a:rPr>
              <a:t> </a:t>
            </a:r>
            <a:br>
              <a:rPr lang="en-CA" sz="2000" b="1" dirty="0" smtClean="0">
                <a:solidFill>
                  <a:srgbClr val="9933FF"/>
                </a:solidFill>
                <a:effectLst>
                  <a:glow rad="127000">
                    <a:srgbClr val="FFFF00"/>
                  </a:glow>
                </a:effectLst>
                <a:latin typeface="Calibri" pitchFamily="34" charset="0"/>
                <a:cs typeface="Calibri" pitchFamily="34" charset="0"/>
              </a:rPr>
            </a:br>
            <a:r>
              <a:rPr lang="en-CA" sz="2000" b="1" dirty="0" smtClean="0">
                <a:solidFill>
                  <a:srgbClr val="9933FF"/>
                </a:solidFill>
                <a:effectLst>
                  <a:glow rad="127000">
                    <a:srgbClr val="FFFF00"/>
                  </a:glow>
                </a:effectLst>
                <a:latin typeface="Calibri" pitchFamily="34" charset="0"/>
                <a:cs typeface="Calibri" pitchFamily="34" charset="0"/>
              </a:rPr>
              <a:t>that can satisfy these Gospel requirements in conjunction </a:t>
            </a:r>
            <a:br>
              <a:rPr lang="en-CA" sz="2000" b="1" dirty="0" smtClean="0">
                <a:solidFill>
                  <a:srgbClr val="9933FF"/>
                </a:solidFill>
                <a:effectLst>
                  <a:glow rad="127000">
                    <a:srgbClr val="FFFF00"/>
                  </a:glow>
                </a:effectLst>
                <a:latin typeface="Calibri" pitchFamily="34" charset="0"/>
                <a:cs typeface="Calibri" pitchFamily="34" charset="0"/>
              </a:rPr>
            </a:br>
            <a:r>
              <a:rPr lang="en-CA" sz="2000" b="1" dirty="0" smtClean="0">
                <a:solidFill>
                  <a:srgbClr val="9933FF"/>
                </a:solidFill>
                <a:effectLst>
                  <a:glow rad="127000">
                    <a:srgbClr val="FFFF00"/>
                  </a:glow>
                </a:effectLst>
                <a:latin typeface="Calibri" pitchFamily="34" charset="0"/>
                <a:cs typeface="Calibri" pitchFamily="34" charset="0"/>
              </a:rPr>
              <a:t>with the Lunar Calendar </a:t>
            </a:r>
            <a:br>
              <a:rPr lang="en-CA" sz="2000" b="1" dirty="0" smtClean="0">
                <a:solidFill>
                  <a:srgbClr val="9933FF"/>
                </a:solidFill>
                <a:effectLst>
                  <a:glow rad="127000">
                    <a:srgbClr val="FFFF00"/>
                  </a:glow>
                </a:effectLst>
                <a:latin typeface="Calibri" pitchFamily="34" charset="0"/>
                <a:cs typeface="Calibri" pitchFamily="34" charset="0"/>
              </a:rPr>
            </a:br>
            <a:r>
              <a:rPr lang="en-CA" sz="2000" b="1" dirty="0" smtClean="0">
                <a:solidFill>
                  <a:srgbClr val="9933FF"/>
                </a:solidFill>
                <a:effectLst>
                  <a:glow rad="127000">
                    <a:srgbClr val="FFFF00"/>
                  </a:glow>
                </a:effectLst>
                <a:latin typeface="Calibri" pitchFamily="34" charset="0"/>
                <a:cs typeface="Calibri" pitchFamily="34" charset="0"/>
              </a:rPr>
              <a:t>of the unbelieving Jews. </a:t>
            </a:r>
            <a:endParaRPr lang="en-CA" sz="2800" b="1" dirty="0">
              <a:solidFill>
                <a:schemeClr val="bg1">
                  <a:lumMod val="65000"/>
                  <a:lumOff val="35000"/>
                </a:schemeClr>
              </a:solidFill>
              <a:effectLst>
                <a:glow rad="127000">
                  <a:srgbClr val="FFFF00"/>
                </a:glow>
              </a:effectLst>
              <a:latin typeface="Calibri" pitchFamily="34" charset="0"/>
              <a:cs typeface="Calibri" pitchFamily="34" charset="0"/>
            </a:endParaRPr>
          </a:p>
        </p:txBody>
      </p:sp>
      <p:sp>
        <p:nvSpPr>
          <p:cNvPr id="50" name="Rectangle 49"/>
          <p:cNvSpPr/>
          <p:nvPr/>
        </p:nvSpPr>
        <p:spPr>
          <a:xfrm>
            <a:off x="328653" y="41476"/>
            <a:ext cx="3413443" cy="584775"/>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3200" b="1" spc="150" dirty="0" smtClean="0">
                <a:ln w="11430"/>
                <a:solidFill>
                  <a:schemeClr val="accent1">
                    <a:lumMod val="50000"/>
                  </a:schemeClr>
                </a:solidFill>
                <a:effectLst>
                  <a:glow rad="177800">
                    <a:schemeClr val="tx1">
                      <a:alpha val="90000"/>
                    </a:schemeClr>
                  </a:glow>
                  <a:outerShdw blurRad="25400" algn="tl" rotWithShape="0">
                    <a:srgbClr val="000000">
                      <a:alpha val="43000"/>
                    </a:srgbClr>
                  </a:outerShdw>
                </a:effectLst>
              </a:rPr>
              <a:t>Review</a:t>
            </a:r>
            <a:endParaRPr lang="en-US" sz="3200" b="1" cap="none" spc="150" dirty="0">
              <a:ln w="11430"/>
              <a:solidFill>
                <a:schemeClr val="accent1">
                  <a:lumMod val="50000"/>
                </a:schemeClr>
              </a:solidFill>
              <a:effectLst>
                <a:glow rad="177800">
                  <a:schemeClr val="tx1">
                    <a:alpha val="90000"/>
                  </a:schemeClr>
                </a:glow>
                <a:outerShdw blurRad="25400" algn="tl" rotWithShape="0">
                  <a:srgbClr val="000000">
                    <a:alpha val="43000"/>
                  </a:srgbClr>
                </a:outerShdw>
              </a:effectLst>
            </a:endParaRPr>
          </a:p>
        </p:txBody>
      </p:sp>
      <p:sp>
        <p:nvSpPr>
          <p:cNvPr id="65" name="Rounded Rectangular Callout 64"/>
          <p:cNvSpPr/>
          <p:nvPr/>
        </p:nvSpPr>
        <p:spPr>
          <a:xfrm>
            <a:off x="8353735" y="122356"/>
            <a:ext cx="1936147" cy="902095"/>
          </a:xfrm>
          <a:prstGeom prst="wedgeRoundRectCallout">
            <a:avLst>
              <a:gd name="adj1" fmla="val -63882"/>
              <a:gd name="adj2" fmla="val 41960"/>
              <a:gd name="adj3" fmla="val 16667"/>
            </a:avLst>
          </a:prstGeom>
          <a:solidFill>
            <a:schemeClr val="accent3">
              <a:lumMod val="40000"/>
              <a:lumOff val="60000"/>
            </a:schemeClr>
          </a:solidFill>
          <a:ln w="38100">
            <a:solidFill>
              <a:schemeClr val="accent6"/>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1600" b="1" dirty="0" smtClean="0">
                <a:solidFill>
                  <a:schemeClr val="accent6">
                    <a:lumMod val="50000"/>
                  </a:schemeClr>
                </a:solidFill>
              </a:rPr>
              <a:t>The last 3 days of the Lunar Passover</a:t>
            </a:r>
            <a:endParaRPr lang="en-CA" sz="2800" b="1" dirty="0">
              <a:solidFill>
                <a:schemeClr val="accent6">
                  <a:lumMod val="50000"/>
                </a:schemeClr>
              </a:solidFill>
            </a:endParaRPr>
          </a:p>
        </p:txBody>
      </p:sp>
      <p:sp>
        <p:nvSpPr>
          <p:cNvPr id="66" name="Rounded Rectangular Callout 65"/>
          <p:cNvSpPr/>
          <p:nvPr/>
        </p:nvSpPr>
        <p:spPr>
          <a:xfrm>
            <a:off x="8487489" y="1179257"/>
            <a:ext cx="3567494" cy="902095"/>
          </a:xfrm>
          <a:prstGeom prst="wedgeRoundRectCallout">
            <a:avLst>
              <a:gd name="adj1" fmla="val -98223"/>
              <a:gd name="adj2" fmla="val -22238"/>
              <a:gd name="adj3" fmla="val 16667"/>
            </a:avLst>
          </a:prstGeom>
          <a:solidFill>
            <a:srgbClr val="FFCCFF"/>
          </a:solidFill>
          <a:ln w="38100">
            <a:solidFill>
              <a:srgbClr val="D73DC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1600" b="1" dirty="0" smtClean="0">
                <a:solidFill>
                  <a:srgbClr val="A50021"/>
                </a:solidFill>
              </a:rPr>
              <a:t>Yahusha’s presence in the Tabernacle was 3 days AFTER the completion of the Lunar Feast!</a:t>
            </a:r>
            <a:endParaRPr lang="en-CA" sz="2800" b="1" dirty="0">
              <a:solidFill>
                <a:srgbClr val="A50021"/>
              </a:solidFill>
            </a:endParaRPr>
          </a:p>
        </p:txBody>
      </p:sp>
      <p:sp>
        <p:nvSpPr>
          <p:cNvPr id="47" name="Rectangle 46"/>
          <p:cNvSpPr/>
          <p:nvPr/>
        </p:nvSpPr>
        <p:spPr>
          <a:xfrm>
            <a:off x="386238" y="3024300"/>
            <a:ext cx="426758" cy="389466"/>
          </a:xfrm>
          <a:prstGeom prst="rect">
            <a:avLst/>
          </a:prstGeom>
          <a:noFill/>
          <a:ln w="57150">
            <a:solidFill>
              <a:srgbClr val="FF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Rectangle 47"/>
          <p:cNvSpPr/>
          <p:nvPr/>
        </p:nvSpPr>
        <p:spPr>
          <a:xfrm>
            <a:off x="875194" y="3025266"/>
            <a:ext cx="1941460" cy="389466"/>
          </a:xfrm>
          <a:prstGeom prst="rect">
            <a:avLst/>
          </a:prstGeom>
          <a:noFill/>
          <a:ln w="57150">
            <a:solidFill>
              <a:schemeClr val="accent6"/>
            </a:solidFill>
          </a:ln>
          <a:effectLst>
            <a:glow rad="127000">
              <a:schemeClr val="accent6">
                <a:lumMod val="50000"/>
                <a:alpha val="49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Line Callout 1 4"/>
          <p:cNvSpPr/>
          <p:nvPr/>
        </p:nvSpPr>
        <p:spPr>
          <a:xfrm>
            <a:off x="166253" y="1572629"/>
            <a:ext cx="666272" cy="409370"/>
          </a:xfrm>
          <a:prstGeom prst="borderCallout1">
            <a:avLst>
              <a:gd name="adj1" fmla="val 98790"/>
              <a:gd name="adj2" fmla="val 45420"/>
              <a:gd name="adj3" fmla="val 181372"/>
              <a:gd name="adj4" fmla="val 45156"/>
            </a:avLst>
          </a:prstGeom>
          <a:solidFill>
            <a:schemeClr val="accent3">
              <a:lumMod val="40000"/>
              <a:lumOff val="60000"/>
            </a:schemeClr>
          </a:solidFill>
          <a:ln w="25400">
            <a:solidFill>
              <a:schemeClr val="bg1"/>
            </a:solidFill>
            <a:tailEnd type="arrow"/>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bg1"/>
                </a:solidFill>
              </a:rPr>
              <a:t>Sliver Moon</a:t>
            </a:r>
          </a:p>
        </p:txBody>
      </p:sp>
      <p:sp>
        <p:nvSpPr>
          <p:cNvPr id="67" name="Line Callout 1 66"/>
          <p:cNvSpPr/>
          <p:nvPr/>
        </p:nvSpPr>
        <p:spPr>
          <a:xfrm>
            <a:off x="866091" y="1573170"/>
            <a:ext cx="666272" cy="409370"/>
          </a:xfrm>
          <a:prstGeom prst="borderCallout1">
            <a:avLst>
              <a:gd name="adj1" fmla="val 98790"/>
              <a:gd name="adj2" fmla="val 20259"/>
              <a:gd name="adj3" fmla="val 175787"/>
              <a:gd name="adj4" fmla="val 19995"/>
            </a:avLst>
          </a:prstGeom>
          <a:solidFill>
            <a:schemeClr val="accent3">
              <a:lumMod val="40000"/>
              <a:lumOff val="60000"/>
            </a:schemeClr>
          </a:solidFill>
          <a:ln w="25400">
            <a:solidFill>
              <a:srgbClr val="FF0000"/>
            </a:solidFill>
            <a:tailEnd type="arrow"/>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smtClean="0">
                <a:solidFill>
                  <a:schemeClr val="bg1"/>
                </a:solidFill>
              </a:rPr>
              <a:t>New Moon</a:t>
            </a:r>
            <a:endParaRPr lang="en-CA" sz="1200" dirty="0">
              <a:solidFill>
                <a:schemeClr val="bg1"/>
              </a:solidFill>
            </a:endParaRPr>
          </a:p>
        </p:txBody>
      </p:sp>
      <p:sp>
        <p:nvSpPr>
          <p:cNvPr id="68" name="Line Callout 1 67"/>
          <p:cNvSpPr/>
          <p:nvPr/>
        </p:nvSpPr>
        <p:spPr>
          <a:xfrm>
            <a:off x="245986" y="3570207"/>
            <a:ext cx="665595" cy="339528"/>
          </a:xfrm>
          <a:prstGeom prst="borderCallout1">
            <a:avLst>
              <a:gd name="adj1" fmla="val 902"/>
              <a:gd name="adj2" fmla="val 49313"/>
              <a:gd name="adj3" fmla="val -48900"/>
              <a:gd name="adj4" fmla="val 48902"/>
            </a:avLst>
          </a:prstGeom>
          <a:solidFill>
            <a:schemeClr val="accent3">
              <a:lumMod val="40000"/>
              <a:lumOff val="60000"/>
            </a:schemeClr>
          </a:solidFill>
          <a:ln w="25400">
            <a:solidFill>
              <a:srgbClr val="FF0000"/>
            </a:solidFill>
            <a:tailEnd type="arrow"/>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dirty="0" smtClean="0">
                <a:solidFill>
                  <a:schemeClr val="bg1"/>
                </a:solidFill>
              </a:rPr>
              <a:t>Lunar</a:t>
            </a:r>
            <a:r>
              <a:rPr lang="en-CA" sz="1200" dirty="0" smtClean="0">
                <a:solidFill>
                  <a:schemeClr val="bg1"/>
                </a:solidFill>
              </a:rPr>
              <a:t> </a:t>
            </a:r>
            <a:r>
              <a:rPr lang="en-CA" sz="900" dirty="0" smtClean="0">
                <a:solidFill>
                  <a:schemeClr val="bg1"/>
                </a:solidFill>
              </a:rPr>
              <a:t>Passover</a:t>
            </a:r>
            <a:endParaRPr lang="en-CA" sz="1200" dirty="0">
              <a:solidFill>
                <a:schemeClr val="bg1"/>
              </a:solidFill>
            </a:endParaRPr>
          </a:p>
        </p:txBody>
      </p:sp>
      <p:sp>
        <p:nvSpPr>
          <p:cNvPr id="69" name="Line Callout 2 68"/>
          <p:cNvSpPr/>
          <p:nvPr/>
        </p:nvSpPr>
        <p:spPr>
          <a:xfrm>
            <a:off x="1160737" y="3489828"/>
            <a:ext cx="1369103" cy="236352"/>
          </a:xfrm>
          <a:prstGeom prst="borderCallout2">
            <a:avLst>
              <a:gd name="adj1" fmla="val 70334"/>
              <a:gd name="adj2" fmla="val -570"/>
              <a:gd name="adj3" fmla="val 92902"/>
              <a:gd name="adj4" fmla="val -12009"/>
              <a:gd name="adj5" fmla="val -22908"/>
              <a:gd name="adj6" fmla="val -11475"/>
            </a:avLst>
          </a:prstGeom>
          <a:solidFill>
            <a:schemeClr val="accent3">
              <a:lumMod val="40000"/>
              <a:lumOff val="60000"/>
            </a:schemeClr>
          </a:solidFill>
          <a:ln w="25400">
            <a:solidFill>
              <a:srgbClr val="FF6600"/>
            </a:solidFill>
            <a:tailEnd type="arrow"/>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dirty="0" smtClean="0">
                <a:solidFill>
                  <a:schemeClr val="bg1"/>
                </a:solidFill>
              </a:rPr>
              <a:t>Days 1-4 Lunar ULB</a:t>
            </a:r>
            <a:endParaRPr lang="en-CA" sz="1200" dirty="0">
              <a:solidFill>
                <a:schemeClr val="bg1"/>
              </a:solidFill>
            </a:endParaRPr>
          </a:p>
        </p:txBody>
      </p:sp>
      <p:sp>
        <p:nvSpPr>
          <p:cNvPr id="70" name="Rounded Rectangular Callout 69"/>
          <p:cNvSpPr/>
          <p:nvPr/>
        </p:nvSpPr>
        <p:spPr>
          <a:xfrm>
            <a:off x="8495298" y="2194236"/>
            <a:ext cx="2768221" cy="612581"/>
          </a:xfrm>
          <a:prstGeom prst="wedgeRoundRectCallout">
            <a:avLst>
              <a:gd name="adj1" fmla="val -113763"/>
              <a:gd name="adj2" fmla="val -144513"/>
              <a:gd name="adj3" fmla="val 16667"/>
            </a:avLst>
          </a:prstGeom>
          <a:solidFill>
            <a:srgbClr val="00FF99"/>
          </a:solidFill>
          <a:ln w="38100">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1600" b="1" dirty="0" smtClean="0">
                <a:solidFill>
                  <a:srgbClr val="A50021"/>
                </a:solidFill>
              </a:rPr>
              <a:t>What day was this on </a:t>
            </a:r>
            <a:r>
              <a:rPr lang="en-CA" sz="1600" b="1" u="sng" dirty="0" smtClean="0">
                <a:solidFill>
                  <a:srgbClr val="3E3EF0"/>
                </a:solidFill>
              </a:rPr>
              <a:t>Covenant Calendar</a:t>
            </a:r>
            <a:r>
              <a:rPr lang="en-CA" sz="1600" b="1" dirty="0" smtClean="0">
                <a:solidFill>
                  <a:srgbClr val="3E3EF0"/>
                </a:solidFill>
              </a:rPr>
              <a:t>?</a:t>
            </a:r>
            <a:endParaRPr lang="en-CA" sz="2800" b="1" dirty="0">
              <a:solidFill>
                <a:srgbClr val="3E3EF0"/>
              </a:solidFill>
            </a:endParaRPr>
          </a:p>
        </p:txBody>
      </p:sp>
    </p:spTree>
    <p:extLst>
      <p:ext uri="{BB962C8B-B14F-4D97-AF65-F5344CB8AC3E}">
        <p14:creationId xmlns:p14="http://schemas.microsoft.com/office/powerpoint/2010/main" val="3131142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50"/>
                                  </p:stCondLst>
                                  <p:childTnLst>
                                    <p:set>
                                      <p:cBhvr>
                                        <p:cTn id="6" dur="1" fill="hold">
                                          <p:stCondLst>
                                            <p:cond delay="0"/>
                                          </p:stCondLst>
                                        </p:cTn>
                                        <p:tgtEl>
                                          <p:spTgt spid="49"/>
                                        </p:tgtEl>
                                        <p:attrNameLst>
                                          <p:attrName>style.visibility</p:attrName>
                                        </p:attrNameLst>
                                      </p:cBhvr>
                                      <p:to>
                                        <p:strVal val="visible"/>
                                      </p:to>
                                    </p:set>
                                    <p:anim calcmode="lin" valueType="num">
                                      <p:cBhvr>
                                        <p:cTn id="7" dur="1250" fill="hold"/>
                                        <p:tgtEl>
                                          <p:spTgt spid="49"/>
                                        </p:tgtEl>
                                        <p:attrNameLst>
                                          <p:attrName>ppt_w</p:attrName>
                                        </p:attrNameLst>
                                      </p:cBhvr>
                                      <p:tavLst>
                                        <p:tav tm="0">
                                          <p:val>
                                            <p:fltVal val="0"/>
                                          </p:val>
                                        </p:tav>
                                        <p:tav tm="100000">
                                          <p:val>
                                            <p:strVal val="#ppt_w"/>
                                          </p:val>
                                        </p:tav>
                                      </p:tavLst>
                                    </p:anim>
                                    <p:anim calcmode="lin" valueType="num">
                                      <p:cBhvr>
                                        <p:cTn id="8" dur="1250" fill="hold"/>
                                        <p:tgtEl>
                                          <p:spTgt spid="49"/>
                                        </p:tgtEl>
                                        <p:attrNameLst>
                                          <p:attrName>ppt_h</p:attrName>
                                        </p:attrNameLst>
                                      </p:cBhvr>
                                      <p:tavLst>
                                        <p:tav tm="0">
                                          <p:val>
                                            <p:fltVal val="0"/>
                                          </p:val>
                                        </p:tav>
                                        <p:tav tm="100000">
                                          <p:val>
                                            <p:strVal val="#ppt_h"/>
                                          </p:val>
                                        </p:tav>
                                      </p:tavLst>
                                    </p:anim>
                                    <p:animEffect transition="in" filter="fade">
                                      <p:cBhvr>
                                        <p:cTn id="9" dur="1250"/>
                                        <p:tgtEl>
                                          <p:spTgt spid="4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1250" fill="hold"/>
                                        <p:tgtEl>
                                          <p:spTgt spid="39"/>
                                        </p:tgtEl>
                                        <p:attrNameLst>
                                          <p:attrName>ppt_w</p:attrName>
                                        </p:attrNameLst>
                                      </p:cBhvr>
                                      <p:tavLst>
                                        <p:tav tm="0">
                                          <p:val>
                                            <p:fltVal val="0"/>
                                          </p:val>
                                        </p:tav>
                                        <p:tav tm="100000">
                                          <p:val>
                                            <p:strVal val="#ppt_w"/>
                                          </p:val>
                                        </p:tav>
                                      </p:tavLst>
                                    </p:anim>
                                    <p:anim calcmode="lin" valueType="num">
                                      <p:cBhvr>
                                        <p:cTn id="13" dur="1250" fill="hold"/>
                                        <p:tgtEl>
                                          <p:spTgt spid="39"/>
                                        </p:tgtEl>
                                        <p:attrNameLst>
                                          <p:attrName>ppt_h</p:attrName>
                                        </p:attrNameLst>
                                      </p:cBhvr>
                                      <p:tavLst>
                                        <p:tav tm="0">
                                          <p:val>
                                            <p:fltVal val="0"/>
                                          </p:val>
                                        </p:tav>
                                        <p:tav tm="100000">
                                          <p:val>
                                            <p:strVal val="#ppt_h"/>
                                          </p:val>
                                        </p:tav>
                                      </p:tavLst>
                                    </p:anim>
                                    <p:animEffect transition="in" filter="fade">
                                      <p:cBhvr>
                                        <p:cTn id="14" dur="1250"/>
                                        <p:tgtEl>
                                          <p:spTgt spid="3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1250" fill="hold"/>
                                        <p:tgtEl>
                                          <p:spTgt spid="38"/>
                                        </p:tgtEl>
                                        <p:attrNameLst>
                                          <p:attrName>ppt_w</p:attrName>
                                        </p:attrNameLst>
                                      </p:cBhvr>
                                      <p:tavLst>
                                        <p:tav tm="0">
                                          <p:val>
                                            <p:fltVal val="0"/>
                                          </p:val>
                                        </p:tav>
                                        <p:tav tm="100000">
                                          <p:val>
                                            <p:strVal val="#ppt_w"/>
                                          </p:val>
                                        </p:tav>
                                      </p:tavLst>
                                    </p:anim>
                                    <p:anim calcmode="lin" valueType="num">
                                      <p:cBhvr>
                                        <p:cTn id="18" dur="1250" fill="hold"/>
                                        <p:tgtEl>
                                          <p:spTgt spid="38"/>
                                        </p:tgtEl>
                                        <p:attrNameLst>
                                          <p:attrName>ppt_h</p:attrName>
                                        </p:attrNameLst>
                                      </p:cBhvr>
                                      <p:tavLst>
                                        <p:tav tm="0">
                                          <p:val>
                                            <p:fltVal val="0"/>
                                          </p:val>
                                        </p:tav>
                                        <p:tav tm="100000">
                                          <p:val>
                                            <p:strVal val="#ppt_h"/>
                                          </p:val>
                                        </p:tav>
                                      </p:tavLst>
                                    </p:anim>
                                    <p:animEffect transition="in" filter="fade">
                                      <p:cBhvr>
                                        <p:cTn id="19" dur="1250"/>
                                        <p:tgtEl>
                                          <p:spTgt spid="38"/>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2"/>
                                        </p:tgtEl>
                                        <p:attrNameLst>
                                          <p:attrName>style.visibility</p:attrName>
                                        </p:attrNameLst>
                                      </p:cBhvr>
                                      <p:to>
                                        <p:strVal val="visible"/>
                                      </p:to>
                                    </p:set>
                                    <p:anim calcmode="lin" valueType="num">
                                      <p:cBhvr>
                                        <p:cTn id="24" dur="1000" fill="hold"/>
                                        <p:tgtEl>
                                          <p:spTgt spid="42"/>
                                        </p:tgtEl>
                                        <p:attrNameLst>
                                          <p:attrName>ppt_w</p:attrName>
                                        </p:attrNameLst>
                                      </p:cBhvr>
                                      <p:tavLst>
                                        <p:tav tm="0">
                                          <p:val>
                                            <p:fltVal val="0"/>
                                          </p:val>
                                        </p:tav>
                                        <p:tav tm="100000">
                                          <p:val>
                                            <p:strVal val="#ppt_w"/>
                                          </p:val>
                                        </p:tav>
                                      </p:tavLst>
                                    </p:anim>
                                    <p:anim calcmode="lin" valueType="num">
                                      <p:cBhvr>
                                        <p:cTn id="25" dur="1000" fill="hold"/>
                                        <p:tgtEl>
                                          <p:spTgt spid="42"/>
                                        </p:tgtEl>
                                        <p:attrNameLst>
                                          <p:attrName>ppt_h</p:attrName>
                                        </p:attrNameLst>
                                      </p:cBhvr>
                                      <p:tavLst>
                                        <p:tav tm="0">
                                          <p:val>
                                            <p:fltVal val="0"/>
                                          </p:val>
                                        </p:tav>
                                        <p:tav tm="100000">
                                          <p:val>
                                            <p:strVal val="#ppt_h"/>
                                          </p:val>
                                        </p:tav>
                                      </p:tavLst>
                                    </p:anim>
                                    <p:animEffect transition="in" filter="fade">
                                      <p:cBhvr>
                                        <p:cTn id="26" dur="1000"/>
                                        <p:tgtEl>
                                          <p:spTgt spid="42"/>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1000" fill="hold"/>
                                        <p:tgtEl>
                                          <p:spTgt spid="5"/>
                                        </p:tgtEl>
                                        <p:attrNameLst>
                                          <p:attrName>ppt_w</p:attrName>
                                        </p:attrNameLst>
                                      </p:cBhvr>
                                      <p:tavLst>
                                        <p:tav tm="0">
                                          <p:val>
                                            <p:fltVal val="0"/>
                                          </p:val>
                                        </p:tav>
                                        <p:tav tm="100000">
                                          <p:val>
                                            <p:strVal val="#ppt_w"/>
                                          </p:val>
                                        </p:tav>
                                      </p:tavLst>
                                    </p:anim>
                                    <p:anim calcmode="lin" valueType="num">
                                      <p:cBhvr>
                                        <p:cTn id="30" dur="1000" fill="hold"/>
                                        <p:tgtEl>
                                          <p:spTgt spid="5"/>
                                        </p:tgtEl>
                                        <p:attrNameLst>
                                          <p:attrName>ppt_h</p:attrName>
                                        </p:attrNameLst>
                                      </p:cBhvr>
                                      <p:tavLst>
                                        <p:tav tm="0">
                                          <p:val>
                                            <p:fltVal val="0"/>
                                          </p:val>
                                        </p:tav>
                                        <p:tav tm="100000">
                                          <p:val>
                                            <p:strVal val="#ppt_h"/>
                                          </p:val>
                                        </p:tav>
                                      </p:tavLst>
                                    </p:anim>
                                    <p:animEffect transition="in" filter="fade">
                                      <p:cBhvr>
                                        <p:cTn id="31" dur="10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p:cTn id="36" dur="1000" fill="hold"/>
                                        <p:tgtEl>
                                          <p:spTgt spid="43"/>
                                        </p:tgtEl>
                                        <p:attrNameLst>
                                          <p:attrName>ppt_w</p:attrName>
                                        </p:attrNameLst>
                                      </p:cBhvr>
                                      <p:tavLst>
                                        <p:tav tm="0">
                                          <p:val>
                                            <p:fltVal val="0"/>
                                          </p:val>
                                        </p:tav>
                                        <p:tav tm="100000">
                                          <p:val>
                                            <p:strVal val="#ppt_w"/>
                                          </p:val>
                                        </p:tav>
                                      </p:tavLst>
                                    </p:anim>
                                    <p:anim calcmode="lin" valueType="num">
                                      <p:cBhvr>
                                        <p:cTn id="37" dur="1000" fill="hold"/>
                                        <p:tgtEl>
                                          <p:spTgt spid="43"/>
                                        </p:tgtEl>
                                        <p:attrNameLst>
                                          <p:attrName>ppt_h</p:attrName>
                                        </p:attrNameLst>
                                      </p:cBhvr>
                                      <p:tavLst>
                                        <p:tav tm="0">
                                          <p:val>
                                            <p:fltVal val="0"/>
                                          </p:val>
                                        </p:tav>
                                        <p:tav tm="100000">
                                          <p:val>
                                            <p:strVal val="#ppt_h"/>
                                          </p:val>
                                        </p:tav>
                                      </p:tavLst>
                                    </p:anim>
                                    <p:animEffect transition="in" filter="fade">
                                      <p:cBhvr>
                                        <p:cTn id="38" dur="1000"/>
                                        <p:tgtEl>
                                          <p:spTgt spid="43"/>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1000" fill="hold"/>
                                        <p:tgtEl>
                                          <p:spTgt spid="67"/>
                                        </p:tgtEl>
                                        <p:attrNameLst>
                                          <p:attrName>ppt_w</p:attrName>
                                        </p:attrNameLst>
                                      </p:cBhvr>
                                      <p:tavLst>
                                        <p:tav tm="0">
                                          <p:val>
                                            <p:fltVal val="0"/>
                                          </p:val>
                                        </p:tav>
                                        <p:tav tm="100000">
                                          <p:val>
                                            <p:strVal val="#ppt_w"/>
                                          </p:val>
                                        </p:tav>
                                      </p:tavLst>
                                    </p:anim>
                                    <p:anim calcmode="lin" valueType="num">
                                      <p:cBhvr>
                                        <p:cTn id="42" dur="1000" fill="hold"/>
                                        <p:tgtEl>
                                          <p:spTgt spid="67"/>
                                        </p:tgtEl>
                                        <p:attrNameLst>
                                          <p:attrName>ppt_h</p:attrName>
                                        </p:attrNameLst>
                                      </p:cBhvr>
                                      <p:tavLst>
                                        <p:tav tm="0">
                                          <p:val>
                                            <p:fltVal val="0"/>
                                          </p:val>
                                        </p:tav>
                                        <p:tav tm="100000">
                                          <p:val>
                                            <p:strVal val="#ppt_h"/>
                                          </p:val>
                                        </p:tav>
                                      </p:tavLst>
                                    </p:anim>
                                    <p:animEffect transition="in" filter="fade">
                                      <p:cBhvr>
                                        <p:cTn id="43" dur="1000"/>
                                        <p:tgtEl>
                                          <p:spTgt spid="67"/>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p:cTn id="48" dur="1000" fill="hold"/>
                                        <p:tgtEl>
                                          <p:spTgt spid="35"/>
                                        </p:tgtEl>
                                        <p:attrNameLst>
                                          <p:attrName>ppt_w</p:attrName>
                                        </p:attrNameLst>
                                      </p:cBhvr>
                                      <p:tavLst>
                                        <p:tav tm="0">
                                          <p:val>
                                            <p:fltVal val="0"/>
                                          </p:val>
                                        </p:tav>
                                        <p:tav tm="100000">
                                          <p:val>
                                            <p:strVal val="#ppt_w"/>
                                          </p:val>
                                        </p:tav>
                                      </p:tavLst>
                                    </p:anim>
                                    <p:anim calcmode="lin" valueType="num">
                                      <p:cBhvr>
                                        <p:cTn id="49" dur="1000" fill="hold"/>
                                        <p:tgtEl>
                                          <p:spTgt spid="35"/>
                                        </p:tgtEl>
                                        <p:attrNameLst>
                                          <p:attrName>ppt_h</p:attrName>
                                        </p:attrNameLst>
                                      </p:cBhvr>
                                      <p:tavLst>
                                        <p:tav tm="0">
                                          <p:val>
                                            <p:fltVal val="0"/>
                                          </p:val>
                                        </p:tav>
                                        <p:tav tm="100000">
                                          <p:val>
                                            <p:strVal val="#ppt_h"/>
                                          </p:val>
                                        </p:tav>
                                      </p:tavLst>
                                    </p:anim>
                                    <p:animEffect transition="in" filter="fade">
                                      <p:cBhvr>
                                        <p:cTn id="50" dur="1000"/>
                                        <p:tgtEl>
                                          <p:spTgt spid="35"/>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anim calcmode="lin" valueType="num">
                                      <p:cBhvr>
                                        <p:cTn id="53" dur="1000" fill="hold"/>
                                        <p:tgtEl>
                                          <p:spTgt spid="36"/>
                                        </p:tgtEl>
                                        <p:attrNameLst>
                                          <p:attrName>ppt_w</p:attrName>
                                        </p:attrNameLst>
                                      </p:cBhvr>
                                      <p:tavLst>
                                        <p:tav tm="0">
                                          <p:val>
                                            <p:fltVal val="0"/>
                                          </p:val>
                                        </p:tav>
                                        <p:tav tm="100000">
                                          <p:val>
                                            <p:strVal val="#ppt_w"/>
                                          </p:val>
                                        </p:tav>
                                      </p:tavLst>
                                    </p:anim>
                                    <p:anim calcmode="lin" valueType="num">
                                      <p:cBhvr>
                                        <p:cTn id="54" dur="1000" fill="hold"/>
                                        <p:tgtEl>
                                          <p:spTgt spid="36"/>
                                        </p:tgtEl>
                                        <p:attrNameLst>
                                          <p:attrName>ppt_h</p:attrName>
                                        </p:attrNameLst>
                                      </p:cBhvr>
                                      <p:tavLst>
                                        <p:tav tm="0">
                                          <p:val>
                                            <p:fltVal val="0"/>
                                          </p:val>
                                        </p:tav>
                                        <p:tav tm="100000">
                                          <p:val>
                                            <p:strVal val="#ppt_h"/>
                                          </p:val>
                                        </p:tav>
                                      </p:tavLst>
                                    </p:anim>
                                    <p:animEffect transition="in" filter="fade">
                                      <p:cBhvr>
                                        <p:cTn id="55" dur="1000"/>
                                        <p:tgtEl>
                                          <p:spTgt spid="36"/>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37"/>
                                        </p:tgtEl>
                                        <p:attrNameLst>
                                          <p:attrName>style.visibility</p:attrName>
                                        </p:attrNameLst>
                                      </p:cBhvr>
                                      <p:to>
                                        <p:strVal val="visible"/>
                                      </p:to>
                                    </p:set>
                                    <p:anim calcmode="lin" valueType="num">
                                      <p:cBhvr>
                                        <p:cTn id="60" dur="1000" fill="hold"/>
                                        <p:tgtEl>
                                          <p:spTgt spid="37"/>
                                        </p:tgtEl>
                                        <p:attrNameLst>
                                          <p:attrName>ppt_w</p:attrName>
                                        </p:attrNameLst>
                                      </p:cBhvr>
                                      <p:tavLst>
                                        <p:tav tm="0">
                                          <p:val>
                                            <p:fltVal val="0"/>
                                          </p:val>
                                        </p:tav>
                                        <p:tav tm="100000">
                                          <p:val>
                                            <p:strVal val="#ppt_w"/>
                                          </p:val>
                                        </p:tav>
                                      </p:tavLst>
                                    </p:anim>
                                    <p:anim calcmode="lin" valueType="num">
                                      <p:cBhvr>
                                        <p:cTn id="61" dur="1000" fill="hold"/>
                                        <p:tgtEl>
                                          <p:spTgt spid="37"/>
                                        </p:tgtEl>
                                        <p:attrNameLst>
                                          <p:attrName>ppt_h</p:attrName>
                                        </p:attrNameLst>
                                      </p:cBhvr>
                                      <p:tavLst>
                                        <p:tav tm="0">
                                          <p:val>
                                            <p:fltVal val="0"/>
                                          </p:val>
                                        </p:tav>
                                        <p:tav tm="100000">
                                          <p:val>
                                            <p:strVal val="#ppt_h"/>
                                          </p:val>
                                        </p:tav>
                                      </p:tavLst>
                                    </p:anim>
                                    <p:animEffect transition="in" filter="fade">
                                      <p:cBhvr>
                                        <p:cTn id="62" dur="1000"/>
                                        <p:tgtEl>
                                          <p:spTgt spid="37"/>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 calcmode="lin" valueType="num">
                                      <p:cBhvr>
                                        <p:cTn id="65" dur="1000" fill="hold"/>
                                        <p:tgtEl>
                                          <p:spTgt spid="46"/>
                                        </p:tgtEl>
                                        <p:attrNameLst>
                                          <p:attrName>ppt_w</p:attrName>
                                        </p:attrNameLst>
                                      </p:cBhvr>
                                      <p:tavLst>
                                        <p:tav tm="0">
                                          <p:val>
                                            <p:fltVal val="0"/>
                                          </p:val>
                                        </p:tav>
                                        <p:tav tm="100000">
                                          <p:val>
                                            <p:strVal val="#ppt_w"/>
                                          </p:val>
                                        </p:tav>
                                      </p:tavLst>
                                    </p:anim>
                                    <p:anim calcmode="lin" valueType="num">
                                      <p:cBhvr>
                                        <p:cTn id="66" dur="1000" fill="hold"/>
                                        <p:tgtEl>
                                          <p:spTgt spid="46"/>
                                        </p:tgtEl>
                                        <p:attrNameLst>
                                          <p:attrName>ppt_h</p:attrName>
                                        </p:attrNameLst>
                                      </p:cBhvr>
                                      <p:tavLst>
                                        <p:tav tm="0">
                                          <p:val>
                                            <p:fltVal val="0"/>
                                          </p:val>
                                        </p:tav>
                                        <p:tav tm="100000">
                                          <p:val>
                                            <p:strVal val="#ppt_h"/>
                                          </p:val>
                                        </p:tav>
                                      </p:tavLst>
                                    </p:anim>
                                    <p:animEffect transition="in" filter="fade">
                                      <p:cBhvr>
                                        <p:cTn id="67" dur="1000"/>
                                        <p:tgtEl>
                                          <p:spTgt spid="46"/>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47"/>
                                        </p:tgtEl>
                                        <p:attrNameLst>
                                          <p:attrName>style.visibility</p:attrName>
                                        </p:attrNameLst>
                                      </p:cBhvr>
                                      <p:to>
                                        <p:strVal val="visible"/>
                                      </p:to>
                                    </p:set>
                                    <p:anim calcmode="lin" valueType="num">
                                      <p:cBhvr>
                                        <p:cTn id="72" dur="1000" fill="hold"/>
                                        <p:tgtEl>
                                          <p:spTgt spid="47"/>
                                        </p:tgtEl>
                                        <p:attrNameLst>
                                          <p:attrName>ppt_w</p:attrName>
                                        </p:attrNameLst>
                                      </p:cBhvr>
                                      <p:tavLst>
                                        <p:tav tm="0">
                                          <p:val>
                                            <p:fltVal val="0"/>
                                          </p:val>
                                        </p:tav>
                                        <p:tav tm="100000">
                                          <p:val>
                                            <p:strVal val="#ppt_w"/>
                                          </p:val>
                                        </p:tav>
                                      </p:tavLst>
                                    </p:anim>
                                    <p:anim calcmode="lin" valueType="num">
                                      <p:cBhvr>
                                        <p:cTn id="73" dur="1000" fill="hold"/>
                                        <p:tgtEl>
                                          <p:spTgt spid="47"/>
                                        </p:tgtEl>
                                        <p:attrNameLst>
                                          <p:attrName>ppt_h</p:attrName>
                                        </p:attrNameLst>
                                      </p:cBhvr>
                                      <p:tavLst>
                                        <p:tav tm="0">
                                          <p:val>
                                            <p:fltVal val="0"/>
                                          </p:val>
                                        </p:tav>
                                        <p:tav tm="100000">
                                          <p:val>
                                            <p:strVal val="#ppt_h"/>
                                          </p:val>
                                        </p:tav>
                                      </p:tavLst>
                                    </p:anim>
                                    <p:animEffect transition="in" filter="fade">
                                      <p:cBhvr>
                                        <p:cTn id="74" dur="1000"/>
                                        <p:tgtEl>
                                          <p:spTgt spid="4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1000" fill="hold"/>
                                        <p:tgtEl>
                                          <p:spTgt spid="68"/>
                                        </p:tgtEl>
                                        <p:attrNameLst>
                                          <p:attrName>ppt_w</p:attrName>
                                        </p:attrNameLst>
                                      </p:cBhvr>
                                      <p:tavLst>
                                        <p:tav tm="0">
                                          <p:val>
                                            <p:fltVal val="0"/>
                                          </p:val>
                                        </p:tav>
                                        <p:tav tm="100000">
                                          <p:val>
                                            <p:strVal val="#ppt_w"/>
                                          </p:val>
                                        </p:tav>
                                      </p:tavLst>
                                    </p:anim>
                                    <p:anim calcmode="lin" valueType="num">
                                      <p:cBhvr>
                                        <p:cTn id="78" dur="1000" fill="hold"/>
                                        <p:tgtEl>
                                          <p:spTgt spid="68"/>
                                        </p:tgtEl>
                                        <p:attrNameLst>
                                          <p:attrName>ppt_h</p:attrName>
                                        </p:attrNameLst>
                                      </p:cBhvr>
                                      <p:tavLst>
                                        <p:tav tm="0">
                                          <p:val>
                                            <p:fltVal val="0"/>
                                          </p:val>
                                        </p:tav>
                                        <p:tav tm="100000">
                                          <p:val>
                                            <p:strVal val="#ppt_h"/>
                                          </p:val>
                                        </p:tav>
                                      </p:tavLst>
                                    </p:anim>
                                    <p:animEffect transition="in" filter="fade">
                                      <p:cBhvr>
                                        <p:cTn id="79" dur="1000"/>
                                        <p:tgtEl>
                                          <p:spTgt spid="68"/>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1000" fill="hold"/>
                                        <p:tgtEl>
                                          <p:spTgt spid="48"/>
                                        </p:tgtEl>
                                        <p:attrNameLst>
                                          <p:attrName>ppt_w</p:attrName>
                                        </p:attrNameLst>
                                      </p:cBhvr>
                                      <p:tavLst>
                                        <p:tav tm="0">
                                          <p:val>
                                            <p:fltVal val="0"/>
                                          </p:val>
                                        </p:tav>
                                        <p:tav tm="100000">
                                          <p:val>
                                            <p:strVal val="#ppt_w"/>
                                          </p:val>
                                        </p:tav>
                                      </p:tavLst>
                                    </p:anim>
                                    <p:anim calcmode="lin" valueType="num">
                                      <p:cBhvr>
                                        <p:cTn id="85" dur="1000" fill="hold"/>
                                        <p:tgtEl>
                                          <p:spTgt spid="48"/>
                                        </p:tgtEl>
                                        <p:attrNameLst>
                                          <p:attrName>ppt_h</p:attrName>
                                        </p:attrNameLst>
                                      </p:cBhvr>
                                      <p:tavLst>
                                        <p:tav tm="0">
                                          <p:val>
                                            <p:fltVal val="0"/>
                                          </p:val>
                                        </p:tav>
                                        <p:tav tm="100000">
                                          <p:val>
                                            <p:strVal val="#ppt_h"/>
                                          </p:val>
                                        </p:tav>
                                      </p:tavLst>
                                    </p:anim>
                                    <p:animEffect transition="in" filter="fade">
                                      <p:cBhvr>
                                        <p:cTn id="86" dur="1000"/>
                                        <p:tgtEl>
                                          <p:spTgt spid="48"/>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9"/>
                                        </p:tgtEl>
                                        <p:attrNameLst>
                                          <p:attrName>style.visibility</p:attrName>
                                        </p:attrNameLst>
                                      </p:cBhvr>
                                      <p:to>
                                        <p:strVal val="visible"/>
                                      </p:to>
                                    </p:set>
                                    <p:anim calcmode="lin" valueType="num">
                                      <p:cBhvr>
                                        <p:cTn id="89" dur="1000" fill="hold"/>
                                        <p:tgtEl>
                                          <p:spTgt spid="69"/>
                                        </p:tgtEl>
                                        <p:attrNameLst>
                                          <p:attrName>ppt_w</p:attrName>
                                        </p:attrNameLst>
                                      </p:cBhvr>
                                      <p:tavLst>
                                        <p:tav tm="0">
                                          <p:val>
                                            <p:fltVal val="0"/>
                                          </p:val>
                                        </p:tav>
                                        <p:tav tm="100000">
                                          <p:val>
                                            <p:strVal val="#ppt_w"/>
                                          </p:val>
                                        </p:tav>
                                      </p:tavLst>
                                    </p:anim>
                                    <p:anim calcmode="lin" valueType="num">
                                      <p:cBhvr>
                                        <p:cTn id="90" dur="1000" fill="hold"/>
                                        <p:tgtEl>
                                          <p:spTgt spid="69"/>
                                        </p:tgtEl>
                                        <p:attrNameLst>
                                          <p:attrName>ppt_h</p:attrName>
                                        </p:attrNameLst>
                                      </p:cBhvr>
                                      <p:tavLst>
                                        <p:tav tm="0">
                                          <p:val>
                                            <p:fltVal val="0"/>
                                          </p:val>
                                        </p:tav>
                                        <p:tav tm="100000">
                                          <p:val>
                                            <p:strVal val="#ppt_h"/>
                                          </p:val>
                                        </p:tav>
                                      </p:tavLst>
                                    </p:anim>
                                    <p:animEffect transition="in" filter="fade">
                                      <p:cBhvr>
                                        <p:cTn id="91" dur="1000"/>
                                        <p:tgtEl>
                                          <p:spTgt spid="69"/>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1000" fill="hold"/>
                                        <p:tgtEl>
                                          <p:spTgt spid="52"/>
                                        </p:tgtEl>
                                        <p:attrNameLst>
                                          <p:attrName>ppt_w</p:attrName>
                                        </p:attrNameLst>
                                      </p:cBhvr>
                                      <p:tavLst>
                                        <p:tav tm="0">
                                          <p:val>
                                            <p:fltVal val="0"/>
                                          </p:val>
                                        </p:tav>
                                        <p:tav tm="100000">
                                          <p:val>
                                            <p:strVal val="#ppt_w"/>
                                          </p:val>
                                        </p:tav>
                                      </p:tavLst>
                                    </p:anim>
                                    <p:anim calcmode="lin" valueType="num">
                                      <p:cBhvr>
                                        <p:cTn id="97" dur="1000" fill="hold"/>
                                        <p:tgtEl>
                                          <p:spTgt spid="52"/>
                                        </p:tgtEl>
                                        <p:attrNameLst>
                                          <p:attrName>ppt_h</p:attrName>
                                        </p:attrNameLst>
                                      </p:cBhvr>
                                      <p:tavLst>
                                        <p:tav tm="0">
                                          <p:val>
                                            <p:fltVal val="0"/>
                                          </p:val>
                                        </p:tav>
                                        <p:tav tm="100000">
                                          <p:val>
                                            <p:strVal val="#ppt_h"/>
                                          </p:val>
                                        </p:tav>
                                      </p:tavLst>
                                    </p:anim>
                                    <p:animEffect transition="in" filter="fade">
                                      <p:cBhvr>
                                        <p:cTn id="98" dur="1000"/>
                                        <p:tgtEl>
                                          <p:spTgt spid="52"/>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1000" fill="hold"/>
                                        <p:tgtEl>
                                          <p:spTgt spid="53"/>
                                        </p:tgtEl>
                                        <p:attrNameLst>
                                          <p:attrName>ppt_w</p:attrName>
                                        </p:attrNameLst>
                                      </p:cBhvr>
                                      <p:tavLst>
                                        <p:tav tm="0">
                                          <p:val>
                                            <p:fltVal val="0"/>
                                          </p:val>
                                        </p:tav>
                                        <p:tav tm="100000">
                                          <p:val>
                                            <p:strVal val="#ppt_w"/>
                                          </p:val>
                                        </p:tav>
                                      </p:tavLst>
                                    </p:anim>
                                    <p:anim calcmode="lin" valueType="num">
                                      <p:cBhvr>
                                        <p:cTn id="102" dur="1000" fill="hold"/>
                                        <p:tgtEl>
                                          <p:spTgt spid="53"/>
                                        </p:tgtEl>
                                        <p:attrNameLst>
                                          <p:attrName>ppt_h</p:attrName>
                                        </p:attrNameLst>
                                      </p:cBhvr>
                                      <p:tavLst>
                                        <p:tav tm="0">
                                          <p:val>
                                            <p:fltVal val="0"/>
                                          </p:val>
                                        </p:tav>
                                        <p:tav tm="100000">
                                          <p:val>
                                            <p:strVal val="#ppt_h"/>
                                          </p:val>
                                        </p:tav>
                                      </p:tavLst>
                                    </p:anim>
                                    <p:animEffect transition="in" filter="fade">
                                      <p:cBhvr>
                                        <p:cTn id="103" dur="1000"/>
                                        <p:tgtEl>
                                          <p:spTgt spid="53"/>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5"/>
                                        </p:tgtEl>
                                        <p:attrNameLst>
                                          <p:attrName>style.visibility</p:attrName>
                                        </p:attrNameLst>
                                      </p:cBhvr>
                                      <p:to>
                                        <p:strVal val="visible"/>
                                      </p:to>
                                    </p:set>
                                    <p:anim calcmode="lin" valueType="num">
                                      <p:cBhvr>
                                        <p:cTn id="106" dur="1250" fill="hold"/>
                                        <p:tgtEl>
                                          <p:spTgt spid="65"/>
                                        </p:tgtEl>
                                        <p:attrNameLst>
                                          <p:attrName>ppt_w</p:attrName>
                                        </p:attrNameLst>
                                      </p:cBhvr>
                                      <p:tavLst>
                                        <p:tav tm="0">
                                          <p:val>
                                            <p:fltVal val="0"/>
                                          </p:val>
                                        </p:tav>
                                        <p:tav tm="100000">
                                          <p:val>
                                            <p:strVal val="#ppt_w"/>
                                          </p:val>
                                        </p:tav>
                                      </p:tavLst>
                                    </p:anim>
                                    <p:anim calcmode="lin" valueType="num">
                                      <p:cBhvr>
                                        <p:cTn id="107" dur="1250" fill="hold"/>
                                        <p:tgtEl>
                                          <p:spTgt spid="65"/>
                                        </p:tgtEl>
                                        <p:attrNameLst>
                                          <p:attrName>ppt_h</p:attrName>
                                        </p:attrNameLst>
                                      </p:cBhvr>
                                      <p:tavLst>
                                        <p:tav tm="0">
                                          <p:val>
                                            <p:fltVal val="0"/>
                                          </p:val>
                                        </p:tav>
                                        <p:tav tm="100000">
                                          <p:val>
                                            <p:strVal val="#ppt_h"/>
                                          </p:val>
                                        </p:tav>
                                      </p:tavLst>
                                    </p:anim>
                                    <p:animEffect transition="in" filter="fade">
                                      <p:cBhvr>
                                        <p:cTn id="108" dur="1250"/>
                                        <p:tgtEl>
                                          <p:spTgt spid="65"/>
                                        </p:tgtEl>
                                      </p:cBhvr>
                                    </p:animEffect>
                                  </p:childTnLst>
                                </p:cTn>
                              </p:par>
                            </p:childTnLst>
                          </p:cTn>
                        </p:par>
                      </p:childTnLst>
                    </p:cTn>
                  </p:par>
                  <p:par>
                    <p:cTn id="109" fill="hold">
                      <p:stCondLst>
                        <p:cond delay="indefinite"/>
                      </p:stCondLst>
                      <p:childTnLst>
                        <p:par>
                          <p:cTn id="110" fill="hold">
                            <p:stCondLst>
                              <p:cond delay="0"/>
                            </p:stCondLst>
                            <p:childTnLst>
                              <p:par>
                                <p:cTn id="111" presetID="53" presetClass="entr" presetSubtype="16" fill="hold" grpId="0" nodeType="clickEffect">
                                  <p:stCondLst>
                                    <p:cond delay="0"/>
                                  </p:stCondLst>
                                  <p:childTnLst>
                                    <p:set>
                                      <p:cBhvr>
                                        <p:cTn id="112" dur="1" fill="hold">
                                          <p:stCondLst>
                                            <p:cond delay="0"/>
                                          </p:stCondLst>
                                        </p:cTn>
                                        <p:tgtEl>
                                          <p:spTgt spid="13"/>
                                        </p:tgtEl>
                                        <p:attrNameLst>
                                          <p:attrName>style.visibility</p:attrName>
                                        </p:attrNameLst>
                                      </p:cBhvr>
                                      <p:to>
                                        <p:strVal val="visible"/>
                                      </p:to>
                                    </p:set>
                                    <p:anim calcmode="lin" valueType="num">
                                      <p:cBhvr>
                                        <p:cTn id="113" dur="1000" fill="hold"/>
                                        <p:tgtEl>
                                          <p:spTgt spid="13"/>
                                        </p:tgtEl>
                                        <p:attrNameLst>
                                          <p:attrName>ppt_w</p:attrName>
                                        </p:attrNameLst>
                                      </p:cBhvr>
                                      <p:tavLst>
                                        <p:tav tm="0">
                                          <p:val>
                                            <p:fltVal val="0"/>
                                          </p:val>
                                        </p:tav>
                                        <p:tav tm="100000">
                                          <p:val>
                                            <p:strVal val="#ppt_w"/>
                                          </p:val>
                                        </p:tav>
                                      </p:tavLst>
                                    </p:anim>
                                    <p:anim calcmode="lin" valueType="num">
                                      <p:cBhvr>
                                        <p:cTn id="114" dur="1000" fill="hold"/>
                                        <p:tgtEl>
                                          <p:spTgt spid="13"/>
                                        </p:tgtEl>
                                        <p:attrNameLst>
                                          <p:attrName>ppt_h</p:attrName>
                                        </p:attrNameLst>
                                      </p:cBhvr>
                                      <p:tavLst>
                                        <p:tav tm="0">
                                          <p:val>
                                            <p:fltVal val="0"/>
                                          </p:val>
                                        </p:tav>
                                        <p:tav tm="100000">
                                          <p:val>
                                            <p:strVal val="#ppt_h"/>
                                          </p:val>
                                        </p:tav>
                                      </p:tavLst>
                                    </p:anim>
                                    <p:animEffect transition="in" filter="fade">
                                      <p:cBhvr>
                                        <p:cTn id="115" dur="1000"/>
                                        <p:tgtEl>
                                          <p:spTgt spid="13"/>
                                        </p:tgtEl>
                                      </p:cBhvr>
                                    </p:animEffect>
                                  </p:childTnLst>
                                </p:cTn>
                              </p:par>
                            </p:childTnLst>
                          </p:cTn>
                        </p:par>
                        <p:par>
                          <p:cTn id="116" fill="hold">
                            <p:stCondLst>
                              <p:cond delay="1000"/>
                            </p:stCondLst>
                            <p:childTnLst>
                              <p:par>
                                <p:cTn id="117" presetID="22" presetClass="entr" presetSubtype="8" fill="hold" grpId="1" nodeType="afterEffect">
                                  <p:stCondLst>
                                    <p:cond delay="0"/>
                                  </p:stCondLst>
                                  <p:childTnLst>
                                    <p:set>
                                      <p:cBhvr>
                                        <p:cTn id="118" dur="1" fill="hold">
                                          <p:stCondLst>
                                            <p:cond delay="0"/>
                                          </p:stCondLst>
                                        </p:cTn>
                                        <p:tgtEl>
                                          <p:spTgt spid="13"/>
                                        </p:tgtEl>
                                        <p:attrNameLst>
                                          <p:attrName>style.visibility</p:attrName>
                                        </p:attrNameLst>
                                      </p:cBhvr>
                                      <p:to>
                                        <p:strVal val="visible"/>
                                      </p:to>
                                    </p:set>
                                    <p:animEffect transition="in" filter="wipe(left)">
                                      <p:cBhvr>
                                        <p:cTn id="119" dur="2500"/>
                                        <p:tgtEl>
                                          <p:spTgt spid="13"/>
                                        </p:tgtEl>
                                      </p:cBhvr>
                                    </p:animEffect>
                                  </p:childTnLst>
                                </p:cTn>
                              </p:par>
                            </p:childTnLst>
                          </p:cTn>
                        </p:par>
                        <p:par>
                          <p:cTn id="120" fill="hold">
                            <p:stCondLst>
                              <p:cond delay="3500"/>
                            </p:stCondLst>
                            <p:childTnLst>
                              <p:par>
                                <p:cTn id="121" presetID="53" presetClass="entr" presetSubtype="16" fill="hold" grpId="0"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1250" fill="hold"/>
                                        <p:tgtEl>
                                          <p:spTgt spid="66"/>
                                        </p:tgtEl>
                                        <p:attrNameLst>
                                          <p:attrName>ppt_w</p:attrName>
                                        </p:attrNameLst>
                                      </p:cBhvr>
                                      <p:tavLst>
                                        <p:tav tm="0">
                                          <p:val>
                                            <p:fltVal val="0"/>
                                          </p:val>
                                        </p:tav>
                                        <p:tav tm="100000">
                                          <p:val>
                                            <p:strVal val="#ppt_w"/>
                                          </p:val>
                                        </p:tav>
                                      </p:tavLst>
                                    </p:anim>
                                    <p:anim calcmode="lin" valueType="num">
                                      <p:cBhvr>
                                        <p:cTn id="124" dur="1250" fill="hold"/>
                                        <p:tgtEl>
                                          <p:spTgt spid="66"/>
                                        </p:tgtEl>
                                        <p:attrNameLst>
                                          <p:attrName>ppt_h</p:attrName>
                                        </p:attrNameLst>
                                      </p:cBhvr>
                                      <p:tavLst>
                                        <p:tav tm="0">
                                          <p:val>
                                            <p:fltVal val="0"/>
                                          </p:val>
                                        </p:tav>
                                        <p:tav tm="100000">
                                          <p:val>
                                            <p:strVal val="#ppt_h"/>
                                          </p:val>
                                        </p:tav>
                                      </p:tavLst>
                                    </p:anim>
                                    <p:animEffect transition="in" filter="fade">
                                      <p:cBhvr>
                                        <p:cTn id="125" dur="1250"/>
                                        <p:tgtEl>
                                          <p:spTgt spid="66"/>
                                        </p:tgtEl>
                                      </p:cBhvr>
                                    </p:animEffect>
                                  </p:childTnLst>
                                </p:cTn>
                              </p:par>
                              <p:par>
                                <p:cTn id="126" presetID="45" presetClass="entr" presetSubtype="0" fill="hold" grpId="0" nodeType="withEffect">
                                  <p:stCondLst>
                                    <p:cond delay="0"/>
                                  </p:stCondLst>
                                  <p:childTnLst>
                                    <p:set>
                                      <p:cBhvr>
                                        <p:cTn id="127" dur="1" fill="hold">
                                          <p:stCondLst>
                                            <p:cond delay="0"/>
                                          </p:stCondLst>
                                        </p:cTn>
                                        <p:tgtEl>
                                          <p:spTgt spid="60"/>
                                        </p:tgtEl>
                                        <p:attrNameLst>
                                          <p:attrName>style.visibility</p:attrName>
                                        </p:attrNameLst>
                                      </p:cBhvr>
                                      <p:to>
                                        <p:strVal val="visible"/>
                                      </p:to>
                                    </p:set>
                                    <p:animEffect transition="in" filter="fade">
                                      <p:cBhvr>
                                        <p:cTn id="128" dur="2000"/>
                                        <p:tgtEl>
                                          <p:spTgt spid="60"/>
                                        </p:tgtEl>
                                      </p:cBhvr>
                                    </p:animEffect>
                                    <p:anim calcmode="lin" valueType="num">
                                      <p:cBhvr>
                                        <p:cTn id="129" dur="2000" fill="hold"/>
                                        <p:tgtEl>
                                          <p:spTgt spid="60"/>
                                        </p:tgtEl>
                                        <p:attrNameLst>
                                          <p:attrName>ppt_w</p:attrName>
                                        </p:attrNameLst>
                                      </p:cBhvr>
                                      <p:tavLst>
                                        <p:tav tm="0" fmla="#ppt_w*sin(2.5*pi*$)">
                                          <p:val>
                                            <p:fltVal val="0"/>
                                          </p:val>
                                        </p:tav>
                                        <p:tav tm="100000">
                                          <p:val>
                                            <p:fltVal val="1"/>
                                          </p:val>
                                        </p:tav>
                                      </p:tavLst>
                                    </p:anim>
                                    <p:anim calcmode="lin" valueType="num">
                                      <p:cBhvr>
                                        <p:cTn id="130" dur="2000" fill="hold"/>
                                        <p:tgtEl>
                                          <p:spTgt spid="60"/>
                                        </p:tgtEl>
                                        <p:attrNameLst>
                                          <p:attrName>ppt_h</p:attrName>
                                        </p:attrNameLst>
                                      </p:cBhvr>
                                      <p:tavLst>
                                        <p:tav tm="0">
                                          <p:val>
                                            <p:strVal val="#ppt_h"/>
                                          </p:val>
                                        </p:tav>
                                        <p:tav tm="100000">
                                          <p:val>
                                            <p:strVal val="#ppt_h"/>
                                          </p:val>
                                        </p:tav>
                                      </p:tavLst>
                                    </p:anim>
                                  </p:childTnLst>
                                </p:cTn>
                              </p:par>
                            </p:childTnLst>
                          </p:cTn>
                        </p:par>
                      </p:childTnLst>
                    </p:cTn>
                  </p:par>
                  <p:par>
                    <p:cTn id="131" fill="hold">
                      <p:stCondLst>
                        <p:cond delay="indefinite"/>
                      </p:stCondLst>
                      <p:childTnLst>
                        <p:par>
                          <p:cTn id="132" fill="hold">
                            <p:stCondLst>
                              <p:cond delay="0"/>
                            </p:stCondLst>
                            <p:childTnLst>
                              <p:par>
                                <p:cTn id="133" presetID="53" presetClass="entr" presetSubtype="16" fill="hold" grpId="0" nodeType="clickEffect">
                                  <p:stCondLst>
                                    <p:cond delay="0"/>
                                  </p:stCondLst>
                                  <p:childTnLst>
                                    <p:set>
                                      <p:cBhvr>
                                        <p:cTn id="134" dur="1" fill="hold">
                                          <p:stCondLst>
                                            <p:cond delay="0"/>
                                          </p:stCondLst>
                                        </p:cTn>
                                        <p:tgtEl>
                                          <p:spTgt spid="70"/>
                                        </p:tgtEl>
                                        <p:attrNameLst>
                                          <p:attrName>style.visibility</p:attrName>
                                        </p:attrNameLst>
                                      </p:cBhvr>
                                      <p:to>
                                        <p:strVal val="visible"/>
                                      </p:to>
                                    </p:set>
                                    <p:anim calcmode="lin" valueType="num">
                                      <p:cBhvr>
                                        <p:cTn id="135" dur="1250" fill="hold"/>
                                        <p:tgtEl>
                                          <p:spTgt spid="70"/>
                                        </p:tgtEl>
                                        <p:attrNameLst>
                                          <p:attrName>ppt_w</p:attrName>
                                        </p:attrNameLst>
                                      </p:cBhvr>
                                      <p:tavLst>
                                        <p:tav tm="0">
                                          <p:val>
                                            <p:fltVal val="0"/>
                                          </p:val>
                                        </p:tav>
                                        <p:tav tm="100000">
                                          <p:val>
                                            <p:strVal val="#ppt_w"/>
                                          </p:val>
                                        </p:tav>
                                      </p:tavLst>
                                    </p:anim>
                                    <p:anim calcmode="lin" valueType="num">
                                      <p:cBhvr>
                                        <p:cTn id="136" dur="1250" fill="hold"/>
                                        <p:tgtEl>
                                          <p:spTgt spid="70"/>
                                        </p:tgtEl>
                                        <p:attrNameLst>
                                          <p:attrName>ppt_h</p:attrName>
                                        </p:attrNameLst>
                                      </p:cBhvr>
                                      <p:tavLst>
                                        <p:tav tm="0">
                                          <p:val>
                                            <p:fltVal val="0"/>
                                          </p:val>
                                        </p:tav>
                                        <p:tav tm="100000">
                                          <p:val>
                                            <p:strVal val="#ppt_h"/>
                                          </p:val>
                                        </p:tav>
                                      </p:tavLst>
                                    </p:anim>
                                    <p:animEffect transition="in" filter="fade">
                                      <p:cBhvr>
                                        <p:cTn id="137" dur="1250"/>
                                        <p:tgtEl>
                                          <p:spTgt spid="70"/>
                                        </p:tgtEl>
                                      </p:cBhvr>
                                    </p:animEffect>
                                  </p:childTnLst>
                                </p:cTn>
                              </p:par>
                            </p:childTnLst>
                          </p:cTn>
                        </p:par>
                      </p:childTnLst>
                    </p:cTn>
                  </p:par>
                  <p:par>
                    <p:cTn id="138" fill="hold">
                      <p:stCondLst>
                        <p:cond delay="indefinite"/>
                      </p:stCondLst>
                      <p:childTnLst>
                        <p:par>
                          <p:cTn id="139" fill="hold">
                            <p:stCondLst>
                              <p:cond delay="0"/>
                            </p:stCondLst>
                            <p:childTnLst>
                              <p:par>
                                <p:cTn id="140" presetID="53" presetClass="entr" presetSubtype="16" fill="hold" grpId="0" nodeType="clickEffect">
                                  <p:stCondLst>
                                    <p:cond delay="0"/>
                                  </p:stCondLst>
                                  <p:childTnLst>
                                    <p:set>
                                      <p:cBhvr>
                                        <p:cTn id="141" dur="1" fill="hold">
                                          <p:stCondLst>
                                            <p:cond delay="0"/>
                                          </p:stCondLst>
                                        </p:cTn>
                                        <p:tgtEl>
                                          <p:spTgt spid="58"/>
                                        </p:tgtEl>
                                        <p:attrNameLst>
                                          <p:attrName>style.visibility</p:attrName>
                                        </p:attrNameLst>
                                      </p:cBhvr>
                                      <p:to>
                                        <p:strVal val="visible"/>
                                      </p:to>
                                    </p:set>
                                    <p:anim calcmode="lin" valueType="num">
                                      <p:cBhvr>
                                        <p:cTn id="142" dur="1000" fill="hold"/>
                                        <p:tgtEl>
                                          <p:spTgt spid="58"/>
                                        </p:tgtEl>
                                        <p:attrNameLst>
                                          <p:attrName>ppt_w</p:attrName>
                                        </p:attrNameLst>
                                      </p:cBhvr>
                                      <p:tavLst>
                                        <p:tav tm="0">
                                          <p:val>
                                            <p:fltVal val="0"/>
                                          </p:val>
                                        </p:tav>
                                        <p:tav tm="100000">
                                          <p:val>
                                            <p:strVal val="#ppt_w"/>
                                          </p:val>
                                        </p:tav>
                                      </p:tavLst>
                                    </p:anim>
                                    <p:anim calcmode="lin" valueType="num">
                                      <p:cBhvr>
                                        <p:cTn id="143" dur="1000" fill="hold"/>
                                        <p:tgtEl>
                                          <p:spTgt spid="58"/>
                                        </p:tgtEl>
                                        <p:attrNameLst>
                                          <p:attrName>ppt_h</p:attrName>
                                        </p:attrNameLst>
                                      </p:cBhvr>
                                      <p:tavLst>
                                        <p:tav tm="0">
                                          <p:val>
                                            <p:fltVal val="0"/>
                                          </p:val>
                                        </p:tav>
                                        <p:tav tm="100000">
                                          <p:val>
                                            <p:strVal val="#ppt_h"/>
                                          </p:val>
                                        </p:tav>
                                      </p:tavLst>
                                    </p:anim>
                                    <p:animEffect transition="in" filter="fade">
                                      <p:cBhvr>
                                        <p:cTn id="144" dur="1000"/>
                                        <p:tgtEl>
                                          <p:spTgt spid="58"/>
                                        </p:tgtEl>
                                      </p:cBhvr>
                                    </p:animEffect>
                                  </p:childTnLst>
                                </p:cTn>
                              </p:par>
                              <p:par>
                                <p:cTn id="145" presetID="53" presetClass="entr" presetSubtype="16"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p:cTn id="147" dur="1000" fill="hold"/>
                                        <p:tgtEl>
                                          <p:spTgt spid="55"/>
                                        </p:tgtEl>
                                        <p:attrNameLst>
                                          <p:attrName>ppt_w</p:attrName>
                                        </p:attrNameLst>
                                      </p:cBhvr>
                                      <p:tavLst>
                                        <p:tav tm="0">
                                          <p:val>
                                            <p:fltVal val="0"/>
                                          </p:val>
                                        </p:tav>
                                        <p:tav tm="100000">
                                          <p:val>
                                            <p:strVal val="#ppt_w"/>
                                          </p:val>
                                        </p:tav>
                                      </p:tavLst>
                                    </p:anim>
                                    <p:anim calcmode="lin" valueType="num">
                                      <p:cBhvr>
                                        <p:cTn id="148" dur="1000" fill="hold"/>
                                        <p:tgtEl>
                                          <p:spTgt spid="55"/>
                                        </p:tgtEl>
                                        <p:attrNameLst>
                                          <p:attrName>ppt_h</p:attrName>
                                        </p:attrNameLst>
                                      </p:cBhvr>
                                      <p:tavLst>
                                        <p:tav tm="0">
                                          <p:val>
                                            <p:fltVal val="0"/>
                                          </p:val>
                                        </p:tav>
                                        <p:tav tm="100000">
                                          <p:val>
                                            <p:strVal val="#ppt_h"/>
                                          </p:val>
                                        </p:tav>
                                      </p:tavLst>
                                    </p:anim>
                                    <p:animEffect transition="in" filter="fade">
                                      <p:cBhvr>
                                        <p:cTn id="149" dur="1000"/>
                                        <p:tgtEl>
                                          <p:spTgt spid="55"/>
                                        </p:tgtEl>
                                      </p:cBhvr>
                                    </p:animEffect>
                                  </p:childTnLst>
                                </p:cTn>
                              </p:par>
                            </p:childTnLst>
                          </p:cTn>
                        </p:par>
                      </p:childTnLst>
                    </p:cTn>
                  </p:par>
                  <p:par>
                    <p:cTn id="150" fill="hold">
                      <p:stCondLst>
                        <p:cond delay="indefinite"/>
                      </p:stCondLst>
                      <p:childTnLst>
                        <p:par>
                          <p:cTn id="151" fill="hold">
                            <p:stCondLst>
                              <p:cond delay="0"/>
                            </p:stCondLst>
                            <p:childTnLst>
                              <p:par>
                                <p:cTn id="152" presetID="53" presetClass="entr" presetSubtype="16" fill="hold" grpId="0" nodeType="click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p:cTn id="154" dur="1000" fill="hold"/>
                                        <p:tgtEl>
                                          <p:spTgt spid="56"/>
                                        </p:tgtEl>
                                        <p:attrNameLst>
                                          <p:attrName>ppt_w</p:attrName>
                                        </p:attrNameLst>
                                      </p:cBhvr>
                                      <p:tavLst>
                                        <p:tav tm="0">
                                          <p:val>
                                            <p:fltVal val="0"/>
                                          </p:val>
                                        </p:tav>
                                        <p:tav tm="100000">
                                          <p:val>
                                            <p:strVal val="#ppt_w"/>
                                          </p:val>
                                        </p:tav>
                                      </p:tavLst>
                                    </p:anim>
                                    <p:anim calcmode="lin" valueType="num">
                                      <p:cBhvr>
                                        <p:cTn id="155" dur="1000" fill="hold"/>
                                        <p:tgtEl>
                                          <p:spTgt spid="56"/>
                                        </p:tgtEl>
                                        <p:attrNameLst>
                                          <p:attrName>ppt_h</p:attrName>
                                        </p:attrNameLst>
                                      </p:cBhvr>
                                      <p:tavLst>
                                        <p:tav tm="0">
                                          <p:val>
                                            <p:fltVal val="0"/>
                                          </p:val>
                                        </p:tav>
                                        <p:tav tm="100000">
                                          <p:val>
                                            <p:strVal val="#ppt_h"/>
                                          </p:val>
                                        </p:tav>
                                      </p:tavLst>
                                    </p:anim>
                                    <p:animEffect transition="in" filter="fade">
                                      <p:cBhvr>
                                        <p:cTn id="156" dur="1000"/>
                                        <p:tgtEl>
                                          <p:spTgt spid="56"/>
                                        </p:tgtEl>
                                      </p:cBhvr>
                                    </p:animEffect>
                                  </p:childTnLst>
                                </p:cTn>
                              </p:par>
                              <p:par>
                                <p:cTn id="157" presetID="53" presetClass="entr" presetSubtype="16" fill="hold" grpId="0" nodeType="withEffect">
                                  <p:stCondLst>
                                    <p:cond delay="0"/>
                                  </p:stCondLst>
                                  <p:childTnLst>
                                    <p:set>
                                      <p:cBhvr>
                                        <p:cTn id="158" dur="1" fill="hold">
                                          <p:stCondLst>
                                            <p:cond delay="0"/>
                                          </p:stCondLst>
                                        </p:cTn>
                                        <p:tgtEl>
                                          <p:spTgt spid="57"/>
                                        </p:tgtEl>
                                        <p:attrNameLst>
                                          <p:attrName>style.visibility</p:attrName>
                                        </p:attrNameLst>
                                      </p:cBhvr>
                                      <p:to>
                                        <p:strVal val="visible"/>
                                      </p:to>
                                    </p:set>
                                    <p:anim calcmode="lin" valueType="num">
                                      <p:cBhvr>
                                        <p:cTn id="159" dur="1000" fill="hold"/>
                                        <p:tgtEl>
                                          <p:spTgt spid="57"/>
                                        </p:tgtEl>
                                        <p:attrNameLst>
                                          <p:attrName>ppt_w</p:attrName>
                                        </p:attrNameLst>
                                      </p:cBhvr>
                                      <p:tavLst>
                                        <p:tav tm="0">
                                          <p:val>
                                            <p:fltVal val="0"/>
                                          </p:val>
                                        </p:tav>
                                        <p:tav tm="100000">
                                          <p:val>
                                            <p:strVal val="#ppt_w"/>
                                          </p:val>
                                        </p:tav>
                                      </p:tavLst>
                                    </p:anim>
                                    <p:anim calcmode="lin" valueType="num">
                                      <p:cBhvr>
                                        <p:cTn id="160" dur="1000" fill="hold"/>
                                        <p:tgtEl>
                                          <p:spTgt spid="57"/>
                                        </p:tgtEl>
                                        <p:attrNameLst>
                                          <p:attrName>ppt_h</p:attrName>
                                        </p:attrNameLst>
                                      </p:cBhvr>
                                      <p:tavLst>
                                        <p:tav tm="0">
                                          <p:val>
                                            <p:fltVal val="0"/>
                                          </p:val>
                                        </p:tav>
                                        <p:tav tm="100000">
                                          <p:val>
                                            <p:strVal val="#ppt_h"/>
                                          </p:val>
                                        </p:tav>
                                      </p:tavLst>
                                    </p:anim>
                                    <p:animEffect transition="in" filter="fade">
                                      <p:cBhvr>
                                        <p:cTn id="161" dur="1000"/>
                                        <p:tgtEl>
                                          <p:spTgt spid="57"/>
                                        </p:tgtEl>
                                      </p:cBhvr>
                                    </p:animEffect>
                                  </p:childTnLst>
                                </p:cTn>
                              </p:par>
                              <p:par>
                                <p:cTn id="162" presetID="53" presetClass="entr" presetSubtype="16" fill="hold" grpId="0" nodeType="withEffect">
                                  <p:stCondLst>
                                    <p:cond delay="0"/>
                                  </p:stCondLst>
                                  <p:childTnLst>
                                    <p:set>
                                      <p:cBhvr>
                                        <p:cTn id="163" dur="1" fill="hold">
                                          <p:stCondLst>
                                            <p:cond delay="0"/>
                                          </p:stCondLst>
                                        </p:cTn>
                                        <p:tgtEl>
                                          <p:spTgt spid="59"/>
                                        </p:tgtEl>
                                        <p:attrNameLst>
                                          <p:attrName>style.visibility</p:attrName>
                                        </p:attrNameLst>
                                      </p:cBhvr>
                                      <p:to>
                                        <p:strVal val="visible"/>
                                      </p:to>
                                    </p:set>
                                    <p:anim calcmode="lin" valueType="num">
                                      <p:cBhvr>
                                        <p:cTn id="164" dur="1000" fill="hold"/>
                                        <p:tgtEl>
                                          <p:spTgt spid="59"/>
                                        </p:tgtEl>
                                        <p:attrNameLst>
                                          <p:attrName>ppt_w</p:attrName>
                                        </p:attrNameLst>
                                      </p:cBhvr>
                                      <p:tavLst>
                                        <p:tav tm="0">
                                          <p:val>
                                            <p:fltVal val="0"/>
                                          </p:val>
                                        </p:tav>
                                        <p:tav tm="100000">
                                          <p:val>
                                            <p:strVal val="#ppt_w"/>
                                          </p:val>
                                        </p:tav>
                                      </p:tavLst>
                                    </p:anim>
                                    <p:anim calcmode="lin" valueType="num">
                                      <p:cBhvr>
                                        <p:cTn id="165" dur="1000" fill="hold"/>
                                        <p:tgtEl>
                                          <p:spTgt spid="59"/>
                                        </p:tgtEl>
                                        <p:attrNameLst>
                                          <p:attrName>ppt_h</p:attrName>
                                        </p:attrNameLst>
                                      </p:cBhvr>
                                      <p:tavLst>
                                        <p:tav tm="0">
                                          <p:val>
                                            <p:fltVal val="0"/>
                                          </p:val>
                                        </p:tav>
                                        <p:tav tm="100000">
                                          <p:val>
                                            <p:strVal val="#ppt_h"/>
                                          </p:val>
                                        </p:tav>
                                      </p:tavLst>
                                    </p:anim>
                                    <p:animEffect transition="in" filter="fade">
                                      <p:cBhvr>
                                        <p:cTn id="166" dur="1000"/>
                                        <p:tgtEl>
                                          <p:spTgt spid="59"/>
                                        </p:tgtEl>
                                      </p:cBhvr>
                                    </p:animEffect>
                                  </p:childTnLst>
                                </p:cTn>
                              </p:par>
                            </p:childTnLst>
                          </p:cTn>
                        </p:par>
                      </p:childTnLst>
                    </p:cTn>
                  </p:par>
                  <p:par>
                    <p:cTn id="167" fill="hold">
                      <p:stCondLst>
                        <p:cond delay="indefinite"/>
                      </p:stCondLst>
                      <p:childTnLst>
                        <p:par>
                          <p:cTn id="168" fill="hold">
                            <p:stCondLst>
                              <p:cond delay="0"/>
                            </p:stCondLst>
                            <p:childTnLst>
                              <p:par>
                                <p:cTn id="169" presetID="22" presetClass="entr" presetSubtype="1" fill="hold" nodeType="clickEffect">
                                  <p:stCondLst>
                                    <p:cond delay="0"/>
                                  </p:stCondLst>
                                  <p:childTnLst>
                                    <p:set>
                                      <p:cBhvr>
                                        <p:cTn id="170" dur="1" fill="hold">
                                          <p:stCondLst>
                                            <p:cond delay="0"/>
                                          </p:stCondLst>
                                        </p:cTn>
                                        <p:tgtEl>
                                          <p:spTgt spid="62"/>
                                        </p:tgtEl>
                                        <p:attrNameLst>
                                          <p:attrName>style.visibility</p:attrName>
                                        </p:attrNameLst>
                                      </p:cBhvr>
                                      <p:to>
                                        <p:strVal val="visible"/>
                                      </p:to>
                                    </p:set>
                                    <p:animEffect transition="in" filter="wipe(up)">
                                      <p:cBhvr>
                                        <p:cTn id="171" dur="3000"/>
                                        <p:tgtEl>
                                          <p:spTgt spid="62"/>
                                        </p:tgtEl>
                                      </p:cBhvr>
                                    </p:animEffect>
                                  </p:childTnLst>
                                </p:cTn>
                              </p:par>
                            </p:childTnLst>
                          </p:cTn>
                        </p:par>
                        <p:par>
                          <p:cTn id="172" fill="hold">
                            <p:stCondLst>
                              <p:cond delay="3000"/>
                            </p:stCondLst>
                            <p:childTnLst>
                              <p:par>
                                <p:cTn id="173" presetID="31" presetClass="entr" presetSubtype="0" fill="hold" grpId="1" nodeType="afterEffect">
                                  <p:stCondLst>
                                    <p:cond delay="0"/>
                                  </p:stCondLst>
                                  <p:childTnLst>
                                    <p:set>
                                      <p:cBhvr>
                                        <p:cTn id="174" dur="1" fill="hold">
                                          <p:stCondLst>
                                            <p:cond delay="0"/>
                                          </p:stCondLst>
                                        </p:cTn>
                                        <p:tgtEl>
                                          <p:spTgt spid="61"/>
                                        </p:tgtEl>
                                        <p:attrNameLst>
                                          <p:attrName>style.visibility</p:attrName>
                                        </p:attrNameLst>
                                      </p:cBhvr>
                                      <p:to>
                                        <p:strVal val="visible"/>
                                      </p:to>
                                    </p:set>
                                    <p:anim calcmode="lin" valueType="num">
                                      <p:cBhvr>
                                        <p:cTn id="175" dur="1000" fill="hold"/>
                                        <p:tgtEl>
                                          <p:spTgt spid="61"/>
                                        </p:tgtEl>
                                        <p:attrNameLst>
                                          <p:attrName>ppt_w</p:attrName>
                                        </p:attrNameLst>
                                      </p:cBhvr>
                                      <p:tavLst>
                                        <p:tav tm="0">
                                          <p:val>
                                            <p:fltVal val="0"/>
                                          </p:val>
                                        </p:tav>
                                        <p:tav tm="100000">
                                          <p:val>
                                            <p:strVal val="#ppt_w"/>
                                          </p:val>
                                        </p:tav>
                                      </p:tavLst>
                                    </p:anim>
                                    <p:anim calcmode="lin" valueType="num">
                                      <p:cBhvr>
                                        <p:cTn id="176" dur="1000" fill="hold"/>
                                        <p:tgtEl>
                                          <p:spTgt spid="61"/>
                                        </p:tgtEl>
                                        <p:attrNameLst>
                                          <p:attrName>ppt_h</p:attrName>
                                        </p:attrNameLst>
                                      </p:cBhvr>
                                      <p:tavLst>
                                        <p:tav tm="0">
                                          <p:val>
                                            <p:fltVal val="0"/>
                                          </p:val>
                                        </p:tav>
                                        <p:tav tm="100000">
                                          <p:val>
                                            <p:strVal val="#ppt_h"/>
                                          </p:val>
                                        </p:tav>
                                      </p:tavLst>
                                    </p:anim>
                                    <p:anim calcmode="lin" valueType="num">
                                      <p:cBhvr>
                                        <p:cTn id="177" dur="1000" fill="hold"/>
                                        <p:tgtEl>
                                          <p:spTgt spid="61"/>
                                        </p:tgtEl>
                                        <p:attrNameLst>
                                          <p:attrName>style.rotation</p:attrName>
                                        </p:attrNameLst>
                                      </p:cBhvr>
                                      <p:tavLst>
                                        <p:tav tm="0">
                                          <p:val>
                                            <p:fltVal val="90"/>
                                          </p:val>
                                        </p:tav>
                                        <p:tav tm="100000">
                                          <p:val>
                                            <p:fltVal val="0"/>
                                          </p:val>
                                        </p:tav>
                                      </p:tavLst>
                                    </p:anim>
                                    <p:animEffect transition="in" filter="fade">
                                      <p:cBhvr>
                                        <p:cTn id="178" dur="1000"/>
                                        <p:tgtEl>
                                          <p:spTgt spid="61"/>
                                        </p:tgtEl>
                                      </p:cBhvr>
                                    </p:animEffect>
                                  </p:childTnLst>
                                </p:cTn>
                              </p:par>
                            </p:childTnLst>
                          </p:cTn>
                        </p:par>
                      </p:childTnLst>
                    </p:cTn>
                  </p:par>
                  <p:par>
                    <p:cTn id="179" fill="hold">
                      <p:stCondLst>
                        <p:cond delay="indefinite"/>
                      </p:stCondLst>
                      <p:childTnLst>
                        <p:par>
                          <p:cTn id="180" fill="hold">
                            <p:stCondLst>
                              <p:cond delay="0"/>
                            </p:stCondLst>
                            <p:childTnLst>
                              <p:par>
                                <p:cTn id="181" presetID="47" presetClass="entr" presetSubtype="0" fill="hold" grpId="0" nodeType="clickEffect">
                                  <p:stCondLst>
                                    <p:cond delay="0"/>
                                  </p:stCondLst>
                                  <p:childTnLst>
                                    <p:set>
                                      <p:cBhvr>
                                        <p:cTn id="182" dur="1" fill="hold">
                                          <p:stCondLst>
                                            <p:cond delay="0"/>
                                          </p:stCondLst>
                                        </p:cTn>
                                        <p:tgtEl>
                                          <p:spTgt spid="71"/>
                                        </p:tgtEl>
                                        <p:attrNameLst>
                                          <p:attrName>style.visibility</p:attrName>
                                        </p:attrNameLst>
                                      </p:cBhvr>
                                      <p:to>
                                        <p:strVal val="visible"/>
                                      </p:to>
                                    </p:set>
                                    <p:animEffect transition="in" filter="fade">
                                      <p:cBhvr>
                                        <p:cTn id="183" dur="1000"/>
                                        <p:tgtEl>
                                          <p:spTgt spid="71"/>
                                        </p:tgtEl>
                                      </p:cBhvr>
                                    </p:animEffect>
                                    <p:anim calcmode="lin" valueType="num">
                                      <p:cBhvr>
                                        <p:cTn id="184" dur="1000" fill="hold"/>
                                        <p:tgtEl>
                                          <p:spTgt spid="71"/>
                                        </p:tgtEl>
                                        <p:attrNameLst>
                                          <p:attrName>ppt_x</p:attrName>
                                        </p:attrNameLst>
                                      </p:cBhvr>
                                      <p:tavLst>
                                        <p:tav tm="0">
                                          <p:val>
                                            <p:strVal val="#ppt_x"/>
                                          </p:val>
                                        </p:tav>
                                        <p:tav tm="100000">
                                          <p:val>
                                            <p:strVal val="#ppt_x"/>
                                          </p:val>
                                        </p:tav>
                                      </p:tavLst>
                                    </p:anim>
                                    <p:anim calcmode="lin" valueType="num">
                                      <p:cBhvr>
                                        <p:cTn id="185" dur="1000" fill="hold"/>
                                        <p:tgtEl>
                                          <p:spTgt spid="71"/>
                                        </p:tgtEl>
                                        <p:attrNameLst>
                                          <p:attrName>ppt_y</p:attrName>
                                        </p:attrNameLst>
                                      </p:cBhvr>
                                      <p:tavLst>
                                        <p:tav tm="0">
                                          <p:val>
                                            <p:strVal val="#ppt_y-.1"/>
                                          </p:val>
                                        </p:tav>
                                        <p:tav tm="100000">
                                          <p:val>
                                            <p:strVal val="#ppt_y"/>
                                          </p:val>
                                        </p:tav>
                                      </p:tavLst>
                                    </p:anim>
                                  </p:childTnLst>
                                </p:cTn>
                              </p:par>
                              <p:par>
                                <p:cTn id="186" presetID="6" presetClass="entr" presetSubtype="16" fill="hold" grpId="0" nodeType="withEffect">
                                  <p:stCondLst>
                                    <p:cond delay="0"/>
                                  </p:stCondLst>
                                  <p:childTnLst>
                                    <p:set>
                                      <p:cBhvr>
                                        <p:cTn id="187" dur="1" fill="hold">
                                          <p:stCondLst>
                                            <p:cond delay="0"/>
                                          </p:stCondLst>
                                        </p:cTn>
                                        <p:tgtEl>
                                          <p:spTgt spid="64"/>
                                        </p:tgtEl>
                                        <p:attrNameLst>
                                          <p:attrName>style.visibility</p:attrName>
                                        </p:attrNameLst>
                                      </p:cBhvr>
                                      <p:to>
                                        <p:strVal val="visible"/>
                                      </p:to>
                                    </p:set>
                                    <p:animEffect transition="in" filter="circle(in)">
                                      <p:cBhvr>
                                        <p:cTn id="188" dur="2000"/>
                                        <p:tgtEl>
                                          <p:spTgt spid="64"/>
                                        </p:tgtEl>
                                      </p:cBhvr>
                                    </p:animEffect>
                                  </p:childTnLst>
                                </p:cTn>
                              </p:par>
                            </p:childTnLst>
                          </p:cTn>
                        </p:par>
                        <p:par>
                          <p:cTn id="189" fill="hold">
                            <p:stCondLst>
                              <p:cond delay="2000"/>
                            </p:stCondLst>
                            <p:childTnLst>
                              <p:par>
                                <p:cTn id="190" presetID="21" presetClass="entr" presetSubtype="1" repeatCount="indefinite" fill="hold" grpId="1" nodeType="afterEffect">
                                  <p:stCondLst>
                                    <p:cond delay="1000"/>
                                  </p:stCondLst>
                                  <p:childTnLst>
                                    <p:set>
                                      <p:cBhvr>
                                        <p:cTn id="191" dur="1" fill="hold">
                                          <p:stCondLst>
                                            <p:cond delay="0"/>
                                          </p:stCondLst>
                                        </p:cTn>
                                        <p:tgtEl>
                                          <p:spTgt spid="60"/>
                                        </p:tgtEl>
                                        <p:attrNameLst>
                                          <p:attrName>style.visibility</p:attrName>
                                        </p:attrNameLst>
                                      </p:cBhvr>
                                      <p:to>
                                        <p:strVal val="visible"/>
                                      </p:to>
                                    </p:set>
                                    <p:animEffect transition="in" filter="wheel(1)">
                                      <p:cBhvr>
                                        <p:cTn id="192" dur="2000"/>
                                        <p:tgtEl>
                                          <p:spTgt spid="60"/>
                                        </p:tgtEl>
                                      </p:cBhvr>
                                    </p:animEffect>
                                  </p:childTnLst>
                                </p:cTn>
                              </p:par>
                            </p:childTnLst>
                          </p:cTn>
                        </p:par>
                        <p:par>
                          <p:cTn id="193" fill="hold">
                            <p:stCondLst>
                              <p:cond delay="5000"/>
                            </p:stCondLst>
                            <p:childTnLst>
                              <p:par>
                                <p:cTn id="194" presetID="21" presetClass="entr" presetSubtype="1" repeatCount="indefinite" fill="hold" grpId="0" nodeType="afterEffect">
                                  <p:stCondLst>
                                    <p:cond delay="1000"/>
                                  </p:stCondLst>
                                  <p:childTnLst>
                                    <p:set>
                                      <p:cBhvr>
                                        <p:cTn id="195" dur="1" fill="hold">
                                          <p:stCondLst>
                                            <p:cond delay="0"/>
                                          </p:stCondLst>
                                        </p:cTn>
                                        <p:tgtEl>
                                          <p:spTgt spid="61"/>
                                        </p:tgtEl>
                                        <p:attrNameLst>
                                          <p:attrName>style.visibility</p:attrName>
                                        </p:attrNameLst>
                                      </p:cBhvr>
                                      <p:to>
                                        <p:strVal val="visible"/>
                                      </p:to>
                                    </p:set>
                                    <p:animEffect transition="in" filter="wheel(1)">
                                      <p:cBhvr>
                                        <p:cTn id="196" dur="2000"/>
                                        <p:tgtEl>
                                          <p:spTgt spid="61"/>
                                        </p:tgtEl>
                                      </p:cBhvr>
                                    </p:animEffect>
                                  </p:childTnLst>
                                </p:cTn>
                              </p:par>
                            </p:childTnLst>
                          </p:cTn>
                        </p:par>
                      </p:childTnLst>
                    </p:cTn>
                  </p:par>
                  <p:par>
                    <p:cTn id="197" fill="hold">
                      <p:stCondLst>
                        <p:cond delay="indefinite"/>
                      </p:stCondLst>
                      <p:childTnLst>
                        <p:par>
                          <p:cTn id="198" fill="hold">
                            <p:stCondLst>
                              <p:cond delay="0"/>
                            </p:stCondLst>
                            <p:childTnLst>
                              <p:par>
                                <p:cTn id="199" presetID="18" presetClass="entr" presetSubtype="12" fill="hold" grpId="0" nodeType="clickEffect">
                                  <p:stCondLst>
                                    <p:cond delay="0"/>
                                  </p:stCondLst>
                                  <p:childTnLst>
                                    <p:set>
                                      <p:cBhvr>
                                        <p:cTn id="200" dur="1" fill="hold">
                                          <p:stCondLst>
                                            <p:cond delay="0"/>
                                          </p:stCondLst>
                                        </p:cTn>
                                        <p:tgtEl>
                                          <p:spTgt spid="73"/>
                                        </p:tgtEl>
                                        <p:attrNameLst>
                                          <p:attrName>style.visibility</p:attrName>
                                        </p:attrNameLst>
                                      </p:cBhvr>
                                      <p:to>
                                        <p:strVal val="visible"/>
                                      </p:to>
                                    </p:set>
                                    <p:animEffect transition="in" filter="strips(downLeft)">
                                      <p:cBhvr>
                                        <p:cTn id="201" dur="2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9" grpId="0" animBg="1"/>
      <p:bldP spid="42" grpId="0" animBg="1"/>
      <p:bldP spid="43" grpId="0" animBg="1"/>
      <p:bldP spid="46" grpId="0" animBg="1"/>
      <p:bldP spid="49" grpId="0" animBg="1"/>
      <p:bldP spid="38" grpId="0" animBg="1"/>
      <p:bldP spid="52" grpId="0" animBg="1"/>
      <p:bldP spid="53" grpId="0" animBg="1"/>
      <p:bldP spid="55" grpId="0" animBg="1"/>
      <p:bldP spid="56" grpId="0" animBg="1"/>
      <p:bldP spid="57" grpId="0" animBg="1"/>
      <p:bldP spid="58" grpId="0" animBg="1"/>
      <p:bldP spid="59" grpId="0" animBg="1"/>
      <p:bldP spid="13" grpId="0" animBg="1"/>
      <p:bldP spid="13" grpId="1" animBg="1"/>
      <p:bldP spid="60" grpId="0" animBg="1"/>
      <p:bldP spid="60" grpId="1" animBg="1"/>
      <p:bldP spid="61" grpId="0" animBg="1"/>
      <p:bldP spid="61" grpId="1" animBg="1"/>
      <p:bldP spid="64" grpId="0" animBg="1"/>
      <p:bldP spid="71" grpId="0" animBg="1"/>
      <p:bldP spid="73" grpId="0" animBg="1"/>
      <p:bldP spid="65" grpId="0" animBg="1"/>
      <p:bldP spid="66" grpId="0" animBg="1"/>
      <p:bldP spid="47" grpId="0" animBg="1"/>
      <p:bldP spid="48" grpId="0" animBg="1"/>
      <p:bldP spid="5" grpId="0" animBg="1"/>
      <p:bldP spid="67" grpId="0" animBg="1"/>
      <p:bldP spid="68" grpId="0" animBg="1"/>
      <p:bldP spid="69" grpId="0" animBg="1"/>
      <p:bldP spid="7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alpha val="81000"/>
          </a:schemeClr>
        </a:solidFill>
        <a:effectLst/>
      </p:bgPr>
    </p:bg>
    <p:spTree>
      <p:nvGrpSpPr>
        <p:cNvPr id="1" name=""/>
        <p:cNvGrpSpPr/>
        <p:nvPr/>
      </p:nvGrpSpPr>
      <p:grpSpPr>
        <a:xfrm>
          <a:off x="0" y="0"/>
          <a:ext cx="0" cy="0"/>
          <a:chOff x="0" y="0"/>
          <a:chExt cx="0" cy="0"/>
        </a:xfrm>
      </p:grpSpPr>
      <p:sp>
        <p:nvSpPr>
          <p:cNvPr id="3" name="Rectangle 2"/>
          <p:cNvSpPr/>
          <p:nvPr/>
        </p:nvSpPr>
        <p:spPr>
          <a:xfrm>
            <a:off x="176921" y="4068103"/>
            <a:ext cx="11829449" cy="2419886"/>
          </a:xfrm>
          <a:prstGeom prst="rect">
            <a:avLst/>
          </a:prstGeom>
          <a:solidFill>
            <a:schemeClr val="accent6">
              <a:lumMod val="40000"/>
              <a:lumOff val="60000"/>
            </a:schemeClr>
          </a:solidFill>
          <a:ln w="76200">
            <a:solidFill>
              <a:srgbClr val="FF6600"/>
            </a:solidFill>
          </a:ln>
          <a:effectLst>
            <a:glow rad="127000">
              <a:srgbClr val="00FF99"/>
            </a:glow>
          </a:effectLst>
        </p:spPr>
        <p:style>
          <a:lnRef idx="2">
            <a:schemeClr val="accent1">
              <a:shade val="50000"/>
            </a:schemeClr>
          </a:lnRef>
          <a:fillRef idx="1">
            <a:schemeClr val="accent1"/>
          </a:fillRef>
          <a:effectRef idx="0">
            <a:schemeClr val="accent1"/>
          </a:effectRef>
          <a:fontRef idx="minor">
            <a:schemeClr val="lt1"/>
          </a:fontRef>
        </p:style>
        <p:txBody>
          <a:bodyPr rtlCol="0" anchor="t">
            <a:scene3d>
              <a:camera prst="orthographicFront"/>
              <a:lightRig rig="threePt" dir="t"/>
            </a:scene3d>
            <a:sp3d extrusionH="57150">
              <a:bevelT w="38100" h="38100"/>
            </a:sp3d>
          </a:bodyPr>
          <a:lstStyle/>
          <a:p>
            <a:r>
              <a:rPr lang="en-US" sz="3200" dirty="0">
                <a:solidFill>
                  <a:prstClr val="black"/>
                </a:solidFill>
                <a:latin typeface="Georgia" panose="02040502050405020303" pitchFamily="18" charset="0"/>
              </a:rPr>
              <a:t> </a:t>
            </a:r>
            <a:r>
              <a:rPr lang="en-US" sz="3200" dirty="0" smtClean="0">
                <a:solidFill>
                  <a:srgbClr val="008080"/>
                </a:solidFill>
                <a:latin typeface="Georgia" panose="02040502050405020303" pitchFamily="18" charset="0"/>
              </a:rPr>
              <a:t>Luke </a:t>
            </a:r>
            <a:r>
              <a:rPr lang="en-US" sz="3200" dirty="0">
                <a:solidFill>
                  <a:srgbClr val="008080"/>
                </a:solidFill>
                <a:latin typeface="Georgia" panose="02040502050405020303" pitchFamily="18" charset="0"/>
              </a:rPr>
              <a:t>2:49</a:t>
            </a:r>
            <a:r>
              <a:rPr lang="en-US" sz="3200" dirty="0">
                <a:solidFill>
                  <a:prstClr val="black"/>
                </a:solidFill>
                <a:latin typeface="Georgia" panose="02040502050405020303" pitchFamily="18" charset="0"/>
              </a:rPr>
              <a:t>  </a:t>
            </a:r>
            <a:r>
              <a:rPr lang="en-US" sz="3200" dirty="0" smtClean="0">
                <a:solidFill>
                  <a:prstClr val="black"/>
                </a:solidFill>
                <a:latin typeface="Georgia" panose="02040502050405020303" pitchFamily="18" charset="0"/>
              </a:rPr>
              <a:t>He </a:t>
            </a:r>
            <a:r>
              <a:rPr lang="en-US" sz="3200" dirty="0">
                <a:solidFill>
                  <a:prstClr val="black"/>
                </a:solidFill>
                <a:latin typeface="Georgia" panose="02040502050405020303" pitchFamily="18" charset="0"/>
              </a:rPr>
              <a:t>asked them, </a:t>
            </a:r>
            <a:r>
              <a:rPr lang="en-US" sz="3200" dirty="0">
                <a:solidFill>
                  <a:srgbClr val="FF0000"/>
                </a:solidFill>
                <a:latin typeface="Georgia" panose="02040502050405020303" pitchFamily="18" charset="0"/>
              </a:rPr>
              <a:t>"</a:t>
            </a:r>
            <a:r>
              <a:rPr lang="en-US" sz="3200" dirty="0">
                <a:ln>
                  <a:solidFill>
                    <a:sysClr val="windowText" lastClr="000000"/>
                  </a:solidFill>
                </a:ln>
                <a:solidFill>
                  <a:srgbClr val="FF0000"/>
                </a:solidFill>
                <a:effectLst>
                  <a:glow rad="101600">
                    <a:srgbClr val="00FF99"/>
                  </a:glow>
                </a:effectLst>
                <a:latin typeface="Georgia" panose="02040502050405020303" pitchFamily="18" charset="0"/>
              </a:rPr>
              <a:t>Why</a:t>
            </a:r>
            <a:r>
              <a:rPr lang="en-US" sz="3200" dirty="0">
                <a:solidFill>
                  <a:srgbClr val="FF0000"/>
                </a:solidFill>
                <a:latin typeface="Georgia" panose="02040502050405020303" pitchFamily="18" charset="0"/>
              </a:rPr>
              <a:t> were you looking for </a:t>
            </a:r>
            <a:r>
              <a:rPr lang="en-US" sz="3200" dirty="0" smtClean="0">
                <a:solidFill>
                  <a:srgbClr val="FF0000"/>
                </a:solidFill>
                <a:latin typeface="Georgia" panose="02040502050405020303" pitchFamily="18" charset="0"/>
              </a:rPr>
              <a:t>me?</a:t>
            </a:r>
            <a:br>
              <a:rPr lang="en-US" sz="3200" dirty="0" smtClean="0">
                <a:solidFill>
                  <a:srgbClr val="FF0000"/>
                </a:solidFill>
                <a:latin typeface="Georgia" panose="02040502050405020303" pitchFamily="18" charset="0"/>
              </a:rPr>
            </a:br>
            <a:r>
              <a:rPr lang="en-US" sz="1600" dirty="0" smtClean="0">
                <a:solidFill>
                  <a:srgbClr val="FF0000"/>
                </a:solidFill>
                <a:latin typeface="Georgia" panose="02040502050405020303" pitchFamily="18" charset="0"/>
              </a:rPr>
              <a:t> </a:t>
            </a:r>
            <a:r>
              <a:rPr lang="en-US" sz="3200" dirty="0" smtClean="0">
                <a:solidFill>
                  <a:srgbClr val="FF0000"/>
                </a:solidFill>
                <a:latin typeface="Georgia" panose="02040502050405020303" pitchFamily="18" charset="0"/>
              </a:rPr>
              <a:t/>
            </a:r>
            <a:br>
              <a:rPr lang="en-US" sz="3200" dirty="0" smtClean="0">
                <a:solidFill>
                  <a:srgbClr val="FF0000"/>
                </a:solidFill>
                <a:latin typeface="Georgia" panose="02040502050405020303" pitchFamily="18" charset="0"/>
              </a:rPr>
            </a:br>
            <a:r>
              <a:rPr lang="en-US" sz="3200" dirty="0" smtClean="0">
                <a:solidFill>
                  <a:srgbClr val="FF0000"/>
                </a:solidFill>
                <a:latin typeface="Georgia" panose="02040502050405020303" pitchFamily="18" charset="0"/>
              </a:rPr>
              <a:t> </a:t>
            </a:r>
            <a:r>
              <a:rPr lang="en-US" sz="3200" b="1" dirty="0" smtClean="0">
                <a:ln>
                  <a:solidFill>
                    <a:sysClr val="windowText" lastClr="000000"/>
                  </a:solidFill>
                </a:ln>
                <a:solidFill>
                  <a:srgbClr val="FF0000"/>
                </a:solidFill>
                <a:effectLst>
                  <a:glow rad="279400">
                    <a:srgbClr val="FFFF00"/>
                  </a:glow>
                </a:effectLst>
                <a:latin typeface="Georgia" panose="02040502050405020303" pitchFamily="18" charset="0"/>
              </a:rPr>
              <a:t>Did </a:t>
            </a:r>
            <a:r>
              <a:rPr lang="en-US" sz="3200" b="1" dirty="0">
                <a:ln>
                  <a:solidFill>
                    <a:sysClr val="windowText" lastClr="000000"/>
                  </a:solidFill>
                </a:ln>
                <a:solidFill>
                  <a:srgbClr val="FF0000"/>
                </a:solidFill>
                <a:effectLst>
                  <a:glow rad="279400">
                    <a:srgbClr val="FFFF00"/>
                  </a:glow>
                </a:effectLst>
                <a:latin typeface="Georgia" panose="02040502050405020303" pitchFamily="18" charset="0"/>
              </a:rPr>
              <a:t>you </a:t>
            </a:r>
            <a:r>
              <a:rPr lang="en-US" sz="3200" b="1" dirty="0" smtClean="0">
                <a:ln>
                  <a:solidFill>
                    <a:sysClr val="windowText" lastClr="000000"/>
                  </a:solidFill>
                </a:ln>
                <a:solidFill>
                  <a:srgbClr val="FF0000"/>
                </a:solidFill>
                <a:effectLst>
                  <a:glow rad="279400">
                    <a:srgbClr val="FFFF00"/>
                  </a:glow>
                </a:effectLst>
                <a:latin typeface="Georgia" panose="02040502050405020303" pitchFamily="18" charset="0"/>
              </a:rPr>
              <a:t>not know</a:t>
            </a:r>
            <a:endParaRPr lang="en-CA" sz="3200" dirty="0">
              <a:ln>
                <a:solidFill>
                  <a:sysClr val="windowText" lastClr="000000"/>
                </a:solidFill>
              </a:ln>
              <a:effectLst>
                <a:glow rad="279400">
                  <a:srgbClr val="FFFF00"/>
                </a:glow>
              </a:effectLst>
            </a:endParaRPr>
          </a:p>
        </p:txBody>
      </p:sp>
      <p:sp>
        <p:nvSpPr>
          <p:cNvPr id="4" name="Content Placeholder 3"/>
          <p:cNvSpPr txBox="1">
            <a:spLocks noGrp="1"/>
          </p:cNvSpPr>
          <p:nvPr>
            <p:ph idx="1"/>
          </p:nvPr>
        </p:nvSpPr>
        <p:spPr>
          <a:xfrm>
            <a:off x="387371" y="216615"/>
            <a:ext cx="11467760" cy="2516909"/>
          </a:xfrm>
          <a:prstGeom prst="flowChartAlternateProcess">
            <a:avLst/>
          </a:prstGeom>
          <a:solidFill>
            <a:srgbClr val="FFCCFF"/>
          </a:solidFill>
          <a:ln w="76200" cap="flat" cmpd="sng" algn="ctr">
            <a:solidFill>
              <a:srgbClr val="0066FF"/>
            </a:solidFill>
            <a:prstDash val="solid"/>
            <a:miter lim="800000"/>
          </a:ln>
          <a:effectLst>
            <a:glow rad="127000">
              <a:srgbClr val="D73DCC"/>
            </a:glo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a:sp3d extrusionH="57150">
              <a:bevelT w="381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en-US" sz="4000" dirty="0" smtClean="0">
                <a:solidFill>
                  <a:srgbClr val="C00000"/>
                </a:solidFill>
              </a:rPr>
              <a:t>Luke 2:48</a:t>
            </a:r>
            <a:r>
              <a:rPr lang="en-US" sz="4000" dirty="0" smtClean="0"/>
              <a:t>  </a:t>
            </a:r>
            <a:r>
              <a:rPr lang="en-US" sz="4000" dirty="0">
                <a:solidFill>
                  <a:srgbClr val="002060"/>
                </a:solidFill>
              </a:rPr>
              <a:t>When </a:t>
            </a:r>
            <a:r>
              <a:rPr lang="en-US" sz="4000" dirty="0" smtClean="0">
                <a:solidFill>
                  <a:srgbClr val="002060"/>
                </a:solidFill>
              </a:rPr>
              <a:t>[</a:t>
            </a:r>
            <a:r>
              <a:rPr lang="en-US" sz="4000" dirty="0" smtClean="0">
                <a:solidFill>
                  <a:srgbClr val="0066FF"/>
                </a:solidFill>
              </a:rPr>
              <a:t>Yahusha’s</a:t>
            </a:r>
            <a:r>
              <a:rPr lang="en-US" sz="4000" dirty="0" smtClean="0">
                <a:solidFill>
                  <a:srgbClr val="002060"/>
                </a:solidFill>
              </a:rPr>
              <a:t>] </a:t>
            </a:r>
            <a:r>
              <a:rPr lang="en-US" sz="4000" dirty="0">
                <a:solidFill>
                  <a:srgbClr val="002060"/>
                </a:solidFill>
              </a:rPr>
              <a:t>parents saw him, </a:t>
            </a:r>
            <a:r>
              <a:rPr lang="en-US" sz="4000" dirty="0" smtClean="0">
                <a:solidFill>
                  <a:srgbClr val="002060"/>
                </a:solidFill>
              </a:rPr>
              <a:t/>
            </a:r>
            <a:br>
              <a:rPr lang="en-US" sz="4000" dirty="0" smtClean="0">
                <a:solidFill>
                  <a:srgbClr val="002060"/>
                </a:solidFill>
              </a:rPr>
            </a:br>
            <a:r>
              <a:rPr lang="en-US" sz="4000" dirty="0" smtClean="0">
                <a:solidFill>
                  <a:srgbClr val="002060"/>
                </a:solidFill>
              </a:rPr>
              <a:t>they </a:t>
            </a:r>
            <a:r>
              <a:rPr lang="en-US" sz="4000" dirty="0">
                <a:solidFill>
                  <a:srgbClr val="002060"/>
                </a:solidFill>
              </a:rPr>
              <a:t>were shocked. His mother asked him, </a:t>
            </a:r>
            <a:r>
              <a:rPr lang="en-US" sz="4000" dirty="0" smtClean="0">
                <a:solidFill>
                  <a:srgbClr val="002060"/>
                </a:solidFill>
              </a:rPr>
              <a:t/>
            </a:r>
            <a:br>
              <a:rPr lang="en-US" sz="4000" dirty="0" smtClean="0">
                <a:solidFill>
                  <a:srgbClr val="002060"/>
                </a:solidFill>
              </a:rPr>
            </a:br>
            <a:r>
              <a:rPr lang="en-US" sz="4000" dirty="0" smtClean="0">
                <a:solidFill>
                  <a:srgbClr val="002060"/>
                </a:solidFill>
              </a:rPr>
              <a:t>“Son</a:t>
            </a:r>
            <a:r>
              <a:rPr lang="en-US" sz="4000" dirty="0">
                <a:solidFill>
                  <a:srgbClr val="002060"/>
                </a:solidFill>
              </a:rPr>
              <a:t>, why have you treated us like this? </a:t>
            </a:r>
            <a:r>
              <a:rPr lang="en-US" sz="4000" dirty="0" smtClean="0">
                <a:solidFill>
                  <a:srgbClr val="002060"/>
                </a:solidFill>
              </a:rPr>
              <a:t> Your </a:t>
            </a:r>
            <a:r>
              <a:rPr lang="en-US" sz="4000" dirty="0">
                <a:solidFill>
                  <a:srgbClr val="002060"/>
                </a:solidFill>
              </a:rPr>
              <a:t>father </a:t>
            </a:r>
            <a:r>
              <a:rPr lang="en-US" sz="4000" dirty="0" smtClean="0">
                <a:solidFill>
                  <a:srgbClr val="002060"/>
                </a:solidFill>
              </a:rPr>
              <a:t>and I </a:t>
            </a:r>
            <a:r>
              <a:rPr lang="en-US" sz="4000" dirty="0">
                <a:solidFill>
                  <a:srgbClr val="002060"/>
                </a:solidFill>
              </a:rPr>
              <a:t>have been worried sick looking for you</a:t>
            </a:r>
            <a:r>
              <a:rPr lang="en-US" sz="4000" dirty="0" smtClean="0">
                <a:solidFill>
                  <a:srgbClr val="002060"/>
                </a:solidFill>
              </a:rPr>
              <a:t>!”    </a:t>
            </a:r>
            <a:r>
              <a:rPr lang="en-US" sz="2400" dirty="0" smtClean="0">
                <a:solidFill>
                  <a:srgbClr val="002060"/>
                </a:solidFill>
              </a:rPr>
              <a:t>ISV</a:t>
            </a:r>
            <a:endParaRPr lang="en-US" sz="2400" dirty="0">
              <a:solidFill>
                <a:srgbClr val="002060"/>
              </a:solidFill>
            </a:endParaRPr>
          </a:p>
        </p:txBody>
      </p:sp>
      <p:sp>
        <p:nvSpPr>
          <p:cNvPr id="5" name="Rounded Rectangle 4"/>
          <p:cNvSpPr/>
          <p:nvPr/>
        </p:nvSpPr>
        <p:spPr>
          <a:xfrm>
            <a:off x="494519" y="3092067"/>
            <a:ext cx="11159413" cy="625151"/>
          </a:xfrm>
          <a:prstGeom prst="roundRect">
            <a:avLst>
              <a:gd name="adj" fmla="val 50000"/>
            </a:avLst>
          </a:prstGeom>
          <a:solidFill>
            <a:srgbClr val="FFFF00"/>
          </a:solidFill>
          <a:ln w="28575">
            <a:solidFill>
              <a:schemeClr val="bg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b="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What was </a:t>
            </a:r>
            <a:r>
              <a:rPr lang="en-CA" sz="3600" b="1" dirty="0" smtClean="0">
                <a:solidFill>
                  <a:srgbClr val="0066FF"/>
                </a:solidFill>
                <a:latin typeface="Arial Unicode MS" panose="020B0604020202020204" pitchFamily="34" charset="-128"/>
                <a:ea typeface="Arial Unicode MS" panose="020B0604020202020204" pitchFamily="34" charset="-128"/>
                <a:cs typeface="Arial Unicode MS" panose="020B0604020202020204" pitchFamily="34" charset="-128"/>
              </a:rPr>
              <a:t>Yahusha’s</a:t>
            </a:r>
            <a:r>
              <a:rPr lang="en-CA" sz="3600" b="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response at being questioned? </a:t>
            </a:r>
            <a:endParaRPr lang="en-CA" sz="36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cxnSp>
        <p:nvCxnSpPr>
          <p:cNvPr id="6" name="Straight Connector 5"/>
          <p:cNvCxnSpPr/>
          <p:nvPr/>
        </p:nvCxnSpPr>
        <p:spPr>
          <a:xfrm flipV="1">
            <a:off x="362673" y="5399212"/>
            <a:ext cx="3630398" cy="18385"/>
          </a:xfrm>
          <a:prstGeom prst="line">
            <a:avLst/>
          </a:prstGeom>
          <a:ln w="76200">
            <a:solidFill>
              <a:srgbClr val="0C27AC"/>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6329188" y="6008386"/>
            <a:ext cx="4993504" cy="31231"/>
          </a:xfrm>
          <a:prstGeom prst="line">
            <a:avLst/>
          </a:prstGeom>
          <a:ln w="76200">
            <a:solidFill>
              <a:srgbClr val="0C27AC"/>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10217117" y="6123161"/>
            <a:ext cx="1270534" cy="2976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err="1" smtClean="0">
                <a:solidFill>
                  <a:schemeClr val="bg1"/>
                </a:solidFill>
              </a:rPr>
              <a:t>Peschitta</a:t>
            </a:r>
            <a:endParaRPr lang="en-CA" dirty="0">
              <a:solidFill>
                <a:schemeClr val="bg1"/>
              </a:solidFill>
            </a:endParaRPr>
          </a:p>
        </p:txBody>
      </p:sp>
      <p:sp>
        <p:nvSpPr>
          <p:cNvPr id="2" name="Slide Number Placeholder 1"/>
          <p:cNvSpPr>
            <a:spLocks noGrp="1"/>
          </p:cNvSpPr>
          <p:nvPr>
            <p:ph type="sldNum" sz="quarter" idx="12"/>
          </p:nvPr>
        </p:nvSpPr>
        <p:spPr>
          <a:xfrm>
            <a:off x="11781958" y="6584382"/>
            <a:ext cx="401921" cy="282859"/>
          </a:xfrm>
        </p:spPr>
        <p:txBody>
          <a:bodyPr/>
          <a:lstStyle/>
          <a:p>
            <a:fld id="{6D22F896-40B5-4ADD-8801-0D06FADFA095}" type="slidenum">
              <a:rPr lang="en-US" sz="1400" smtClean="0">
                <a:solidFill>
                  <a:schemeClr val="bg1"/>
                </a:solidFill>
              </a:rPr>
              <a:t>23</a:t>
            </a:fld>
            <a:endParaRPr lang="en-US" sz="1400" dirty="0">
              <a:solidFill>
                <a:schemeClr val="bg1"/>
              </a:solidFill>
            </a:endParaRPr>
          </a:p>
        </p:txBody>
      </p:sp>
      <p:sp>
        <p:nvSpPr>
          <p:cNvPr id="9" name="Rectangle 8"/>
          <p:cNvSpPr/>
          <p:nvPr/>
        </p:nvSpPr>
        <p:spPr>
          <a:xfrm>
            <a:off x="6037974" y="4753784"/>
            <a:ext cx="5834575" cy="13165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lvl="0" algn="ctr"/>
            <a:r>
              <a:rPr lang="en-US" sz="2800" b="1" dirty="0">
                <a:solidFill>
                  <a:srgbClr val="FF0000"/>
                </a:solidFill>
                <a:effectLst>
                  <a:glow rad="279400">
                    <a:srgbClr val="A2CF49">
                      <a:lumMod val="60000"/>
                      <a:lumOff val="40000"/>
                    </a:srgbClr>
                  </a:glow>
                </a:effectLst>
                <a:latin typeface="Georgia" panose="02040502050405020303" pitchFamily="18" charset="0"/>
              </a:rPr>
              <a:t>that I would </a:t>
            </a:r>
            <a:r>
              <a:rPr lang="en-US" sz="2800" b="1" dirty="0" smtClean="0">
                <a:solidFill>
                  <a:srgbClr val="FF0000"/>
                </a:solidFill>
                <a:effectLst>
                  <a:glow rad="279400">
                    <a:srgbClr val="A2CF49">
                      <a:lumMod val="60000"/>
                      <a:lumOff val="40000"/>
                    </a:srgbClr>
                  </a:glow>
                </a:effectLst>
                <a:latin typeface="Georgia" panose="02040502050405020303" pitchFamily="18" charset="0"/>
              </a:rPr>
              <a:t>be</a:t>
            </a:r>
            <a:br>
              <a:rPr lang="en-US" sz="2800" b="1" dirty="0" smtClean="0">
                <a:solidFill>
                  <a:srgbClr val="FF0000"/>
                </a:solidFill>
                <a:effectLst>
                  <a:glow rad="279400">
                    <a:srgbClr val="A2CF49">
                      <a:lumMod val="60000"/>
                      <a:lumOff val="40000"/>
                    </a:srgbClr>
                  </a:glow>
                </a:effectLst>
                <a:latin typeface="Georgia" panose="02040502050405020303" pitchFamily="18" charset="0"/>
              </a:rPr>
            </a:br>
            <a:r>
              <a:rPr lang="en-US" sz="2800" b="1" dirty="0" smtClean="0">
                <a:solidFill>
                  <a:srgbClr val="FF0000"/>
                </a:solidFill>
                <a:effectLst>
                  <a:glow rad="279400">
                    <a:srgbClr val="A2CF49">
                      <a:lumMod val="60000"/>
                      <a:lumOff val="40000"/>
                    </a:srgbClr>
                  </a:glow>
                </a:effectLst>
                <a:latin typeface="Georgia" panose="02040502050405020303" pitchFamily="18" charset="0"/>
              </a:rPr>
              <a:t> </a:t>
            </a:r>
            <a:r>
              <a:rPr lang="en-US" sz="4800" b="1" dirty="0" smtClean="0">
                <a:solidFill>
                  <a:prstClr val="black"/>
                </a:solidFill>
                <a:effectLst>
                  <a:glow rad="406400">
                    <a:srgbClr val="FFCCFF"/>
                  </a:glow>
                </a:effectLst>
                <a:latin typeface="Georgia" panose="02040502050405020303" pitchFamily="18" charset="0"/>
              </a:rPr>
              <a:t>IN</a:t>
            </a:r>
            <a:r>
              <a:rPr lang="en-US" sz="2800" b="1" dirty="0" smtClean="0">
                <a:solidFill>
                  <a:srgbClr val="FF0000"/>
                </a:solidFill>
                <a:effectLst>
                  <a:glow rad="279400">
                    <a:srgbClr val="A2CF49">
                      <a:lumMod val="60000"/>
                      <a:lumOff val="40000"/>
                    </a:srgbClr>
                  </a:glow>
                </a:effectLst>
                <a:latin typeface="Georgia" panose="02040502050405020303" pitchFamily="18" charset="0"/>
              </a:rPr>
              <a:t> </a:t>
            </a:r>
            <a:r>
              <a:rPr lang="en-US" sz="2800" b="1" dirty="0">
                <a:solidFill>
                  <a:srgbClr val="FF0000"/>
                </a:solidFill>
                <a:effectLst>
                  <a:glow rad="279400">
                    <a:srgbClr val="A2CF49">
                      <a:lumMod val="60000"/>
                      <a:lumOff val="40000"/>
                    </a:srgbClr>
                  </a:glow>
                </a:effectLst>
                <a:latin typeface="Georgia" panose="02040502050405020303" pitchFamily="18" charset="0"/>
              </a:rPr>
              <a:t>the house of my Father?</a:t>
            </a:r>
            <a:r>
              <a:rPr lang="en-US" sz="2800" b="1" dirty="0">
                <a:solidFill>
                  <a:srgbClr val="FF0000"/>
                </a:solidFill>
                <a:effectLst/>
                <a:latin typeface="Georgia" panose="02040502050405020303" pitchFamily="18" charset="0"/>
              </a:rPr>
              <a:t>"</a:t>
            </a:r>
            <a:r>
              <a:rPr lang="en-US" sz="2800" b="1" dirty="0">
                <a:solidFill>
                  <a:prstClr val="black"/>
                </a:solidFill>
                <a:latin typeface="Georgia" panose="02040502050405020303" pitchFamily="18" charset="0"/>
              </a:rPr>
              <a:t> </a:t>
            </a:r>
            <a:endParaRPr lang="en-CA" sz="2800" dirty="0">
              <a:solidFill>
                <a:prstClr val="white"/>
              </a:solidFill>
            </a:endParaRPr>
          </a:p>
        </p:txBody>
      </p:sp>
      <p:grpSp>
        <p:nvGrpSpPr>
          <p:cNvPr id="10" name="Group 9"/>
          <p:cNvGrpSpPr>
            <a:grpSpLocks noChangeAspect="1"/>
          </p:cNvGrpSpPr>
          <p:nvPr/>
        </p:nvGrpSpPr>
        <p:grpSpPr>
          <a:xfrm flipH="1">
            <a:off x="4097374" y="4213962"/>
            <a:ext cx="2559038" cy="2572018"/>
            <a:chOff x="1107869" y="3964104"/>
            <a:chExt cx="2698102" cy="2637697"/>
          </a:xfrm>
        </p:grpSpPr>
        <p:sp>
          <p:nvSpPr>
            <p:cNvPr id="11" name="Rounded Rectangle 10"/>
            <p:cNvSpPr/>
            <p:nvPr/>
          </p:nvSpPr>
          <p:spPr>
            <a:xfrm>
              <a:off x="2076628" y="4683095"/>
              <a:ext cx="914400" cy="529840"/>
            </a:xfrm>
            <a:prstGeom prst="roundRect">
              <a:avLst/>
            </a:prstGeom>
            <a:solidFill>
              <a:srgbClr val="FFFF00"/>
            </a:solidFill>
            <a:ln w="12700" cap="flat" cmpd="sng" algn="ctr">
              <a:solidFill>
                <a:srgbClr val="41AEBD">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prstClr val="white"/>
                </a:solidFill>
                <a:effectLst/>
                <a:uLnTx/>
                <a:uFillTx/>
              </a:endParaRPr>
            </a:p>
          </p:txBody>
        </p:sp>
        <p:pic>
          <p:nvPicPr>
            <p:cNvPr id="12" name="Picture 11" descr="C:\Users\Rae\Desktop\blue face what clear.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1107869" y="3964104"/>
              <a:ext cx="2698102" cy="2637697"/>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Rounded Rectangle 13"/>
          <p:cNvSpPr/>
          <p:nvPr/>
        </p:nvSpPr>
        <p:spPr>
          <a:xfrm>
            <a:off x="133531" y="5590788"/>
            <a:ext cx="4557486" cy="82978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300" dirty="0" smtClean="0">
                <a:solidFill>
                  <a:srgbClr val="3E3EF0"/>
                </a:solidFill>
              </a:rPr>
              <a:t>Yahusha</a:t>
            </a:r>
            <a:r>
              <a:rPr lang="en-CA" sz="2300" dirty="0" smtClean="0">
                <a:solidFill>
                  <a:schemeClr val="bg1"/>
                </a:solidFill>
              </a:rPr>
              <a:t> placed His parents “</a:t>
            </a:r>
            <a:r>
              <a:rPr lang="en-CA" sz="2300" u="sng" dirty="0" smtClean="0">
                <a:solidFill>
                  <a:schemeClr val="bg1"/>
                </a:solidFill>
              </a:rPr>
              <a:t>on the stand</a:t>
            </a:r>
            <a:r>
              <a:rPr lang="en-CA" sz="2300" dirty="0" smtClean="0">
                <a:solidFill>
                  <a:schemeClr val="bg1"/>
                </a:solidFill>
              </a:rPr>
              <a:t>” for </a:t>
            </a:r>
            <a:r>
              <a:rPr lang="en-CA" sz="2300" b="1" dirty="0" smtClean="0">
                <a:solidFill>
                  <a:srgbClr val="D73DCC"/>
                </a:solidFill>
              </a:rPr>
              <a:t>accountability!</a:t>
            </a:r>
            <a:endParaRPr lang="en-CA" sz="2300" b="1" dirty="0">
              <a:solidFill>
                <a:srgbClr val="D73DCC"/>
              </a:solidFill>
            </a:endParaRPr>
          </a:p>
        </p:txBody>
      </p:sp>
    </p:spTree>
    <p:extLst>
      <p:ext uri="{BB962C8B-B14F-4D97-AF65-F5344CB8AC3E}">
        <p14:creationId xmlns:p14="http://schemas.microsoft.com/office/powerpoint/2010/main" val="4255561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1250"/>
                                        <p:tgtEl>
                                          <p:spTgt spid="3"/>
                                        </p:tgtEl>
                                      </p:cBhvr>
                                    </p:animEffect>
                                  </p:childTnLst>
                                </p:cTn>
                              </p:par>
                            </p:childTnLst>
                          </p:cTn>
                        </p:par>
                        <p:par>
                          <p:cTn id="15" fill="hold">
                            <p:stCondLst>
                              <p:cond delay="1250"/>
                            </p:stCondLst>
                            <p:childTnLst>
                              <p:par>
                                <p:cTn id="16" presetID="42"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par>
                          <p:cTn id="21" fill="hold">
                            <p:stCondLst>
                              <p:cond delay="2250"/>
                            </p:stCondLst>
                            <p:childTnLst>
                              <p:par>
                                <p:cTn id="22" presetID="2" presetClass="entr" presetSubtype="3" fill="hold" nodeType="afterEffect">
                                  <p:stCondLst>
                                    <p:cond delay="75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1+#ppt_w/2"/>
                                          </p:val>
                                        </p:tav>
                                        <p:tav tm="100000">
                                          <p:val>
                                            <p:strVal val="#ppt_x"/>
                                          </p:val>
                                        </p:tav>
                                      </p:tavLst>
                                    </p:anim>
                                    <p:anim calcmode="lin" valueType="num">
                                      <p:cBhvr additive="base">
                                        <p:cTn id="25" dur="500" fill="hold"/>
                                        <p:tgtEl>
                                          <p:spTgt spid="10"/>
                                        </p:tgtEl>
                                        <p:attrNameLst>
                                          <p:attrName>ppt_y</p:attrName>
                                        </p:attrNameLst>
                                      </p:cBhvr>
                                      <p:tavLst>
                                        <p:tav tm="0">
                                          <p:val>
                                            <p:strVal val="0-#ppt_h/2"/>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up)">
                                      <p:cBhvr>
                                        <p:cTn id="36" dur="1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p:bldP spid="9"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381008" y="1914208"/>
            <a:ext cx="11332542" cy="1881921"/>
          </a:xfrm>
          <a:prstGeom prst="roundRect">
            <a:avLst/>
          </a:prstGeom>
          <a:ln w="76200">
            <a:solidFill>
              <a:srgbClr val="FFCC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4800" b="1" i="1" u="sng" dirty="0" smtClean="0">
                <a:solidFill>
                  <a:srgbClr val="0C27AC"/>
                </a:solidFill>
                <a:effectLst>
                  <a:glow rad="228600">
                    <a:schemeClr val="accent3">
                      <a:satMod val="175000"/>
                      <a:alpha val="40000"/>
                    </a:schemeClr>
                  </a:glow>
                </a:effectLst>
              </a:rPr>
              <a:t>BUT THEY DID NOT UNDERSTAND</a:t>
            </a:r>
            <a:endParaRPr lang="en-CA" sz="4800" b="1" i="1" dirty="0">
              <a:solidFill>
                <a:srgbClr val="0C27AC"/>
              </a:solidFill>
              <a:effectLst>
                <a:glow rad="228600">
                  <a:schemeClr val="accent3">
                    <a:satMod val="175000"/>
                    <a:alpha val="40000"/>
                  </a:schemeClr>
                </a:glow>
              </a:effectLst>
            </a:endParaRPr>
          </a:p>
          <a:p>
            <a:pPr algn="ctr"/>
            <a:r>
              <a:rPr lang="en-CA" sz="4400" u="sng" dirty="0" smtClean="0"/>
              <a:t>the</a:t>
            </a:r>
            <a:r>
              <a:rPr lang="en-CA" sz="4400" dirty="0" smtClean="0"/>
              <a:t> </a:t>
            </a:r>
            <a:r>
              <a:rPr lang="en-CA" sz="4400" b="1" u="sng" dirty="0" smtClean="0">
                <a:solidFill>
                  <a:srgbClr val="3E3EF0"/>
                </a:solidFill>
                <a:effectLst>
                  <a:glow rad="127000">
                    <a:srgbClr val="FFFF00"/>
                  </a:glow>
                </a:effectLst>
                <a:latin typeface="Arial Black" panose="020B0A04020102020204" pitchFamily="34" charset="0"/>
              </a:rPr>
              <a:t>Word</a:t>
            </a:r>
            <a:r>
              <a:rPr lang="en-CA" sz="4400" b="1" dirty="0" smtClean="0">
                <a:solidFill>
                  <a:srgbClr val="3E3EF0"/>
                </a:solidFill>
                <a:effectLst>
                  <a:glow rad="127000">
                    <a:srgbClr val="FFFF00"/>
                  </a:glow>
                </a:effectLst>
                <a:latin typeface="Arial Black" panose="020B0A04020102020204" pitchFamily="34" charset="0"/>
              </a:rPr>
              <a:t>  				</a:t>
            </a:r>
            <a:r>
              <a:rPr lang="en-CA" sz="2800" b="1" dirty="0" smtClean="0"/>
              <a:t>-</a:t>
            </a:r>
            <a:r>
              <a:rPr lang="en-CA" sz="2800" b="1" dirty="0" smtClean="0">
                <a:solidFill>
                  <a:srgbClr val="3E3EF0"/>
                </a:solidFill>
                <a:effectLst>
                  <a:glow rad="127000">
                    <a:srgbClr val="FFFF00"/>
                  </a:glow>
                </a:effectLst>
                <a:latin typeface="Arial Black" panose="020B0A04020102020204" pitchFamily="34" charset="0"/>
              </a:rPr>
              <a:t> </a:t>
            </a:r>
            <a:r>
              <a:rPr lang="en-CA" sz="3200" b="1" dirty="0" smtClean="0"/>
              <a:t>which He spoke to them.  </a:t>
            </a:r>
            <a:r>
              <a:rPr lang="en-CA" sz="2000" dirty="0" smtClean="0">
                <a:solidFill>
                  <a:schemeClr val="accent4">
                    <a:lumMod val="75000"/>
                  </a:schemeClr>
                </a:solidFill>
              </a:rPr>
              <a:t>Luke 2:50</a:t>
            </a:r>
            <a:endParaRPr lang="en-CA" sz="2000" dirty="0">
              <a:solidFill>
                <a:schemeClr val="accent4">
                  <a:lumMod val="75000"/>
                </a:schemeClr>
              </a:solidFill>
            </a:endParaRPr>
          </a:p>
        </p:txBody>
      </p:sp>
      <p:sp>
        <p:nvSpPr>
          <p:cNvPr id="3" name="Rounded Rectangle 2"/>
          <p:cNvSpPr/>
          <p:nvPr/>
        </p:nvSpPr>
        <p:spPr>
          <a:xfrm>
            <a:off x="381008" y="4404049"/>
            <a:ext cx="11332542" cy="2090057"/>
          </a:xfrm>
          <a:prstGeom prst="roundRect">
            <a:avLst/>
          </a:prstGeom>
          <a:solidFill>
            <a:srgbClr val="00FF99"/>
          </a:solidFill>
          <a:ln w="76200">
            <a:solidFill>
              <a:srgbClr val="FFCC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dirty="0" smtClean="0">
                <a:solidFill>
                  <a:srgbClr val="3E3EF0"/>
                </a:solidFill>
                <a:effectLst>
                  <a:glow rad="127000">
                    <a:srgbClr val="FFFF00"/>
                  </a:glow>
                </a:effectLst>
                <a:latin typeface="Arial Black" panose="020B0A04020102020204" pitchFamily="34" charset="0"/>
              </a:rPr>
              <a:t>The Word </a:t>
            </a:r>
            <a:r>
              <a:rPr lang="en-CA" sz="3600" dirty="0" smtClean="0">
                <a:solidFill>
                  <a:srgbClr val="3E3EF0"/>
                </a:solidFill>
              </a:rPr>
              <a:t>(of which Yahusha spoke) preserves </a:t>
            </a:r>
            <a:br>
              <a:rPr lang="en-CA" sz="3600" dirty="0" smtClean="0">
                <a:solidFill>
                  <a:srgbClr val="3E3EF0"/>
                </a:solidFill>
              </a:rPr>
            </a:br>
            <a:r>
              <a:rPr lang="en-CA" sz="3600" b="1" u="sng" dirty="0" smtClean="0">
                <a:solidFill>
                  <a:srgbClr val="3E3EF0"/>
                </a:solidFill>
                <a:effectLst>
                  <a:glow rad="127000">
                    <a:schemeClr val="tx2">
                      <a:lumMod val="60000"/>
                      <a:lumOff val="40000"/>
                    </a:schemeClr>
                  </a:glow>
                </a:effectLst>
              </a:rPr>
              <a:t>The Covenant</a:t>
            </a:r>
            <a:r>
              <a:rPr lang="en-CA" sz="3600" dirty="0" smtClean="0">
                <a:solidFill>
                  <a:srgbClr val="3E3EF0"/>
                </a:solidFill>
                <a:effectLst>
                  <a:glow rad="127000">
                    <a:schemeClr val="tx2">
                      <a:lumMod val="60000"/>
                      <a:lumOff val="40000"/>
                    </a:schemeClr>
                  </a:glow>
                </a:effectLst>
              </a:rPr>
              <a:t>: </a:t>
            </a:r>
            <a:r>
              <a:rPr lang="en-CA" sz="3600" dirty="0" smtClean="0">
                <a:solidFill>
                  <a:srgbClr val="3E3EF0"/>
                </a:solidFill>
                <a:effectLst/>
              </a:rPr>
              <a:t>the</a:t>
            </a:r>
            <a:r>
              <a:rPr lang="en-CA" sz="3600" dirty="0" smtClean="0">
                <a:solidFill>
                  <a:srgbClr val="3E3EF0"/>
                </a:solidFill>
              </a:rPr>
              <a:t> </a:t>
            </a:r>
            <a:r>
              <a:rPr lang="en-CA" sz="3600" b="1" dirty="0" smtClean="0">
                <a:solidFill>
                  <a:srgbClr val="3E3EF0"/>
                </a:solidFill>
                <a:effectLst>
                  <a:glow rad="127000">
                    <a:srgbClr val="FFCCFF"/>
                  </a:glow>
                </a:effectLst>
              </a:rPr>
              <a:t>SHANEH</a:t>
            </a:r>
            <a:r>
              <a:rPr lang="en-CA" sz="3600" dirty="0" smtClean="0">
                <a:solidFill>
                  <a:srgbClr val="3E3EF0"/>
                </a:solidFill>
              </a:rPr>
              <a:t> based statutes which Yahusha was </a:t>
            </a:r>
            <a:r>
              <a:rPr lang="en-CA" sz="3600" b="1" u="sng" dirty="0" smtClean="0">
                <a:solidFill>
                  <a:srgbClr val="3E3EF0"/>
                </a:solidFill>
                <a:latin typeface="Arial Black" panose="020B0A04020102020204" pitchFamily="34" charset="0"/>
              </a:rPr>
              <a:t>DIRECTLY</a:t>
            </a:r>
            <a:r>
              <a:rPr lang="en-CA" sz="3600" dirty="0" smtClean="0">
                <a:solidFill>
                  <a:srgbClr val="3E3EF0"/>
                </a:solidFill>
              </a:rPr>
              <a:t> being obedient to!  </a:t>
            </a:r>
            <a:endParaRPr lang="en-CA" sz="3600" dirty="0">
              <a:solidFill>
                <a:srgbClr val="3E3EF0"/>
              </a:solidFill>
            </a:endParaRPr>
          </a:p>
        </p:txBody>
      </p:sp>
      <p:sp>
        <p:nvSpPr>
          <p:cNvPr id="5" name="Rounded Rectangle 4"/>
          <p:cNvSpPr/>
          <p:nvPr/>
        </p:nvSpPr>
        <p:spPr>
          <a:xfrm>
            <a:off x="459845" y="573769"/>
            <a:ext cx="7228218" cy="967647"/>
          </a:xfrm>
          <a:prstGeom prst="roundRect">
            <a:avLst/>
          </a:prstGeom>
          <a:solidFill>
            <a:srgbClr val="FFFF00"/>
          </a:solidFill>
          <a:ln w="76200">
            <a:solidFill>
              <a:srgbClr val="FFCC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b="1" dirty="0" smtClean="0">
                <a:ln>
                  <a:solidFill>
                    <a:srgbClr val="0C27AC"/>
                  </a:solidFill>
                </a:ln>
                <a:solidFill>
                  <a:srgbClr val="FF0000"/>
                </a:solidFill>
              </a:rPr>
              <a:t>The sad part is to consider </a:t>
            </a:r>
            <a:r>
              <a:rPr lang="en-CA" sz="2800" b="1" u="sng" dirty="0" smtClean="0">
                <a:ln>
                  <a:solidFill>
                    <a:srgbClr val="0C27AC"/>
                  </a:solidFill>
                </a:ln>
                <a:solidFill>
                  <a:srgbClr val="FF0000"/>
                </a:solidFill>
              </a:rPr>
              <a:t>the state</a:t>
            </a:r>
            <a:r>
              <a:rPr lang="en-CA" sz="2800" b="1" dirty="0" smtClean="0">
                <a:ln>
                  <a:solidFill>
                    <a:srgbClr val="0C27AC"/>
                  </a:solidFill>
                </a:ln>
                <a:solidFill>
                  <a:srgbClr val="FF0000"/>
                </a:solidFill>
              </a:rPr>
              <a:t> of </a:t>
            </a:r>
            <a:r>
              <a:rPr lang="en-CA" sz="2800" b="1" dirty="0" smtClean="0">
                <a:ln>
                  <a:solidFill>
                    <a:srgbClr val="0C27AC"/>
                  </a:solidFill>
                </a:ln>
                <a:solidFill>
                  <a:srgbClr val="0066FF"/>
                </a:solidFill>
              </a:rPr>
              <a:t>Yahusha’s</a:t>
            </a:r>
            <a:r>
              <a:rPr lang="en-CA" sz="2800" b="1" dirty="0" smtClean="0">
                <a:ln>
                  <a:solidFill>
                    <a:srgbClr val="0C27AC"/>
                  </a:solidFill>
                </a:ln>
                <a:solidFill>
                  <a:srgbClr val="FF0000"/>
                </a:solidFill>
              </a:rPr>
              <a:t> earthly parents in </a:t>
            </a:r>
            <a:r>
              <a:rPr lang="en-CA" sz="2800" b="1" dirty="0" smtClean="0">
                <a:ln>
                  <a:solidFill>
                    <a:srgbClr val="0C27AC"/>
                  </a:solidFill>
                </a:ln>
                <a:solidFill>
                  <a:srgbClr val="0070C0"/>
                </a:solidFill>
              </a:rPr>
              <a:t>Luke 2:50.</a:t>
            </a:r>
            <a:endParaRPr lang="en-CA" sz="2800" dirty="0">
              <a:solidFill>
                <a:srgbClr val="0070C0"/>
              </a:solidFill>
            </a:endParaRPr>
          </a:p>
        </p:txBody>
      </p:sp>
      <p:sp>
        <p:nvSpPr>
          <p:cNvPr id="2" name="Slide Number Placeholder 1"/>
          <p:cNvSpPr>
            <a:spLocks noGrp="1"/>
          </p:cNvSpPr>
          <p:nvPr>
            <p:ph type="sldNum" sz="quarter" idx="12"/>
          </p:nvPr>
        </p:nvSpPr>
        <p:spPr>
          <a:xfrm>
            <a:off x="11803224" y="6502206"/>
            <a:ext cx="388776" cy="365125"/>
          </a:xfrm>
        </p:spPr>
        <p:txBody>
          <a:bodyPr/>
          <a:lstStyle/>
          <a:p>
            <a:fld id="{6D22F896-40B5-4ADD-8801-0D06FADFA095}" type="slidenum">
              <a:rPr lang="en-US" sz="1400" smtClean="0"/>
              <a:t>24</a:t>
            </a:fld>
            <a:endParaRPr lang="en-US" sz="1400" dirty="0"/>
          </a:p>
        </p:txBody>
      </p:sp>
      <p:pic>
        <p:nvPicPr>
          <p:cNvPr id="2050" name="Picture 2" descr="https://www.myjerusalemstore.com/media/catalog/product/Assets/NewProductImages/product_page_image_large_no_frame/D/e/Deluxe-Mini-Torah-Scroll-Replica-JT-1107-3_large_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31994" y="2986504"/>
            <a:ext cx="1619250" cy="1619250"/>
          </a:xfrm>
          <a:prstGeom prst="rect">
            <a:avLst/>
          </a:prstGeom>
          <a:ln w="88900" cap="sq" cmpd="thickThin">
            <a:solidFill>
              <a:srgbClr val="9933FF"/>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8564084" y="0"/>
            <a:ext cx="3627916" cy="1754326"/>
          </a:xfrm>
          <a:prstGeom prst="rect">
            <a:avLst/>
          </a:prstGeom>
          <a:noFill/>
        </p:spPr>
        <p:txBody>
          <a:bodyPr wrap="none" lIns="91440" tIns="45720" rIns="91440" bIns="45720">
            <a:spAutoFit/>
            <a:scene3d>
              <a:camera prst="perspectiveHeroicExtremeLeftFacing"/>
              <a:lightRig rig="soft" dir="t">
                <a:rot lat="0" lon="0" rev="10800000"/>
              </a:lightRig>
            </a:scene3d>
            <a:sp3d>
              <a:bevelT w="27940" h="12700"/>
              <a:contourClr>
                <a:srgbClr val="DDDDDD"/>
              </a:contourClr>
            </a:sp3d>
          </a:bodyPr>
          <a:lstStyle/>
          <a:p>
            <a:pPr algn="ctr"/>
            <a:r>
              <a:rPr lang="en-US" sz="5400" b="1" cap="none" spc="150" dirty="0" smtClean="0">
                <a:ln w="11430"/>
                <a:solidFill>
                  <a:srgbClr val="F8F8F8"/>
                </a:solidFill>
                <a:effectLst>
                  <a:outerShdw blurRad="25400" algn="tl" rotWithShape="0">
                    <a:srgbClr val="000000">
                      <a:alpha val="43000"/>
                    </a:srgbClr>
                  </a:outerShdw>
                  <a:reflection blurRad="50800" stA="41000" endPos="45500" dist="25400" dir="5400000" sy="-100000" algn="bl" rotWithShape="0"/>
                </a:effectLst>
              </a:rPr>
              <a:t>They did</a:t>
            </a:r>
            <a:br>
              <a:rPr lang="en-US" sz="5400" b="1" cap="none" spc="150" dirty="0" smtClean="0">
                <a:ln w="11430"/>
                <a:solidFill>
                  <a:srgbClr val="F8F8F8"/>
                </a:solidFill>
                <a:effectLst>
                  <a:outerShdw blurRad="25400" algn="tl" rotWithShape="0">
                    <a:srgbClr val="000000">
                      <a:alpha val="43000"/>
                    </a:srgbClr>
                  </a:outerShdw>
                  <a:reflection blurRad="50800" stA="41000" endPos="45500" dist="25400" dir="5400000" sy="-100000" algn="bl" rotWithShape="0"/>
                </a:effectLst>
              </a:rPr>
            </a:br>
            <a:r>
              <a:rPr lang="en-US" sz="5400" b="1" cap="none" spc="150" dirty="0" smtClean="0">
                <a:ln w="11430"/>
                <a:solidFill>
                  <a:srgbClr val="F8F8F8"/>
                </a:solidFill>
                <a:effectLst>
                  <a:outerShdw blurRad="25400" algn="tl" rotWithShape="0">
                    <a:srgbClr val="000000">
                      <a:alpha val="43000"/>
                    </a:srgbClr>
                  </a:outerShdw>
                  <a:reflection blurRad="50800" stA="41000" endPos="45500" dist="25400" dir="5400000" sy="-100000" algn="bl" rotWithShape="0"/>
                </a:effectLst>
              </a:rPr>
              <a:t>not know!</a:t>
            </a:r>
            <a:endParaRPr lang="en-US" sz="5400" b="1" cap="none" spc="150" dirty="0">
              <a:ln w="11430"/>
              <a:solidFill>
                <a:srgbClr val="F8F8F8"/>
              </a:solidFill>
              <a:effectLst>
                <a:outerShdw blurRad="25400" algn="tl" rotWithShape="0">
                  <a:srgbClr val="000000">
                    <a:alpha val="43000"/>
                  </a:srgbClr>
                </a:outerShdw>
                <a:reflection blurRad="50800" stA="41000" endPos="45500" dist="25400" dir="5400000" sy="-100000" algn="bl" rotWithShape="0"/>
              </a:effectLst>
            </a:endParaRPr>
          </a:p>
        </p:txBody>
      </p:sp>
      <p:pic>
        <p:nvPicPr>
          <p:cNvPr id="7" name="Picture 2" descr="C:\Users\Rae\Desktop\yellow face tears.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6965044" y="-28845"/>
            <a:ext cx="2383142" cy="2372550"/>
          </a:xfrm>
          <a:prstGeom prst="rect">
            <a:avLst/>
          </a:prstGeom>
          <a:noFill/>
          <a:effectLst>
            <a:glow rad="5080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048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31" presetClass="entr" presetSubtype="0" fill="hold" grpId="0" nodeType="afterEffect">
                                  <p:stCondLst>
                                    <p:cond delay="200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style.rotation</p:attrName>
                                        </p:attrNameLst>
                                      </p:cBhvr>
                                      <p:tavLst>
                                        <p:tav tm="0">
                                          <p:val>
                                            <p:fltVal val="90"/>
                                          </p:val>
                                        </p:tav>
                                        <p:tav tm="100000">
                                          <p:val>
                                            <p:fltVal val="0"/>
                                          </p:val>
                                        </p:tav>
                                      </p:tavLst>
                                    </p:anim>
                                    <p:animEffect transition="in" filter="fade">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heel(1)">
                                      <p:cBhvr>
                                        <p:cTn id="26"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60000"/>
                <a:lumOff val="40000"/>
              </a:schemeClr>
            </a:gs>
            <a:gs pos="56000">
              <a:srgbClr val="3E3EF0"/>
            </a:gs>
            <a:gs pos="100000">
              <a:srgbClr val="FF6600">
                <a:alpha val="68000"/>
              </a:srgbClr>
            </a:gs>
          </a:gsLst>
          <a:lin ang="5400000" scaled="1"/>
        </a:gradFill>
        <a:effectLst/>
      </p:bgPr>
    </p:bg>
    <p:spTree>
      <p:nvGrpSpPr>
        <p:cNvPr id="1" name=""/>
        <p:cNvGrpSpPr/>
        <p:nvPr/>
      </p:nvGrpSpPr>
      <p:grpSpPr>
        <a:xfrm>
          <a:off x="0" y="0"/>
          <a:ext cx="0" cy="0"/>
          <a:chOff x="0" y="0"/>
          <a:chExt cx="0" cy="0"/>
        </a:xfrm>
      </p:grpSpPr>
      <p:pic>
        <p:nvPicPr>
          <p:cNvPr id="1027" name="Picture 3" descr="C:\Users\Rae\Desktop\Edit Tschoepe for CCC\2. Galatians &amp; Beggerly Elements\Galatians Art\questions12bkgd.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66801" y="0"/>
            <a:ext cx="134239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4092092" y="242999"/>
            <a:ext cx="7797233" cy="4614135"/>
          </a:xfrm>
          <a:prstGeom prst="roundRect">
            <a:avLst>
              <a:gd name="adj" fmla="val 11725"/>
            </a:avLst>
          </a:prstGeom>
          <a:noFill/>
          <a:ln w="285750">
            <a:solidFill>
              <a:schemeClr val="bg1">
                <a:lumMod val="50000"/>
                <a:lumOff val="50000"/>
              </a:schemeClr>
            </a:solid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dirty="0" smtClean="0">
                <a:solidFill>
                  <a:schemeClr val="bg1"/>
                </a:solidFill>
              </a:rPr>
              <a:t>With </a:t>
            </a:r>
            <a:r>
              <a:rPr lang="en-US" sz="2800" dirty="0" smtClean="0">
                <a:solidFill>
                  <a:srgbClr val="3E3EF0"/>
                </a:solidFill>
              </a:rPr>
              <a:t>Yahusha</a:t>
            </a:r>
            <a:r>
              <a:rPr lang="en-US" sz="2800" dirty="0" smtClean="0">
                <a:solidFill>
                  <a:schemeClr val="bg1"/>
                </a:solidFill>
              </a:rPr>
              <a:t> speaking these words </a:t>
            </a:r>
            <a:br>
              <a:rPr lang="en-US" sz="2800" dirty="0" smtClean="0">
                <a:solidFill>
                  <a:schemeClr val="bg1"/>
                </a:solidFill>
              </a:rPr>
            </a:br>
            <a:r>
              <a:rPr lang="en-US" sz="2800" dirty="0" smtClean="0">
                <a:solidFill>
                  <a:schemeClr val="bg1"/>
                </a:solidFill>
              </a:rPr>
              <a:t>to His parents, is it possible to understand that </a:t>
            </a:r>
            <a:r>
              <a:rPr lang="en-US" sz="2800" dirty="0" smtClean="0">
                <a:solidFill>
                  <a:srgbClr val="3E3EF0"/>
                </a:solidFill>
              </a:rPr>
              <a:t>Yahusha</a:t>
            </a:r>
            <a:r>
              <a:rPr lang="en-US" sz="2800" dirty="0" smtClean="0">
                <a:solidFill>
                  <a:schemeClr val="bg1"/>
                </a:solidFill>
              </a:rPr>
              <a:t> was declaring -  </a:t>
            </a:r>
          </a:p>
          <a:p>
            <a:pPr algn="ctr"/>
            <a:endParaRPr lang="en-US" sz="1600" dirty="0" smtClean="0">
              <a:solidFill>
                <a:schemeClr val="bg1"/>
              </a:solidFill>
            </a:endParaRPr>
          </a:p>
          <a:p>
            <a:pPr algn="ctr"/>
            <a:r>
              <a:rPr lang="en-US" sz="3600" b="1" dirty="0" smtClean="0">
                <a:solidFill>
                  <a:srgbClr val="3E3EF0"/>
                </a:solidFill>
              </a:rPr>
              <a:t>I am observing the Mo-edim of  </a:t>
            </a:r>
            <a:br>
              <a:rPr lang="en-US" sz="3600" b="1" dirty="0" smtClean="0">
                <a:solidFill>
                  <a:srgbClr val="3E3EF0"/>
                </a:solidFill>
              </a:rPr>
            </a:br>
            <a:r>
              <a:rPr lang="en-US" sz="3600" b="1" dirty="0" smtClean="0">
                <a:solidFill>
                  <a:srgbClr val="3E3EF0"/>
                </a:solidFill>
              </a:rPr>
              <a:t>Yahuah’s Covenant Calendar; </a:t>
            </a:r>
            <a:br>
              <a:rPr lang="en-US" sz="3600" b="1" dirty="0" smtClean="0">
                <a:solidFill>
                  <a:srgbClr val="3E3EF0"/>
                </a:solidFill>
              </a:rPr>
            </a:br>
            <a:r>
              <a:rPr lang="en-US" sz="3600" b="1" dirty="0" smtClean="0">
                <a:ln w="28575">
                  <a:solidFill>
                    <a:srgbClr val="3E3EF0"/>
                  </a:solidFill>
                </a:ln>
                <a:solidFill>
                  <a:srgbClr val="FF0000"/>
                </a:solidFill>
              </a:rPr>
              <a:t>your current practice of the </a:t>
            </a:r>
            <a:br>
              <a:rPr lang="en-US" sz="3600" b="1" dirty="0" smtClean="0">
                <a:ln w="28575">
                  <a:solidFill>
                    <a:srgbClr val="3E3EF0"/>
                  </a:solidFill>
                </a:ln>
                <a:solidFill>
                  <a:srgbClr val="FF0000"/>
                </a:solidFill>
              </a:rPr>
            </a:br>
            <a:r>
              <a:rPr lang="en-US" sz="3600" b="1" dirty="0" smtClean="0">
                <a:ln w="28575">
                  <a:solidFill>
                    <a:srgbClr val="3E3EF0"/>
                  </a:solidFill>
                </a:ln>
                <a:solidFill>
                  <a:srgbClr val="FF0000"/>
                </a:solidFill>
              </a:rPr>
              <a:t>lunar reckoning for the festivals </a:t>
            </a:r>
            <a:br>
              <a:rPr lang="en-US" sz="3600" b="1" dirty="0" smtClean="0">
                <a:ln w="28575">
                  <a:solidFill>
                    <a:srgbClr val="3E3EF0"/>
                  </a:solidFill>
                </a:ln>
                <a:solidFill>
                  <a:srgbClr val="FF0000"/>
                </a:solidFill>
              </a:rPr>
            </a:br>
            <a:r>
              <a:rPr lang="en-US" sz="3600" b="1" dirty="0" smtClean="0">
                <a:ln w="28575">
                  <a:solidFill>
                    <a:srgbClr val="3E3EF0"/>
                  </a:solidFill>
                </a:ln>
                <a:solidFill>
                  <a:srgbClr val="FF0000"/>
                </a:solidFill>
              </a:rPr>
              <a:t>is not from the Torah! </a:t>
            </a:r>
            <a:endParaRPr lang="en-US" sz="3600" b="1" dirty="0">
              <a:ln w="28575">
                <a:solidFill>
                  <a:srgbClr val="3E3EF0"/>
                </a:solidFill>
              </a:ln>
              <a:solidFill>
                <a:srgbClr val="FF0000"/>
              </a:solidFill>
            </a:endParaRPr>
          </a:p>
        </p:txBody>
      </p:sp>
      <p:sp>
        <p:nvSpPr>
          <p:cNvPr id="2" name="Slide Number Placeholder 1"/>
          <p:cNvSpPr>
            <a:spLocks noGrp="1"/>
          </p:cNvSpPr>
          <p:nvPr>
            <p:ph type="sldNum" sz="quarter" idx="12"/>
          </p:nvPr>
        </p:nvSpPr>
        <p:spPr>
          <a:xfrm>
            <a:off x="11782425" y="6492875"/>
            <a:ext cx="409575" cy="365125"/>
          </a:xfrm>
        </p:spPr>
        <p:txBody>
          <a:bodyPr/>
          <a:lstStyle/>
          <a:p>
            <a:fld id="{6D22F896-40B5-4ADD-8801-0D06FADFA095}" type="slidenum">
              <a:rPr lang="en-US" sz="1400" smtClean="0">
                <a:solidFill>
                  <a:schemeClr val="bg1"/>
                </a:solidFill>
              </a:rPr>
              <a:t>25</a:t>
            </a:fld>
            <a:endParaRPr lang="en-US" sz="1400" dirty="0">
              <a:solidFill>
                <a:schemeClr val="bg1"/>
              </a:solidFill>
            </a:endParaRPr>
          </a:p>
        </p:txBody>
      </p:sp>
      <p:sp>
        <p:nvSpPr>
          <p:cNvPr id="5" name="Rectangle 4"/>
          <p:cNvSpPr/>
          <p:nvPr/>
        </p:nvSpPr>
        <p:spPr>
          <a:xfrm>
            <a:off x="4188543" y="4916129"/>
            <a:ext cx="5702790" cy="1754326"/>
          </a:xfrm>
          <a:prstGeom prst="rect">
            <a:avLst/>
          </a:prstGeom>
          <a:noFill/>
        </p:spPr>
        <p:txBody>
          <a:bodyPr wrap="square" lIns="91440" tIns="45720" rIns="91440" bIns="45720">
            <a:spAutoFit/>
            <a:scene3d>
              <a:camera prst="isometricOffAxis1Right"/>
              <a:lightRig rig="soft" dir="t">
                <a:rot lat="0" lon="0" rev="10800000"/>
              </a:lightRig>
            </a:scene3d>
            <a:sp3d>
              <a:bevelT w="27940" h="12700"/>
              <a:contourClr>
                <a:srgbClr val="DDDDDD"/>
              </a:contourClr>
            </a:sp3d>
          </a:bodyPr>
          <a:lstStyle/>
          <a:p>
            <a:pPr algn="ctr"/>
            <a:r>
              <a:rPr lang="en-US" sz="5400" b="1" cap="none" spc="150" dirty="0" smtClean="0">
                <a:ln w="11430">
                  <a:solidFill>
                    <a:srgbClr val="002060"/>
                  </a:solidFill>
                </a:ln>
                <a:solidFill>
                  <a:schemeClr val="accent1">
                    <a:lumMod val="40000"/>
                    <a:lumOff val="60000"/>
                  </a:schemeClr>
                </a:solidFill>
                <a:effectLst>
                  <a:outerShdw blurRad="25400" algn="tl" rotWithShape="0">
                    <a:srgbClr val="000000">
                      <a:alpha val="43000"/>
                    </a:srgbClr>
                  </a:outerShdw>
                  <a:reflection blurRad="50800" stA="41000" endPos="45500" dist="25400" dir="5400000" sy="-100000" algn="bl" rotWithShape="0"/>
                </a:effectLst>
              </a:rPr>
              <a:t>Was a little </a:t>
            </a:r>
          </a:p>
          <a:p>
            <a:pPr algn="ctr"/>
            <a:r>
              <a:rPr lang="en-US" sz="5400" b="1" cap="none" spc="150" dirty="0" smtClean="0">
                <a:ln w="11430">
                  <a:solidFill>
                    <a:srgbClr val="002060"/>
                  </a:solidFill>
                </a:ln>
                <a:solidFill>
                  <a:schemeClr val="accent1">
                    <a:lumMod val="40000"/>
                    <a:lumOff val="60000"/>
                  </a:schemeClr>
                </a:solidFill>
                <a:effectLst>
                  <a:outerShdw blurRad="25400" algn="tl" rotWithShape="0">
                    <a:srgbClr val="000000">
                      <a:alpha val="43000"/>
                    </a:srgbClr>
                  </a:outerShdw>
                  <a:reflection blurRad="50800" stA="41000" endPos="45500" dist="25400" dir="5400000" sy="-100000" algn="bl" rotWithShape="0"/>
                </a:effectLst>
              </a:rPr>
              <a:t>child leading?</a:t>
            </a:r>
            <a:endParaRPr lang="en-US" sz="5400" b="1" cap="none" spc="150" dirty="0">
              <a:ln w="11430">
                <a:solidFill>
                  <a:srgbClr val="002060"/>
                </a:solidFill>
              </a:ln>
              <a:solidFill>
                <a:schemeClr val="accent1">
                  <a:lumMod val="40000"/>
                  <a:lumOff val="60000"/>
                </a:schemeClr>
              </a:solidFill>
              <a:effectLst>
                <a:outerShdw blurRad="25400" algn="tl" rotWithShape="0">
                  <a:srgbClr val="000000">
                    <a:alpha val="43000"/>
                  </a:srgbClr>
                </a:outerShdw>
                <a:reflection blurRad="50800" stA="41000" endPos="45500" dist="25400" dir="5400000" sy="-100000" algn="bl" rotWithShape="0"/>
              </a:effectLst>
            </a:endParaRPr>
          </a:p>
        </p:txBody>
      </p:sp>
      <p:pic>
        <p:nvPicPr>
          <p:cNvPr id="3075" name="Picture 3" descr="C:\Users\Rae\Desktop\child leads.jpg"/>
          <p:cNvPicPr>
            <a:picLocks noChangeAspect="1" noChangeArrowheads="1"/>
          </p:cNvPicPr>
          <p:nvPr/>
        </p:nvPicPr>
        <p:blipFill>
          <a:blip r:embed="rId4" cstate="email">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a:ext>
            </a:extLst>
          </a:blip>
          <a:srcRect/>
          <a:stretch>
            <a:fillRect/>
          </a:stretch>
        </p:blipFill>
        <p:spPr bwMode="auto">
          <a:xfrm>
            <a:off x="10056433" y="4268803"/>
            <a:ext cx="1721816" cy="258919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8268534" y="6463692"/>
            <a:ext cx="2165168" cy="365125"/>
          </a:xfrm>
          <a:prstGeom prst="roundRect">
            <a:avLst>
              <a:gd name="adj" fmla="val 50000"/>
            </a:avLst>
          </a:prstGeom>
          <a:solidFill>
            <a:srgbClr val="FFCCFF"/>
          </a:solidFill>
          <a:ln>
            <a:solidFill>
              <a:srgbClr val="FF66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1" dirty="0" smtClean="0">
                <a:solidFill>
                  <a:srgbClr val="3E3EF0"/>
                </a:solidFill>
              </a:rPr>
              <a:t>Witnessing? John 7:7 </a:t>
            </a:r>
            <a:endParaRPr lang="en-CA" sz="1400" b="1" dirty="0">
              <a:solidFill>
                <a:srgbClr val="3E3EF0"/>
              </a:solidFill>
            </a:endParaRPr>
          </a:p>
        </p:txBody>
      </p:sp>
    </p:spTree>
    <p:extLst>
      <p:ext uri="{BB962C8B-B14F-4D97-AF65-F5344CB8AC3E}">
        <p14:creationId xmlns:p14="http://schemas.microsoft.com/office/powerpoint/2010/main" val="2278234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53" presetClass="entr" presetSubtype="16" fill="hold" nodeType="withEffect">
                                  <p:stCondLst>
                                    <p:cond delay="0"/>
                                  </p:stCondLst>
                                  <p:childTnLst>
                                    <p:set>
                                      <p:cBhvr>
                                        <p:cTn id="12" dur="1" fill="hold">
                                          <p:stCondLst>
                                            <p:cond delay="0"/>
                                          </p:stCondLst>
                                        </p:cTn>
                                        <p:tgtEl>
                                          <p:spTgt spid="3075"/>
                                        </p:tgtEl>
                                        <p:attrNameLst>
                                          <p:attrName>style.visibility</p:attrName>
                                        </p:attrNameLst>
                                      </p:cBhvr>
                                      <p:to>
                                        <p:strVal val="visible"/>
                                      </p:to>
                                    </p:set>
                                    <p:anim calcmode="lin" valueType="num">
                                      <p:cBhvr>
                                        <p:cTn id="13" dur="1000" fill="hold"/>
                                        <p:tgtEl>
                                          <p:spTgt spid="3075"/>
                                        </p:tgtEl>
                                        <p:attrNameLst>
                                          <p:attrName>ppt_w</p:attrName>
                                        </p:attrNameLst>
                                      </p:cBhvr>
                                      <p:tavLst>
                                        <p:tav tm="0">
                                          <p:val>
                                            <p:fltVal val="0"/>
                                          </p:val>
                                        </p:tav>
                                        <p:tav tm="100000">
                                          <p:val>
                                            <p:strVal val="#ppt_w"/>
                                          </p:val>
                                        </p:tav>
                                      </p:tavLst>
                                    </p:anim>
                                    <p:anim calcmode="lin" valueType="num">
                                      <p:cBhvr>
                                        <p:cTn id="14" dur="1000" fill="hold"/>
                                        <p:tgtEl>
                                          <p:spTgt spid="3075"/>
                                        </p:tgtEl>
                                        <p:attrNameLst>
                                          <p:attrName>ppt_h</p:attrName>
                                        </p:attrNameLst>
                                      </p:cBhvr>
                                      <p:tavLst>
                                        <p:tav tm="0">
                                          <p:val>
                                            <p:fltVal val="0"/>
                                          </p:val>
                                        </p:tav>
                                        <p:tav tm="100000">
                                          <p:val>
                                            <p:strVal val="#ppt_h"/>
                                          </p:val>
                                        </p:tav>
                                      </p:tavLst>
                                    </p:anim>
                                    <p:animEffect transition="in" filter="fade">
                                      <p:cBhvr>
                                        <p:cTn id="15" dur="1000"/>
                                        <p:tgtEl>
                                          <p:spTgt spid="3075"/>
                                        </p:tgtEl>
                                      </p:cBhvr>
                                    </p:animEffect>
                                  </p:childTnLst>
                                </p:cTn>
                              </p:par>
                            </p:childTnLst>
                          </p:cTn>
                        </p:par>
                        <p:par>
                          <p:cTn id="16" fill="hold">
                            <p:stCondLst>
                              <p:cond delay="1000"/>
                            </p:stCondLst>
                            <p:childTnLst>
                              <p:par>
                                <p:cTn id="17" presetID="6" presetClass="entr" presetSubtype="16" fill="hold" grpId="0" nodeType="afterEffect">
                                  <p:stCondLst>
                                    <p:cond delay="200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359900" y="6454775"/>
            <a:ext cx="2743200" cy="365125"/>
          </a:xfrm>
        </p:spPr>
        <p:txBody>
          <a:bodyPr/>
          <a:lstStyle/>
          <a:p>
            <a:fld id="{6D22F896-40B5-4ADD-8801-0D06FADFA095}" type="slidenum">
              <a:rPr lang="en-US" smtClean="0"/>
              <a:t>26</a:t>
            </a:fld>
            <a:endParaRPr lang="en-US" dirty="0"/>
          </a:p>
        </p:txBody>
      </p:sp>
      <p:sp>
        <p:nvSpPr>
          <p:cNvPr id="3" name="Rectangle 2"/>
          <p:cNvSpPr/>
          <p:nvPr/>
        </p:nvSpPr>
        <p:spPr>
          <a:xfrm>
            <a:off x="236238" y="643182"/>
            <a:ext cx="6042378" cy="5509200"/>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4400" b="1" cap="none" spc="150" dirty="0" smtClean="0">
                <a:ln w="11430"/>
                <a:solidFill>
                  <a:srgbClr val="F8F8F8"/>
                </a:solidFill>
                <a:effectLst>
                  <a:outerShdw blurRad="25400" algn="tl" rotWithShape="0">
                    <a:srgbClr val="000000">
                      <a:alpha val="43000"/>
                    </a:srgbClr>
                  </a:outerShdw>
                </a:effectLst>
              </a:rPr>
              <a:t>This is just one witness proving the presence of two calendars in the Gospels and the proximity of their closeness in calculations.</a:t>
            </a:r>
            <a:endParaRPr lang="en-US" sz="4400" b="1" cap="none" spc="150" dirty="0">
              <a:ln w="11430"/>
              <a:solidFill>
                <a:srgbClr val="F8F8F8"/>
              </a:solidFill>
              <a:effectLst>
                <a:outerShdw blurRad="25400" algn="tl" rotWithShape="0">
                  <a:srgbClr val="000000">
                    <a:alpha val="43000"/>
                  </a:srgbClr>
                </a:outerShdw>
              </a:effectLst>
            </a:endParaRPr>
          </a:p>
        </p:txBody>
      </p:sp>
      <p:pic>
        <p:nvPicPr>
          <p:cNvPr id="4098" name="Picture 2" descr="C:\Users\Rae\Desktop\open bible witness.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94118" y="526446"/>
            <a:ext cx="5170336" cy="2906999"/>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5" name="Rectangle 4"/>
          <p:cNvSpPr/>
          <p:nvPr/>
        </p:nvSpPr>
        <p:spPr>
          <a:xfrm>
            <a:off x="6089214" y="3607536"/>
            <a:ext cx="5856350" cy="3046988"/>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3200" b="1" cap="none" spc="150" dirty="0" smtClean="0">
                <a:ln w="11430"/>
                <a:solidFill>
                  <a:srgbClr val="F8F8F8"/>
                </a:solidFill>
                <a:effectLst>
                  <a:outerShdw blurRad="25400" algn="tl" rotWithShape="0">
                    <a:srgbClr val="000000">
                      <a:alpha val="43000"/>
                    </a:srgbClr>
                  </a:outerShdw>
                </a:effectLst>
              </a:rPr>
              <a:t>There are many more witnesses such as:</a:t>
            </a:r>
            <a:endParaRPr lang="en-US" sz="3200" b="1" spc="150" dirty="0" smtClean="0">
              <a:ln w="11430"/>
              <a:solidFill>
                <a:srgbClr val="F8F8F8"/>
              </a:solidFill>
              <a:effectLst>
                <a:outerShdw blurRad="25400" algn="tl" rotWithShape="0">
                  <a:srgbClr val="000000">
                    <a:alpha val="43000"/>
                  </a:srgbClr>
                </a:outerShdw>
              </a:effectLst>
            </a:endParaRPr>
          </a:p>
          <a:p>
            <a:pPr marL="742950" indent="-742950">
              <a:buAutoNum type="arabicPeriod"/>
            </a:pPr>
            <a:r>
              <a:rPr lang="en-US" sz="3200" b="1" cap="none" spc="150" dirty="0" smtClean="0">
                <a:ln w="11430"/>
                <a:solidFill>
                  <a:srgbClr val="F8F8F8"/>
                </a:solidFill>
                <a:effectLst>
                  <a:outerShdw blurRad="25400" algn="tl" rotWithShape="0">
                    <a:srgbClr val="000000">
                      <a:alpha val="43000"/>
                    </a:srgbClr>
                  </a:outerShdw>
                </a:effectLst>
              </a:rPr>
              <a:t>John 7: Jews’ Feast of Tabernacles</a:t>
            </a:r>
          </a:p>
          <a:p>
            <a:pPr marL="742950" indent="-742950">
              <a:buAutoNum type="arabicPeriod"/>
            </a:pPr>
            <a:r>
              <a:rPr lang="en-US" sz="3200" b="1" spc="150" dirty="0" smtClean="0">
                <a:ln w="11430"/>
                <a:solidFill>
                  <a:srgbClr val="F8F8F8"/>
                </a:solidFill>
                <a:effectLst>
                  <a:outerShdw blurRad="25400" algn="tl" rotWithShape="0">
                    <a:srgbClr val="000000">
                      <a:alpha val="43000"/>
                    </a:srgbClr>
                  </a:outerShdw>
                </a:effectLst>
              </a:rPr>
              <a:t>Yahusha’s Passover</a:t>
            </a:r>
            <a:br>
              <a:rPr lang="en-US" sz="3200" b="1" spc="150" dirty="0" smtClean="0">
                <a:ln w="11430"/>
                <a:solidFill>
                  <a:srgbClr val="F8F8F8"/>
                </a:solidFill>
                <a:effectLst>
                  <a:outerShdw blurRad="25400" algn="tl" rotWithShape="0">
                    <a:srgbClr val="000000">
                      <a:alpha val="43000"/>
                    </a:srgbClr>
                  </a:outerShdw>
                </a:effectLst>
              </a:rPr>
            </a:br>
            <a:r>
              <a:rPr lang="en-US" sz="3200" b="1" spc="150" dirty="0" smtClean="0">
                <a:ln w="11430"/>
                <a:solidFill>
                  <a:srgbClr val="F8F8F8"/>
                </a:solidFill>
                <a:effectLst>
                  <a:outerShdw blurRad="25400" algn="tl" rotWithShape="0">
                    <a:srgbClr val="000000">
                      <a:alpha val="43000"/>
                    </a:srgbClr>
                  </a:outerShdw>
                </a:effectLst>
              </a:rPr>
              <a:t>&amp; the </a:t>
            </a:r>
            <a:r>
              <a:rPr lang="en-US" sz="3200" b="1" u="sng" spc="150" dirty="0" smtClean="0">
                <a:ln w="11430">
                  <a:solidFill>
                    <a:srgbClr val="FF6600"/>
                  </a:solidFill>
                </a:ln>
                <a:solidFill>
                  <a:srgbClr val="FFCCFF"/>
                </a:solidFill>
                <a:effectLst>
                  <a:glow rad="76200">
                    <a:schemeClr val="tx2">
                      <a:lumMod val="60000"/>
                      <a:lumOff val="40000"/>
                    </a:schemeClr>
                  </a:glow>
                  <a:outerShdw blurRad="25400" algn="tl" rotWithShape="0">
                    <a:srgbClr val="000000">
                      <a:alpha val="43000"/>
                    </a:srgbClr>
                  </a:outerShdw>
                </a:effectLst>
                <a:latin typeface="Comic Sans MS" panose="030F0702030302020204" pitchFamily="66" charset="0"/>
              </a:rPr>
              <a:t>12 hour OFFSET</a:t>
            </a:r>
            <a:endParaRPr lang="en-US" sz="3200" b="1" u="sng" cap="none" spc="150" dirty="0">
              <a:ln w="11430">
                <a:solidFill>
                  <a:srgbClr val="FF6600"/>
                </a:solidFill>
              </a:ln>
              <a:solidFill>
                <a:srgbClr val="FFCCFF"/>
              </a:solidFill>
              <a:effectLst>
                <a:glow rad="76200">
                  <a:schemeClr val="tx2">
                    <a:lumMod val="60000"/>
                    <a:lumOff val="40000"/>
                  </a:schemeClr>
                </a:glow>
                <a:outerShdw blurRad="25400" algn="tl" rotWithShape="0">
                  <a:srgbClr val="000000">
                    <a:alpha val="43000"/>
                  </a:srgbClr>
                </a:outerShdw>
              </a:effectLst>
              <a:latin typeface="Comic Sans MS" panose="030F0702030302020204" pitchFamily="66" charset="0"/>
            </a:endParaRPr>
          </a:p>
        </p:txBody>
      </p:sp>
      <p:sp>
        <p:nvSpPr>
          <p:cNvPr id="4" name="Explosion 1 3"/>
          <p:cNvSpPr/>
          <p:nvPr/>
        </p:nvSpPr>
        <p:spPr>
          <a:xfrm>
            <a:off x="11513375" y="5685964"/>
            <a:ext cx="535021" cy="418290"/>
          </a:xfrm>
          <a:prstGeom prst="irregularSeal1">
            <a:avLst/>
          </a:prstGeom>
          <a:solidFill>
            <a:srgbClr val="FFCCFF"/>
          </a:solidFill>
          <a:ln>
            <a:solidFill>
              <a:srgbClr val="FF0000"/>
            </a:solidFill>
          </a:ln>
          <a:effectLst>
            <a:glow rad="101600">
              <a:srgbClr val="FFFF00"/>
            </a:glo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90258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up)">
                                      <p:cBhvr>
                                        <p:cTn id="7" dur="500"/>
                                        <p:tgtEl>
                                          <p:spTgt spid="5">
                                            <p:txEl>
                                              <p:pRg st="2" end="2"/>
                                            </p:txEl>
                                          </p:spTgt>
                                        </p:tgtEl>
                                      </p:cBhvr>
                                    </p:animEffect>
                                  </p:childTnLst>
                                </p:cTn>
                              </p:par>
                            </p:childTnLst>
                          </p:cTn>
                        </p:par>
                        <p:par>
                          <p:cTn id="8" fill="hold">
                            <p:stCondLst>
                              <p:cond delay="500"/>
                            </p:stCondLst>
                            <p:childTnLst>
                              <p:par>
                                <p:cTn id="9" presetID="47" presetClass="entr" presetSubtype="0" fill="hold" grpId="0"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500"/>
                            </p:stCondLst>
                            <p:childTnLst>
                              <p:par>
                                <p:cTn id="15" presetID="35" presetClass="emph" presetSubtype="0" repeatCount="4000" fill="hold" grpId="1" nodeType="afterEffect">
                                  <p:stCondLst>
                                    <p:cond delay="0"/>
                                  </p:stCondLst>
                                  <p:childTnLst>
                                    <p:anim calcmode="discrete" valueType="str">
                                      <p:cBhvr>
                                        <p:cTn id="16" dur="1000" fill="hold"/>
                                        <p:tgtEl>
                                          <p:spTgt spid="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3.  2020  CCC Season 3 studies\3.5  YAH AT TWELVE\Father's Business-Australia study vid jpeg\father's business 4.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319000" cy="686732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a:xfrm>
            <a:off x="11733179" y="6492875"/>
            <a:ext cx="458821" cy="365125"/>
          </a:xfrm>
        </p:spPr>
        <p:txBody>
          <a:bodyPr/>
          <a:lstStyle/>
          <a:p>
            <a:fld id="{6D22F896-40B5-4ADD-8801-0D06FADFA095}" type="slidenum">
              <a:rPr lang="en-US" smtClean="0"/>
              <a:t>27</a:t>
            </a:fld>
            <a:endParaRPr lang="en-US" dirty="0"/>
          </a:p>
        </p:txBody>
      </p:sp>
      <p:sp>
        <p:nvSpPr>
          <p:cNvPr id="7" name="Content Placeholder 2"/>
          <p:cNvSpPr txBox="1">
            <a:spLocks/>
          </p:cNvSpPr>
          <p:nvPr/>
        </p:nvSpPr>
        <p:spPr>
          <a:xfrm>
            <a:off x="632298" y="914400"/>
            <a:ext cx="10721502" cy="5943600"/>
          </a:xfrm>
          <a:prstGeom prst="rect">
            <a:avLst/>
          </a:prstGeom>
        </p:spPr>
        <p:txBody>
          <a:bodyPr vert="horz" lIns="91440" tIns="45720" rIns="91440" bIns="45720" rtlCol="0">
            <a:normAutofit fontScale="55000" lnSpcReduction="20000"/>
            <a:scene3d>
              <a:camera prst="orthographicFront"/>
              <a:lightRig rig="threePt" dir="t"/>
            </a:scene3d>
            <a:sp3d extrusionH="57150">
              <a:bevelT h="25400" prst="softRound"/>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sz="9600" dirty="0" smtClean="0"/>
              <a:t>		</a:t>
            </a:r>
            <a:r>
              <a:rPr lang="en-CA" sz="9600" dirty="0" smtClean="0">
                <a:ln w="19050">
                  <a:solidFill>
                    <a:srgbClr val="FFFF00"/>
                  </a:solidFill>
                </a:ln>
                <a:solidFill>
                  <a:srgbClr val="FF6600"/>
                </a:solidFill>
                <a:effectLst>
                  <a:glow rad="228600">
                    <a:srgbClr val="421F16"/>
                  </a:glow>
                </a:effectLst>
                <a:latin typeface="Cooper Black" panose="0208090404030B020404" pitchFamily="18" charset="0"/>
              </a:rPr>
              <a:t>The End! </a:t>
            </a:r>
            <a:r>
              <a:rPr lang="en-CA" sz="9600" dirty="0" smtClean="0">
                <a:solidFill>
                  <a:srgbClr val="FF6600"/>
                </a:solidFill>
              </a:rPr>
              <a:t/>
            </a:r>
            <a:br>
              <a:rPr lang="en-CA" sz="9600" dirty="0" smtClean="0">
                <a:solidFill>
                  <a:srgbClr val="FF6600"/>
                </a:solidFill>
              </a:rPr>
            </a:br>
            <a:endParaRPr lang="en-CA" sz="9600" dirty="0" smtClean="0"/>
          </a:p>
          <a:p>
            <a:r>
              <a:rPr lang="en-CA" sz="6300" b="1" dirty="0" smtClean="0">
                <a:effectLst>
                  <a:glow rad="177800">
                    <a:srgbClr val="421F16"/>
                  </a:glow>
                </a:effectLst>
              </a:rPr>
              <a:t>This has been a most basic outline </a:t>
            </a:r>
            <a:br>
              <a:rPr lang="en-CA" sz="6300" b="1" dirty="0" smtClean="0">
                <a:effectLst>
                  <a:glow rad="177800">
                    <a:srgbClr val="421F16"/>
                  </a:glow>
                </a:effectLst>
              </a:rPr>
            </a:br>
            <a:r>
              <a:rPr lang="en-CA" sz="6300" b="1" dirty="0" smtClean="0">
                <a:effectLst>
                  <a:glow rad="177800">
                    <a:srgbClr val="421F16"/>
                  </a:glow>
                </a:effectLst>
              </a:rPr>
              <a:t>of the life of Yahusha!</a:t>
            </a:r>
            <a:br>
              <a:rPr lang="en-CA" sz="6300" b="1" dirty="0" smtClean="0">
                <a:effectLst>
                  <a:glow rad="177800">
                    <a:srgbClr val="421F16"/>
                  </a:glow>
                </a:effectLst>
              </a:rPr>
            </a:br>
            <a:endParaRPr lang="en-CA" sz="6300" b="1" dirty="0" smtClean="0">
              <a:effectLst>
                <a:glow rad="177800">
                  <a:srgbClr val="421F16"/>
                </a:glow>
              </a:effectLst>
            </a:endParaRPr>
          </a:p>
          <a:p>
            <a:r>
              <a:rPr lang="en-CA" sz="9600" b="1" dirty="0" smtClean="0">
                <a:solidFill>
                  <a:srgbClr val="FFFF00"/>
                </a:solidFill>
                <a:effectLst>
                  <a:glow rad="203200">
                    <a:srgbClr val="421F16"/>
                  </a:glow>
                </a:effectLst>
              </a:rPr>
              <a:t>There</a:t>
            </a:r>
            <a:r>
              <a:rPr lang="en-CA" sz="9600" dirty="0" smtClean="0">
                <a:solidFill>
                  <a:srgbClr val="FFFF00"/>
                </a:solidFill>
                <a:effectLst>
                  <a:glow rad="203200">
                    <a:srgbClr val="421F16"/>
                  </a:glow>
                </a:effectLst>
              </a:rPr>
              <a:t> </a:t>
            </a:r>
            <a:r>
              <a:rPr lang="en-CA" sz="9600" b="1" dirty="0" smtClean="0">
                <a:solidFill>
                  <a:srgbClr val="FFFF00"/>
                </a:solidFill>
                <a:effectLst>
                  <a:glow rad="203200">
                    <a:srgbClr val="421F16"/>
                  </a:glow>
                </a:effectLst>
              </a:rPr>
              <a:t>is</a:t>
            </a:r>
            <a:r>
              <a:rPr lang="en-CA" sz="9600" dirty="0" smtClean="0">
                <a:solidFill>
                  <a:srgbClr val="FFFF00"/>
                </a:solidFill>
                <a:effectLst>
                  <a:glow rad="203200">
                    <a:srgbClr val="421F16"/>
                  </a:glow>
                </a:effectLst>
              </a:rPr>
              <a:t/>
            </a:r>
            <a:br>
              <a:rPr lang="en-CA" sz="9600" dirty="0" smtClean="0">
                <a:solidFill>
                  <a:srgbClr val="FFFF00"/>
                </a:solidFill>
                <a:effectLst>
                  <a:glow rad="203200">
                    <a:srgbClr val="421F16"/>
                  </a:glow>
                </a:effectLst>
              </a:rPr>
            </a:br>
            <a:r>
              <a:rPr lang="en-CA" sz="9600" dirty="0" smtClean="0">
                <a:solidFill>
                  <a:srgbClr val="FFFF00"/>
                </a:solidFill>
                <a:effectLst>
                  <a:glow rad="203200">
                    <a:srgbClr val="421F16"/>
                  </a:glow>
                </a:effectLst>
              </a:rPr>
              <a:t> </a:t>
            </a:r>
            <a:r>
              <a:rPr lang="en-CA" sz="9600" dirty="0" smtClean="0">
                <a:effectLst>
                  <a:glow rad="203200">
                    <a:srgbClr val="421F16"/>
                  </a:glow>
                </a:effectLst>
              </a:rPr>
              <a:t/>
            </a:r>
            <a:br>
              <a:rPr lang="en-CA" sz="9600" dirty="0" smtClean="0">
                <a:effectLst>
                  <a:glow rad="203200">
                    <a:srgbClr val="421F16"/>
                  </a:glow>
                </a:effectLst>
              </a:rPr>
            </a:br>
            <a:r>
              <a:rPr lang="en-CA" sz="9600" dirty="0" smtClean="0">
                <a:effectLst>
                  <a:glow rad="203200">
                    <a:srgbClr val="421F16"/>
                  </a:glow>
                </a:effectLst>
              </a:rPr>
              <a:t>	</a:t>
            </a:r>
            <a:r>
              <a:rPr lang="en-CA" sz="9600" b="1" dirty="0" smtClean="0">
                <a:solidFill>
                  <a:srgbClr val="FF6600"/>
                </a:solidFill>
                <a:effectLst>
                  <a:glow rad="203200">
                    <a:srgbClr val="421F16"/>
                  </a:glow>
                </a:effectLst>
              </a:rPr>
              <a:t>SOOOO MUCH MORE</a:t>
            </a:r>
            <a:br>
              <a:rPr lang="en-CA" sz="9600" b="1" dirty="0" smtClean="0">
                <a:solidFill>
                  <a:srgbClr val="FF6600"/>
                </a:solidFill>
                <a:effectLst>
                  <a:glow rad="203200">
                    <a:srgbClr val="421F16"/>
                  </a:glow>
                </a:effectLst>
              </a:rPr>
            </a:br>
            <a:r>
              <a:rPr lang="en-CA" sz="9600" dirty="0" smtClean="0">
                <a:effectLst>
                  <a:glow rad="203200">
                    <a:srgbClr val="421F16"/>
                  </a:glow>
                </a:effectLst>
              </a:rPr>
              <a:t> </a:t>
            </a:r>
            <a:br>
              <a:rPr lang="en-CA" sz="9600" dirty="0" smtClean="0">
                <a:effectLst>
                  <a:glow rad="203200">
                    <a:srgbClr val="421F16"/>
                  </a:glow>
                </a:effectLst>
              </a:rPr>
            </a:br>
            <a:r>
              <a:rPr lang="en-CA" sz="9600" dirty="0" smtClean="0">
                <a:effectLst>
                  <a:glow rad="203200">
                    <a:srgbClr val="421F16"/>
                  </a:glow>
                </a:effectLst>
              </a:rPr>
              <a:t>			</a:t>
            </a:r>
            <a:r>
              <a:rPr lang="en-CA" sz="9600" strike="sngStrike" dirty="0" smtClean="0">
                <a:solidFill>
                  <a:srgbClr val="FFFF00"/>
                </a:solidFill>
                <a:effectLst>
                  <a:glow rad="203200">
                    <a:srgbClr val="421F16"/>
                  </a:glow>
                </a:effectLst>
              </a:rPr>
              <a:t>to go</a:t>
            </a:r>
            <a:r>
              <a:rPr lang="en-CA" sz="9600" dirty="0" smtClean="0">
                <a:solidFill>
                  <a:srgbClr val="FFFF00"/>
                </a:solidFill>
                <a:effectLst>
                  <a:glow rad="203200">
                    <a:srgbClr val="421F16"/>
                  </a:glow>
                </a:effectLst>
              </a:rPr>
              <a:t>   </a:t>
            </a:r>
            <a:r>
              <a:rPr lang="en-CA" sz="9600" dirty="0" smtClean="0">
                <a:solidFill>
                  <a:srgbClr val="FFFF00"/>
                </a:solidFill>
              </a:rPr>
              <a:t>					 </a:t>
            </a:r>
            <a:r>
              <a:rPr lang="en-CA" sz="9600" b="1" dirty="0" smtClean="0">
                <a:solidFill>
                  <a:srgbClr val="9933FF"/>
                </a:solidFill>
                <a:sym typeface="Wingdings" panose="05000000000000000000" pitchFamily="2" charset="2"/>
              </a:rPr>
              <a:t></a:t>
            </a:r>
            <a:endParaRPr lang="en-CA" sz="9600" b="1" dirty="0">
              <a:solidFill>
                <a:srgbClr val="9933FF"/>
              </a:solidFill>
            </a:endParaRPr>
          </a:p>
        </p:txBody>
      </p:sp>
      <p:sp>
        <p:nvSpPr>
          <p:cNvPr id="8" name="Rounded Rectangle 7"/>
          <p:cNvSpPr/>
          <p:nvPr/>
        </p:nvSpPr>
        <p:spPr>
          <a:xfrm>
            <a:off x="6159500" y="349114"/>
            <a:ext cx="3511147" cy="1371600"/>
          </a:xfrm>
          <a:prstGeom prst="roundRect">
            <a:avLst>
              <a:gd name="adj" fmla="val 29433"/>
            </a:avLst>
          </a:prstGeom>
          <a:solidFill>
            <a:srgbClr val="FFCCFF"/>
          </a:solidFill>
          <a:ln w="57150">
            <a:solidFill>
              <a:srgbClr val="FFFF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4000" b="1" dirty="0" smtClean="0">
                <a:ln>
                  <a:solidFill>
                    <a:srgbClr val="FFFF00"/>
                  </a:solidFill>
                </a:ln>
                <a:solidFill>
                  <a:srgbClr val="0C27AC"/>
                </a:solidFill>
              </a:rPr>
              <a:t>Or, is it the beginning?!</a:t>
            </a:r>
            <a:endParaRPr lang="en-CA" sz="4000" b="1" dirty="0">
              <a:ln>
                <a:solidFill>
                  <a:srgbClr val="FFFF00"/>
                </a:solidFill>
              </a:ln>
              <a:solidFill>
                <a:srgbClr val="0C27AC"/>
              </a:solidFill>
            </a:endParaRPr>
          </a:p>
        </p:txBody>
      </p:sp>
      <p:sp>
        <p:nvSpPr>
          <p:cNvPr id="9" name="Rounded Rectangle 8"/>
          <p:cNvSpPr/>
          <p:nvPr/>
        </p:nvSpPr>
        <p:spPr>
          <a:xfrm>
            <a:off x="5043439" y="5088866"/>
            <a:ext cx="4839082" cy="1578634"/>
          </a:xfrm>
          <a:prstGeom prst="roundRect">
            <a:avLst/>
          </a:prstGeom>
          <a:no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8800" b="1" dirty="0">
                <a:ln w="19050">
                  <a:solidFill>
                    <a:srgbClr val="9933FF"/>
                  </a:solidFill>
                </a:ln>
                <a:solidFill>
                  <a:srgbClr val="FFFF00"/>
                </a:solidFill>
                <a:effectLst>
                  <a:glow rad="88900">
                    <a:srgbClr val="00FF00"/>
                  </a:glow>
                </a:effectLst>
                <a:latin typeface="Comic Sans MS" panose="030F0702030302020204" pitchFamily="66" charset="0"/>
              </a:rPr>
              <a:t>Coming!!!</a:t>
            </a:r>
            <a:endParaRPr lang="en-CA" sz="8800" b="1" dirty="0">
              <a:ln w="19050">
                <a:solidFill>
                  <a:srgbClr val="9933FF"/>
                </a:solidFill>
              </a:ln>
              <a:effectLst>
                <a:glow rad="88900">
                  <a:srgbClr val="00FF00"/>
                </a:glow>
              </a:effectLst>
              <a:latin typeface="Comic Sans MS" panose="030F0702030302020204" pitchFamily="66" charset="0"/>
            </a:endParaRPr>
          </a:p>
        </p:txBody>
      </p:sp>
    </p:spTree>
    <p:extLst>
      <p:ext uri="{BB962C8B-B14F-4D97-AF65-F5344CB8AC3E}">
        <p14:creationId xmlns:p14="http://schemas.microsoft.com/office/powerpoint/2010/main" val="4070383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afterEffect">
                                  <p:stCondLst>
                                    <p:cond delay="250"/>
                                  </p:stCondLst>
                                  <p:childTnLst>
                                    <p:animMotion origin="layout" path="M -1.04167E-6 -1.48148E-6 C 0.06901 -1.48148E-6 0.125 0.18033 0.125 0.40232 C 0.125 0.62408 0.06901 0.80486 -1.04167E-6 0.80486 C -0.06901 0.80486 -0.125 0.62408 -0.125 0.40232 C -0.125 0.18033 -0.06901 -1.48148E-6 -1.04167E-6 -1.48148E-6 Z " pathEditMode="relative" rAng="0" ptsTypes="AAAAA">
                                      <p:cBhvr>
                                        <p:cTn id="6" dur="2000" fill="hold"/>
                                        <p:tgtEl>
                                          <p:spTgt spid="8"/>
                                        </p:tgtEl>
                                        <p:attrNameLst>
                                          <p:attrName>ppt_x</p:attrName>
                                          <p:attrName>ppt_y</p:attrName>
                                        </p:attrNameLst>
                                      </p:cBhvr>
                                      <p:rCtr x="0" y="40231"/>
                                    </p:animMotion>
                                  </p:childTnLst>
                                </p:cTn>
                              </p:par>
                            </p:childTnLst>
                          </p:cTn>
                        </p:par>
                        <p:par>
                          <p:cTn id="7" fill="hold">
                            <p:stCondLst>
                              <p:cond delay="2250"/>
                            </p:stCondLst>
                            <p:childTnLst>
                              <p:par>
                                <p:cTn id="8" presetID="6" presetClass="entr" presetSubtype="16" fill="hold" grpId="0" nodeType="afterEffect">
                                  <p:stCondLst>
                                    <p:cond delay="300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5543" y="-30163"/>
            <a:ext cx="4760686" cy="1893434"/>
          </a:xfrm>
        </p:spPr>
        <p:txBody>
          <a:bodyPr>
            <a:noAutofit/>
          </a:bodyPr>
          <a:lstStyle/>
          <a:p>
            <a:pPr algn="ctr"/>
            <a:r>
              <a:rPr lang="en-US" sz="4000" dirty="0" smtClean="0">
                <a:solidFill>
                  <a:schemeClr val="accent1">
                    <a:lumMod val="40000"/>
                    <a:lumOff val="60000"/>
                  </a:schemeClr>
                </a:solidFill>
              </a:rPr>
              <a:t>Your Questions Deserve Answers</a:t>
            </a:r>
            <a:endParaRPr lang="en-US" sz="4000" dirty="0">
              <a:solidFill>
                <a:schemeClr val="accent1">
                  <a:lumMod val="40000"/>
                  <a:lumOff val="60000"/>
                </a:schemeClr>
              </a:solidFill>
            </a:endParaRPr>
          </a:p>
        </p:txBody>
      </p:sp>
      <p:sp>
        <p:nvSpPr>
          <p:cNvPr id="4" name="Content Placeholder 3"/>
          <p:cNvSpPr>
            <a:spLocks noGrp="1"/>
          </p:cNvSpPr>
          <p:nvPr>
            <p:ph sz="half" idx="2"/>
          </p:nvPr>
        </p:nvSpPr>
        <p:spPr>
          <a:xfrm>
            <a:off x="7218316" y="1775229"/>
            <a:ext cx="5033960" cy="4351338"/>
          </a:xfrm>
        </p:spPr>
        <p:txBody>
          <a:bodyPr>
            <a:scene3d>
              <a:camera prst="orthographicFront"/>
              <a:lightRig rig="threePt" dir="t"/>
            </a:scene3d>
            <a:sp3d extrusionH="57150">
              <a:bevelT w="38100" h="38100"/>
            </a:sp3d>
          </a:bodyPr>
          <a:lstStyle/>
          <a:p>
            <a:r>
              <a:rPr lang="en-US" b="1" dirty="0" smtClean="0"/>
              <a:t>There are ‘thought questions’ at the website that </a:t>
            </a:r>
            <a:r>
              <a:rPr lang="en-US" b="1" dirty="0"/>
              <a:t>will be answered in the complete study for “Yahusha – </a:t>
            </a:r>
            <a:r>
              <a:rPr lang="en-US" b="1" dirty="0" smtClean="0"/>
              <a:t>Lost? or Discovered!”</a:t>
            </a:r>
          </a:p>
          <a:p>
            <a:r>
              <a:rPr lang="en-US" b="1" dirty="0" smtClean="0"/>
              <a:t>Check out the questions for further study!  Enjoy!</a:t>
            </a:r>
            <a:endParaRPr lang="en-US" b="1" dirty="0"/>
          </a:p>
        </p:txBody>
      </p:sp>
      <p:sp>
        <p:nvSpPr>
          <p:cNvPr id="5" name="Slide Number Placeholder 4"/>
          <p:cNvSpPr>
            <a:spLocks noGrp="1"/>
          </p:cNvSpPr>
          <p:nvPr>
            <p:ph type="sldNum" sz="quarter" idx="12"/>
          </p:nvPr>
        </p:nvSpPr>
        <p:spPr>
          <a:xfrm>
            <a:off x="9334500" y="6456589"/>
            <a:ext cx="2743200" cy="365125"/>
          </a:xfrm>
        </p:spPr>
        <p:txBody>
          <a:bodyPr/>
          <a:lstStyle/>
          <a:p>
            <a:fld id="{6D22F896-40B5-4ADD-8801-0D06FADFA095}" type="slidenum">
              <a:rPr lang="en-US" smtClean="0"/>
              <a:t>28</a:t>
            </a:fld>
            <a:endParaRPr lang="en-US" dirty="0"/>
          </a:p>
        </p:txBody>
      </p:sp>
      <p:pic>
        <p:nvPicPr>
          <p:cNvPr id="1026" name="Picture 2" descr="C:\Users\Rae\Desktop\4.9  Yah at 12th Passover\4.9 vid jpeg - a little child shall lead them.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6237" y="953697"/>
            <a:ext cx="7018338" cy="3947815"/>
          </a:xfrm>
          <a:prstGeom prst="rect">
            <a:avLst/>
          </a:prstGeom>
          <a:noFill/>
          <a:effectLst>
            <a:reflection blurRad="152400" stA="34000" endPos="18000" dist="152400" dir="5400000" sy="-100000" algn="bl" rotWithShape="0"/>
          </a:effectLst>
          <a:scene3d>
            <a:camera prst="isometricOffAxis1Right"/>
            <a:lightRig rig="threePt" dir="t"/>
          </a:scene3d>
          <a:extLst>
            <a:ext uri="{909E8E84-426E-40DD-AFC4-6F175D3DCCD1}">
              <a14:hiddenFill xmlns:a14="http://schemas.microsoft.com/office/drawing/2010/main">
                <a:solidFill>
                  <a:srgbClr val="FFFFFF"/>
                </a:solidFill>
              </a14:hiddenFill>
            </a:ext>
          </a:extLst>
        </p:spPr>
      </p:pic>
      <p:sp>
        <p:nvSpPr>
          <p:cNvPr id="7" name="Content Placeholder 3"/>
          <p:cNvSpPr txBox="1">
            <a:spLocks/>
          </p:cNvSpPr>
          <p:nvPr/>
        </p:nvSpPr>
        <p:spPr>
          <a:xfrm>
            <a:off x="752929" y="5450113"/>
            <a:ext cx="10624457" cy="1219201"/>
          </a:xfrm>
          <a:prstGeom prst="rect">
            <a:avLst/>
          </a:prstGeom>
        </p:spPr>
        <p:txBody>
          <a:bodyPr vert="horz" lIns="91440" tIns="45720" rIns="91440" bIns="45720" rtlCol="0">
            <a:normAutofit/>
            <a:scene3d>
              <a:camera prst="orthographicFront"/>
              <a:lightRig rig="threePt" dir="t"/>
            </a:scene3d>
            <a:sp3d extrusionH="57150">
              <a:bevelT w="381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smtClean="0"/>
              <a:t>Follow this link:  </a:t>
            </a:r>
            <a:r>
              <a:rPr lang="en-US" dirty="0"/>
              <a:t>Website link:  </a:t>
            </a:r>
            <a:r>
              <a:rPr lang="en-US" dirty="0" smtClean="0"/>
              <a:t/>
            </a:r>
            <a:br>
              <a:rPr lang="en-US" dirty="0" smtClean="0"/>
            </a:br>
            <a:r>
              <a:rPr lang="en-US" u="sng" dirty="0" smtClean="0">
                <a:hlinkClick r:id="rId3"/>
              </a:rPr>
              <a:t>https</a:t>
            </a:r>
            <a:r>
              <a:rPr lang="en-US" u="sng" dirty="0">
                <a:hlinkClick r:id="rId3"/>
              </a:rPr>
              <a:t>://studythecalendar.com/4-9-yahusha-lost-and-found/</a:t>
            </a:r>
            <a:endParaRPr lang="en-US" b="1" dirty="0"/>
          </a:p>
        </p:txBody>
      </p:sp>
    </p:spTree>
    <p:extLst>
      <p:ext uri="{BB962C8B-B14F-4D97-AF65-F5344CB8AC3E}">
        <p14:creationId xmlns:p14="http://schemas.microsoft.com/office/powerpoint/2010/main" val="11658806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3.  2020  CCC Season 3 studies\3.5  YAH AT TWELVE\Father's Business-Australia study vid jpeg\father's business 3.gi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690031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a:xfrm>
            <a:off x="11689702" y="6492875"/>
            <a:ext cx="502298" cy="365125"/>
          </a:xfrm>
        </p:spPr>
        <p:txBody>
          <a:bodyPr/>
          <a:lstStyle/>
          <a:p>
            <a:fld id="{6D22F896-40B5-4ADD-8801-0D06FADFA095}" type="slidenum">
              <a:rPr lang="en-US" smtClean="0"/>
              <a:t>29</a:t>
            </a:fld>
            <a:endParaRPr lang="en-US" dirty="0"/>
          </a:p>
        </p:txBody>
      </p:sp>
      <p:sp>
        <p:nvSpPr>
          <p:cNvPr id="5" name="Rectangle 4"/>
          <p:cNvSpPr/>
          <p:nvPr/>
        </p:nvSpPr>
        <p:spPr>
          <a:xfrm>
            <a:off x="820183" y="1387250"/>
            <a:ext cx="10827403" cy="144655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a:ln w="11430"/>
                <a:solidFill>
                  <a:schemeClr val="accent5">
                    <a:lumMod val="75000"/>
                  </a:schemeClr>
                </a:solidFill>
                <a:effectLst>
                  <a:glow rad="127000">
                    <a:schemeClr val="bg1"/>
                  </a:glow>
                  <a:outerShdw blurRad="50800" dist="39000" dir="5460000" algn="tl">
                    <a:srgbClr val="000000">
                      <a:alpha val="38000"/>
                    </a:srgbClr>
                  </a:outerShdw>
                </a:effectLst>
                <a:latin typeface="Segoe Print" pitchFamily="2" charset="0"/>
              </a:rPr>
              <a:t>Questions &amp; Comments </a:t>
            </a:r>
            <a:r>
              <a:rPr lang="en-US" sz="4400" b="1" dirty="0" smtClean="0">
                <a:ln w="11430"/>
                <a:solidFill>
                  <a:schemeClr val="accent5">
                    <a:lumMod val="75000"/>
                  </a:schemeClr>
                </a:solidFill>
                <a:effectLst>
                  <a:glow rad="127000">
                    <a:schemeClr val="bg1"/>
                  </a:glow>
                  <a:outerShdw blurRad="50800" dist="39000" dir="5460000" algn="tl">
                    <a:srgbClr val="000000">
                      <a:alpha val="38000"/>
                    </a:srgbClr>
                  </a:outerShdw>
                </a:effectLst>
                <a:latin typeface="Segoe Print" pitchFamily="2" charset="0"/>
              </a:rPr>
              <a:t>can </a:t>
            </a:r>
            <a:r>
              <a:rPr lang="en-US" sz="4400" b="1" dirty="0">
                <a:ln w="11430"/>
                <a:solidFill>
                  <a:schemeClr val="accent5">
                    <a:lumMod val="75000"/>
                  </a:schemeClr>
                </a:solidFill>
                <a:effectLst>
                  <a:glow rad="127000">
                    <a:schemeClr val="bg1"/>
                  </a:glow>
                  <a:outerShdw blurRad="50800" dist="39000" dir="5460000" algn="tl">
                    <a:srgbClr val="000000">
                      <a:alpha val="38000"/>
                    </a:srgbClr>
                  </a:outerShdw>
                </a:effectLst>
                <a:latin typeface="Segoe Print" pitchFamily="2" charset="0"/>
              </a:rPr>
              <a:t>be </a:t>
            </a:r>
            <a:r>
              <a:rPr lang="en-US" sz="4400" b="1" dirty="0" smtClean="0">
                <a:ln w="11430"/>
                <a:solidFill>
                  <a:schemeClr val="accent5">
                    <a:lumMod val="75000"/>
                  </a:schemeClr>
                </a:solidFill>
                <a:effectLst>
                  <a:glow rad="127000">
                    <a:schemeClr val="bg1"/>
                  </a:glow>
                  <a:outerShdw blurRad="50800" dist="39000" dir="5460000" algn="tl">
                    <a:srgbClr val="000000">
                      <a:alpha val="38000"/>
                    </a:srgbClr>
                  </a:outerShdw>
                </a:effectLst>
                <a:latin typeface="Segoe Print" pitchFamily="2" charset="0"/>
              </a:rPr>
              <a:t/>
            </a:r>
            <a:br>
              <a:rPr lang="en-US" sz="4400" b="1" dirty="0" smtClean="0">
                <a:ln w="11430"/>
                <a:solidFill>
                  <a:schemeClr val="accent5">
                    <a:lumMod val="75000"/>
                  </a:schemeClr>
                </a:solidFill>
                <a:effectLst>
                  <a:glow rad="127000">
                    <a:schemeClr val="bg1"/>
                  </a:glow>
                  <a:outerShdw blurRad="50800" dist="39000" dir="5460000" algn="tl">
                    <a:srgbClr val="000000">
                      <a:alpha val="38000"/>
                    </a:srgbClr>
                  </a:outerShdw>
                </a:effectLst>
                <a:latin typeface="Segoe Print" pitchFamily="2" charset="0"/>
              </a:rPr>
            </a:br>
            <a:r>
              <a:rPr lang="en-US" sz="4400" b="1" dirty="0" smtClean="0">
                <a:ln w="11430"/>
                <a:solidFill>
                  <a:schemeClr val="accent5">
                    <a:lumMod val="75000"/>
                  </a:schemeClr>
                </a:solidFill>
                <a:effectLst>
                  <a:glow rad="127000">
                    <a:schemeClr val="bg1"/>
                  </a:glow>
                  <a:outerShdw blurRad="50800" dist="39000" dir="5460000" algn="tl">
                    <a:srgbClr val="000000">
                      <a:alpha val="38000"/>
                    </a:srgbClr>
                  </a:outerShdw>
                </a:effectLst>
                <a:latin typeface="Segoe Print" pitchFamily="2" charset="0"/>
              </a:rPr>
              <a:t>sent to Timothy Astleford:</a:t>
            </a:r>
            <a:endParaRPr lang="en-US" sz="4400" b="1" dirty="0">
              <a:ln w="11430"/>
              <a:solidFill>
                <a:schemeClr val="accent5">
                  <a:lumMod val="75000"/>
                </a:schemeClr>
              </a:solidFill>
              <a:effectLst>
                <a:glow rad="127000">
                  <a:schemeClr val="bg1"/>
                </a:glow>
                <a:outerShdw blurRad="50800" dist="39000" dir="5460000" algn="tl">
                  <a:srgbClr val="000000">
                    <a:alpha val="38000"/>
                  </a:srgbClr>
                </a:outerShdw>
              </a:effectLst>
              <a:latin typeface="Segoe Print" pitchFamily="2" charset="0"/>
            </a:endParaRPr>
          </a:p>
        </p:txBody>
      </p:sp>
      <p:sp>
        <p:nvSpPr>
          <p:cNvPr id="6" name="Title 4"/>
          <p:cNvSpPr txBox="1">
            <a:spLocks/>
          </p:cNvSpPr>
          <p:nvPr/>
        </p:nvSpPr>
        <p:spPr>
          <a:xfrm>
            <a:off x="2229417" y="4140199"/>
            <a:ext cx="7780336" cy="723901"/>
          </a:xfrm>
          <a:prstGeom prst="rect">
            <a:avLst/>
          </a:prstGeom>
        </p:spPr>
        <p:txBody>
          <a:bodyPr vert="horz" lIns="91440" tIns="45720" rIns="91440" bIns="45720" rtlCol="0" anchor="b" anchorCtr="0">
            <a:normAutofit fontScale="97500"/>
            <a:scene3d>
              <a:camera prst="orthographicFront"/>
              <a:lightRig rig="threePt" dir="t"/>
            </a:scene3d>
            <a:sp3d extrusionH="57150">
              <a:bevelT w="38100" h="38100"/>
            </a:sp3d>
          </a:bodyPr>
          <a:lst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a:lstStyle>
          <a:p>
            <a:pPr algn="ctr"/>
            <a:r>
              <a:rPr lang="en-US" sz="3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rgbClr val="421F16"/>
                  </a:glow>
                  <a:innerShdw blurRad="69850" dist="43180" dir="5400000">
                    <a:srgbClr val="000000">
                      <a:alpha val="65000"/>
                    </a:srgbClr>
                  </a:innerShdw>
                </a:effectLst>
                <a:latin typeface="Segoe Print" pitchFamily="2" charset="0"/>
              </a:rPr>
              <a:t>questions@studythecalendar.com </a:t>
            </a:r>
          </a:p>
        </p:txBody>
      </p:sp>
      <p:sp>
        <p:nvSpPr>
          <p:cNvPr id="7" name="Rectangle 6"/>
          <p:cNvSpPr/>
          <p:nvPr/>
        </p:nvSpPr>
        <p:spPr>
          <a:xfrm>
            <a:off x="4746171" y="5789605"/>
            <a:ext cx="6196465" cy="101566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solidFill>
                  <a:schemeClr val="accent2">
                    <a:lumMod val="50000"/>
                  </a:schemeClr>
                </a:solidFill>
                <a:effectLst>
                  <a:glow rad="127000">
                    <a:schemeClr val="accent1">
                      <a:lumMod val="50000"/>
                    </a:schemeClr>
                  </a:glow>
                  <a:outerShdw blurRad="50800" dist="39000" dir="5460000" algn="tl">
                    <a:srgbClr val="000000">
                      <a:alpha val="38000"/>
                    </a:srgbClr>
                  </a:outerShdw>
                </a:effectLst>
                <a:latin typeface="Edwardian Script ITC" pitchFamily="66" charset="0"/>
              </a:rPr>
              <a:t>Thank –you  &amp;   Shalom</a:t>
            </a:r>
            <a:r>
              <a:rPr lang="en-US" sz="6000" b="1" dirty="0">
                <a:ln w="11430"/>
                <a:solidFill>
                  <a:schemeClr val="accent2">
                    <a:lumMod val="50000"/>
                  </a:schemeClr>
                </a:solidFill>
                <a:effectLst>
                  <a:glow rad="127000">
                    <a:schemeClr val="accent1">
                      <a:lumMod val="50000"/>
                    </a:schemeClr>
                  </a:glow>
                  <a:outerShdw blurRad="50800" dist="39000" dir="5460000" algn="tl">
                    <a:srgbClr val="000000">
                      <a:alpha val="38000"/>
                    </a:srgbClr>
                  </a:outerShdw>
                </a:effectLst>
                <a:latin typeface="Edwardian Script ITC" pitchFamily="66" charset="0"/>
              </a:rPr>
              <a:t>!</a:t>
            </a:r>
          </a:p>
        </p:txBody>
      </p:sp>
      <p:pic>
        <p:nvPicPr>
          <p:cNvPr id="8" name="Picture 2" descr="C:\Users\Rae\Desktop\Grammar Art\email mouse best.png"/>
          <p:cNvPicPr>
            <a:picLocks noChangeAspect="1" noChangeArrowheads="1"/>
          </p:cNvPicPr>
          <p:nvPr/>
        </p:nvPicPr>
        <p:blipFill>
          <a:blip r:embed="rId3" cstate="email">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a:ext>
            </a:extLst>
          </a:blip>
          <a:srcRect/>
          <a:stretch>
            <a:fillRect/>
          </a:stretch>
        </p:blipFill>
        <p:spPr bwMode="auto">
          <a:xfrm>
            <a:off x="5361793" y="3053532"/>
            <a:ext cx="1384277" cy="1002217"/>
          </a:xfrm>
          <a:prstGeom prst="rect">
            <a:avLst/>
          </a:prstGeom>
          <a:noFill/>
          <a:effectLst>
            <a:glow rad="228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
        <p:nvSpPr>
          <p:cNvPr id="9" name="Title 4"/>
          <p:cNvSpPr txBox="1">
            <a:spLocks/>
          </p:cNvSpPr>
          <p:nvPr/>
        </p:nvSpPr>
        <p:spPr>
          <a:xfrm>
            <a:off x="2163764" y="5029200"/>
            <a:ext cx="7780336" cy="716569"/>
          </a:xfrm>
          <a:prstGeom prst="rect">
            <a:avLst/>
          </a:prstGeom>
        </p:spPr>
        <p:txBody>
          <a:bodyPr vert="horz" lIns="91440" tIns="45720" rIns="91440" bIns="45720" rtlCol="0" anchor="b" anchorCtr="0">
            <a:normAutofit fontScale="97500"/>
            <a:scene3d>
              <a:camera prst="orthographicFront"/>
              <a:lightRig rig="threePt" dir="t"/>
            </a:scene3d>
            <a:sp3d extrusionH="57150">
              <a:bevelT w="38100" h="38100"/>
            </a:sp3d>
          </a:bodyPr>
          <a:lst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a:lstStyle>
          <a:p>
            <a:pPr algn="ctr"/>
            <a:r>
              <a:rPr lang="en-US" sz="35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rgbClr val="421F16"/>
                  </a:glow>
                  <a:innerShdw blurRad="69850" dist="43180" dir="5400000">
                    <a:srgbClr val="000000">
                      <a:alpha val="65000"/>
                    </a:srgbClr>
                  </a:innerShdw>
                </a:effectLst>
                <a:latin typeface="Segoe Print" pitchFamily="2" charset="0"/>
              </a:rPr>
              <a:t>www.studythecalendar.com </a:t>
            </a:r>
          </a:p>
        </p:txBody>
      </p:sp>
      <p:sp>
        <p:nvSpPr>
          <p:cNvPr id="2" name="Rectangle 1"/>
          <p:cNvSpPr/>
          <p:nvPr/>
        </p:nvSpPr>
        <p:spPr>
          <a:xfrm>
            <a:off x="0" y="190500"/>
            <a:ext cx="12174536" cy="954107"/>
          </a:xfrm>
          <a:prstGeom prst="rect">
            <a:avLst/>
          </a:prstGeom>
        </p:spPr>
        <p:txBody>
          <a:bodyPr wrap="square">
            <a:spAutoFit/>
            <a:scene3d>
              <a:camera prst="orthographicFront"/>
              <a:lightRig rig="threePt" dir="t"/>
            </a:scene3d>
            <a:sp3d extrusionH="57150">
              <a:bevelT w="38100" h="38100"/>
            </a:sp3d>
          </a:bodyPr>
          <a:lstStyle/>
          <a:p>
            <a:pPr algn="ctr"/>
            <a:r>
              <a:rPr lang="en-CA" sz="2000" b="1" dirty="0">
                <a:solidFill>
                  <a:schemeClr val="accent1">
                    <a:lumMod val="50000"/>
                  </a:schemeClr>
                </a:solidFill>
                <a:latin typeface="Comic Sans MS" pitchFamily="66" charset="0"/>
              </a:rPr>
              <a:t>We pray </a:t>
            </a:r>
            <a:r>
              <a:rPr lang="en-CA" sz="2000" b="1" dirty="0" smtClean="0">
                <a:solidFill>
                  <a:schemeClr val="accent1">
                    <a:lumMod val="50000"/>
                  </a:schemeClr>
                </a:solidFill>
                <a:latin typeface="Comic Sans MS" pitchFamily="66" charset="0"/>
              </a:rPr>
              <a:t>this study </a:t>
            </a:r>
            <a:r>
              <a:rPr lang="en-CA" sz="2000" b="1" dirty="0">
                <a:solidFill>
                  <a:schemeClr val="accent1">
                    <a:lumMod val="50000"/>
                  </a:schemeClr>
                </a:solidFill>
                <a:latin typeface="Comic Sans MS" pitchFamily="66" charset="0"/>
              </a:rPr>
              <a:t>has blessed </a:t>
            </a:r>
            <a:r>
              <a:rPr lang="en-CA" sz="2000" b="1" dirty="0" smtClean="0">
                <a:solidFill>
                  <a:schemeClr val="accent1">
                    <a:lumMod val="50000"/>
                  </a:schemeClr>
                </a:solidFill>
                <a:latin typeface="Comic Sans MS" pitchFamily="66" charset="0"/>
              </a:rPr>
              <a:t>your journey of further study as you seek to understand the</a:t>
            </a:r>
            <a:r>
              <a:rPr lang="en-CA" dirty="0">
                <a:latin typeface="Comic Sans MS" pitchFamily="66" charset="0"/>
              </a:rPr>
              <a:t>	</a:t>
            </a:r>
            <a:r>
              <a:rPr lang="en-CA" sz="3600" b="1" dirty="0">
                <a:solidFill>
                  <a:schemeClr val="accent2">
                    <a:lumMod val="75000"/>
                  </a:schemeClr>
                </a:solidFill>
                <a:latin typeface="Comic Sans MS" pitchFamily="66" charset="0"/>
              </a:rPr>
              <a:t>Covenant of Yahuah and Yahusha.</a:t>
            </a:r>
          </a:p>
        </p:txBody>
      </p:sp>
    </p:spTree>
    <p:extLst>
      <p:ext uri="{BB962C8B-B14F-4D97-AF65-F5344CB8AC3E}">
        <p14:creationId xmlns:p14="http://schemas.microsoft.com/office/powerpoint/2010/main" val="75250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7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75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2750"/>
                            </p:stCondLst>
                            <p:childTnLst>
                              <p:par>
                                <p:cTn id="16" presetID="42" presetClass="entr" presetSubtype="0" fill="hold" grpId="0" nodeType="afterEffect">
                                  <p:stCondLst>
                                    <p:cond delay="100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par>
                          <p:cTn id="21" fill="hold">
                            <p:stCondLst>
                              <p:cond delay="4750"/>
                            </p:stCondLst>
                            <p:childTnLst>
                              <p:par>
                                <p:cTn id="22" presetID="42" presetClass="entr" presetSubtype="0" fill="hold" grpId="0" nodeType="afterEffect">
                                  <p:stCondLst>
                                    <p:cond delay="50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6250"/>
                            </p:stCondLst>
                            <p:childTnLst>
                              <p:par>
                                <p:cTn id="28" presetID="42" presetClass="entr" presetSubtype="0" fill="hold" grpId="0" nodeType="afterEffect">
                                  <p:stCondLst>
                                    <p:cond delay="50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alpha val="15000"/>
          </a:schemeClr>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z="1400" smtClean="0">
                <a:solidFill>
                  <a:schemeClr val="bg1"/>
                </a:solidFill>
              </a:rPr>
              <a:t>3</a:t>
            </a:fld>
            <a:endParaRPr lang="en-US" sz="1400" dirty="0">
              <a:solidFill>
                <a:schemeClr val="bg1"/>
              </a:solidFill>
            </a:endParaRPr>
          </a:p>
        </p:txBody>
      </p:sp>
      <p:sp>
        <p:nvSpPr>
          <p:cNvPr id="5" name="Content Placeholder 3"/>
          <p:cNvSpPr txBox="1">
            <a:spLocks/>
          </p:cNvSpPr>
          <p:nvPr/>
        </p:nvSpPr>
        <p:spPr>
          <a:xfrm>
            <a:off x="774700" y="2664824"/>
            <a:ext cx="5067299" cy="4066176"/>
          </a:xfrm>
          <a:prstGeom prst="snip2DiagRect">
            <a:avLst>
              <a:gd name="adj1" fmla="val 0"/>
              <a:gd name="adj2" fmla="val 0"/>
            </a:avLst>
          </a:prstGeom>
          <a:noFill/>
          <a:ln w="76200" cap="flat" cmpd="sng" algn="ctr">
            <a:noFill/>
            <a:prstDash val="solid"/>
            <a:miter lim="800000"/>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sp3d extrusionH="57150">
              <a:bevelT w="381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nSpc>
                <a:spcPct val="120000"/>
              </a:lnSpc>
              <a:buNone/>
            </a:pPr>
            <a:r>
              <a:rPr lang="en-CA" dirty="0" smtClean="0">
                <a:solidFill>
                  <a:srgbClr val="002060"/>
                </a:solidFill>
                <a:latin typeface="Arial Rounded MT Bold" pitchFamily="34" charset="0"/>
                <a:cs typeface="Arial" panose="020B0604020202020204" pitchFamily="34" charset="0"/>
              </a:rPr>
              <a:t>There will be an interesting </a:t>
            </a:r>
            <a:br>
              <a:rPr lang="en-CA" dirty="0" smtClean="0">
                <a:solidFill>
                  <a:srgbClr val="002060"/>
                </a:solidFill>
                <a:latin typeface="Arial Rounded MT Bold" pitchFamily="34" charset="0"/>
                <a:cs typeface="Arial" panose="020B0604020202020204" pitchFamily="34" charset="0"/>
              </a:rPr>
            </a:br>
            <a:r>
              <a:rPr lang="en-CA" dirty="0" smtClean="0">
                <a:solidFill>
                  <a:srgbClr val="002060"/>
                </a:solidFill>
                <a:latin typeface="Arial Rounded MT Bold" pitchFamily="34" charset="0"/>
                <a:cs typeface="Arial" panose="020B0604020202020204" pitchFamily="34" charset="0"/>
              </a:rPr>
              <a:t>“thought-provoking” comparison between:</a:t>
            </a:r>
          </a:p>
          <a:p>
            <a:pPr marL="457200" indent="-457200">
              <a:lnSpc>
                <a:spcPct val="120000"/>
              </a:lnSpc>
              <a:buClr>
                <a:srgbClr val="002060"/>
              </a:buClr>
              <a:buFont typeface="+mj-lt"/>
              <a:buAutoNum type="arabicPeriod"/>
            </a:pPr>
            <a:r>
              <a:rPr lang="en-CA" sz="2400" b="1" dirty="0" smtClean="0">
                <a:solidFill>
                  <a:srgbClr val="0070C0"/>
                </a:solidFill>
                <a:latin typeface="Arial" panose="020B0604020202020204" pitchFamily="34" charset="0"/>
                <a:cs typeface="Arial" panose="020B0604020202020204" pitchFamily="34" charset="0"/>
              </a:rPr>
              <a:t>The Covenant Calendar Yahusha honoured;</a:t>
            </a:r>
          </a:p>
          <a:p>
            <a:pPr marL="457200" indent="-457200">
              <a:buClr>
                <a:srgbClr val="002060"/>
              </a:buClr>
              <a:buFont typeface="+mj-lt"/>
              <a:buAutoNum type="arabicPeriod"/>
            </a:pPr>
            <a:r>
              <a:rPr lang="en-CA" sz="2400" b="1" dirty="0" smtClean="0">
                <a:solidFill>
                  <a:srgbClr val="A50021"/>
                </a:solidFill>
                <a:latin typeface="Arial" panose="020B0604020202020204" pitchFamily="34" charset="0"/>
                <a:cs typeface="Arial" panose="020B0604020202020204" pitchFamily="34" charset="0"/>
              </a:rPr>
              <a:t>The Lunar-solar Calendar </a:t>
            </a:r>
            <a:br>
              <a:rPr lang="en-CA" sz="2400" b="1" dirty="0" smtClean="0">
                <a:solidFill>
                  <a:srgbClr val="A50021"/>
                </a:solidFill>
                <a:latin typeface="Arial" panose="020B0604020202020204" pitchFamily="34" charset="0"/>
                <a:cs typeface="Arial" panose="020B0604020202020204" pitchFamily="34" charset="0"/>
              </a:rPr>
            </a:br>
            <a:r>
              <a:rPr lang="en-CA" sz="2400" b="1" dirty="0" smtClean="0">
                <a:solidFill>
                  <a:srgbClr val="A50021"/>
                </a:solidFill>
                <a:latin typeface="Arial" panose="020B0604020202020204" pitchFamily="34" charset="0"/>
                <a:cs typeface="Arial" panose="020B0604020202020204" pitchFamily="34" charset="0"/>
              </a:rPr>
              <a:t>in use at that time </a:t>
            </a:r>
            <a:br>
              <a:rPr lang="en-CA" sz="2400" b="1" dirty="0" smtClean="0">
                <a:solidFill>
                  <a:srgbClr val="A50021"/>
                </a:solidFill>
                <a:latin typeface="Arial" panose="020B0604020202020204" pitchFamily="34" charset="0"/>
                <a:cs typeface="Arial" panose="020B0604020202020204" pitchFamily="34" charset="0"/>
              </a:rPr>
            </a:br>
            <a:r>
              <a:rPr lang="en-CA" sz="1800" b="1" dirty="0" smtClean="0">
                <a:solidFill>
                  <a:srgbClr val="0070C0"/>
                </a:solidFill>
                <a:latin typeface="Arial" panose="020B0604020202020204" pitchFamily="34" charset="0"/>
                <a:cs typeface="Arial" panose="020B0604020202020204" pitchFamily="34" charset="0"/>
              </a:rPr>
              <a:t>(Yahusha at age 12)</a:t>
            </a:r>
            <a:r>
              <a:rPr lang="en-CA" sz="2400" b="1" dirty="0" smtClean="0">
                <a:solidFill>
                  <a:srgbClr val="A50021"/>
                </a:solidFill>
                <a:latin typeface="Arial" panose="020B0604020202020204" pitchFamily="34" charset="0"/>
                <a:cs typeface="Arial" panose="020B0604020202020204" pitchFamily="34" charset="0"/>
              </a:rPr>
              <a:t> by the unbelieving Jews.</a:t>
            </a:r>
          </a:p>
          <a:p>
            <a:pPr marL="0" indent="0">
              <a:buClr>
                <a:srgbClr val="A50021"/>
              </a:buClr>
              <a:buNone/>
            </a:pPr>
            <a:endParaRPr lang="en-CA" sz="3200" b="1" dirty="0">
              <a:solidFill>
                <a:srgbClr val="A50021"/>
              </a:solidFill>
              <a:latin typeface="Arial" panose="020B0604020202020204" pitchFamily="34" charset="0"/>
              <a:cs typeface="Arial" panose="020B0604020202020204" pitchFamily="34" charset="0"/>
            </a:endParaRPr>
          </a:p>
        </p:txBody>
      </p:sp>
      <p:sp>
        <p:nvSpPr>
          <p:cNvPr id="6" name="Content Placeholder 3"/>
          <p:cNvSpPr txBox="1">
            <a:spLocks/>
          </p:cNvSpPr>
          <p:nvPr/>
        </p:nvSpPr>
        <p:spPr>
          <a:xfrm>
            <a:off x="6578598" y="2476500"/>
            <a:ext cx="4978401" cy="3710474"/>
          </a:xfrm>
          <a:prstGeom prst="rect">
            <a:avLst/>
          </a:prstGeom>
          <a:noFill/>
          <a:ln w="76200" cap="flat" cmpd="sng" algn="ctr">
            <a:noFill/>
            <a:prstDash val="solid"/>
            <a:miter lim="800000"/>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70000" lnSpcReduction="20000"/>
            <a:sp3d extrusionH="57150">
              <a:bevelT w="381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endParaRPr lang="en-CA" sz="1800" b="1" u="sng" dirty="0" smtClean="0">
              <a:solidFill>
                <a:srgbClr val="002060"/>
              </a:solidFill>
              <a:latin typeface="Arial" panose="020B0604020202020204" pitchFamily="34" charset="0"/>
              <a:cs typeface="Arial" panose="020B0604020202020204" pitchFamily="34" charset="0"/>
            </a:endParaRPr>
          </a:p>
          <a:p>
            <a:pPr marL="0" indent="0" algn="ctr">
              <a:lnSpc>
                <a:spcPct val="120000"/>
              </a:lnSpc>
              <a:buNone/>
            </a:pPr>
            <a:r>
              <a:rPr lang="en-CA" sz="6700" b="1" u="sng" dirty="0" smtClean="0">
                <a:solidFill>
                  <a:srgbClr val="002060"/>
                </a:solidFill>
                <a:latin typeface="Arial" panose="020B0604020202020204" pitchFamily="34" charset="0"/>
                <a:cs typeface="Arial" panose="020B0604020202020204" pitchFamily="34" charset="0"/>
              </a:rPr>
              <a:t>Question</a:t>
            </a:r>
            <a:r>
              <a:rPr lang="en-CA" sz="6700" dirty="0" smtClean="0">
                <a:solidFill>
                  <a:srgbClr val="002060"/>
                </a:solidFill>
                <a:latin typeface="Arial" panose="020B0604020202020204" pitchFamily="34" charset="0"/>
                <a:cs typeface="Arial" panose="020B0604020202020204" pitchFamily="34" charset="0"/>
              </a:rPr>
              <a:t>: </a:t>
            </a:r>
            <a:br>
              <a:rPr lang="en-CA" sz="6700" dirty="0" smtClean="0">
                <a:solidFill>
                  <a:srgbClr val="002060"/>
                </a:solidFill>
                <a:latin typeface="Arial" panose="020B0604020202020204" pitchFamily="34" charset="0"/>
                <a:cs typeface="Arial" panose="020B0604020202020204" pitchFamily="34" charset="0"/>
              </a:rPr>
            </a:br>
            <a:r>
              <a:rPr lang="en-CA" sz="2600" dirty="0" smtClean="0">
                <a:solidFill>
                  <a:srgbClr val="002060"/>
                </a:solidFill>
                <a:latin typeface="Arial" panose="020B0604020202020204" pitchFamily="34" charset="0"/>
                <a:cs typeface="Arial" panose="020B0604020202020204" pitchFamily="34" charset="0"/>
              </a:rPr>
              <a:t> </a:t>
            </a:r>
            <a:r>
              <a:rPr lang="en-CA" sz="6700" dirty="0" smtClean="0">
                <a:solidFill>
                  <a:srgbClr val="002060"/>
                </a:solidFill>
                <a:latin typeface="Arial" panose="020B0604020202020204" pitchFamily="34" charset="0"/>
                <a:cs typeface="Arial" panose="020B0604020202020204" pitchFamily="34" charset="0"/>
              </a:rPr>
              <a:t/>
            </a:r>
            <a:br>
              <a:rPr lang="en-CA" sz="6700" dirty="0" smtClean="0">
                <a:solidFill>
                  <a:srgbClr val="002060"/>
                </a:solidFill>
                <a:latin typeface="Arial" panose="020B0604020202020204" pitchFamily="34" charset="0"/>
                <a:cs typeface="Arial" panose="020B0604020202020204" pitchFamily="34" charset="0"/>
              </a:rPr>
            </a:br>
            <a:r>
              <a:rPr lang="en-CA" sz="6700" b="1" dirty="0" smtClean="0">
                <a:solidFill>
                  <a:srgbClr val="0070C0"/>
                </a:solidFill>
                <a:latin typeface="Comic Sans MS" pitchFamily="66" charset="0"/>
                <a:cs typeface="Arial" panose="020B0604020202020204" pitchFamily="34" charset="0"/>
              </a:rPr>
              <a:t>What is a </a:t>
            </a:r>
            <a:br>
              <a:rPr lang="en-CA" sz="6700" b="1" dirty="0" smtClean="0">
                <a:solidFill>
                  <a:srgbClr val="0070C0"/>
                </a:solidFill>
                <a:latin typeface="Comic Sans MS" pitchFamily="66" charset="0"/>
                <a:cs typeface="Arial" panose="020B0604020202020204" pitchFamily="34" charset="0"/>
              </a:rPr>
            </a:br>
            <a:r>
              <a:rPr lang="en-CA" sz="6700" b="1" dirty="0" smtClean="0">
                <a:solidFill>
                  <a:srgbClr val="0070C0"/>
                </a:solidFill>
                <a:latin typeface="Comic Sans MS" pitchFamily="66" charset="0"/>
                <a:cs typeface="Arial" panose="020B0604020202020204" pitchFamily="34" charset="0"/>
              </a:rPr>
              <a:t>Covenant </a:t>
            </a:r>
            <a:br>
              <a:rPr lang="en-CA" sz="6700" b="1" dirty="0" smtClean="0">
                <a:solidFill>
                  <a:srgbClr val="0070C0"/>
                </a:solidFill>
                <a:latin typeface="Comic Sans MS" pitchFamily="66" charset="0"/>
                <a:cs typeface="Arial" panose="020B0604020202020204" pitchFamily="34" charset="0"/>
              </a:rPr>
            </a:br>
            <a:r>
              <a:rPr lang="en-CA" sz="6700" b="1" dirty="0" smtClean="0">
                <a:solidFill>
                  <a:srgbClr val="0070C0"/>
                </a:solidFill>
                <a:latin typeface="Comic Sans MS" pitchFamily="66" charset="0"/>
                <a:cs typeface="Arial" panose="020B0604020202020204" pitchFamily="34" charset="0"/>
              </a:rPr>
              <a:t>Calendar?</a:t>
            </a:r>
            <a:endParaRPr lang="en-CA" sz="6700" b="1" dirty="0">
              <a:solidFill>
                <a:srgbClr val="0070C0"/>
              </a:solidFill>
              <a:latin typeface="Comic Sans MS" pitchFamily="66" charset="0"/>
              <a:cs typeface="Arial" panose="020B0604020202020204" pitchFamily="34" charset="0"/>
            </a:endParaRPr>
          </a:p>
        </p:txBody>
      </p:sp>
      <p:sp>
        <p:nvSpPr>
          <p:cNvPr id="3" name="Explosion 1 2"/>
          <p:cNvSpPr/>
          <p:nvPr/>
        </p:nvSpPr>
        <p:spPr>
          <a:xfrm>
            <a:off x="5587998" y="3638486"/>
            <a:ext cx="1701801" cy="1706076"/>
          </a:xfrm>
          <a:prstGeom prst="irregularSeal1">
            <a:avLst/>
          </a:prstGeom>
          <a:solidFill>
            <a:srgbClr val="00FF99"/>
          </a:solidFill>
          <a:ln w="38100">
            <a:solidFill>
              <a:srgbClr val="9933FF"/>
            </a:solidFill>
          </a:ln>
          <a:effectLst>
            <a:glow rad="127000">
              <a:srgbClr val="FFFF00"/>
            </a:glo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Snip Diagonal Corner Rectangle 8"/>
          <p:cNvSpPr/>
          <p:nvPr/>
        </p:nvSpPr>
        <p:spPr>
          <a:xfrm>
            <a:off x="431801" y="306282"/>
            <a:ext cx="11379200" cy="1917700"/>
          </a:xfrm>
          <a:prstGeom prst="snip2DiagRect">
            <a:avLst/>
          </a:prstGeom>
          <a:solidFill>
            <a:schemeClr val="tx2">
              <a:lumMod val="75000"/>
              <a:alpha val="78000"/>
            </a:schemeClr>
          </a:solidFill>
          <a:ln w="82550">
            <a:noFill/>
          </a:ln>
          <a:effectLst>
            <a:outerShdw blurRad="127000" dist="38100" dir="2700000" algn="ctr">
              <a:srgbClr val="000000">
                <a:alpha val="45000"/>
              </a:srgbClr>
            </a:outerShdw>
          </a:effectLst>
          <a:scene3d>
            <a:camera prst="obliqueTopRight"/>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3600" b="1" spc="300" dirty="0">
                <a:ln>
                  <a:solidFill>
                    <a:srgbClr val="002060"/>
                  </a:solidFill>
                </a:ln>
                <a:solidFill>
                  <a:srgbClr val="FFCCFF"/>
                </a:solidFill>
                <a:effectLst>
                  <a:glow rad="63500">
                    <a:srgbClr val="002060"/>
                  </a:glow>
                </a:effectLst>
                <a:latin typeface="+mj-lt"/>
                <a:cs typeface="Arial" panose="020B0604020202020204" pitchFamily="34" charset="0"/>
              </a:rPr>
              <a:t>This is the short version </a:t>
            </a:r>
            <a:r>
              <a:rPr lang="en-CA" sz="3600" b="1" spc="300" dirty="0" smtClean="0">
                <a:ln>
                  <a:solidFill>
                    <a:srgbClr val="002060"/>
                  </a:solidFill>
                </a:ln>
                <a:solidFill>
                  <a:srgbClr val="FFCCFF"/>
                </a:solidFill>
                <a:effectLst>
                  <a:glow rad="63500">
                    <a:srgbClr val="002060"/>
                  </a:glow>
                </a:effectLst>
                <a:latin typeface="+mj-lt"/>
                <a:cs typeface="Arial" panose="020B0604020202020204" pitchFamily="34" charset="0"/>
              </a:rPr>
              <a:t>of a </a:t>
            </a:r>
            <a:br>
              <a:rPr lang="en-CA" sz="3600" b="1" spc="300" dirty="0" smtClean="0">
                <a:ln>
                  <a:solidFill>
                    <a:srgbClr val="002060"/>
                  </a:solidFill>
                </a:ln>
                <a:solidFill>
                  <a:srgbClr val="FFCCFF"/>
                </a:solidFill>
                <a:effectLst>
                  <a:glow rad="63500">
                    <a:srgbClr val="002060"/>
                  </a:glow>
                </a:effectLst>
                <a:latin typeface="+mj-lt"/>
                <a:cs typeface="Arial" panose="020B0604020202020204" pitchFamily="34" charset="0"/>
              </a:rPr>
            </a:br>
            <a:r>
              <a:rPr lang="en-CA" sz="3600" b="1" spc="300" dirty="0" smtClean="0">
                <a:ln>
                  <a:solidFill>
                    <a:srgbClr val="002060"/>
                  </a:solidFill>
                </a:ln>
                <a:solidFill>
                  <a:srgbClr val="FFCCFF"/>
                </a:solidFill>
                <a:effectLst>
                  <a:glow rad="63500">
                    <a:srgbClr val="002060"/>
                  </a:glow>
                </a:effectLst>
                <a:latin typeface="+mj-lt"/>
                <a:cs typeface="Arial" panose="020B0604020202020204" pitchFamily="34" charset="0"/>
              </a:rPr>
              <a:t>very detailed </a:t>
            </a:r>
            <a:r>
              <a:rPr lang="en-CA" sz="3600" b="1" spc="300" dirty="0">
                <a:ln>
                  <a:solidFill>
                    <a:srgbClr val="002060"/>
                  </a:solidFill>
                </a:ln>
                <a:solidFill>
                  <a:srgbClr val="FFCCFF"/>
                </a:solidFill>
                <a:effectLst>
                  <a:glow rad="63500">
                    <a:srgbClr val="002060"/>
                  </a:glow>
                </a:effectLst>
                <a:latin typeface="+mj-lt"/>
                <a:cs typeface="Arial" panose="020B0604020202020204" pitchFamily="34" charset="0"/>
              </a:rPr>
              <a:t>study called </a:t>
            </a:r>
            <a:r>
              <a:rPr lang="en-CA" sz="3600" b="1" spc="300" dirty="0" smtClean="0">
                <a:ln>
                  <a:solidFill>
                    <a:srgbClr val="002060"/>
                  </a:solidFill>
                </a:ln>
                <a:solidFill>
                  <a:srgbClr val="FFCCFF"/>
                </a:solidFill>
                <a:effectLst>
                  <a:glow rad="63500">
                    <a:srgbClr val="002060"/>
                  </a:glow>
                </a:effectLst>
                <a:latin typeface="+mj-lt"/>
                <a:cs typeface="Arial" panose="020B0604020202020204" pitchFamily="34" charset="0"/>
              </a:rPr>
              <a:t/>
            </a:r>
            <a:br>
              <a:rPr lang="en-CA" sz="3600" b="1" spc="300" dirty="0" smtClean="0">
                <a:ln>
                  <a:solidFill>
                    <a:srgbClr val="002060"/>
                  </a:solidFill>
                </a:ln>
                <a:solidFill>
                  <a:srgbClr val="FFCCFF"/>
                </a:solidFill>
                <a:effectLst>
                  <a:glow rad="63500">
                    <a:srgbClr val="002060"/>
                  </a:glow>
                </a:effectLst>
                <a:latin typeface="+mj-lt"/>
                <a:cs typeface="Arial" panose="020B0604020202020204" pitchFamily="34" charset="0"/>
              </a:rPr>
            </a:br>
            <a:r>
              <a:rPr lang="en-CA" sz="3600" b="1" dirty="0" smtClean="0">
                <a:solidFill>
                  <a:srgbClr val="0070C0"/>
                </a:solidFill>
                <a:effectLst>
                  <a:glow rad="127000">
                    <a:schemeClr val="tx1"/>
                  </a:glow>
                </a:effectLst>
                <a:latin typeface="+mj-lt"/>
                <a:cs typeface="Arial" panose="020B0604020202020204" pitchFamily="34" charset="0"/>
              </a:rPr>
              <a:t>“</a:t>
            </a:r>
            <a:r>
              <a:rPr lang="en-CA" sz="3600" b="1" dirty="0">
                <a:solidFill>
                  <a:srgbClr val="0070C0"/>
                </a:solidFill>
                <a:effectLst>
                  <a:glow rad="127000">
                    <a:schemeClr val="tx1"/>
                  </a:glow>
                </a:effectLst>
                <a:latin typeface="+mj-lt"/>
                <a:cs typeface="Arial" panose="020B0604020202020204" pitchFamily="34" charset="0"/>
              </a:rPr>
              <a:t>Yahusha, </a:t>
            </a:r>
            <a:r>
              <a:rPr lang="en-CA" sz="3600" b="1" dirty="0" smtClean="0">
                <a:solidFill>
                  <a:srgbClr val="0070C0"/>
                </a:solidFill>
                <a:effectLst>
                  <a:glow rad="127000">
                    <a:schemeClr val="tx1"/>
                  </a:glow>
                </a:effectLst>
                <a:latin typeface="+mj-lt"/>
                <a:cs typeface="Arial" panose="020B0604020202020204" pitchFamily="34" charset="0"/>
              </a:rPr>
              <a:t>Lost  … and Discovered </a:t>
            </a:r>
            <a:r>
              <a:rPr lang="en-CA" sz="3600" b="1" dirty="0">
                <a:solidFill>
                  <a:srgbClr val="0070C0"/>
                </a:solidFill>
                <a:effectLst>
                  <a:glow rad="127000">
                    <a:schemeClr val="tx1"/>
                  </a:glow>
                </a:effectLst>
                <a:latin typeface="+mj-lt"/>
                <a:cs typeface="Arial" panose="020B0604020202020204" pitchFamily="34" charset="0"/>
              </a:rPr>
              <a:t>at </a:t>
            </a:r>
            <a:r>
              <a:rPr lang="en-CA" sz="3600" b="1" dirty="0" smtClean="0">
                <a:solidFill>
                  <a:srgbClr val="0070C0"/>
                </a:solidFill>
                <a:effectLst>
                  <a:glow rad="127000">
                    <a:schemeClr val="tx1"/>
                  </a:glow>
                </a:effectLst>
                <a:latin typeface="+mj-lt"/>
                <a:cs typeface="Arial" panose="020B0604020202020204" pitchFamily="34" charset="0"/>
              </a:rPr>
              <a:t>Passover!”</a:t>
            </a:r>
            <a:endParaRPr lang="en-CA" sz="4000" dirty="0">
              <a:solidFill>
                <a:srgbClr val="002060"/>
              </a:solidFill>
              <a:effectLst>
                <a:glow rad="127000">
                  <a:schemeClr val="tx1"/>
                </a:glow>
              </a:effectLst>
              <a:latin typeface="+mj-lt"/>
              <a:cs typeface="Arial" panose="020B0604020202020204" pitchFamily="34" charset="0"/>
            </a:endParaRPr>
          </a:p>
        </p:txBody>
      </p:sp>
    </p:spTree>
    <p:extLst>
      <p:ext uri="{BB962C8B-B14F-4D97-AF65-F5344CB8AC3E}">
        <p14:creationId xmlns:p14="http://schemas.microsoft.com/office/powerpoint/2010/main" val="2819615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1" presetClass="entr" presetSubtype="0" fill="hold" grpId="0" nodeType="afterEffect">
                                  <p:stCondLst>
                                    <p:cond delay="3000"/>
                                  </p:stCondLst>
                                  <p:childTnLst>
                                    <p:set>
                                      <p:cBhvr>
                                        <p:cTn id="12" dur="1" fill="hold">
                                          <p:stCondLst>
                                            <p:cond delay="0"/>
                                          </p:stCondLst>
                                        </p:cTn>
                                        <p:tgtEl>
                                          <p:spTgt spid="3"/>
                                        </p:tgtEl>
                                        <p:attrNameLst>
                                          <p:attrName>style.visibility</p:attrName>
                                        </p:attrNameLst>
                                      </p:cBhvr>
                                      <p:to>
                                        <p:strVal val="visible"/>
                                      </p:to>
                                    </p:set>
                                    <p:anim calcmode="lin" valueType="num">
                                      <p:cBhvr>
                                        <p:cTn id="13" dur="2000" fill="hold"/>
                                        <p:tgtEl>
                                          <p:spTgt spid="3"/>
                                        </p:tgtEl>
                                        <p:attrNameLst>
                                          <p:attrName>ppt_w</p:attrName>
                                        </p:attrNameLst>
                                      </p:cBhvr>
                                      <p:tavLst>
                                        <p:tav tm="0">
                                          <p:val>
                                            <p:fltVal val="0"/>
                                          </p:val>
                                        </p:tav>
                                        <p:tav tm="100000">
                                          <p:val>
                                            <p:strVal val="#ppt_w"/>
                                          </p:val>
                                        </p:tav>
                                      </p:tavLst>
                                    </p:anim>
                                    <p:anim calcmode="lin" valueType="num">
                                      <p:cBhvr>
                                        <p:cTn id="14" dur="2000" fill="hold"/>
                                        <p:tgtEl>
                                          <p:spTgt spid="3"/>
                                        </p:tgtEl>
                                        <p:attrNameLst>
                                          <p:attrName>ppt_h</p:attrName>
                                        </p:attrNameLst>
                                      </p:cBhvr>
                                      <p:tavLst>
                                        <p:tav tm="0">
                                          <p:val>
                                            <p:fltVal val="0"/>
                                          </p:val>
                                        </p:tav>
                                        <p:tav tm="100000">
                                          <p:val>
                                            <p:strVal val="#ppt_h"/>
                                          </p:val>
                                        </p:tav>
                                      </p:tavLst>
                                    </p:anim>
                                    <p:anim calcmode="lin" valueType="num">
                                      <p:cBhvr>
                                        <p:cTn id="15" dur="2000" fill="hold"/>
                                        <p:tgtEl>
                                          <p:spTgt spid="3"/>
                                        </p:tgtEl>
                                        <p:attrNameLst>
                                          <p:attrName>style.rotation</p:attrName>
                                        </p:attrNameLst>
                                      </p:cBhvr>
                                      <p:tavLst>
                                        <p:tav tm="0">
                                          <p:val>
                                            <p:fltVal val="90"/>
                                          </p:val>
                                        </p:tav>
                                        <p:tav tm="100000">
                                          <p:val>
                                            <p:fltVal val="0"/>
                                          </p:val>
                                        </p:tav>
                                      </p:tavLst>
                                    </p:anim>
                                    <p:animEffect transition="in" filter="fade">
                                      <p:cBhvr>
                                        <p:cTn id="16" dur="2000"/>
                                        <p:tgtEl>
                                          <p:spTgt spid="3"/>
                                        </p:tgtEl>
                                      </p:cBhvr>
                                    </p:animEffect>
                                  </p:childTnLst>
                                </p:cTn>
                              </p:par>
                            </p:childTnLst>
                          </p:cTn>
                        </p:par>
                        <p:par>
                          <p:cTn id="17" fill="hold">
                            <p:stCondLst>
                              <p:cond delay="6000"/>
                            </p:stCondLst>
                            <p:childTnLst>
                              <p:par>
                                <p:cTn id="18" presetID="42" presetClass="entr" presetSubtype="0" fill="hold" grpId="0" nodeType="afterEffect">
                                  <p:stCondLst>
                                    <p:cond delay="150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0">
  <p:cSld>
    <p:bg>
      <p:bgPr>
        <a:solidFill>
          <a:schemeClr val="accent1">
            <a:alpha val="15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26719" y="1"/>
            <a:ext cx="11382103" cy="1690688"/>
          </a:xfrm>
        </p:spPr>
        <p:txBody>
          <a:bodyPr>
            <a:scene3d>
              <a:camera prst="orthographicFront"/>
              <a:lightRig rig="threePt" dir="t"/>
            </a:scene3d>
            <a:sp3d extrusionH="57150">
              <a:bevelT w="38100" h="38100"/>
            </a:sp3d>
          </a:bodyPr>
          <a:lstStyle/>
          <a:p>
            <a:pPr algn="ct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Questions Needing Answers</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8" name="Content Placeholder 7"/>
          <p:cNvSpPr>
            <a:spLocks noGrp="1"/>
          </p:cNvSpPr>
          <p:nvPr>
            <p:ph idx="1"/>
          </p:nvPr>
        </p:nvSpPr>
        <p:spPr>
          <a:xfrm>
            <a:off x="513805" y="1509486"/>
            <a:ext cx="11181805" cy="4667477"/>
          </a:xfrm>
        </p:spPr>
        <p:txBody>
          <a:bodyPr>
            <a:normAutofit fontScale="70000" lnSpcReduction="20000"/>
          </a:bodyPr>
          <a:lstStyle/>
          <a:p>
            <a:pPr marL="514350" lvl="0" indent="-514350">
              <a:buFont typeface="+mj-lt"/>
              <a:buAutoNum type="arabicPeriod"/>
            </a:pPr>
            <a:r>
              <a:rPr lang="en-US" dirty="0">
                <a:solidFill>
                  <a:schemeClr val="bg1">
                    <a:lumMod val="65000"/>
                    <a:lumOff val="35000"/>
                  </a:schemeClr>
                </a:solidFill>
              </a:rPr>
              <a:t>Mary and Joseph attended the Passover at Jerusalem every year, but the year that Yahusha attended at age 12, they started their return home without Him.  When He was finally discovered after 3 days, what was Yahusha's answer to them, and did they understand His words?  (See Luke 2:49-50.) </a:t>
            </a:r>
          </a:p>
          <a:p>
            <a:pPr marL="514350" lvl="0" indent="-514350">
              <a:buFont typeface="+mj-lt"/>
              <a:buAutoNum type="arabicPeriod"/>
            </a:pPr>
            <a:r>
              <a:rPr lang="en-US" u="sng" dirty="0">
                <a:solidFill>
                  <a:schemeClr val="bg1">
                    <a:lumMod val="65000"/>
                    <a:lumOff val="35000"/>
                  </a:schemeClr>
                </a:solidFill>
              </a:rPr>
              <a:t>Where</a:t>
            </a:r>
            <a:r>
              <a:rPr lang="en-US" dirty="0">
                <a:solidFill>
                  <a:schemeClr val="bg1">
                    <a:lumMod val="65000"/>
                    <a:lumOff val="35000"/>
                  </a:schemeClr>
                </a:solidFill>
              </a:rPr>
              <a:t> was Yahusha </a:t>
            </a:r>
            <a:r>
              <a:rPr lang="en-US" dirty="0" smtClean="0">
                <a:solidFill>
                  <a:schemeClr val="bg1">
                    <a:lumMod val="65000"/>
                    <a:lumOff val="35000"/>
                  </a:schemeClr>
                </a:solidFill>
              </a:rPr>
              <a:t>discovered </a:t>
            </a:r>
            <a:r>
              <a:rPr lang="en-US" dirty="0">
                <a:solidFill>
                  <a:schemeClr val="bg1">
                    <a:lumMod val="65000"/>
                    <a:lumOff val="35000"/>
                  </a:schemeClr>
                </a:solidFill>
              </a:rPr>
              <a:t>after the 3 days and what was He doing?</a:t>
            </a:r>
          </a:p>
          <a:p>
            <a:pPr marL="514350" lvl="0" indent="-514350">
              <a:buFont typeface="+mj-lt"/>
              <a:buAutoNum type="arabicPeriod"/>
            </a:pPr>
            <a:r>
              <a:rPr lang="en-US" dirty="0">
                <a:solidFill>
                  <a:schemeClr val="bg1">
                    <a:lumMod val="65000"/>
                    <a:lumOff val="35000"/>
                  </a:schemeClr>
                </a:solidFill>
              </a:rPr>
              <a:t>In Luke chapter 2, is there a difference of "context" between the wording of:  a)  according to the Torah;  and  2)  according to the practice of the festival?  Was Luke trying to get our attention with his very careful wording of these events?</a:t>
            </a:r>
          </a:p>
          <a:p>
            <a:pPr marL="514350" lvl="0" indent="-514350">
              <a:buFont typeface="+mj-lt"/>
              <a:buAutoNum type="arabicPeriod"/>
            </a:pPr>
            <a:r>
              <a:rPr lang="en-US" dirty="0">
                <a:solidFill>
                  <a:schemeClr val="bg1">
                    <a:lumMod val="65000"/>
                    <a:lumOff val="35000"/>
                  </a:schemeClr>
                </a:solidFill>
              </a:rPr>
              <a:t>According to Luke chapter 1, when does life begin:  1)  at the time of birth?;  2)  at the time of conception?  What would this have to do with Covenant Calendar timing? </a:t>
            </a:r>
          </a:p>
          <a:p>
            <a:pPr marL="514350" lvl="0" indent="-514350">
              <a:buFont typeface="+mj-lt"/>
              <a:buAutoNum type="arabicPeriod"/>
            </a:pPr>
            <a:r>
              <a:rPr lang="en-US" dirty="0">
                <a:solidFill>
                  <a:schemeClr val="bg1">
                    <a:lumMod val="65000"/>
                    <a:lumOff val="35000"/>
                  </a:schemeClr>
                </a:solidFill>
              </a:rPr>
              <a:t>According to many commentators, there is substantial documentation that the year of Yahusha's birth could have been approximately anywhere from 7 BC to 3 BC.  This Gospel study will prove the exact year of Yahusha's Passover at age 12.  Could one then determine the year of His birth?</a:t>
            </a:r>
          </a:p>
          <a:p>
            <a:pPr marL="514350" lvl="0" indent="-514350">
              <a:buFont typeface="+mj-lt"/>
              <a:buAutoNum type="arabicPeriod"/>
            </a:pPr>
            <a:r>
              <a:rPr lang="en-US" dirty="0">
                <a:solidFill>
                  <a:schemeClr val="bg1">
                    <a:lumMod val="65000"/>
                    <a:lumOff val="35000"/>
                  </a:schemeClr>
                </a:solidFill>
              </a:rPr>
              <a:t>There is only one year that fits the very specific criteria for Yahusha's age 12 Passover.  What is the specific Gospel calendar language to unlock this puzzle of the exact year? </a:t>
            </a:r>
          </a:p>
        </p:txBody>
      </p:sp>
      <p:sp>
        <p:nvSpPr>
          <p:cNvPr id="2" name="Slide Number Placeholder 1"/>
          <p:cNvSpPr>
            <a:spLocks noGrp="1"/>
          </p:cNvSpPr>
          <p:nvPr>
            <p:ph type="sldNum" sz="quarter" idx="12"/>
          </p:nvPr>
        </p:nvSpPr>
        <p:spPr/>
        <p:txBody>
          <a:bodyPr/>
          <a:lstStyle/>
          <a:p>
            <a:fld id="{6D22F896-40B5-4ADD-8801-0D06FADFA095}" type="slidenum">
              <a:rPr lang="en-US" sz="1400" smtClean="0">
                <a:solidFill>
                  <a:schemeClr val="bg1"/>
                </a:solidFill>
              </a:rPr>
              <a:t>30</a:t>
            </a:fld>
            <a:endParaRPr lang="en-US" sz="1400" dirty="0">
              <a:solidFill>
                <a:schemeClr val="bg1"/>
              </a:solidFill>
            </a:endParaRPr>
          </a:p>
        </p:txBody>
      </p:sp>
    </p:spTree>
    <p:extLst>
      <p:ext uri="{BB962C8B-B14F-4D97-AF65-F5344CB8AC3E}">
        <p14:creationId xmlns:p14="http://schemas.microsoft.com/office/powerpoint/2010/main" val="4185859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bg>
      <p:bgPr>
        <a:solidFill>
          <a:schemeClr val="accent1">
            <a:alpha val="15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26719" y="1"/>
            <a:ext cx="11382103" cy="1690688"/>
          </a:xfrm>
        </p:spPr>
        <p:txBody>
          <a:bodyPr>
            <a:scene3d>
              <a:camera prst="orthographicFront"/>
              <a:lightRig rig="threePt" dir="t"/>
            </a:scene3d>
            <a:sp3d extrusionH="57150">
              <a:bevelT w="38100" h="38100"/>
            </a:sp3d>
          </a:bodyPr>
          <a:lstStyle/>
          <a:p>
            <a:pPr algn="ct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Questions Needing Answers </a:t>
            </a:r>
            <a:r>
              <a:rPr lang="en-US" sz="2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r>
              <a:rPr lang="en-US" sz="28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con’t</a:t>
            </a:r>
            <a:r>
              <a:rPr lang="en-US" sz="2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endParaRPr lang="en-US" sz="36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8" name="Content Placeholder 7"/>
          <p:cNvSpPr>
            <a:spLocks noGrp="1"/>
          </p:cNvSpPr>
          <p:nvPr>
            <p:ph idx="1"/>
          </p:nvPr>
        </p:nvSpPr>
        <p:spPr>
          <a:xfrm>
            <a:off x="513805" y="1509486"/>
            <a:ext cx="11181805" cy="4667477"/>
          </a:xfrm>
        </p:spPr>
        <p:txBody>
          <a:bodyPr>
            <a:normAutofit fontScale="77500" lnSpcReduction="20000"/>
          </a:bodyPr>
          <a:lstStyle/>
          <a:p>
            <a:pPr marL="514350" lvl="0" indent="-514350">
              <a:buFont typeface="+mj-lt"/>
              <a:buAutoNum type="arabicPeriod" startAt="7"/>
            </a:pPr>
            <a:r>
              <a:rPr lang="en-US" dirty="0" smtClean="0">
                <a:solidFill>
                  <a:schemeClr val="bg1">
                    <a:lumMod val="65000"/>
                    <a:lumOff val="35000"/>
                  </a:schemeClr>
                </a:solidFill>
              </a:rPr>
              <a:t>There </a:t>
            </a:r>
            <a:r>
              <a:rPr lang="en-US" dirty="0">
                <a:solidFill>
                  <a:schemeClr val="bg1">
                    <a:lumMod val="65000"/>
                    <a:lumOff val="35000"/>
                  </a:schemeClr>
                </a:solidFill>
              </a:rPr>
              <a:t>are many different types of lunar calendars all the way from the return of the exiles in 457 BC up to Luke and Paul's documentation in 57 AD.  Some lunar calendars were calculated according to the crescent moon </a:t>
            </a:r>
            <a:r>
              <a:rPr lang="en-US" u="sng" dirty="0">
                <a:solidFill>
                  <a:schemeClr val="bg1">
                    <a:lumMod val="65000"/>
                    <a:lumOff val="35000"/>
                  </a:schemeClr>
                </a:solidFill>
              </a:rPr>
              <a:t>before</a:t>
            </a:r>
            <a:r>
              <a:rPr lang="en-US" dirty="0">
                <a:solidFill>
                  <a:schemeClr val="bg1">
                    <a:lumMod val="65000"/>
                    <a:lumOff val="35000"/>
                  </a:schemeClr>
                </a:solidFill>
              </a:rPr>
              <a:t> the equinox, and some were calculated by the crescent moon </a:t>
            </a:r>
            <a:r>
              <a:rPr lang="en-US" u="sng" dirty="0">
                <a:solidFill>
                  <a:schemeClr val="bg1">
                    <a:lumMod val="65000"/>
                    <a:lumOff val="35000"/>
                  </a:schemeClr>
                </a:solidFill>
              </a:rPr>
              <a:t>after</a:t>
            </a:r>
            <a:r>
              <a:rPr lang="en-US" dirty="0">
                <a:solidFill>
                  <a:schemeClr val="bg1">
                    <a:lumMod val="65000"/>
                    <a:lumOff val="35000"/>
                  </a:schemeClr>
                </a:solidFill>
              </a:rPr>
              <a:t> the equinox.  For Yahusha's 12 year Passover, which type of lunar calendar were the unbelieving Jews using then?  Do you wonder if that is the same lunar calendar they were using during Yahusha's ministry many years later?  What about the lunar calendar that Luke and Paul record almost 30 years after the crucifixion?  </a:t>
            </a:r>
          </a:p>
          <a:p>
            <a:pPr marL="514350" lvl="0" indent="-514350">
              <a:buFont typeface="+mj-lt"/>
              <a:buAutoNum type="arabicPeriod" startAt="7"/>
            </a:pPr>
            <a:r>
              <a:rPr lang="en-US" dirty="0">
                <a:solidFill>
                  <a:schemeClr val="bg1">
                    <a:lumMod val="65000"/>
                    <a:lumOff val="35000"/>
                  </a:schemeClr>
                </a:solidFill>
              </a:rPr>
              <a:t>Some believe that a "High Sabbath" is always a "feast Sabbath" and the "weekly Sabbath" sharing the same day/date?  Is that the case in this study? </a:t>
            </a:r>
          </a:p>
          <a:p>
            <a:pPr marL="514350" lvl="0" indent="-514350">
              <a:buFont typeface="+mj-lt"/>
              <a:buAutoNum type="arabicPeriod" startAt="7"/>
            </a:pPr>
            <a:r>
              <a:rPr lang="en-US" dirty="0">
                <a:solidFill>
                  <a:schemeClr val="bg1">
                    <a:lumMod val="65000"/>
                    <a:lumOff val="35000"/>
                  </a:schemeClr>
                </a:solidFill>
              </a:rPr>
              <a:t>Upon what day of the week was Yahusha's Covenant Calendar Passover in this study? </a:t>
            </a:r>
          </a:p>
          <a:p>
            <a:pPr marL="514350" lvl="0" indent="-514350">
              <a:buFont typeface="+mj-lt"/>
              <a:buAutoNum type="arabicPeriod" startAt="7"/>
            </a:pPr>
            <a:r>
              <a:rPr lang="en-US" dirty="0">
                <a:solidFill>
                  <a:schemeClr val="bg1">
                    <a:lumMod val="65000"/>
                    <a:lumOff val="35000"/>
                  </a:schemeClr>
                </a:solidFill>
              </a:rPr>
              <a:t>After going through this study, see if the phrase "and a little child shall lead them" has a different meaning for you.  Who was that "little child" and who was being led? ... and how do you think those around Yahusha reacted to "that leading"?  Did His example have anything to do with exactly when to observe the festivals as given in the Torah? </a:t>
            </a:r>
          </a:p>
        </p:txBody>
      </p:sp>
      <p:sp>
        <p:nvSpPr>
          <p:cNvPr id="2" name="Slide Number Placeholder 1"/>
          <p:cNvSpPr>
            <a:spLocks noGrp="1"/>
          </p:cNvSpPr>
          <p:nvPr>
            <p:ph type="sldNum" sz="quarter" idx="12"/>
          </p:nvPr>
        </p:nvSpPr>
        <p:spPr/>
        <p:txBody>
          <a:bodyPr/>
          <a:lstStyle/>
          <a:p>
            <a:fld id="{6D22F896-40B5-4ADD-8801-0D06FADFA095}" type="slidenum">
              <a:rPr lang="en-US" sz="1400" smtClean="0">
                <a:solidFill>
                  <a:schemeClr val="bg1"/>
                </a:solidFill>
              </a:rPr>
              <a:t>31</a:t>
            </a:fld>
            <a:endParaRPr lang="en-US" sz="1400" dirty="0">
              <a:solidFill>
                <a:schemeClr val="bg1"/>
              </a:solidFill>
            </a:endParaRPr>
          </a:p>
        </p:txBody>
      </p:sp>
    </p:spTree>
    <p:extLst>
      <p:ext uri="{BB962C8B-B14F-4D97-AF65-F5344CB8AC3E}">
        <p14:creationId xmlns:p14="http://schemas.microsoft.com/office/powerpoint/2010/main" val="3688350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alpha val="15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12204" y="0"/>
            <a:ext cx="11382103" cy="1325563"/>
          </a:xfrm>
        </p:spPr>
        <p:txBody>
          <a:bodyPr>
            <a:scene3d>
              <a:camera prst="orthographicFront"/>
              <a:lightRig rig="threePt" dir="t"/>
            </a:scene3d>
            <a:sp3d extrusionH="57150">
              <a:bevelT w="38100" h="38100"/>
            </a:sp3d>
          </a:bodyPr>
          <a:lstStyle/>
          <a:p>
            <a:pPr algn="ctr"/>
            <a:r>
              <a:rPr lang="en-US" b="1" dirty="0" smtClean="0">
                <a:ln w="10541" cmpd="sng">
                  <a:solidFill>
                    <a:srgbClr val="00206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Introduction</a:t>
            </a:r>
            <a:endParaRPr lang="en-US" b="1" dirty="0">
              <a:ln w="10541" cmpd="sng">
                <a:solidFill>
                  <a:srgbClr val="00206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8" name="Content Placeholder 7"/>
          <p:cNvSpPr>
            <a:spLocks noGrp="1"/>
          </p:cNvSpPr>
          <p:nvPr>
            <p:ph idx="1"/>
          </p:nvPr>
        </p:nvSpPr>
        <p:spPr>
          <a:xfrm>
            <a:off x="766715" y="1190170"/>
            <a:ext cx="10675986" cy="5502729"/>
          </a:xfrm>
        </p:spPr>
        <p:txBody>
          <a:bodyPr>
            <a:normAutofit lnSpcReduction="10000"/>
            <a:scene3d>
              <a:camera prst="orthographicFront"/>
              <a:lightRig rig="threePt" dir="t"/>
            </a:scene3d>
            <a:sp3d extrusionH="57150">
              <a:bevelT w="38100" h="38100"/>
            </a:sp3d>
          </a:bodyPr>
          <a:lstStyle/>
          <a:p>
            <a:pPr marL="514350" indent="-514350">
              <a:buFont typeface="+mj-lt"/>
              <a:buAutoNum type="arabicParenR"/>
            </a:pPr>
            <a:r>
              <a:rPr lang="en-US" dirty="0">
                <a:solidFill>
                  <a:schemeClr val="accent1">
                    <a:lumMod val="50000"/>
                  </a:schemeClr>
                </a:solidFill>
                <a:latin typeface="+mj-lt"/>
              </a:rPr>
              <a:t>Covenant Calendar is first based on Torah with </a:t>
            </a:r>
            <a:r>
              <a:rPr lang="en-US" dirty="0" smtClean="0">
                <a:solidFill>
                  <a:schemeClr val="accent1">
                    <a:lumMod val="50000"/>
                  </a:schemeClr>
                </a:solidFill>
                <a:latin typeface="+mj-lt"/>
              </a:rPr>
              <a:t/>
            </a:r>
            <a:br>
              <a:rPr lang="en-US" dirty="0" smtClean="0">
                <a:solidFill>
                  <a:schemeClr val="accent1">
                    <a:lumMod val="50000"/>
                  </a:schemeClr>
                </a:solidFill>
                <a:latin typeface="+mj-lt"/>
              </a:rPr>
            </a:br>
            <a:r>
              <a:rPr lang="en-US" dirty="0" smtClean="0">
                <a:solidFill>
                  <a:schemeClr val="accent1">
                    <a:lumMod val="50000"/>
                  </a:schemeClr>
                </a:solidFill>
                <a:latin typeface="+mj-lt"/>
              </a:rPr>
              <a:t>additional </a:t>
            </a:r>
            <a:r>
              <a:rPr lang="en-US" dirty="0">
                <a:solidFill>
                  <a:schemeClr val="accent1">
                    <a:lumMod val="50000"/>
                  </a:schemeClr>
                </a:solidFill>
                <a:latin typeface="+mj-lt"/>
              </a:rPr>
              <a:t>witnesses in the rest of the Old Testament.  </a:t>
            </a:r>
            <a:endParaRPr lang="en-US" dirty="0" smtClean="0">
              <a:solidFill>
                <a:schemeClr val="accent1">
                  <a:lumMod val="50000"/>
                </a:schemeClr>
              </a:solidFill>
              <a:latin typeface="+mj-lt"/>
            </a:endParaRPr>
          </a:p>
          <a:p>
            <a:pPr marL="514350" indent="-514350">
              <a:buFont typeface="+mj-lt"/>
              <a:buAutoNum type="arabicParenR"/>
            </a:pPr>
            <a:r>
              <a:rPr lang="en-US" dirty="0" smtClean="0">
                <a:solidFill>
                  <a:srgbClr val="A50021"/>
                </a:solidFill>
                <a:latin typeface="+mj-lt"/>
              </a:rPr>
              <a:t>The </a:t>
            </a:r>
            <a:r>
              <a:rPr lang="en-US" dirty="0">
                <a:solidFill>
                  <a:srgbClr val="A50021"/>
                </a:solidFill>
                <a:latin typeface="+mj-lt"/>
              </a:rPr>
              <a:t>full and most amazing confirmation to this </a:t>
            </a:r>
            <a:r>
              <a:rPr lang="en-US" dirty="0" smtClean="0">
                <a:solidFill>
                  <a:srgbClr val="A50021"/>
                </a:solidFill>
                <a:latin typeface="+mj-lt"/>
              </a:rPr>
              <a:t/>
            </a:r>
            <a:br>
              <a:rPr lang="en-US" dirty="0" smtClean="0">
                <a:solidFill>
                  <a:srgbClr val="A50021"/>
                </a:solidFill>
                <a:latin typeface="+mj-lt"/>
              </a:rPr>
            </a:br>
            <a:r>
              <a:rPr lang="en-US" dirty="0" smtClean="0">
                <a:solidFill>
                  <a:srgbClr val="A50021"/>
                </a:solidFill>
                <a:latin typeface="+mj-lt"/>
              </a:rPr>
              <a:t>Covenant </a:t>
            </a:r>
            <a:r>
              <a:rPr lang="en-US" dirty="0">
                <a:solidFill>
                  <a:srgbClr val="A50021"/>
                </a:solidFill>
                <a:latin typeface="+mj-lt"/>
              </a:rPr>
              <a:t>Calendar is found in the Gospels with very </a:t>
            </a:r>
            <a:r>
              <a:rPr lang="en-US" dirty="0" smtClean="0">
                <a:solidFill>
                  <a:srgbClr val="A50021"/>
                </a:solidFill>
                <a:latin typeface="+mj-lt"/>
              </a:rPr>
              <a:t/>
            </a:r>
            <a:br>
              <a:rPr lang="en-US" dirty="0" smtClean="0">
                <a:solidFill>
                  <a:srgbClr val="A50021"/>
                </a:solidFill>
                <a:latin typeface="+mj-lt"/>
              </a:rPr>
            </a:br>
            <a:r>
              <a:rPr lang="en-US" dirty="0" smtClean="0">
                <a:solidFill>
                  <a:srgbClr val="A50021"/>
                </a:solidFill>
                <a:latin typeface="+mj-lt"/>
              </a:rPr>
              <a:t>strong </a:t>
            </a:r>
            <a:r>
              <a:rPr lang="en-US" dirty="0">
                <a:solidFill>
                  <a:srgbClr val="A50021"/>
                </a:solidFill>
                <a:latin typeface="+mj-lt"/>
              </a:rPr>
              <a:t>witnesses through Yahusha's life from conception </a:t>
            </a:r>
            <a:r>
              <a:rPr lang="en-US" dirty="0" smtClean="0">
                <a:solidFill>
                  <a:srgbClr val="A50021"/>
                </a:solidFill>
                <a:latin typeface="+mj-lt"/>
              </a:rPr>
              <a:t/>
            </a:r>
            <a:br>
              <a:rPr lang="en-US" dirty="0" smtClean="0">
                <a:solidFill>
                  <a:srgbClr val="A50021"/>
                </a:solidFill>
                <a:latin typeface="+mj-lt"/>
              </a:rPr>
            </a:br>
            <a:r>
              <a:rPr lang="en-US" dirty="0" smtClean="0">
                <a:solidFill>
                  <a:srgbClr val="A50021"/>
                </a:solidFill>
                <a:latin typeface="+mj-lt"/>
              </a:rPr>
              <a:t>to His </a:t>
            </a:r>
            <a:r>
              <a:rPr lang="en-US" dirty="0">
                <a:solidFill>
                  <a:srgbClr val="A50021"/>
                </a:solidFill>
                <a:latin typeface="+mj-lt"/>
              </a:rPr>
              <a:t>gift of the </a:t>
            </a:r>
            <a:r>
              <a:rPr lang="en-US" dirty="0" err="1">
                <a:solidFill>
                  <a:srgbClr val="A50021"/>
                </a:solidFill>
                <a:latin typeface="+mj-lt"/>
              </a:rPr>
              <a:t>Ruach</a:t>
            </a:r>
            <a:r>
              <a:rPr lang="en-US" dirty="0">
                <a:solidFill>
                  <a:srgbClr val="A50021"/>
                </a:solidFill>
                <a:latin typeface="+mj-lt"/>
              </a:rPr>
              <a:t> </a:t>
            </a:r>
            <a:r>
              <a:rPr lang="en-US" dirty="0" smtClean="0">
                <a:solidFill>
                  <a:srgbClr val="A50021"/>
                </a:solidFill>
                <a:latin typeface="+mj-lt"/>
              </a:rPr>
              <a:t>upon </a:t>
            </a:r>
            <a:r>
              <a:rPr lang="en-US" dirty="0">
                <a:solidFill>
                  <a:srgbClr val="A50021"/>
                </a:solidFill>
                <a:latin typeface="+mj-lt"/>
              </a:rPr>
              <a:t>Pentecost/Shavuot of Acts 2.  </a:t>
            </a:r>
            <a:endParaRPr lang="en-US" dirty="0" smtClean="0">
              <a:solidFill>
                <a:srgbClr val="A50021"/>
              </a:solidFill>
              <a:latin typeface="+mj-lt"/>
            </a:endParaRPr>
          </a:p>
          <a:p>
            <a:pPr marL="514350" indent="-514350">
              <a:buFont typeface="+mj-lt"/>
              <a:buAutoNum type="arabicParenR"/>
            </a:pPr>
            <a:r>
              <a:rPr lang="en-US" dirty="0" smtClean="0">
                <a:solidFill>
                  <a:schemeClr val="accent1">
                    <a:lumMod val="50000"/>
                  </a:schemeClr>
                </a:solidFill>
                <a:latin typeface="+mj-lt"/>
              </a:rPr>
              <a:t>Additional </a:t>
            </a:r>
            <a:r>
              <a:rPr lang="en-US" dirty="0">
                <a:solidFill>
                  <a:schemeClr val="accent1">
                    <a:lumMod val="50000"/>
                  </a:schemeClr>
                </a:solidFill>
                <a:latin typeface="+mj-lt"/>
              </a:rPr>
              <a:t>confirmation for Covenant Calendar will </a:t>
            </a:r>
            <a:r>
              <a:rPr lang="en-US" dirty="0" smtClean="0">
                <a:solidFill>
                  <a:schemeClr val="accent1">
                    <a:lumMod val="50000"/>
                  </a:schemeClr>
                </a:solidFill>
                <a:latin typeface="+mj-lt"/>
              </a:rPr>
              <a:t/>
            </a:r>
            <a:br>
              <a:rPr lang="en-US" dirty="0" smtClean="0">
                <a:solidFill>
                  <a:schemeClr val="accent1">
                    <a:lumMod val="50000"/>
                  </a:schemeClr>
                </a:solidFill>
                <a:latin typeface="+mj-lt"/>
              </a:rPr>
            </a:br>
            <a:r>
              <a:rPr lang="en-US" dirty="0" smtClean="0">
                <a:solidFill>
                  <a:schemeClr val="accent1">
                    <a:lumMod val="50000"/>
                  </a:schemeClr>
                </a:solidFill>
                <a:latin typeface="+mj-lt"/>
              </a:rPr>
              <a:t>continue </a:t>
            </a:r>
            <a:r>
              <a:rPr lang="en-US" dirty="0">
                <a:solidFill>
                  <a:schemeClr val="accent1">
                    <a:lumMod val="50000"/>
                  </a:schemeClr>
                </a:solidFill>
                <a:latin typeface="+mj-lt"/>
              </a:rPr>
              <a:t>to be found with the disciples, and especially </a:t>
            </a:r>
            <a:r>
              <a:rPr lang="en-US" dirty="0" smtClean="0">
                <a:solidFill>
                  <a:schemeClr val="accent1">
                    <a:lumMod val="50000"/>
                  </a:schemeClr>
                </a:solidFill>
                <a:latin typeface="+mj-lt"/>
              </a:rPr>
              <a:t/>
            </a:r>
            <a:br>
              <a:rPr lang="en-US" dirty="0" smtClean="0">
                <a:solidFill>
                  <a:schemeClr val="accent1">
                    <a:lumMod val="50000"/>
                  </a:schemeClr>
                </a:solidFill>
                <a:latin typeface="+mj-lt"/>
              </a:rPr>
            </a:br>
            <a:r>
              <a:rPr lang="en-US" dirty="0" smtClean="0">
                <a:solidFill>
                  <a:schemeClr val="accent1">
                    <a:lumMod val="50000"/>
                  </a:schemeClr>
                </a:solidFill>
                <a:latin typeface="+mj-lt"/>
              </a:rPr>
              <a:t>the </a:t>
            </a:r>
            <a:r>
              <a:rPr lang="en-US" dirty="0">
                <a:solidFill>
                  <a:schemeClr val="accent1">
                    <a:lumMod val="50000"/>
                  </a:schemeClr>
                </a:solidFill>
                <a:latin typeface="+mj-lt"/>
              </a:rPr>
              <a:t>apostle Paul. </a:t>
            </a:r>
            <a:r>
              <a:rPr lang="en-US" dirty="0">
                <a:solidFill>
                  <a:schemeClr val="bg1">
                    <a:lumMod val="65000"/>
                    <a:lumOff val="35000"/>
                  </a:schemeClr>
                </a:solidFill>
                <a:latin typeface="+mj-lt"/>
              </a:rPr>
              <a:t> </a:t>
            </a:r>
          </a:p>
          <a:p>
            <a:pPr marL="514350" indent="-514350">
              <a:buFont typeface="+mj-lt"/>
              <a:buAutoNum type="arabicParenR"/>
            </a:pPr>
            <a:r>
              <a:rPr lang="en-US" dirty="0">
                <a:solidFill>
                  <a:srgbClr val="A50021"/>
                </a:solidFill>
                <a:latin typeface="+mj-lt"/>
              </a:rPr>
              <a:t>For this study, exact year dates and festival "days and dating" are easily verified through two sources. </a:t>
            </a:r>
            <a:r>
              <a:rPr lang="en-US" dirty="0" smtClean="0">
                <a:solidFill>
                  <a:srgbClr val="A50021"/>
                </a:solidFill>
                <a:latin typeface="+mj-lt"/>
              </a:rPr>
              <a:t/>
            </a:r>
            <a:br>
              <a:rPr lang="en-US" dirty="0" smtClean="0">
                <a:solidFill>
                  <a:srgbClr val="A50021"/>
                </a:solidFill>
                <a:latin typeface="+mj-lt"/>
              </a:rPr>
            </a:br>
            <a:r>
              <a:rPr lang="en-US" sz="1600" dirty="0" smtClean="0">
                <a:solidFill>
                  <a:srgbClr val="A50021"/>
                </a:solidFill>
                <a:latin typeface="+mj-lt"/>
              </a:rPr>
              <a:t> </a:t>
            </a:r>
            <a:r>
              <a:rPr lang="en-US" dirty="0" smtClean="0">
                <a:solidFill>
                  <a:srgbClr val="A50021"/>
                </a:solidFill>
                <a:latin typeface="+mj-lt"/>
              </a:rPr>
              <a:t/>
            </a:r>
            <a:br>
              <a:rPr lang="en-US" dirty="0" smtClean="0">
                <a:solidFill>
                  <a:srgbClr val="A50021"/>
                </a:solidFill>
                <a:latin typeface="+mj-lt"/>
              </a:rPr>
            </a:br>
            <a:r>
              <a:rPr lang="en-US" dirty="0" smtClean="0">
                <a:solidFill>
                  <a:srgbClr val="A50021"/>
                </a:solidFill>
                <a:latin typeface="+mj-lt"/>
              </a:rPr>
              <a:t>Those </a:t>
            </a:r>
            <a:r>
              <a:rPr lang="en-US" dirty="0">
                <a:solidFill>
                  <a:srgbClr val="A50021"/>
                </a:solidFill>
                <a:latin typeface="+mj-lt"/>
              </a:rPr>
              <a:t>two sources are two very different calendars discovered in the Gospels.  </a:t>
            </a:r>
          </a:p>
          <a:p>
            <a:endParaRPr lang="en-US" dirty="0">
              <a:solidFill>
                <a:schemeClr val="bg1">
                  <a:lumMod val="65000"/>
                  <a:lumOff val="35000"/>
                </a:schemeClr>
              </a:solidFill>
            </a:endParaRPr>
          </a:p>
        </p:txBody>
      </p:sp>
      <p:sp>
        <p:nvSpPr>
          <p:cNvPr id="2" name="Slide Number Placeholder 1"/>
          <p:cNvSpPr>
            <a:spLocks noGrp="1"/>
          </p:cNvSpPr>
          <p:nvPr>
            <p:ph type="sldNum" sz="quarter" idx="12"/>
          </p:nvPr>
        </p:nvSpPr>
        <p:spPr/>
        <p:txBody>
          <a:bodyPr/>
          <a:lstStyle/>
          <a:p>
            <a:fld id="{6D22F896-40B5-4ADD-8801-0D06FADFA095}" type="slidenum">
              <a:rPr lang="en-US" sz="1400" smtClean="0">
                <a:solidFill>
                  <a:schemeClr val="bg1"/>
                </a:solidFill>
              </a:rPr>
              <a:t>4</a:t>
            </a:fld>
            <a:endParaRPr lang="en-US" sz="1400" dirty="0">
              <a:solidFill>
                <a:schemeClr val="bg1"/>
              </a:solidFill>
            </a:endParaRPr>
          </a:p>
        </p:txBody>
      </p:sp>
    </p:spTree>
    <p:extLst>
      <p:ext uri="{BB962C8B-B14F-4D97-AF65-F5344CB8AC3E}">
        <p14:creationId xmlns:p14="http://schemas.microsoft.com/office/powerpoint/2010/main" val="2304944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alpha val="15000"/>
          </a:schemeClr>
        </a:solidFill>
        <a:effectLst/>
      </p:bgPr>
    </p:bg>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670559" y="1118636"/>
            <a:ext cx="5486401" cy="5460274"/>
          </a:xfrm>
        </p:spPr>
        <p:txBody>
          <a:bodyPr>
            <a:normAutofit fontScale="92500" lnSpcReduction="20000"/>
            <a:scene3d>
              <a:camera prst="orthographicFront"/>
              <a:lightRig rig="threePt" dir="t"/>
            </a:scene3d>
            <a:sp3d extrusionH="57150">
              <a:bevelT w="38100" h="38100"/>
            </a:sp3d>
          </a:bodyPr>
          <a:lstStyle/>
          <a:p>
            <a:pPr lvl="0"/>
            <a:r>
              <a:rPr lang="en-US" dirty="0">
                <a:solidFill>
                  <a:schemeClr val="accent6">
                    <a:lumMod val="50000"/>
                  </a:schemeClr>
                </a:solidFill>
                <a:latin typeface="+mj-lt"/>
              </a:rPr>
              <a:t>The </a:t>
            </a:r>
            <a:r>
              <a:rPr lang="en-US" u="sng" dirty="0">
                <a:solidFill>
                  <a:schemeClr val="accent6">
                    <a:lumMod val="50000"/>
                  </a:schemeClr>
                </a:solidFill>
                <a:effectLst>
                  <a:glow rad="228600">
                    <a:schemeClr val="accent6">
                      <a:lumMod val="75000"/>
                      <a:alpha val="40000"/>
                    </a:schemeClr>
                  </a:glow>
                </a:effectLst>
                <a:latin typeface="+mj-lt"/>
              </a:rPr>
              <a:t>first</a:t>
            </a:r>
            <a:r>
              <a:rPr lang="en-US" u="sng" dirty="0">
                <a:solidFill>
                  <a:schemeClr val="accent6">
                    <a:lumMod val="50000"/>
                  </a:schemeClr>
                </a:solidFill>
                <a:effectLst>
                  <a:glow rad="228600">
                    <a:schemeClr val="accent4">
                      <a:satMod val="175000"/>
                      <a:alpha val="40000"/>
                    </a:schemeClr>
                  </a:glow>
                </a:effectLst>
                <a:latin typeface="+mj-lt"/>
              </a:rPr>
              <a:t> </a:t>
            </a:r>
            <a:r>
              <a:rPr lang="en-US" u="sng" dirty="0">
                <a:solidFill>
                  <a:schemeClr val="accent6">
                    <a:lumMod val="50000"/>
                  </a:schemeClr>
                </a:solidFill>
                <a:effectLst>
                  <a:glow rad="228600">
                    <a:schemeClr val="accent6">
                      <a:lumMod val="75000"/>
                      <a:alpha val="40000"/>
                    </a:schemeClr>
                  </a:glow>
                </a:effectLst>
                <a:latin typeface="+mj-lt"/>
              </a:rPr>
              <a:t>calendar</a:t>
            </a:r>
            <a:r>
              <a:rPr lang="en-US" dirty="0">
                <a:solidFill>
                  <a:schemeClr val="accent6">
                    <a:lumMod val="50000"/>
                  </a:schemeClr>
                </a:solidFill>
                <a:effectLst>
                  <a:glow rad="228600">
                    <a:schemeClr val="accent4">
                      <a:satMod val="175000"/>
                      <a:alpha val="40000"/>
                    </a:schemeClr>
                  </a:glow>
                </a:effectLst>
                <a:latin typeface="+mj-lt"/>
              </a:rPr>
              <a:t> </a:t>
            </a:r>
            <a:r>
              <a:rPr lang="en-US" dirty="0">
                <a:solidFill>
                  <a:schemeClr val="accent6">
                    <a:lumMod val="50000"/>
                  </a:schemeClr>
                </a:solidFill>
                <a:latin typeface="+mj-lt"/>
              </a:rPr>
              <a:t>is the </a:t>
            </a:r>
            <a:r>
              <a:rPr lang="en-US" dirty="0" smtClean="0">
                <a:solidFill>
                  <a:schemeClr val="accent6">
                    <a:lumMod val="50000"/>
                  </a:schemeClr>
                </a:solidFill>
                <a:latin typeface="+mj-lt"/>
              </a:rPr>
              <a:t/>
            </a:r>
            <a:br>
              <a:rPr lang="en-US" dirty="0" smtClean="0">
                <a:solidFill>
                  <a:schemeClr val="accent6">
                    <a:lumMod val="50000"/>
                  </a:schemeClr>
                </a:solidFill>
                <a:latin typeface="+mj-lt"/>
              </a:rPr>
            </a:br>
            <a:r>
              <a:rPr lang="en-US" dirty="0">
                <a:solidFill>
                  <a:schemeClr val="accent6">
                    <a:lumMod val="50000"/>
                  </a:schemeClr>
                </a:solidFill>
                <a:effectLst>
                  <a:glow rad="228600">
                    <a:schemeClr val="accent6">
                      <a:lumMod val="75000"/>
                      <a:alpha val="40000"/>
                    </a:schemeClr>
                  </a:glow>
                </a:effectLst>
                <a:latin typeface="+mj-lt"/>
              </a:rPr>
              <a:t>L</a:t>
            </a:r>
            <a:r>
              <a:rPr lang="en-US" dirty="0" smtClean="0">
                <a:solidFill>
                  <a:schemeClr val="accent6">
                    <a:lumMod val="50000"/>
                  </a:schemeClr>
                </a:solidFill>
                <a:effectLst>
                  <a:glow rad="228600">
                    <a:schemeClr val="accent6">
                      <a:lumMod val="75000"/>
                      <a:alpha val="40000"/>
                    </a:schemeClr>
                  </a:glow>
                </a:effectLst>
                <a:latin typeface="+mj-lt"/>
              </a:rPr>
              <a:t>unar </a:t>
            </a:r>
            <a:r>
              <a:rPr lang="en-US" dirty="0">
                <a:solidFill>
                  <a:schemeClr val="accent6">
                    <a:lumMod val="50000"/>
                  </a:schemeClr>
                </a:solidFill>
                <a:effectLst>
                  <a:glow rad="228600">
                    <a:schemeClr val="accent6">
                      <a:lumMod val="75000"/>
                      <a:alpha val="40000"/>
                    </a:schemeClr>
                  </a:glow>
                </a:effectLst>
                <a:latin typeface="+mj-lt"/>
              </a:rPr>
              <a:t>B</a:t>
            </a:r>
            <a:r>
              <a:rPr lang="en-US" dirty="0" smtClean="0">
                <a:solidFill>
                  <a:schemeClr val="accent6">
                    <a:lumMod val="50000"/>
                  </a:schemeClr>
                </a:solidFill>
                <a:effectLst>
                  <a:glow rad="228600">
                    <a:schemeClr val="accent6">
                      <a:lumMod val="75000"/>
                      <a:alpha val="40000"/>
                    </a:schemeClr>
                  </a:glow>
                </a:effectLst>
                <a:latin typeface="+mj-lt"/>
              </a:rPr>
              <a:t>ased </a:t>
            </a:r>
            <a:r>
              <a:rPr lang="en-US" dirty="0">
                <a:solidFill>
                  <a:schemeClr val="accent6">
                    <a:lumMod val="50000"/>
                  </a:schemeClr>
                </a:solidFill>
                <a:effectLst>
                  <a:glow rad="228600">
                    <a:schemeClr val="accent6">
                      <a:lumMod val="75000"/>
                      <a:alpha val="40000"/>
                    </a:schemeClr>
                  </a:glow>
                </a:effectLst>
                <a:latin typeface="+mj-lt"/>
              </a:rPr>
              <a:t>C</a:t>
            </a:r>
            <a:r>
              <a:rPr lang="en-US" dirty="0" smtClean="0">
                <a:solidFill>
                  <a:schemeClr val="accent6">
                    <a:lumMod val="50000"/>
                  </a:schemeClr>
                </a:solidFill>
                <a:effectLst>
                  <a:glow rad="228600">
                    <a:schemeClr val="accent6">
                      <a:lumMod val="75000"/>
                      <a:alpha val="40000"/>
                    </a:schemeClr>
                  </a:glow>
                </a:effectLst>
                <a:latin typeface="+mj-lt"/>
              </a:rPr>
              <a:t>alendar </a:t>
            </a:r>
            <a:r>
              <a:rPr lang="en-US" dirty="0">
                <a:solidFill>
                  <a:schemeClr val="accent6">
                    <a:lumMod val="50000"/>
                  </a:schemeClr>
                </a:solidFill>
                <a:latin typeface="+mj-lt"/>
              </a:rPr>
              <a:t>of </a:t>
            </a:r>
            <a:r>
              <a:rPr lang="en-US" dirty="0" smtClean="0">
                <a:solidFill>
                  <a:schemeClr val="accent6">
                    <a:lumMod val="50000"/>
                  </a:schemeClr>
                </a:solidFill>
                <a:latin typeface="+mj-lt"/>
              </a:rPr>
              <a:t/>
            </a:r>
            <a:br>
              <a:rPr lang="en-US" dirty="0" smtClean="0">
                <a:solidFill>
                  <a:schemeClr val="accent6">
                    <a:lumMod val="50000"/>
                  </a:schemeClr>
                </a:solidFill>
                <a:latin typeface="+mj-lt"/>
              </a:rPr>
            </a:br>
            <a:r>
              <a:rPr lang="en-US" dirty="0" smtClean="0">
                <a:solidFill>
                  <a:schemeClr val="accent6">
                    <a:lumMod val="50000"/>
                  </a:schemeClr>
                </a:solidFill>
                <a:latin typeface="+mj-lt"/>
              </a:rPr>
              <a:t>the </a:t>
            </a:r>
            <a:r>
              <a:rPr lang="en-US" dirty="0">
                <a:solidFill>
                  <a:schemeClr val="accent6">
                    <a:lumMod val="50000"/>
                  </a:schemeClr>
                </a:solidFill>
                <a:latin typeface="+mj-lt"/>
              </a:rPr>
              <a:t>"unbelieving" Jews, fully verified through the research of Julian Morgenstern, 1935.  </a:t>
            </a:r>
            <a:endParaRPr lang="en-US" dirty="0" smtClean="0">
              <a:solidFill>
                <a:schemeClr val="accent6">
                  <a:lumMod val="50000"/>
                </a:schemeClr>
              </a:solidFill>
              <a:latin typeface="+mj-lt"/>
            </a:endParaRPr>
          </a:p>
          <a:p>
            <a:pPr lvl="0"/>
            <a:r>
              <a:rPr lang="en-US" dirty="0" smtClean="0">
                <a:solidFill>
                  <a:schemeClr val="accent4">
                    <a:lumMod val="50000"/>
                  </a:schemeClr>
                </a:solidFill>
                <a:latin typeface="+mj-lt"/>
              </a:rPr>
              <a:t>It </a:t>
            </a:r>
            <a:r>
              <a:rPr lang="en-US" dirty="0">
                <a:solidFill>
                  <a:schemeClr val="accent4">
                    <a:lumMod val="50000"/>
                  </a:schemeClr>
                </a:solidFill>
                <a:latin typeface="+mj-lt"/>
              </a:rPr>
              <a:t>must </a:t>
            </a:r>
            <a:r>
              <a:rPr lang="en-US" dirty="0" smtClean="0">
                <a:solidFill>
                  <a:schemeClr val="accent4">
                    <a:lumMod val="50000"/>
                  </a:schemeClr>
                </a:solidFill>
                <a:latin typeface="+mj-lt"/>
              </a:rPr>
              <a:t>be </a:t>
            </a:r>
            <a:r>
              <a:rPr lang="en-US" dirty="0">
                <a:solidFill>
                  <a:schemeClr val="accent4">
                    <a:lumMod val="50000"/>
                  </a:schemeClr>
                </a:solidFill>
                <a:latin typeface="+mj-lt"/>
              </a:rPr>
              <a:t>noted both the research of Morgenstern and the Gospel Covenant Calendar </a:t>
            </a:r>
            <a:r>
              <a:rPr lang="en-US" dirty="0" smtClean="0">
                <a:solidFill>
                  <a:schemeClr val="accent4">
                    <a:lumMod val="50000"/>
                  </a:schemeClr>
                </a:solidFill>
                <a:latin typeface="+mj-lt"/>
              </a:rPr>
              <a:t>demonstrate the </a:t>
            </a:r>
            <a:r>
              <a:rPr lang="en-US" dirty="0">
                <a:solidFill>
                  <a:schemeClr val="accent4">
                    <a:lumMod val="50000"/>
                  </a:schemeClr>
                </a:solidFill>
                <a:latin typeface="+mj-lt"/>
              </a:rPr>
              <a:t>Jews were using more than one method </a:t>
            </a:r>
            <a:r>
              <a:rPr lang="en-US" dirty="0" smtClean="0">
                <a:solidFill>
                  <a:schemeClr val="accent4">
                    <a:lumMod val="50000"/>
                  </a:schemeClr>
                </a:solidFill>
                <a:latin typeface="+mj-lt"/>
              </a:rPr>
              <a:t/>
            </a:r>
            <a:br>
              <a:rPr lang="en-US" dirty="0" smtClean="0">
                <a:solidFill>
                  <a:schemeClr val="accent4">
                    <a:lumMod val="50000"/>
                  </a:schemeClr>
                </a:solidFill>
                <a:latin typeface="+mj-lt"/>
              </a:rPr>
            </a:br>
            <a:r>
              <a:rPr lang="en-US" dirty="0" smtClean="0">
                <a:solidFill>
                  <a:schemeClr val="accent4">
                    <a:lumMod val="50000"/>
                  </a:schemeClr>
                </a:solidFill>
                <a:latin typeface="+mj-lt"/>
              </a:rPr>
              <a:t>of </a:t>
            </a:r>
            <a:r>
              <a:rPr lang="en-US" dirty="0">
                <a:solidFill>
                  <a:schemeClr val="accent4">
                    <a:lumMod val="50000"/>
                  </a:schemeClr>
                </a:solidFill>
                <a:latin typeface="+mj-lt"/>
              </a:rPr>
              <a:t>Lunar Calendar reckoning.  </a:t>
            </a:r>
            <a:endParaRPr lang="en-US" dirty="0" smtClean="0">
              <a:solidFill>
                <a:schemeClr val="accent4">
                  <a:lumMod val="50000"/>
                </a:schemeClr>
              </a:solidFill>
              <a:latin typeface="+mj-lt"/>
            </a:endParaRPr>
          </a:p>
          <a:p>
            <a:pPr lvl="0"/>
            <a:r>
              <a:rPr lang="en-US" dirty="0" smtClean="0">
                <a:solidFill>
                  <a:srgbClr val="0070C0"/>
                </a:solidFill>
                <a:latin typeface="+mj-lt"/>
              </a:rPr>
              <a:t>The </a:t>
            </a:r>
            <a:r>
              <a:rPr lang="en-US" dirty="0">
                <a:solidFill>
                  <a:srgbClr val="0070C0"/>
                </a:solidFill>
                <a:latin typeface="+mj-lt"/>
              </a:rPr>
              <a:t>Gospels are the final witness to verify Morgenstern’s research as accurate and correct in every detail.  </a:t>
            </a:r>
            <a:r>
              <a:rPr lang="en-US" dirty="0" smtClean="0">
                <a:solidFill>
                  <a:srgbClr val="0070C0"/>
                </a:solidFill>
                <a:latin typeface="+mj-lt"/>
              </a:rPr>
              <a:t/>
            </a:r>
            <a:br>
              <a:rPr lang="en-US" dirty="0" smtClean="0">
                <a:solidFill>
                  <a:srgbClr val="0070C0"/>
                </a:solidFill>
                <a:latin typeface="+mj-lt"/>
              </a:rPr>
            </a:br>
            <a:r>
              <a:rPr lang="en-US" sz="2200" dirty="0" smtClean="0">
                <a:solidFill>
                  <a:srgbClr val="0070C0"/>
                </a:solidFill>
                <a:latin typeface="+mj-lt"/>
              </a:rPr>
              <a:t>(This </a:t>
            </a:r>
            <a:r>
              <a:rPr lang="en-US" sz="2200" dirty="0">
                <a:solidFill>
                  <a:srgbClr val="0070C0"/>
                </a:solidFill>
                <a:latin typeface="+mj-lt"/>
              </a:rPr>
              <a:t>may be of interest to some!)  </a:t>
            </a:r>
          </a:p>
          <a:p>
            <a:endParaRPr lang="en-US" dirty="0">
              <a:solidFill>
                <a:schemeClr val="bg1">
                  <a:lumMod val="65000"/>
                  <a:lumOff val="35000"/>
                </a:schemeClr>
              </a:solidFill>
            </a:endParaRPr>
          </a:p>
        </p:txBody>
      </p:sp>
      <p:sp>
        <p:nvSpPr>
          <p:cNvPr id="7" name="Content Placeholder 6"/>
          <p:cNvSpPr>
            <a:spLocks noGrp="1"/>
          </p:cNvSpPr>
          <p:nvPr>
            <p:ph sz="half" idx="2"/>
          </p:nvPr>
        </p:nvSpPr>
        <p:spPr>
          <a:xfrm>
            <a:off x="6319840" y="1118636"/>
            <a:ext cx="5488982" cy="5460274"/>
          </a:xfrm>
        </p:spPr>
        <p:txBody>
          <a:bodyPr>
            <a:normAutofit fontScale="92500" lnSpcReduction="20000"/>
            <a:scene3d>
              <a:camera prst="orthographicFront"/>
              <a:lightRig rig="threePt" dir="t"/>
            </a:scene3d>
            <a:sp3d extrusionH="57150">
              <a:bevelT w="38100" h="38100"/>
            </a:sp3d>
          </a:bodyPr>
          <a:lstStyle/>
          <a:p>
            <a:pPr lvl="0"/>
            <a:r>
              <a:rPr lang="en-US" dirty="0">
                <a:solidFill>
                  <a:schemeClr val="tx2">
                    <a:lumMod val="50000"/>
                  </a:schemeClr>
                </a:solidFill>
                <a:latin typeface="+mj-lt"/>
              </a:rPr>
              <a:t>The </a:t>
            </a:r>
            <a:r>
              <a:rPr lang="en-US" u="sng" dirty="0">
                <a:solidFill>
                  <a:schemeClr val="tx2">
                    <a:lumMod val="50000"/>
                  </a:schemeClr>
                </a:solidFill>
                <a:effectLst>
                  <a:glow rad="228600">
                    <a:schemeClr val="accent2">
                      <a:satMod val="175000"/>
                      <a:alpha val="40000"/>
                    </a:schemeClr>
                  </a:glow>
                </a:effectLst>
                <a:latin typeface="+mj-lt"/>
              </a:rPr>
              <a:t>second calendar</a:t>
            </a:r>
            <a:r>
              <a:rPr lang="en-US" dirty="0">
                <a:solidFill>
                  <a:schemeClr val="tx2">
                    <a:lumMod val="50000"/>
                  </a:schemeClr>
                </a:solidFill>
                <a:effectLst>
                  <a:glow rad="228600">
                    <a:schemeClr val="accent2">
                      <a:satMod val="175000"/>
                      <a:alpha val="40000"/>
                    </a:schemeClr>
                  </a:glow>
                </a:effectLst>
                <a:latin typeface="+mj-lt"/>
              </a:rPr>
              <a:t> </a:t>
            </a:r>
            <a:r>
              <a:rPr lang="en-US" dirty="0">
                <a:solidFill>
                  <a:schemeClr val="tx2">
                    <a:lumMod val="50000"/>
                  </a:schemeClr>
                </a:solidFill>
                <a:latin typeface="+mj-lt"/>
              </a:rPr>
              <a:t>is </a:t>
            </a:r>
            <a:r>
              <a:rPr lang="en-US" dirty="0" smtClean="0">
                <a:solidFill>
                  <a:schemeClr val="tx2">
                    <a:lumMod val="50000"/>
                  </a:schemeClr>
                </a:solidFill>
                <a:latin typeface="+mj-lt"/>
              </a:rPr>
              <a:t/>
            </a:r>
            <a:br>
              <a:rPr lang="en-US" dirty="0" smtClean="0">
                <a:solidFill>
                  <a:schemeClr val="tx2">
                    <a:lumMod val="50000"/>
                  </a:schemeClr>
                </a:solidFill>
                <a:latin typeface="+mj-lt"/>
              </a:rPr>
            </a:br>
            <a:r>
              <a:rPr lang="en-US" dirty="0" smtClean="0">
                <a:solidFill>
                  <a:schemeClr val="tx2">
                    <a:lumMod val="50000"/>
                  </a:schemeClr>
                </a:solidFill>
                <a:latin typeface="+mj-lt"/>
              </a:rPr>
              <a:t>the </a:t>
            </a:r>
            <a:r>
              <a:rPr lang="en-US" dirty="0">
                <a:solidFill>
                  <a:schemeClr val="tx2">
                    <a:lumMod val="50000"/>
                  </a:schemeClr>
                </a:solidFill>
                <a:effectLst>
                  <a:glow rad="228600">
                    <a:schemeClr val="accent2">
                      <a:satMod val="175000"/>
                      <a:alpha val="40000"/>
                    </a:schemeClr>
                  </a:glow>
                </a:effectLst>
                <a:latin typeface="+mj-lt"/>
              </a:rPr>
              <a:t>Covenant Calendar</a:t>
            </a:r>
            <a:r>
              <a:rPr lang="en-US" dirty="0">
                <a:solidFill>
                  <a:schemeClr val="tx2">
                    <a:lumMod val="50000"/>
                  </a:schemeClr>
                </a:solidFill>
                <a:latin typeface="+mj-lt"/>
              </a:rPr>
              <a:t> </a:t>
            </a:r>
            <a:r>
              <a:rPr lang="en-US" dirty="0" smtClean="0">
                <a:solidFill>
                  <a:schemeClr val="tx2">
                    <a:lumMod val="50000"/>
                  </a:schemeClr>
                </a:solidFill>
                <a:latin typeface="+mj-lt"/>
              </a:rPr>
              <a:t/>
            </a:r>
            <a:br>
              <a:rPr lang="en-US" dirty="0" smtClean="0">
                <a:solidFill>
                  <a:schemeClr val="tx2">
                    <a:lumMod val="50000"/>
                  </a:schemeClr>
                </a:solidFill>
                <a:latin typeface="+mj-lt"/>
              </a:rPr>
            </a:br>
            <a:r>
              <a:rPr lang="en-US" dirty="0" smtClean="0">
                <a:solidFill>
                  <a:schemeClr val="tx2">
                    <a:lumMod val="50000"/>
                  </a:schemeClr>
                </a:solidFill>
                <a:latin typeface="+mj-lt"/>
              </a:rPr>
              <a:t>which </a:t>
            </a:r>
            <a:r>
              <a:rPr lang="en-US" dirty="0">
                <a:solidFill>
                  <a:schemeClr val="tx2">
                    <a:lumMod val="50000"/>
                  </a:schemeClr>
                </a:solidFill>
                <a:latin typeface="+mj-lt"/>
              </a:rPr>
              <a:t>aligns perfectly with Morgenstern’s research </a:t>
            </a:r>
            <a:r>
              <a:rPr lang="en-US" dirty="0" smtClean="0">
                <a:solidFill>
                  <a:schemeClr val="tx2">
                    <a:lumMod val="50000"/>
                  </a:schemeClr>
                </a:solidFill>
                <a:latin typeface="+mj-lt"/>
              </a:rPr>
              <a:t/>
            </a:r>
            <a:br>
              <a:rPr lang="en-US" dirty="0" smtClean="0">
                <a:solidFill>
                  <a:schemeClr val="tx2">
                    <a:lumMod val="50000"/>
                  </a:schemeClr>
                </a:solidFill>
                <a:latin typeface="+mj-lt"/>
              </a:rPr>
            </a:br>
            <a:r>
              <a:rPr lang="en-US" dirty="0" smtClean="0">
                <a:solidFill>
                  <a:schemeClr val="tx2">
                    <a:lumMod val="50000"/>
                  </a:schemeClr>
                </a:solidFill>
                <a:latin typeface="+mj-lt"/>
              </a:rPr>
              <a:t>AND </a:t>
            </a:r>
            <a:r>
              <a:rPr lang="en-US" dirty="0">
                <a:solidFill>
                  <a:schemeClr val="tx2">
                    <a:lumMod val="50000"/>
                  </a:schemeClr>
                </a:solidFill>
                <a:latin typeface="+mj-lt"/>
              </a:rPr>
              <a:t>Yahusha’s ministry throughout the four Gospels.  </a:t>
            </a:r>
            <a:endParaRPr lang="en-US" dirty="0" smtClean="0">
              <a:solidFill>
                <a:schemeClr val="tx2">
                  <a:lumMod val="50000"/>
                </a:schemeClr>
              </a:solidFill>
              <a:latin typeface="+mj-lt"/>
            </a:endParaRPr>
          </a:p>
          <a:p>
            <a:pPr lvl="0"/>
            <a:r>
              <a:rPr lang="en-US" dirty="0" smtClean="0">
                <a:solidFill>
                  <a:srgbClr val="A50021"/>
                </a:solidFill>
                <a:latin typeface="+mj-lt"/>
              </a:rPr>
              <a:t>Because of this the </a:t>
            </a:r>
            <a:r>
              <a:rPr lang="en-US" dirty="0">
                <a:solidFill>
                  <a:srgbClr val="A50021"/>
                </a:solidFill>
                <a:latin typeface="+mj-lt"/>
              </a:rPr>
              <a:t>calendar details in the Gospels can no longer be glossed over.</a:t>
            </a:r>
            <a:r>
              <a:rPr lang="en-US" dirty="0">
                <a:solidFill>
                  <a:schemeClr val="bg1">
                    <a:lumMod val="65000"/>
                    <a:lumOff val="35000"/>
                  </a:schemeClr>
                </a:solidFill>
                <a:latin typeface="+mj-lt"/>
              </a:rPr>
              <a:t>  </a:t>
            </a:r>
            <a:endParaRPr lang="en-US" dirty="0" smtClean="0">
              <a:solidFill>
                <a:schemeClr val="bg1">
                  <a:lumMod val="65000"/>
                  <a:lumOff val="35000"/>
                </a:schemeClr>
              </a:solidFill>
              <a:latin typeface="+mj-lt"/>
            </a:endParaRPr>
          </a:p>
          <a:p>
            <a:pPr lvl="0"/>
            <a:r>
              <a:rPr lang="en-US" dirty="0" smtClean="0">
                <a:solidFill>
                  <a:srgbClr val="7030A0"/>
                </a:solidFill>
                <a:latin typeface="+mj-lt"/>
              </a:rPr>
              <a:t>It </a:t>
            </a:r>
            <a:r>
              <a:rPr lang="en-US" dirty="0">
                <a:solidFill>
                  <a:srgbClr val="7030A0"/>
                </a:solidFill>
                <a:latin typeface="+mj-lt"/>
              </a:rPr>
              <a:t>is time to take very careful note of everything, including any deviation from "one set </a:t>
            </a:r>
            <a:r>
              <a:rPr lang="en-US" dirty="0" smtClean="0">
                <a:solidFill>
                  <a:srgbClr val="7030A0"/>
                </a:solidFill>
                <a:latin typeface="+mj-lt"/>
              </a:rPr>
              <a:t/>
            </a:r>
            <a:br>
              <a:rPr lang="en-US" dirty="0" smtClean="0">
                <a:solidFill>
                  <a:srgbClr val="7030A0"/>
                </a:solidFill>
                <a:latin typeface="+mj-lt"/>
              </a:rPr>
            </a:br>
            <a:r>
              <a:rPr lang="en-US" dirty="0" smtClean="0">
                <a:solidFill>
                  <a:srgbClr val="7030A0"/>
                </a:solidFill>
                <a:latin typeface="+mj-lt"/>
              </a:rPr>
              <a:t>of </a:t>
            </a:r>
            <a:r>
              <a:rPr lang="en-US" dirty="0">
                <a:solidFill>
                  <a:srgbClr val="7030A0"/>
                </a:solidFill>
                <a:latin typeface="+mj-lt"/>
              </a:rPr>
              <a:t>wording" to "another set </a:t>
            </a:r>
            <a:r>
              <a:rPr lang="en-US" dirty="0" smtClean="0">
                <a:solidFill>
                  <a:srgbClr val="7030A0"/>
                </a:solidFill>
                <a:latin typeface="+mj-lt"/>
              </a:rPr>
              <a:t/>
            </a:r>
            <a:br>
              <a:rPr lang="en-US" dirty="0" smtClean="0">
                <a:solidFill>
                  <a:srgbClr val="7030A0"/>
                </a:solidFill>
                <a:latin typeface="+mj-lt"/>
              </a:rPr>
            </a:br>
            <a:r>
              <a:rPr lang="en-US" dirty="0" smtClean="0">
                <a:solidFill>
                  <a:srgbClr val="7030A0"/>
                </a:solidFill>
                <a:latin typeface="+mj-lt"/>
              </a:rPr>
              <a:t>of </a:t>
            </a:r>
            <a:r>
              <a:rPr lang="en-US" dirty="0">
                <a:solidFill>
                  <a:srgbClr val="7030A0"/>
                </a:solidFill>
                <a:latin typeface="+mj-lt"/>
              </a:rPr>
              <a:t>wording."</a:t>
            </a:r>
            <a:r>
              <a:rPr lang="en-US" dirty="0">
                <a:solidFill>
                  <a:schemeClr val="bg1">
                    <a:lumMod val="65000"/>
                    <a:lumOff val="35000"/>
                  </a:schemeClr>
                </a:solidFill>
                <a:latin typeface="+mj-lt"/>
              </a:rPr>
              <a:t>  </a:t>
            </a:r>
            <a:endParaRPr lang="en-US" dirty="0" smtClean="0">
              <a:solidFill>
                <a:schemeClr val="bg1">
                  <a:lumMod val="65000"/>
                  <a:lumOff val="35000"/>
                </a:schemeClr>
              </a:solidFill>
              <a:latin typeface="+mj-lt"/>
            </a:endParaRPr>
          </a:p>
          <a:p>
            <a:pPr lvl="0"/>
            <a:r>
              <a:rPr lang="en-US" sz="2600" dirty="0" smtClean="0">
                <a:solidFill>
                  <a:schemeClr val="accent6">
                    <a:lumMod val="50000"/>
                  </a:schemeClr>
                </a:solidFill>
                <a:latin typeface="+mj-lt"/>
              </a:rPr>
              <a:t>This short study is meant to press you to think outside the box!</a:t>
            </a:r>
            <a:r>
              <a:rPr lang="en-US" sz="3000" dirty="0">
                <a:solidFill>
                  <a:schemeClr val="accent6">
                    <a:lumMod val="50000"/>
                  </a:schemeClr>
                </a:solidFill>
                <a:latin typeface="+mj-lt"/>
              </a:rPr>
              <a:t> </a:t>
            </a:r>
            <a:r>
              <a:rPr lang="en-US" sz="3000" dirty="0">
                <a:solidFill>
                  <a:schemeClr val="accent6">
                    <a:lumMod val="50000"/>
                  </a:schemeClr>
                </a:solidFill>
              </a:rPr>
              <a:t> </a:t>
            </a:r>
          </a:p>
          <a:p>
            <a:endParaRPr lang="en-US" dirty="0">
              <a:solidFill>
                <a:schemeClr val="bg1">
                  <a:lumMod val="65000"/>
                  <a:lumOff val="35000"/>
                </a:schemeClr>
              </a:solidFill>
            </a:endParaRPr>
          </a:p>
        </p:txBody>
      </p:sp>
      <p:sp>
        <p:nvSpPr>
          <p:cNvPr id="2" name="Slide Number Placeholder 1"/>
          <p:cNvSpPr>
            <a:spLocks noGrp="1"/>
          </p:cNvSpPr>
          <p:nvPr>
            <p:ph type="sldNum" sz="quarter" idx="12"/>
          </p:nvPr>
        </p:nvSpPr>
        <p:spPr>
          <a:xfrm>
            <a:off x="9368246" y="6492875"/>
            <a:ext cx="2743200" cy="365125"/>
          </a:xfrm>
        </p:spPr>
        <p:txBody>
          <a:bodyPr/>
          <a:lstStyle/>
          <a:p>
            <a:fld id="{6D22F896-40B5-4ADD-8801-0D06FADFA095}" type="slidenum">
              <a:rPr lang="en-US" sz="1400" smtClean="0">
                <a:solidFill>
                  <a:schemeClr val="bg1"/>
                </a:solidFill>
              </a:rPr>
              <a:t>5</a:t>
            </a:fld>
            <a:endParaRPr lang="en-US" sz="1400" dirty="0">
              <a:solidFill>
                <a:schemeClr val="bg1"/>
              </a:solidFill>
            </a:endParaRPr>
          </a:p>
        </p:txBody>
      </p:sp>
      <p:sp>
        <p:nvSpPr>
          <p:cNvPr id="8" name="Title 4"/>
          <p:cNvSpPr txBox="1">
            <a:spLocks/>
          </p:cNvSpPr>
          <p:nvPr/>
        </p:nvSpPr>
        <p:spPr>
          <a:xfrm>
            <a:off x="426719" y="0"/>
            <a:ext cx="11382103" cy="1120966"/>
          </a:xfrm>
          <a:prstGeom prst="rect">
            <a:avLst/>
          </a:prstGeom>
        </p:spPr>
        <p:txBody>
          <a:bodyPr vert="horz" lIns="91440" tIns="45720" rIns="91440" bIns="45720" rtlCol="0" anchor="ctr">
            <a:normAutofit/>
            <a:scene3d>
              <a:camera prst="orthographicFront"/>
              <a:lightRig rig="threePt" dir="t"/>
            </a:scene3d>
            <a:sp3d extrusionH="57150">
              <a:bevelT w="38100" h="38100"/>
            </a:sp3d>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b="1" dirty="0" smtClean="0">
                <a:ln w="10541" cmpd="sng">
                  <a:solidFill>
                    <a:srgbClr val="00206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Two Very Important Calendars</a:t>
            </a:r>
            <a:endParaRPr lang="en-US" b="1" dirty="0">
              <a:ln w="10541" cmpd="sng">
                <a:solidFill>
                  <a:srgbClr val="00206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9" name="Rounded Rectangle 8"/>
          <p:cNvSpPr/>
          <p:nvPr/>
        </p:nvSpPr>
        <p:spPr>
          <a:xfrm>
            <a:off x="426719" y="6098917"/>
            <a:ext cx="11382102" cy="605023"/>
          </a:xfrm>
          <a:prstGeom prst="roundRect">
            <a:avLst>
              <a:gd name="adj" fmla="val 49100"/>
            </a:avLst>
          </a:prstGeom>
          <a:solidFill>
            <a:schemeClr val="accent2"/>
          </a:solidFill>
          <a:ln w="57150">
            <a:solidFill>
              <a:schemeClr val="accent1">
                <a:lumMod val="50000"/>
              </a:schemeClr>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2600" b="1" dirty="0" smtClean="0">
                <a:solidFill>
                  <a:srgbClr val="3E3EF0"/>
                </a:solidFill>
                <a:effectLst>
                  <a:glow rad="88900">
                    <a:srgbClr val="FFFF00"/>
                  </a:glow>
                </a:effectLst>
                <a:latin typeface="Comic Sans MS" pitchFamily="66" charset="0"/>
              </a:rPr>
              <a:t>Next: Start at the Beginning to Count Yahusha’s First 12 Years</a:t>
            </a:r>
            <a:endParaRPr lang="en-CA" sz="2600" b="1" dirty="0">
              <a:ln>
                <a:solidFill>
                  <a:srgbClr val="0C27AC"/>
                </a:solidFill>
              </a:ln>
              <a:solidFill>
                <a:srgbClr val="FF6600"/>
              </a:solidFill>
              <a:latin typeface="Comic Sans MS" panose="030F0702030302020204" pitchFamily="66" charset="0"/>
            </a:endParaRPr>
          </a:p>
        </p:txBody>
      </p:sp>
    </p:spTree>
    <p:extLst>
      <p:ext uri="{BB962C8B-B14F-4D97-AF65-F5344CB8AC3E}">
        <p14:creationId xmlns:p14="http://schemas.microsoft.com/office/powerpoint/2010/main" val="4019849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200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fade">
                                      <p:cBhvr>
                                        <p:cTn id="13" dur="1500"/>
                                        <p:tgtEl>
                                          <p:spTgt spid="7">
                                            <p:txEl>
                                              <p:pRg st="1" end="1"/>
                                            </p:txEl>
                                          </p:spTgt>
                                        </p:tgtEl>
                                      </p:cBhvr>
                                    </p:animEffect>
                                    <p:anim calcmode="lin" valueType="num">
                                      <p:cBhvr>
                                        <p:cTn id="14" dur="15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5" dur="15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4500"/>
                            </p:stCondLst>
                            <p:childTnLst>
                              <p:par>
                                <p:cTn id="17" presetID="42" presetClass="entr" presetSubtype="0" fill="hold" nodeType="afterEffect">
                                  <p:stCondLst>
                                    <p:cond delay="200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1500"/>
                                        <p:tgtEl>
                                          <p:spTgt spid="7">
                                            <p:txEl>
                                              <p:pRg st="2" end="2"/>
                                            </p:txEl>
                                          </p:spTgt>
                                        </p:tgtEl>
                                      </p:cBhvr>
                                    </p:animEffect>
                                    <p:anim calcmode="lin" valueType="num">
                                      <p:cBhvr>
                                        <p:cTn id="20" dur="15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1" dur="15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8000"/>
                            </p:stCondLst>
                            <p:childTnLst>
                              <p:par>
                                <p:cTn id="23" presetID="42" presetClass="entr" presetSubtype="0" fill="hold" nodeType="afterEffect">
                                  <p:stCondLst>
                                    <p:cond delay="2000"/>
                                  </p:stCondLst>
                                  <p:childTnLst>
                                    <p:set>
                                      <p:cBhvr>
                                        <p:cTn id="24" dur="1" fill="hold">
                                          <p:stCondLst>
                                            <p:cond delay="0"/>
                                          </p:stCondLst>
                                        </p:cTn>
                                        <p:tgtEl>
                                          <p:spTgt spid="7">
                                            <p:txEl>
                                              <p:pRg st="3" end="3"/>
                                            </p:txEl>
                                          </p:spTgt>
                                        </p:tgtEl>
                                        <p:attrNameLst>
                                          <p:attrName>style.visibility</p:attrName>
                                        </p:attrNameLst>
                                      </p:cBhvr>
                                      <p:to>
                                        <p:strVal val="visible"/>
                                      </p:to>
                                    </p:set>
                                    <p:animEffect transition="in" filter="fade">
                                      <p:cBhvr>
                                        <p:cTn id="25" dur="1500"/>
                                        <p:tgtEl>
                                          <p:spTgt spid="7">
                                            <p:txEl>
                                              <p:pRg st="3" end="3"/>
                                            </p:txEl>
                                          </p:spTgt>
                                        </p:tgtEl>
                                      </p:cBhvr>
                                    </p:animEffect>
                                    <p:anim calcmode="lin" valueType="num">
                                      <p:cBhvr>
                                        <p:cTn id="26" dur="15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7" dur="15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barn(inVertical)">
                                      <p:cBhvr>
                                        <p:cTn id="32"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alpha val="81000"/>
          </a:schemeClr>
        </a:solidFill>
        <a:effectLst/>
      </p:bgPr>
    </p:bg>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397954" y="1415137"/>
            <a:ext cx="11463846" cy="3853544"/>
          </a:xfrm>
          <a:prstGeom prst="flowChartAlternateProcess">
            <a:avLst/>
          </a:prstGeom>
          <a:solidFill>
            <a:srgbClr val="FFCCFF"/>
          </a:solidFill>
          <a:ln w="76200" cap="flat" cmpd="sng" algn="ctr">
            <a:solidFill>
              <a:srgbClr val="0066FF"/>
            </a:solidFill>
            <a:prstDash val="solid"/>
            <a:miter lim="800000"/>
          </a:ln>
          <a:effectLst>
            <a:glow rad="127000">
              <a:srgbClr val="D73DCC"/>
            </a:glo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rmAutofit fontScale="92500" lnSpcReduction="10000"/>
            <a:sp3d extrusionH="57150">
              <a:bevelT w="381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en-US" sz="3600" dirty="0" smtClean="0">
                <a:solidFill>
                  <a:srgbClr val="002060"/>
                </a:solidFill>
              </a:rPr>
              <a:t>Luke will provide </a:t>
            </a:r>
            <a:r>
              <a:rPr lang="en-US" sz="3600" b="1" u="sng" dirty="0" smtClean="0">
                <a:ln>
                  <a:solidFill>
                    <a:srgbClr val="0C27AC"/>
                  </a:solidFill>
                </a:ln>
                <a:solidFill>
                  <a:srgbClr val="FF0000"/>
                </a:solidFill>
              </a:rPr>
              <a:t>crucial</a:t>
            </a:r>
            <a:r>
              <a:rPr lang="en-US" sz="3600" b="1" dirty="0" smtClean="0">
                <a:ln>
                  <a:solidFill>
                    <a:srgbClr val="0C27AC"/>
                  </a:solidFill>
                </a:ln>
                <a:solidFill>
                  <a:srgbClr val="FF0000"/>
                </a:solidFill>
              </a:rPr>
              <a:t> </a:t>
            </a:r>
            <a:r>
              <a:rPr lang="en-US" sz="3600" u="sng" dirty="0" smtClean="0">
                <a:solidFill>
                  <a:srgbClr val="002060"/>
                </a:solidFill>
              </a:rPr>
              <a:t>timin</a:t>
            </a:r>
            <a:r>
              <a:rPr lang="en-US" sz="3600" dirty="0" smtClean="0">
                <a:solidFill>
                  <a:srgbClr val="002060"/>
                </a:solidFill>
              </a:rPr>
              <a:t>g </a:t>
            </a:r>
            <a:r>
              <a:rPr lang="en-US" sz="3600" u="sng" dirty="0" smtClean="0">
                <a:solidFill>
                  <a:srgbClr val="002060"/>
                </a:solidFill>
              </a:rPr>
              <a:t>assistance</a:t>
            </a:r>
            <a:r>
              <a:rPr lang="en-US" sz="3600" dirty="0" smtClean="0">
                <a:solidFill>
                  <a:srgbClr val="002060"/>
                </a:solidFill>
              </a:rPr>
              <a:t> in:</a:t>
            </a:r>
          </a:p>
          <a:p>
            <a:pPr marL="742950" indent="-742950">
              <a:buFont typeface="+mj-lt"/>
              <a:buAutoNum type="arabicPeriod"/>
            </a:pPr>
            <a:r>
              <a:rPr lang="en-US" sz="3200" dirty="0" smtClean="0">
                <a:solidFill>
                  <a:srgbClr val="002060"/>
                </a:solidFill>
              </a:rPr>
              <a:t>determining what </a:t>
            </a:r>
            <a:r>
              <a:rPr lang="en-US" sz="3200" b="1" dirty="0" smtClean="0">
                <a:solidFill>
                  <a:srgbClr val="002060"/>
                </a:solidFill>
              </a:rPr>
              <a:t>y</a:t>
            </a:r>
            <a:r>
              <a:rPr lang="en-US" sz="3200" b="1" u="sng" dirty="0" smtClean="0">
                <a:solidFill>
                  <a:srgbClr val="002060"/>
                </a:solidFill>
              </a:rPr>
              <a:t>ear</a:t>
            </a:r>
            <a:r>
              <a:rPr lang="en-US" sz="3200" dirty="0" smtClean="0">
                <a:solidFill>
                  <a:srgbClr val="002060"/>
                </a:solidFill>
              </a:rPr>
              <a:t> </a:t>
            </a:r>
            <a:r>
              <a:rPr lang="en-US" sz="3200" b="1" dirty="0" smtClean="0">
                <a:solidFill>
                  <a:srgbClr val="0C27AC"/>
                </a:solidFill>
              </a:rPr>
              <a:t>Yahusha</a:t>
            </a:r>
            <a:r>
              <a:rPr lang="en-US" sz="3200" dirty="0" smtClean="0">
                <a:solidFill>
                  <a:srgbClr val="C00000"/>
                </a:solidFill>
              </a:rPr>
              <a:t> </a:t>
            </a:r>
            <a:r>
              <a:rPr lang="en-US" sz="3200" dirty="0" smtClean="0">
                <a:solidFill>
                  <a:srgbClr val="002060"/>
                </a:solidFill>
              </a:rPr>
              <a:t>was born</a:t>
            </a:r>
          </a:p>
          <a:p>
            <a:pPr marL="742950" indent="-742950">
              <a:buFont typeface="+mj-lt"/>
              <a:buAutoNum type="arabicPeriod"/>
            </a:pPr>
            <a:r>
              <a:rPr lang="en-US" sz="3200" dirty="0" smtClean="0">
                <a:solidFill>
                  <a:srgbClr val="002060"/>
                </a:solidFill>
              </a:rPr>
              <a:t>determining </a:t>
            </a:r>
            <a:r>
              <a:rPr lang="en-US" sz="3200" b="1" u="sng" dirty="0" smtClean="0">
                <a:solidFill>
                  <a:srgbClr val="002060"/>
                </a:solidFill>
              </a:rPr>
              <a:t>which</a:t>
            </a:r>
            <a:r>
              <a:rPr lang="en-US" sz="3200" dirty="0" smtClean="0">
                <a:solidFill>
                  <a:srgbClr val="002060"/>
                </a:solidFill>
              </a:rPr>
              <a:t> </a:t>
            </a:r>
            <a:r>
              <a:rPr lang="en-US" sz="3200" b="1" u="sng" dirty="0" smtClean="0">
                <a:solidFill>
                  <a:srgbClr val="002060"/>
                </a:solidFill>
              </a:rPr>
              <a:t>calendars</a:t>
            </a:r>
            <a:r>
              <a:rPr lang="en-US" sz="3200" dirty="0" smtClean="0">
                <a:solidFill>
                  <a:srgbClr val="002060"/>
                </a:solidFill>
              </a:rPr>
              <a:t> were being used</a:t>
            </a:r>
          </a:p>
          <a:p>
            <a:pPr marL="742950" indent="-742950">
              <a:buFont typeface="+mj-lt"/>
              <a:buAutoNum type="arabicPeriod"/>
            </a:pPr>
            <a:r>
              <a:rPr lang="en-US" sz="3200" dirty="0" smtClean="0">
                <a:solidFill>
                  <a:srgbClr val="002060"/>
                </a:solidFill>
              </a:rPr>
              <a:t>determining how one can know “who” was following </a:t>
            </a:r>
            <a:br>
              <a:rPr lang="en-US" sz="3200" dirty="0" smtClean="0">
                <a:solidFill>
                  <a:srgbClr val="002060"/>
                </a:solidFill>
              </a:rPr>
            </a:br>
            <a:r>
              <a:rPr lang="en-US" sz="3200" dirty="0" smtClean="0">
                <a:solidFill>
                  <a:srgbClr val="002060"/>
                </a:solidFill>
              </a:rPr>
              <a:t>“what” calendar</a:t>
            </a:r>
          </a:p>
          <a:p>
            <a:pPr marL="742950" indent="-742950">
              <a:buFont typeface="+mj-lt"/>
              <a:buAutoNum type="arabicPeriod"/>
            </a:pPr>
            <a:r>
              <a:rPr lang="en-US" sz="3200" dirty="0">
                <a:solidFill>
                  <a:srgbClr val="002060"/>
                </a:solidFill>
              </a:rPr>
              <a:t>d</a:t>
            </a:r>
            <a:r>
              <a:rPr lang="en-US" sz="3200" dirty="0" smtClean="0">
                <a:solidFill>
                  <a:srgbClr val="002060"/>
                </a:solidFill>
              </a:rPr>
              <a:t>etermining where Yahusha’s parents fit into this scenario</a:t>
            </a:r>
          </a:p>
          <a:p>
            <a:pPr marL="742950" indent="-742950">
              <a:buFont typeface="+mj-lt"/>
              <a:buAutoNum type="arabicPeriod"/>
            </a:pPr>
            <a:r>
              <a:rPr lang="en-US" sz="3200" dirty="0" smtClean="0">
                <a:solidFill>
                  <a:srgbClr val="002060"/>
                </a:solidFill>
              </a:rPr>
              <a:t>determining how &amp; why Yahusha challenged His parents</a:t>
            </a:r>
            <a:endParaRPr lang="en-US" sz="3600" dirty="0">
              <a:solidFill>
                <a:srgbClr val="002060"/>
              </a:solidFill>
            </a:endParaRPr>
          </a:p>
        </p:txBody>
      </p:sp>
      <p:sp>
        <p:nvSpPr>
          <p:cNvPr id="5" name="Rounded Rectangle 4"/>
          <p:cNvSpPr/>
          <p:nvPr/>
        </p:nvSpPr>
        <p:spPr>
          <a:xfrm>
            <a:off x="499012" y="324847"/>
            <a:ext cx="10955532" cy="625151"/>
          </a:xfrm>
          <a:prstGeom prst="roundRect">
            <a:avLst>
              <a:gd name="adj" fmla="val 50000"/>
            </a:avLst>
          </a:prstGeom>
          <a:solidFill>
            <a:srgbClr val="FFFF00"/>
          </a:solidFill>
          <a:ln w="28575">
            <a:solidFill>
              <a:schemeClr val="bg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200" dirty="0" smtClean="0">
                <a:solidFill>
                  <a:schemeClr val="bg1"/>
                </a:solidFill>
              </a:rPr>
              <a:t>At </a:t>
            </a:r>
            <a:r>
              <a:rPr lang="en-CA" sz="3200" dirty="0" smtClean="0">
                <a:solidFill>
                  <a:schemeClr val="bg1"/>
                </a:solidFill>
                <a:latin typeface="Arial Rounded MT Bold" panose="020F0704030504030204" pitchFamily="34" charset="0"/>
              </a:rPr>
              <a:t>12,</a:t>
            </a:r>
            <a:r>
              <a:rPr lang="en-CA" sz="3200" dirty="0" smtClean="0">
                <a:solidFill>
                  <a:schemeClr val="bg1"/>
                </a:solidFill>
              </a:rPr>
              <a:t> Yahusha, </a:t>
            </a:r>
            <a:r>
              <a:rPr lang="en-CA" sz="3200" b="1" i="1" dirty="0" smtClean="0">
                <a:solidFill>
                  <a:srgbClr val="C00000"/>
                </a:solidFill>
              </a:rPr>
              <a:t>after</a:t>
            </a:r>
            <a:r>
              <a:rPr lang="en-CA" sz="3200" dirty="0" smtClean="0">
                <a:solidFill>
                  <a:schemeClr val="bg1"/>
                </a:solidFill>
              </a:rPr>
              <a:t> </a:t>
            </a:r>
            <a:r>
              <a:rPr lang="en-CA" sz="3200" b="1" i="1" dirty="0" smtClean="0">
                <a:solidFill>
                  <a:srgbClr val="C00000"/>
                </a:solidFill>
              </a:rPr>
              <a:t>three days – </a:t>
            </a:r>
            <a:r>
              <a:rPr lang="en-CA" sz="3200" dirty="0" smtClean="0">
                <a:solidFill>
                  <a:schemeClr val="bg1"/>
                </a:solidFill>
              </a:rPr>
              <a:t>was doing </a:t>
            </a:r>
            <a:r>
              <a:rPr lang="en-CA" sz="3200" b="1" u="sng" dirty="0" smtClean="0">
                <a:solidFill>
                  <a:schemeClr val="bg1"/>
                </a:solidFill>
                <a:latin typeface="Arial Black" panose="020B0A04020102020204" pitchFamily="34" charset="0"/>
              </a:rPr>
              <a:t>WHAT</a:t>
            </a:r>
            <a:r>
              <a:rPr lang="en-CA" sz="3200" b="1" dirty="0" smtClean="0">
                <a:solidFill>
                  <a:schemeClr val="bg1"/>
                </a:solidFill>
                <a:latin typeface="Arial Black" panose="020B0A04020102020204" pitchFamily="34" charset="0"/>
              </a:rPr>
              <a:t>?</a:t>
            </a:r>
            <a:endParaRPr lang="en-CA" sz="3200" b="1" dirty="0">
              <a:solidFill>
                <a:schemeClr val="bg1"/>
              </a:solidFill>
              <a:latin typeface="Arial Black" panose="020B0A04020102020204" pitchFamily="34" charset="0"/>
            </a:endParaRPr>
          </a:p>
        </p:txBody>
      </p:sp>
      <p:sp>
        <p:nvSpPr>
          <p:cNvPr id="2" name="Slide Number Placeholder 1"/>
          <p:cNvSpPr>
            <a:spLocks noGrp="1"/>
          </p:cNvSpPr>
          <p:nvPr>
            <p:ph type="sldNum" sz="quarter" idx="12"/>
          </p:nvPr>
        </p:nvSpPr>
        <p:spPr>
          <a:xfrm>
            <a:off x="11582400" y="6492875"/>
            <a:ext cx="609600" cy="365125"/>
          </a:xfrm>
        </p:spPr>
        <p:txBody>
          <a:bodyPr/>
          <a:lstStyle/>
          <a:p>
            <a:fld id="{6D22F896-40B5-4ADD-8801-0D06FADFA095}" type="slidenum">
              <a:rPr lang="en-US" sz="1400" smtClean="0">
                <a:solidFill>
                  <a:schemeClr val="bg1"/>
                </a:solidFill>
              </a:rPr>
              <a:t>6</a:t>
            </a:fld>
            <a:endParaRPr lang="en-US" sz="1400" dirty="0">
              <a:solidFill>
                <a:schemeClr val="bg1"/>
              </a:solidFill>
            </a:endParaRPr>
          </a:p>
        </p:txBody>
      </p:sp>
      <p:sp>
        <p:nvSpPr>
          <p:cNvPr id="10" name="Rounded Rectangle 9"/>
          <p:cNvSpPr/>
          <p:nvPr/>
        </p:nvSpPr>
        <p:spPr>
          <a:xfrm>
            <a:off x="651412" y="5673354"/>
            <a:ext cx="10955532" cy="625151"/>
          </a:xfrm>
          <a:prstGeom prst="roundRect">
            <a:avLst>
              <a:gd name="adj" fmla="val 50000"/>
            </a:avLst>
          </a:prstGeom>
          <a:solidFill>
            <a:srgbClr val="FFFF00"/>
          </a:solidFill>
          <a:ln w="28575">
            <a:solidFill>
              <a:schemeClr val="bg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4000" dirty="0" smtClean="0">
                <a:solidFill>
                  <a:schemeClr val="bg1"/>
                </a:solidFill>
              </a:rPr>
              <a:t>Let’s examine the </a:t>
            </a:r>
            <a:r>
              <a:rPr lang="en-CA" sz="4000" b="1" i="1" dirty="0" smtClean="0">
                <a:solidFill>
                  <a:srgbClr val="C00000"/>
                </a:solidFill>
              </a:rPr>
              <a:t>“lingo of Luke” </a:t>
            </a:r>
            <a:r>
              <a:rPr lang="en-CA" sz="4000" b="1" u="sng" dirty="0" smtClean="0">
                <a:solidFill>
                  <a:schemeClr val="bg1"/>
                </a:solidFill>
                <a:latin typeface="Arial Black" panose="020B0A04020102020204" pitchFamily="34" charset="0"/>
              </a:rPr>
              <a:t>first</a:t>
            </a:r>
            <a:r>
              <a:rPr lang="en-CA" sz="4000" b="1" dirty="0">
                <a:solidFill>
                  <a:schemeClr val="bg1"/>
                </a:solidFill>
                <a:latin typeface="Arial Black" panose="020B0A04020102020204" pitchFamily="34" charset="0"/>
              </a:rPr>
              <a:t>!</a:t>
            </a:r>
          </a:p>
        </p:txBody>
      </p:sp>
    </p:spTree>
    <p:extLst>
      <p:ext uri="{BB962C8B-B14F-4D97-AF65-F5344CB8AC3E}">
        <p14:creationId xmlns:p14="http://schemas.microsoft.com/office/powerpoint/2010/main" val="125385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barn(inVertical)">
                                      <p:cBhvr>
                                        <p:cTn id="7" dur="1000"/>
                                        <p:tgtEl>
                                          <p:spTgt spid="4">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barn(inVertical)">
                                      <p:cBhvr>
                                        <p:cTn id="10" dur="1000"/>
                                        <p:tgtEl>
                                          <p:spTgt spid="4">
                                            <p:txEl>
                                              <p:pRg st="0" end="0"/>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barn(inVertical)">
                                      <p:cBhvr>
                                        <p:cTn id="13" dur="1000"/>
                                        <p:tgtEl>
                                          <p:spTgt spid="4">
                                            <p:txEl>
                                              <p:pRg st="1" end="1"/>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barn(inVertical)">
                                      <p:cBhvr>
                                        <p:cTn id="16" dur="1000"/>
                                        <p:tgtEl>
                                          <p:spTgt spid="4">
                                            <p:txEl>
                                              <p:pRg st="2" end="2"/>
                                            </p:txEl>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barn(inVertical)">
                                      <p:cBhvr>
                                        <p:cTn id="19" dur="1000"/>
                                        <p:tgtEl>
                                          <p:spTgt spid="4">
                                            <p:txEl>
                                              <p:pRg st="3" end="3"/>
                                            </p:txEl>
                                          </p:spTgt>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barn(inVertical)">
                                      <p:cBhvr>
                                        <p:cTn id="22" dur="1000"/>
                                        <p:tgtEl>
                                          <p:spTgt spid="4">
                                            <p:txEl>
                                              <p:pRg st="4" end="4"/>
                                            </p:txEl>
                                          </p:spTgt>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barn(inVertical)">
                                      <p:cBhvr>
                                        <p:cTn id="25" dur="1000"/>
                                        <p:tgtEl>
                                          <p:spTgt spid="4">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0">
                                            <p:txEl>
                                              <p:pRg st="0" end="0"/>
                                            </p:txEl>
                                          </p:spTgt>
                                        </p:tgtEl>
                                        <p:attrNameLst>
                                          <p:attrName>style.visibility</p:attrName>
                                        </p:attrNameLst>
                                      </p:cBhvr>
                                      <p:to>
                                        <p:strVal val="visible"/>
                                      </p:to>
                                    </p:set>
                                    <p:animEffect transition="in" filter="barn(inVertical)">
                                      <p:cBhvr>
                                        <p:cTn id="30" dur="7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alpha val="15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727587" y="1042535"/>
            <a:ext cx="4876800" cy="823912"/>
          </a:xfrm>
        </p:spPr>
        <p:txBody>
          <a:bodyPr>
            <a:normAutofit/>
            <a:scene3d>
              <a:camera prst="orthographicFront"/>
              <a:lightRig rig="threePt" dir="t"/>
            </a:scene3d>
            <a:sp3d extrusionH="57150">
              <a:bevelT w="38100" h="38100"/>
            </a:sp3d>
          </a:bodyPr>
          <a:lstStyle/>
          <a:p>
            <a:pPr algn="ctr"/>
            <a:r>
              <a:rPr lang="en-US" sz="4000" b="1" dirty="0" smtClean="0">
                <a:ln>
                  <a:solidFill>
                    <a:srgbClr val="002060"/>
                  </a:solidFill>
                </a:ln>
                <a:solidFill>
                  <a:srgbClr val="0070C0"/>
                </a:solidFill>
              </a:rPr>
              <a:t>Covenant Lingo</a:t>
            </a:r>
            <a:endParaRPr lang="en-US" sz="4000" b="1" dirty="0">
              <a:ln>
                <a:solidFill>
                  <a:srgbClr val="002060"/>
                </a:solidFill>
              </a:ln>
              <a:solidFill>
                <a:srgbClr val="0070C0"/>
              </a:solidFill>
            </a:endParaRPr>
          </a:p>
        </p:txBody>
      </p:sp>
      <p:sp>
        <p:nvSpPr>
          <p:cNvPr id="6" name="Content Placeholder 5"/>
          <p:cNvSpPr>
            <a:spLocks noGrp="1"/>
          </p:cNvSpPr>
          <p:nvPr>
            <p:ph sz="half" idx="2"/>
          </p:nvPr>
        </p:nvSpPr>
        <p:spPr>
          <a:xfrm>
            <a:off x="426719" y="1924503"/>
            <a:ext cx="5451567" cy="4650467"/>
          </a:xfrm>
        </p:spPr>
        <p:txBody>
          <a:bodyPr>
            <a:normAutofit fontScale="92500"/>
            <a:scene3d>
              <a:camera prst="orthographicFront"/>
              <a:lightRig rig="threePt" dir="t"/>
            </a:scene3d>
            <a:sp3d extrusionH="57150">
              <a:bevelT w="38100" h="38100"/>
            </a:sp3d>
          </a:bodyPr>
          <a:lstStyle/>
          <a:p>
            <a:r>
              <a:rPr lang="en-US" sz="2200" dirty="0" err="1" smtClean="0">
                <a:solidFill>
                  <a:srgbClr val="0070C0"/>
                </a:solidFill>
                <a:latin typeface="+mj-lt"/>
              </a:rPr>
              <a:t>Vs</a:t>
            </a:r>
            <a:r>
              <a:rPr lang="en-US" sz="2200" dirty="0" smtClean="0">
                <a:solidFill>
                  <a:srgbClr val="0070C0"/>
                </a:solidFill>
                <a:latin typeface="+mj-lt"/>
              </a:rPr>
              <a:t> 21:  “Name given by the messenger” </a:t>
            </a:r>
          </a:p>
          <a:p>
            <a:r>
              <a:rPr lang="en-US" sz="2200" dirty="0" err="1" smtClean="0">
                <a:solidFill>
                  <a:srgbClr val="0070C0"/>
                </a:solidFill>
                <a:latin typeface="+mj-lt"/>
              </a:rPr>
              <a:t>Vs</a:t>
            </a:r>
            <a:r>
              <a:rPr lang="en-US" sz="2200" dirty="0" smtClean="0">
                <a:solidFill>
                  <a:srgbClr val="0070C0"/>
                </a:solidFill>
                <a:latin typeface="+mj-lt"/>
              </a:rPr>
              <a:t> 22:  “according to the Torah”</a:t>
            </a:r>
          </a:p>
          <a:p>
            <a:r>
              <a:rPr lang="en-US" sz="2200" dirty="0" err="1" smtClean="0">
                <a:solidFill>
                  <a:srgbClr val="0070C0"/>
                </a:solidFill>
                <a:latin typeface="+mj-lt"/>
              </a:rPr>
              <a:t>Vs</a:t>
            </a:r>
            <a:r>
              <a:rPr lang="en-US" sz="2200" dirty="0" smtClean="0">
                <a:solidFill>
                  <a:srgbClr val="0070C0"/>
                </a:solidFill>
                <a:latin typeface="+mj-lt"/>
              </a:rPr>
              <a:t> 23:  “has been written in the Torah”</a:t>
            </a:r>
          </a:p>
          <a:p>
            <a:r>
              <a:rPr lang="en-US" sz="2200" dirty="0" err="1" smtClean="0">
                <a:solidFill>
                  <a:srgbClr val="0070C0"/>
                </a:solidFill>
                <a:latin typeface="+mj-lt"/>
              </a:rPr>
              <a:t>Vs</a:t>
            </a:r>
            <a:r>
              <a:rPr lang="en-US" sz="2200" dirty="0" smtClean="0">
                <a:solidFill>
                  <a:srgbClr val="0070C0"/>
                </a:solidFill>
                <a:latin typeface="+mj-lt"/>
              </a:rPr>
              <a:t> 24:  “what is said in the Torah” </a:t>
            </a:r>
          </a:p>
          <a:p>
            <a:r>
              <a:rPr lang="en-US" sz="2200" dirty="0" err="1" smtClean="0">
                <a:solidFill>
                  <a:srgbClr val="0070C0"/>
                </a:solidFill>
                <a:latin typeface="+mj-lt"/>
              </a:rPr>
              <a:t>Vs</a:t>
            </a:r>
            <a:r>
              <a:rPr lang="en-US" sz="2200" dirty="0" smtClean="0">
                <a:solidFill>
                  <a:srgbClr val="0070C0"/>
                </a:solidFill>
                <a:latin typeface="+mj-lt"/>
              </a:rPr>
              <a:t> 27:  “according to the usual </a:t>
            </a:r>
            <a:br>
              <a:rPr lang="en-US" sz="2200" dirty="0" smtClean="0">
                <a:solidFill>
                  <a:srgbClr val="0070C0"/>
                </a:solidFill>
                <a:latin typeface="+mj-lt"/>
              </a:rPr>
            </a:br>
            <a:r>
              <a:rPr lang="en-US" sz="2200" dirty="0" smtClean="0">
                <a:solidFill>
                  <a:srgbClr val="0070C0"/>
                </a:solidFill>
                <a:latin typeface="+mj-lt"/>
              </a:rPr>
              <a:t>                practice of the Torah”</a:t>
            </a:r>
          </a:p>
          <a:p>
            <a:r>
              <a:rPr lang="en-US" sz="2200" dirty="0" err="1" smtClean="0">
                <a:solidFill>
                  <a:srgbClr val="0070C0"/>
                </a:solidFill>
                <a:latin typeface="+mj-lt"/>
              </a:rPr>
              <a:t>Vs</a:t>
            </a:r>
            <a:r>
              <a:rPr lang="en-US" sz="2200" dirty="0" smtClean="0">
                <a:solidFill>
                  <a:srgbClr val="0070C0"/>
                </a:solidFill>
                <a:latin typeface="+mj-lt"/>
              </a:rPr>
              <a:t> 39:  “according to the Torah”</a:t>
            </a:r>
          </a:p>
          <a:p>
            <a:pPr marL="0" indent="0">
              <a:buNone/>
            </a:pPr>
            <a:r>
              <a:rPr lang="en-US" sz="2200" dirty="0" smtClean="0">
                <a:solidFill>
                  <a:srgbClr val="00B0F0"/>
                </a:solidFill>
                <a:latin typeface="+mj-lt"/>
              </a:rPr>
              <a:t>Up to this point Luke specifically </a:t>
            </a:r>
            <a:br>
              <a:rPr lang="en-US" sz="2200" dirty="0" smtClean="0">
                <a:solidFill>
                  <a:srgbClr val="00B0F0"/>
                </a:solidFill>
                <a:latin typeface="+mj-lt"/>
              </a:rPr>
            </a:br>
            <a:r>
              <a:rPr lang="en-US" sz="2200" dirty="0" smtClean="0">
                <a:solidFill>
                  <a:srgbClr val="00B0F0"/>
                </a:solidFill>
                <a:latin typeface="+mj-lt"/>
              </a:rPr>
              <a:t>recorded Divine Authority through </a:t>
            </a:r>
            <a:br>
              <a:rPr lang="en-US" sz="2200" dirty="0" smtClean="0">
                <a:solidFill>
                  <a:srgbClr val="00B0F0"/>
                </a:solidFill>
                <a:latin typeface="+mj-lt"/>
              </a:rPr>
            </a:br>
            <a:r>
              <a:rPr lang="en-US" sz="2200" dirty="0" smtClean="0">
                <a:solidFill>
                  <a:srgbClr val="00B0F0"/>
                </a:solidFill>
                <a:latin typeface="+mj-lt"/>
              </a:rPr>
              <a:t>the Covenant Lingo of Torah.</a:t>
            </a:r>
          </a:p>
          <a:p>
            <a:pPr marL="0" indent="0">
              <a:buNone/>
            </a:pPr>
            <a:r>
              <a:rPr lang="en-US" sz="2200" u="sng" dirty="0" smtClean="0">
                <a:solidFill>
                  <a:srgbClr val="A50021"/>
                </a:solidFill>
                <a:latin typeface="+mj-lt"/>
              </a:rPr>
              <a:t>Next</a:t>
            </a:r>
            <a:r>
              <a:rPr lang="en-US" sz="2200" dirty="0" smtClean="0">
                <a:solidFill>
                  <a:srgbClr val="A50021"/>
                </a:solidFill>
                <a:latin typeface="+mj-lt"/>
              </a:rPr>
              <a:t>:  Does Luke deviate from his style </a:t>
            </a:r>
            <a:br>
              <a:rPr lang="en-US" sz="2200" dirty="0" smtClean="0">
                <a:solidFill>
                  <a:srgbClr val="A50021"/>
                </a:solidFill>
                <a:latin typeface="+mj-lt"/>
              </a:rPr>
            </a:br>
            <a:r>
              <a:rPr lang="en-US" sz="2200" dirty="0" smtClean="0">
                <a:solidFill>
                  <a:srgbClr val="A50021"/>
                </a:solidFill>
                <a:latin typeface="+mj-lt"/>
              </a:rPr>
              <a:t>in the SAME chapter?  And does it matter?  </a:t>
            </a:r>
            <a:endParaRPr lang="en-US" sz="2200" dirty="0">
              <a:solidFill>
                <a:srgbClr val="A50021"/>
              </a:solidFill>
              <a:latin typeface="+mj-lt"/>
            </a:endParaRPr>
          </a:p>
        </p:txBody>
      </p:sp>
      <p:sp>
        <p:nvSpPr>
          <p:cNvPr id="5" name="Text Placeholder 4"/>
          <p:cNvSpPr>
            <a:spLocks noGrp="1"/>
          </p:cNvSpPr>
          <p:nvPr>
            <p:ph type="body" sz="quarter" idx="3"/>
          </p:nvPr>
        </p:nvSpPr>
        <p:spPr>
          <a:xfrm>
            <a:off x="6449961" y="1042535"/>
            <a:ext cx="4774798" cy="823912"/>
          </a:xfrm>
        </p:spPr>
        <p:txBody>
          <a:bodyPr>
            <a:normAutofit/>
            <a:scene3d>
              <a:camera prst="orthographicFront"/>
              <a:lightRig rig="threePt" dir="t"/>
            </a:scene3d>
            <a:sp3d extrusionH="57150">
              <a:bevelT w="38100" h="38100"/>
            </a:sp3d>
          </a:bodyPr>
          <a:lstStyle/>
          <a:p>
            <a:pPr algn="ctr"/>
            <a:r>
              <a:rPr lang="en-US" sz="4000" b="1" dirty="0" smtClean="0">
                <a:ln>
                  <a:solidFill>
                    <a:srgbClr val="FF0000"/>
                  </a:solidFill>
                </a:ln>
                <a:solidFill>
                  <a:srgbClr val="FF0000"/>
                </a:solidFill>
              </a:rPr>
              <a:t>Tradition Lingo</a:t>
            </a:r>
            <a:endParaRPr lang="en-US" sz="4000" b="1" dirty="0">
              <a:ln>
                <a:solidFill>
                  <a:srgbClr val="FF0000"/>
                </a:solidFill>
              </a:ln>
              <a:solidFill>
                <a:srgbClr val="FF0000"/>
              </a:solidFill>
            </a:endParaRPr>
          </a:p>
        </p:txBody>
      </p:sp>
      <p:sp>
        <p:nvSpPr>
          <p:cNvPr id="7" name="Content Placeholder 6"/>
          <p:cNvSpPr>
            <a:spLocks noGrp="1"/>
          </p:cNvSpPr>
          <p:nvPr>
            <p:ph sz="quarter" idx="4"/>
          </p:nvPr>
        </p:nvSpPr>
        <p:spPr>
          <a:xfrm>
            <a:off x="6117770" y="1924503"/>
            <a:ext cx="5691052" cy="4810125"/>
          </a:xfrm>
        </p:spPr>
        <p:txBody>
          <a:bodyPr>
            <a:normAutofit fontScale="92500" lnSpcReduction="10000"/>
            <a:scene3d>
              <a:camera prst="orthographicFront"/>
              <a:lightRig rig="threePt" dir="t"/>
            </a:scene3d>
            <a:sp3d extrusionH="57150">
              <a:bevelT w="38100" h="38100"/>
            </a:sp3d>
          </a:bodyPr>
          <a:lstStyle/>
          <a:p>
            <a:r>
              <a:rPr lang="en-US" sz="2200" dirty="0" err="1" smtClean="0">
                <a:solidFill>
                  <a:srgbClr val="FF0000"/>
                </a:solidFill>
                <a:latin typeface="+mj-lt"/>
              </a:rPr>
              <a:t>Vs</a:t>
            </a:r>
            <a:r>
              <a:rPr lang="en-US" sz="2200" dirty="0" smtClean="0">
                <a:solidFill>
                  <a:srgbClr val="FF0000"/>
                </a:solidFill>
                <a:latin typeface="+mj-lt"/>
              </a:rPr>
              <a:t> 41:  His parents went to the </a:t>
            </a:r>
            <a:br>
              <a:rPr lang="en-US" sz="2200" dirty="0" smtClean="0">
                <a:solidFill>
                  <a:srgbClr val="FF0000"/>
                </a:solidFill>
                <a:latin typeface="+mj-lt"/>
              </a:rPr>
            </a:br>
            <a:r>
              <a:rPr lang="en-US" sz="2200" dirty="0" smtClean="0">
                <a:solidFill>
                  <a:srgbClr val="FF0000"/>
                </a:solidFill>
                <a:latin typeface="+mj-lt"/>
              </a:rPr>
              <a:t>              “Festival of the Passover.”</a:t>
            </a:r>
          </a:p>
          <a:p>
            <a:r>
              <a:rPr lang="en-US" sz="2200" dirty="0" err="1" smtClean="0">
                <a:solidFill>
                  <a:srgbClr val="FF0000"/>
                </a:solidFill>
                <a:latin typeface="+mj-lt"/>
              </a:rPr>
              <a:t>Vs</a:t>
            </a:r>
            <a:r>
              <a:rPr lang="en-US" sz="2200" dirty="0" smtClean="0">
                <a:solidFill>
                  <a:srgbClr val="FF0000"/>
                </a:solidFill>
                <a:latin typeface="+mj-lt"/>
              </a:rPr>
              <a:t> 42:  When Yahusha was 12 years old, </a:t>
            </a:r>
            <a:br>
              <a:rPr lang="en-US" sz="2200" dirty="0" smtClean="0">
                <a:solidFill>
                  <a:srgbClr val="FF0000"/>
                </a:solidFill>
                <a:latin typeface="+mj-lt"/>
              </a:rPr>
            </a:br>
            <a:r>
              <a:rPr lang="en-US" sz="2200" dirty="0" smtClean="0">
                <a:solidFill>
                  <a:srgbClr val="FF0000"/>
                </a:solidFill>
                <a:latin typeface="+mj-lt"/>
              </a:rPr>
              <a:t>              they went up according to “the </a:t>
            </a:r>
            <a:br>
              <a:rPr lang="en-US" sz="2200" dirty="0" smtClean="0">
                <a:solidFill>
                  <a:srgbClr val="FF0000"/>
                </a:solidFill>
                <a:latin typeface="+mj-lt"/>
              </a:rPr>
            </a:br>
            <a:r>
              <a:rPr lang="en-US" sz="2200" dirty="0" smtClean="0">
                <a:solidFill>
                  <a:srgbClr val="FF0000"/>
                </a:solidFill>
                <a:latin typeface="+mj-lt"/>
              </a:rPr>
              <a:t>              practice of the festival.” </a:t>
            </a:r>
          </a:p>
          <a:p>
            <a:r>
              <a:rPr lang="en-US" sz="2200" u="sng" dirty="0" smtClean="0">
                <a:solidFill>
                  <a:schemeClr val="accent1">
                    <a:lumMod val="50000"/>
                  </a:schemeClr>
                </a:solidFill>
                <a:latin typeface="+mj-lt"/>
              </a:rPr>
              <a:t>Questions</a:t>
            </a:r>
            <a:r>
              <a:rPr lang="en-US" sz="2200" dirty="0" smtClean="0">
                <a:solidFill>
                  <a:schemeClr val="accent1">
                    <a:lumMod val="50000"/>
                  </a:schemeClr>
                </a:solidFill>
                <a:latin typeface="+mj-lt"/>
              </a:rPr>
              <a:t>:  </a:t>
            </a:r>
          </a:p>
          <a:p>
            <a:pPr marL="457200" indent="-457200">
              <a:buFont typeface="+mj-lt"/>
              <a:buAutoNum type="arabicPeriod"/>
            </a:pPr>
            <a:r>
              <a:rPr lang="en-US" sz="2200" dirty="0" smtClean="0">
                <a:solidFill>
                  <a:schemeClr val="bg1">
                    <a:lumMod val="65000"/>
                    <a:lumOff val="35000"/>
                  </a:schemeClr>
                </a:solidFill>
                <a:latin typeface="+mj-lt"/>
              </a:rPr>
              <a:t>Why has Luke changed his lingo to generic language such as </a:t>
            </a:r>
            <a:r>
              <a:rPr lang="en-US" sz="2200" dirty="0" smtClean="0">
                <a:solidFill>
                  <a:srgbClr val="FF0000"/>
                </a:solidFill>
                <a:latin typeface="+mj-lt"/>
              </a:rPr>
              <a:t>“the Festival” </a:t>
            </a:r>
            <a:r>
              <a:rPr lang="en-US" sz="2200" dirty="0" smtClean="0">
                <a:solidFill>
                  <a:schemeClr val="bg1">
                    <a:lumMod val="65000"/>
                    <a:lumOff val="35000"/>
                  </a:schemeClr>
                </a:solidFill>
                <a:latin typeface="+mj-lt"/>
              </a:rPr>
              <a:t>instead of </a:t>
            </a:r>
            <a:r>
              <a:rPr lang="en-US" sz="2200" dirty="0" smtClean="0">
                <a:solidFill>
                  <a:srgbClr val="0070C0"/>
                </a:solidFill>
                <a:latin typeface="+mj-lt"/>
              </a:rPr>
              <a:t>“the Festival according to the Torah”</a:t>
            </a:r>
            <a:r>
              <a:rPr lang="en-US" sz="2200" dirty="0" smtClean="0">
                <a:solidFill>
                  <a:schemeClr val="bg1">
                    <a:lumMod val="65000"/>
                    <a:lumOff val="35000"/>
                  </a:schemeClr>
                </a:solidFill>
                <a:latin typeface="+mj-lt"/>
              </a:rPr>
              <a:t>?</a:t>
            </a:r>
          </a:p>
          <a:p>
            <a:pPr marL="457200" indent="-457200">
              <a:buFont typeface="+mj-lt"/>
              <a:buAutoNum type="arabicPeriod"/>
            </a:pPr>
            <a:r>
              <a:rPr lang="en-US" sz="2200" dirty="0" smtClean="0">
                <a:solidFill>
                  <a:schemeClr val="bg1">
                    <a:lumMod val="65000"/>
                    <a:lumOff val="35000"/>
                  </a:schemeClr>
                </a:solidFill>
                <a:latin typeface="+mj-lt"/>
              </a:rPr>
              <a:t>Who governed this particular </a:t>
            </a:r>
            <a:br>
              <a:rPr lang="en-US" sz="2200" dirty="0" smtClean="0">
                <a:solidFill>
                  <a:schemeClr val="bg1">
                    <a:lumMod val="65000"/>
                    <a:lumOff val="35000"/>
                  </a:schemeClr>
                </a:solidFill>
                <a:latin typeface="+mj-lt"/>
              </a:rPr>
            </a:br>
            <a:r>
              <a:rPr lang="en-US" sz="2200" dirty="0" smtClean="0">
                <a:solidFill>
                  <a:srgbClr val="FF0000"/>
                </a:solidFill>
                <a:latin typeface="+mj-lt"/>
              </a:rPr>
              <a:t>“practice of the festival”</a:t>
            </a:r>
            <a:r>
              <a:rPr lang="en-US" sz="2200" dirty="0" smtClean="0">
                <a:solidFill>
                  <a:schemeClr val="bg1">
                    <a:lumMod val="65000"/>
                    <a:lumOff val="35000"/>
                  </a:schemeClr>
                </a:solidFill>
                <a:latin typeface="+mj-lt"/>
              </a:rPr>
              <a:t>? </a:t>
            </a:r>
          </a:p>
          <a:p>
            <a:pPr marL="457200" indent="-457200">
              <a:buFont typeface="+mj-lt"/>
              <a:buAutoNum type="arabicPeriod"/>
            </a:pPr>
            <a:r>
              <a:rPr lang="en-US" sz="2200" dirty="0" smtClean="0">
                <a:solidFill>
                  <a:schemeClr val="bg1">
                    <a:lumMod val="65000"/>
                    <a:lumOff val="35000"/>
                  </a:schemeClr>
                </a:solidFill>
                <a:latin typeface="+mj-lt"/>
              </a:rPr>
              <a:t>Why was Yahusha discovered in the temple </a:t>
            </a:r>
            <a:r>
              <a:rPr lang="en-US" sz="2200" dirty="0" smtClean="0">
                <a:solidFill>
                  <a:srgbClr val="0070C0"/>
                </a:solidFill>
                <a:latin typeface="+mj-lt"/>
              </a:rPr>
              <a:t>“3 days after” </a:t>
            </a:r>
            <a:r>
              <a:rPr lang="en-US" sz="2200" dirty="0" smtClean="0">
                <a:solidFill>
                  <a:schemeClr val="bg1">
                    <a:lumMod val="65000"/>
                    <a:lumOff val="35000"/>
                  </a:schemeClr>
                </a:solidFill>
                <a:latin typeface="+mj-lt"/>
              </a:rPr>
              <a:t>this </a:t>
            </a:r>
            <a:r>
              <a:rPr lang="en-US" sz="2200" dirty="0" smtClean="0">
                <a:solidFill>
                  <a:srgbClr val="FF0000"/>
                </a:solidFill>
                <a:latin typeface="+mj-lt"/>
              </a:rPr>
              <a:t>“practice of </a:t>
            </a:r>
            <a:br>
              <a:rPr lang="en-US" sz="2200" dirty="0" smtClean="0">
                <a:solidFill>
                  <a:srgbClr val="FF0000"/>
                </a:solidFill>
                <a:latin typeface="+mj-lt"/>
              </a:rPr>
            </a:br>
            <a:r>
              <a:rPr lang="en-US" sz="2200" dirty="0" smtClean="0">
                <a:solidFill>
                  <a:srgbClr val="FF0000"/>
                </a:solidFill>
                <a:latin typeface="+mj-lt"/>
              </a:rPr>
              <a:t>the festival”</a:t>
            </a:r>
            <a:r>
              <a:rPr lang="en-US" sz="2200" dirty="0" smtClean="0">
                <a:solidFill>
                  <a:schemeClr val="bg1">
                    <a:lumMod val="65000"/>
                    <a:lumOff val="35000"/>
                  </a:schemeClr>
                </a:solidFill>
                <a:latin typeface="+mj-lt"/>
              </a:rPr>
              <a:t>?   Is He really 12 years old?</a:t>
            </a:r>
          </a:p>
          <a:p>
            <a:endParaRPr lang="en-US" sz="2200" dirty="0">
              <a:solidFill>
                <a:schemeClr val="bg1">
                  <a:lumMod val="65000"/>
                  <a:lumOff val="35000"/>
                </a:schemeClr>
              </a:solidFill>
            </a:endParaRPr>
          </a:p>
        </p:txBody>
      </p:sp>
      <p:sp>
        <p:nvSpPr>
          <p:cNvPr id="2" name="Slide Number Placeholder 1"/>
          <p:cNvSpPr>
            <a:spLocks noGrp="1"/>
          </p:cNvSpPr>
          <p:nvPr>
            <p:ph type="sldNum" sz="quarter" idx="12"/>
          </p:nvPr>
        </p:nvSpPr>
        <p:spPr>
          <a:xfrm>
            <a:off x="9321800" y="6385379"/>
            <a:ext cx="2743200" cy="365125"/>
          </a:xfrm>
        </p:spPr>
        <p:txBody>
          <a:bodyPr/>
          <a:lstStyle/>
          <a:p>
            <a:fld id="{6D22F896-40B5-4ADD-8801-0D06FADFA095}" type="slidenum">
              <a:rPr lang="en-US" sz="1400" smtClean="0">
                <a:solidFill>
                  <a:schemeClr val="bg1"/>
                </a:solidFill>
              </a:rPr>
              <a:t>7</a:t>
            </a:fld>
            <a:endParaRPr lang="en-US" sz="1400" dirty="0">
              <a:solidFill>
                <a:schemeClr val="bg1"/>
              </a:solidFill>
            </a:endParaRPr>
          </a:p>
        </p:txBody>
      </p:sp>
      <p:sp>
        <p:nvSpPr>
          <p:cNvPr id="8" name="Title 4"/>
          <p:cNvSpPr txBox="1">
            <a:spLocks/>
          </p:cNvSpPr>
          <p:nvPr/>
        </p:nvSpPr>
        <p:spPr>
          <a:xfrm>
            <a:off x="426719" y="7031"/>
            <a:ext cx="11382103" cy="1325563"/>
          </a:xfrm>
          <a:prstGeom prst="rect">
            <a:avLst/>
          </a:prstGeom>
        </p:spPr>
        <p:txBody>
          <a:bodyPr vert="horz" lIns="91440" tIns="45720" rIns="91440" bIns="45720" rtlCol="0" anchor="ctr">
            <a:normAutofit/>
            <a:scene3d>
              <a:camera prst="orthographicFront"/>
              <a:lightRig rig="threePt" dir="t"/>
            </a:scene3d>
            <a:sp3d extrusionH="57150">
              <a:bevelT w="38100" h="38100"/>
            </a:sp3d>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b="1" dirty="0" smtClean="0">
                <a:ln w="10541" cmpd="sng">
                  <a:solidFill>
                    <a:srgbClr val="00206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The “lingo” of Luke 2 &amp; Calendar</a:t>
            </a:r>
            <a:endParaRPr lang="en-US" b="1" dirty="0">
              <a:ln w="10541" cmpd="sng">
                <a:solidFill>
                  <a:srgbClr val="00206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513999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150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fade">
                                      <p:cBhvr>
                                        <p:cTn id="13" dur="1000"/>
                                        <p:tgtEl>
                                          <p:spTgt spid="7">
                                            <p:txEl>
                                              <p:pRg st="1" end="1"/>
                                            </p:txEl>
                                          </p:spTgt>
                                        </p:tgtEl>
                                      </p:cBhvr>
                                    </p:animEffect>
                                    <p:anim calcmode="lin" valueType="num">
                                      <p:cBhvr>
                                        <p:cTn id="14"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fade">
                                      <p:cBhvr>
                                        <p:cTn id="20" dur="1000"/>
                                        <p:tgtEl>
                                          <p:spTgt spid="7">
                                            <p:txEl>
                                              <p:pRg st="3" end="3"/>
                                            </p:txEl>
                                          </p:spTgt>
                                        </p:tgtEl>
                                      </p:cBhvr>
                                    </p:animEffect>
                                    <p:anim calcmode="lin" valueType="num">
                                      <p:cBhvr>
                                        <p:cTn id="21"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nodeType="afterEffect">
                                  <p:stCondLst>
                                    <p:cond delay="2000"/>
                                  </p:stCondLst>
                                  <p:childTnLst>
                                    <p:set>
                                      <p:cBhvr>
                                        <p:cTn id="25" dur="1" fill="hold">
                                          <p:stCondLst>
                                            <p:cond delay="0"/>
                                          </p:stCondLst>
                                        </p:cTn>
                                        <p:tgtEl>
                                          <p:spTgt spid="7">
                                            <p:txEl>
                                              <p:pRg st="4" end="4"/>
                                            </p:txEl>
                                          </p:spTgt>
                                        </p:tgtEl>
                                        <p:attrNameLst>
                                          <p:attrName>style.visibility</p:attrName>
                                        </p:attrNameLst>
                                      </p:cBhvr>
                                      <p:to>
                                        <p:strVal val="visible"/>
                                      </p:to>
                                    </p:set>
                                    <p:animEffect transition="in" filter="fade">
                                      <p:cBhvr>
                                        <p:cTn id="26" dur="2000"/>
                                        <p:tgtEl>
                                          <p:spTgt spid="7">
                                            <p:txEl>
                                              <p:pRg st="4" end="4"/>
                                            </p:txEl>
                                          </p:spTgt>
                                        </p:tgtEl>
                                      </p:cBhvr>
                                    </p:animEffect>
                                    <p:anim calcmode="lin" valueType="num">
                                      <p:cBhvr>
                                        <p:cTn id="27" dur="2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8" dur="2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5000"/>
                            </p:stCondLst>
                            <p:childTnLst>
                              <p:par>
                                <p:cTn id="30" presetID="42" presetClass="entr" presetSubtype="0" fill="hold" nodeType="afterEffect">
                                  <p:stCondLst>
                                    <p:cond delay="200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2000"/>
                                        <p:tgtEl>
                                          <p:spTgt spid="7">
                                            <p:txEl>
                                              <p:pRg st="5" end="5"/>
                                            </p:txEl>
                                          </p:spTgt>
                                        </p:tgtEl>
                                      </p:cBhvr>
                                    </p:animEffect>
                                    <p:anim calcmode="lin" valueType="num">
                                      <p:cBhvr>
                                        <p:cTn id="33" dur="2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34" dur="2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alpha val="81000"/>
          </a:schemeClr>
        </a:solidFill>
        <a:effectLst/>
      </p:bgPr>
    </p:bg>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151364" y="223499"/>
            <a:ext cx="10791939" cy="5611326"/>
          </a:xfrm>
          <a:prstGeom prst="flowChartAlternateProcess">
            <a:avLst/>
          </a:prstGeom>
          <a:solidFill>
            <a:srgbClr val="FFCCFF"/>
          </a:solidFill>
          <a:ln w="76200" cap="flat" cmpd="sng" algn="ctr">
            <a:solidFill>
              <a:srgbClr val="0066FF"/>
            </a:solidFill>
            <a:prstDash val="solid"/>
            <a:miter lim="800000"/>
          </a:ln>
          <a:effectLst>
            <a:glow rad="127000">
              <a:srgbClr val="D73DCC"/>
            </a:glo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sp3d extrusionH="57150">
              <a:bevelT w="381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en-US" sz="3600" dirty="0" smtClean="0">
                <a:solidFill>
                  <a:srgbClr val="C00000"/>
                </a:solidFill>
              </a:rPr>
              <a:t>Luke 1:41</a:t>
            </a:r>
            <a:r>
              <a:rPr lang="en-US" dirty="0" smtClean="0">
                <a:solidFill>
                  <a:srgbClr val="C00000"/>
                </a:solidFill>
              </a:rPr>
              <a:t>(</a:t>
            </a:r>
            <a:r>
              <a:rPr lang="en-US" dirty="0" smtClean="0">
                <a:solidFill>
                  <a:srgbClr val="C00000"/>
                </a:solidFill>
                <a:effectLst>
                  <a:glow rad="127000">
                    <a:srgbClr val="00FF99"/>
                  </a:glow>
                </a:effectLst>
              </a:rPr>
              <a:t>a</a:t>
            </a:r>
            <a:r>
              <a:rPr lang="en-US" dirty="0" smtClean="0">
                <a:solidFill>
                  <a:srgbClr val="C00000"/>
                </a:solidFill>
              </a:rPr>
              <a:t>)</a:t>
            </a:r>
            <a:r>
              <a:rPr lang="en-US" sz="3600" dirty="0" smtClean="0">
                <a:solidFill>
                  <a:srgbClr val="C00000"/>
                </a:solidFill>
              </a:rPr>
              <a:t>  </a:t>
            </a:r>
            <a:r>
              <a:rPr lang="en-US" sz="3600" i="1" dirty="0" smtClean="0">
                <a:solidFill>
                  <a:srgbClr val="002060"/>
                </a:solidFill>
              </a:rPr>
              <a:t>And it came to be, when </a:t>
            </a:r>
            <a:r>
              <a:rPr lang="en-US" sz="3600" i="1" dirty="0" err="1" smtClean="0">
                <a:solidFill>
                  <a:srgbClr val="002060"/>
                </a:solidFill>
              </a:rPr>
              <a:t>Elisheḇa</a:t>
            </a:r>
            <a:r>
              <a:rPr lang="en-US" sz="3600" i="1" dirty="0" smtClean="0">
                <a:solidFill>
                  <a:srgbClr val="002060"/>
                </a:solidFill>
              </a:rPr>
              <a:t> heard the greeting of Miryam, </a:t>
            </a:r>
            <a:br>
              <a:rPr lang="en-US" sz="3600" i="1" dirty="0" smtClean="0">
                <a:solidFill>
                  <a:srgbClr val="002060"/>
                </a:solidFill>
              </a:rPr>
            </a:br>
            <a:r>
              <a:rPr lang="en-US" sz="3600" i="1" dirty="0" smtClean="0">
                <a:solidFill>
                  <a:srgbClr val="002060"/>
                </a:solidFill>
              </a:rPr>
              <a:t>		</a:t>
            </a:r>
            <a:r>
              <a:rPr lang="en-US" sz="3600" i="1" u="sng" dirty="0" smtClean="0">
                <a:solidFill>
                  <a:srgbClr val="002060"/>
                </a:solidFill>
                <a:effectLst>
                  <a:glow rad="88900">
                    <a:srgbClr val="FFFF00"/>
                  </a:glow>
                </a:effectLst>
              </a:rPr>
              <a:t>that The</a:t>
            </a:r>
            <a:r>
              <a:rPr lang="en-US" sz="3600" i="1" dirty="0" smtClean="0">
                <a:solidFill>
                  <a:srgbClr val="002060"/>
                </a:solidFill>
                <a:effectLst>
                  <a:glow rad="88900">
                    <a:srgbClr val="FFFF00"/>
                  </a:glow>
                </a:effectLst>
              </a:rPr>
              <a:t> 	</a:t>
            </a:r>
            <a:r>
              <a:rPr lang="en-US" sz="3600" i="1" u="sng" dirty="0" smtClean="0">
                <a:solidFill>
                  <a:srgbClr val="002060"/>
                </a:solidFill>
                <a:effectLst>
                  <a:glow rad="88900">
                    <a:srgbClr val="FFFF00"/>
                  </a:glow>
                </a:effectLst>
              </a:rPr>
              <a:t>Bab</a:t>
            </a:r>
            <a:r>
              <a:rPr lang="en-US" sz="3600" i="1" dirty="0" smtClean="0">
                <a:solidFill>
                  <a:srgbClr val="002060"/>
                </a:solidFill>
                <a:effectLst>
                  <a:glow rad="88900">
                    <a:srgbClr val="FFFF00"/>
                  </a:glow>
                </a:effectLst>
              </a:rPr>
              <a:t>y               </a:t>
            </a:r>
            <a:r>
              <a:rPr lang="en-US" sz="3600" i="1" dirty="0" smtClean="0">
                <a:solidFill>
                  <a:srgbClr val="A50021"/>
                </a:solidFill>
                <a:effectLst>
                  <a:glow rad="88900">
                    <a:srgbClr val="FFFF00"/>
                  </a:glow>
                </a:effectLst>
              </a:rPr>
              <a:t> </a:t>
            </a:r>
            <a:r>
              <a:rPr lang="en-US" sz="3600" i="1" u="sng" dirty="0" smtClean="0">
                <a:solidFill>
                  <a:srgbClr val="002060"/>
                </a:solidFill>
                <a:effectLst>
                  <a:glow rad="88900">
                    <a:srgbClr val="FFFF00"/>
                  </a:glow>
                </a:effectLst>
              </a:rPr>
              <a:t>in her</a:t>
            </a:r>
            <a:r>
              <a:rPr lang="en-US" sz="3600" i="1" dirty="0" smtClean="0">
                <a:solidFill>
                  <a:srgbClr val="002060"/>
                </a:solidFill>
                <a:effectLst>
                  <a:glow rad="88900">
                    <a:srgbClr val="FFFF00"/>
                  </a:glow>
                </a:effectLst>
              </a:rPr>
              <a:t> </a:t>
            </a:r>
            <a:r>
              <a:rPr lang="en-US" sz="3600" i="1" u="sng" dirty="0" smtClean="0">
                <a:solidFill>
                  <a:srgbClr val="002060"/>
                </a:solidFill>
                <a:effectLst>
                  <a:glow rad="88900">
                    <a:srgbClr val="00FF00"/>
                  </a:glow>
                </a:effectLst>
              </a:rPr>
              <a:t>womb</a:t>
            </a:r>
            <a:r>
              <a:rPr lang="en-US" sz="3600" i="1" dirty="0" smtClean="0">
                <a:solidFill>
                  <a:srgbClr val="002060"/>
                </a:solidFill>
                <a:effectLst>
                  <a:glow rad="88900">
                    <a:srgbClr val="00FF00"/>
                  </a:glow>
                </a:effectLst>
              </a:rPr>
              <a:t>.</a:t>
            </a:r>
            <a:r>
              <a:rPr lang="en-US" sz="1200" dirty="0" smtClean="0">
                <a:solidFill>
                  <a:srgbClr val="FF6600"/>
                </a:solidFill>
              </a:rPr>
              <a:t/>
            </a:r>
            <a:br>
              <a:rPr lang="en-US" sz="1200" dirty="0" smtClean="0">
                <a:solidFill>
                  <a:srgbClr val="FF6600"/>
                </a:solidFill>
              </a:rPr>
            </a:br>
            <a:endParaRPr lang="en-US" sz="1200" dirty="0" smtClean="0">
              <a:solidFill>
                <a:srgbClr val="FF6600"/>
              </a:solidFill>
            </a:endParaRPr>
          </a:p>
          <a:p>
            <a:pPr marL="0" indent="0" algn="ctr">
              <a:buNone/>
            </a:pPr>
            <a:endParaRPr lang="en-US" sz="1200" dirty="0">
              <a:solidFill>
                <a:srgbClr val="FF6600"/>
              </a:solidFill>
            </a:endParaRPr>
          </a:p>
          <a:p>
            <a:pPr marL="0" indent="0" algn="ctr">
              <a:buNone/>
            </a:pPr>
            <a:endParaRPr lang="en-US" sz="1200" dirty="0" smtClean="0">
              <a:solidFill>
                <a:srgbClr val="FF6600"/>
              </a:solidFill>
            </a:endParaRPr>
          </a:p>
          <a:p>
            <a:pPr marL="0" indent="0" algn="ctr">
              <a:buNone/>
            </a:pPr>
            <a:endParaRPr lang="en-US" sz="1200" dirty="0">
              <a:solidFill>
                <a:srgbClr val="FF6600"/>
              </a:solidFill>
            </a:endParaRPr>
          </a:p>
          <a:p>
            <a:pPr marL="0" indent="0" algn="ctr">
              <a:buNone/>
            </a:pPr>
            <a:r>
              <a:rPr lang="en-US" sz="3600" dirty="0" smtClean="0">
                <a:solidFill>
                  <a:srgbClr val="FF6600"/>
                </a:solidFill>
              </a:rPr>
              <a:t/>
            </a:r>
            <a:br>
              <a:rPr lang="en-US" sz="3600" dirty="0" smtClean="0">
                <a:solidFill>
                  <a:srgbClr val="FF6600"/>
                </a:solidFill>
              </a:rPr>
            </a:br>
            <a:r>
              <a:rPr lang="en-US" sz="3600" dirty="0" smtClean="0">
                <a:solidFill>
                  <a:srgbClr val="FF6600"/>
                </a:solidFill>
              </a:rPr>
              <a:t> </a:t>
            </a:r>
          </a:p>
          <a:p>
            <a:pPr marL="0" indent="0">
              <a:buNone/>
            </a:pPr>
            <a:endParaRPr lang="en-US" sz="3600" dirty="0">
              <a:solidFill>
                <a:srgbClr val="FF6600"/>
              </a:solidFill>
            </a:endParaRPr>
          </a:p>
          <a:p>
            <a:pPr marL="0" indent="0">
              <a:buNone/>
            </a:pPr>
            <a:endParaRPr lang="en-US" sz="3600" dirty="0">
              <a:solidFill>
                <a:srgbClr val="C00000"/>
              </a:solidFill>
            </a:endParaRPr>
          </a:p>
        </p:txBody>
      </p:sp>
      <p:sp>
        <p:nvSpPr>
          <p:cNvPr id="2" name="Rounded Rectangle 1"/>
          <p:cNvSpPr/>
          <p:nvPr/>
        </p:nvSpPr>
        <p:spPr>
          <a:xfrm>
            <a:off x="1036320" y="5983038"/>
            <a:ext cx="8666480" cy="806744"/>
          </a:xfrm>
          <a:prstGeom prst="roundRect">
            <a:avLst>
              <a:gd name="adj" fmla="val 8620"/>
            </a:avLst>
          </a:prstGeom>
          <a:solidFill>
            <a:schemeClr val="accent2">
              <a:lumMod val="60000"/>
              <a:lumOff val="40000"/>
            </a:schemeClr>
          </a:solidFill>
          <a:ln w="28575">
            <a:solidFill>
              <a:schemeClr val="bg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b="1" dirty="0" smtClean="0">
                <a:solidFill>
                  <a:schemeClr val="accent1">
                    <a:lumMod val="50000"/>
                  </a:schemeClr>
                </a:solidFill>
              </a:rPr>
              <a:t>In short: Yahusha’s </a:t>
            </a:r>
            <a:r>
              <a:rPr lang="en-CA" sz="2800" b="1" u="sng" dirty="0" smtClean="0">
                <a:solidFill>
                  <a:srgbClr val="3E3EF0"/>
                </a:solidFill>
              </a:rPr>
              <a:t>conce</a:t>
            </a:r>
            <a:r>
              <a:rPr lang="en-CA" sz="2800" b="1" dirty="0" smtClean="0">
                <a:solidFill>
                  <a:srgbClr val="3E3EF0"/>
                </a:solidFill>
              </a:rPr>
              <a:t>p</a:t>
            </a:r>
            <a:r>
              <a:rPr lang="en-CA" sz="2800" b="1" u="sng" dirty="0" smtClean="0">
                <a:solidFill>
                  <a:srgbClr val="3E3EF0"/>
                </a:solidFill>
              </a:rPr>
              <a:t>tion</a:t>
            </a:r>
            <a:r>
              <a:rPr lang="en-CA" sz="2800" b="1" dirty="0" smtClean="0">
                <a:solidFill>
                  <a:schemeClr val="accent1">
                    <a:lumMod val="50000"/>
                  </a:schemeClr>
                </a:solidFill>
              </a:rPr>
              <a:t> is the beginning for the count to His age of 12 years for </a:t>
            </a:r>
            <a:r>
              <a:rPr lang="en-CA" sz="2800" b="1" dirty="0" err="1" smtClean="0">
                <a:solidFill>
                  <a:schemeClr val="accent1">
                    <a:lumMod val="50000"/>
                  </a:schemeClr>
                </a:solidFill>
              </a:rPr>
              <a:t>vs</a:t>
            </a:r>
            <a:r>
              <a:rPr lang="en-CA" sz="2800" b="1" dirty="0" smtClean="0">
                <a:solidFill>
                  <a:schemeClr val="accent1">
                    <a:lumMod val="50000"/>
                  </a:schemeClr>
                </a:solidFill>
              </a:rPr>
              <a:t> 42.</a:t>
            </a:r>
            <a:endParaRPr lang="en-CA" sz="2800" b="1" dirty="0">
              <a:solidFill>
                <a:schemeClr val="accent1">
                  <a:lumMod val="50000"/>
                </a:schemeClr>
              </a:solidFill>
            </a:endParaRPr>
          </a:p>
        </p:txBody>
      </p:sp>
      <p:sp>
        <p:nvSpPr>
          <p:cNvPr id="3" name="Rectangle 2"/>
          <p:cNvSpPr/>
          <p:nvPr/>
        </p:nvSpPr>
        <p:spPr>
          <a:xfrm>
            <a:off x="923731" y="3826082"/>
            <a:ext cx="10142375" cy="1959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US" sz="3600" dirty="0" smtClean="0">
                <a:solidFill>
                  <a:srgbClr val="C00000"/>
                </a:solidFill>
              </a:rPr>
              <a:t>Luke </a:t>
            </a:r>
            <a:r>
              <a:rPr lang="en-US" sz="3600" dirty="0">
                <a:solidFill>
                  <a:srgbClr val="C00000"/>
                </a:solidFill>
              </a:rPr>
              <a:t>2:42  </a:t>
            </a:r>
            <a:r>
              <a:rPr lang="en-US" sz="3600" dirty="0">
                <a:solidFill>
                  <a:srgbClr val="FF6600"/>
                </a:solidFill>
              </a:rPr>
              <a:t>And when He was </a:t>
            </a:r>
            <a:r>
              <a:rPr lang="en-US" sz="3600" b="1" u="sng" dirty="0">
                <a:solidFill>
                  <a:schemeClr val="bg1"/>
                </a:solidFill>
                <a:effectLst>
                  <a:glow rad="38100">
                    <a:srgbClr val="00FF00"/>
                  </a:glow>
                </a:effectLst>
              </a:rPr>
              <a:t>twelve</a:t>
            </a:r>
            <a:r>
              <a:rPr lang="en-US" sz="3600" dirty="0">
                <a:solidFill>
                  <a:srgbClr val="FF6600"/>
                </a:solidFill>
              </a:rPr>
              <a:t> years old, 	they went up to </a:t>
            </a:r>
            <a:r>
              <a:rPr lang="en-US" sz="3600" dirty="0" err="1">
                <a:solidFill>
                  <a:srgbClr val="FF6600"/>
                </a:solidFill>
              </a:rPr>
              <a:t>Yerushalayim</a:t>
            </a:r>
            <a:r>
              <a:rPr lang="en-US" sz="3600" dirty="0">
                <a:solidFill>
                  <a:srgbClr val="FF6600"/>
                </a:solidFill>
              </a:rPr>
              <a:t> according </a:t>
            </a:r>
            <a:r>
              <a:rPr lang="en-US" sz="3600" dirty="0" smtClean="0">
                <a:solidFill>
                  <a:srgbClr val="FF6600"/>
                </a:solidFill>
              </a:rPr>
              <a:t>to </a:t>
            </a:r>
            <a:br>
              <a:rPr lang="en-US" sz="3600" dirty="0" smtClean="0">
                <a:solidFill>
                  <a:srgbClr val="FF6600"/>
                </a:solidFill>
              </a:rPr>
            </a:br>
            <a:r>
              <a:rPr lang="en-US" sz="3600" dirty="0" smtClean="0">
                <a:solidFill>
                  <a:srgbClr val="FF6600"/>
                </a:solidFill>
              </a:rPr>
              <a:t>the </a:t>
            </a:r>
            <a:r>
              <a:rPr lang="en-US" sz="3600" b="1" dirty="0">
                <a:ln>
                  <a:solidFill>
                    <a:sysClr val="windowText" lastClr="000000"/>
                  </a:solidFill>
                </a:ln>
                <a:solidFill>
                  <a:srgbClr val="FF6600"/>
                </a:solidFill>
                <a:effectLst>
                  <a:glow rad="127000">
                    <a:srgbClr val="94D7E4">
                      <a:lumMod val="75000"/>
                    </a:srgbClr>
                  </a:glow>
                </a:effectLst>
              </a:rPr>
              <a:t>practice</a:t>
            </a:r>
            <a:r>
              <a:rPr lang="en-US" sz="3600" dirty="0">
                <a:solidFill>
                  <a:srgbClr val="FF6600"/>
                </a:solidFill>
              </a:rPr>
              <a:t> of the festival.</a:t>
            </a:r>
            <a:endParaRPr lang="en-CA" sz="1600" dirty="0"/>
          </a:p>
        </p:txBody>
      </p:sp>
      <p:sp>
        <p:nvSpPr>
          <p:cNvPr id="5" name="Slide Number Placeholder 4"/>
          <p:cNvSpPr>
            <a:spLocks noGrp="1"/>
          </p:cNvSpPr>
          <p:nvPr>
            <p:ph type="sldNum" sz="quarter" idx="12"/>
          </p:nvPr>
        </p:nvSpPr>
        <p:spPr>
          <a:xfrm>
            <a:off x="11743267" y="6492875"/>
            <a:ext cx="448733" cy="365125"/>
          </a:xfrm>
        </p:spPr>
        <p:txBody>
          <a:bodyPr/>
          <a:lstStyle/>
          <a:p>
            <a:fld id="{6D22F896-40B5-4ADD-8801-0D06FADFA095}" type="slidenum">
              <a:rPr lang="en-US" sz="1400" smtClean="0">
                <a:solidFill>
                  <a:schemeClr val="bg1"/>
                </a:solidFill>
              </a:rPr>
              <a:t>8</a:t>
            </a:fld>
            <a:endParaRPr lang="en-US" sz="1400" dirty="0">
              <a:solidFill>
                <a:schemeClr val="bg1"/>
              </a:solidFill>
            </a:endParaRPr>
          </a:p>
        </p:txBody>
      </p:sp>
      <p:sp>
        <p:nvSpPr>
          <p:cNvPr id="6" name="Rectangle 5"/>
          <p:cNvSpPr/>
          <p:nvPr/>
        </p:nvSpPr>
        <p:spPr>
          <a:xfrm>
            <a:off x="306232" y="2226470"/>
            <a:ext cx="6892383" cy="1704014"/>
          </a:xfrm>
          <a:prstGeom prst="rect">
            <a:avLst/>
          </a:prstGeom>
          <a:solidFill>
            <a:schemeClr val="accent2">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3600" i="1" dirty="0">
                <a:solidFill>
                  <a:prstClr val="black"/>
                </a:solidFill>
              </a:rPr>
              <a:t>What </a:t>
            </a:r>
            <a:r>
              <a:rPr lang="en-US" sz="3600" b="1" i="1" dirty="0">
                <a:solidFill>
                  <a:prstClr val="black"/>
                </a:solidFill>
              </a:rPr>
              <a:t>important </a:t>
            </a:r>
            <a:br>
              <a:rPr lang="en-US" sz="3600" b="1" i="1" dirty="0">
                <a:solidFill>
                  <a:prstClr val="black"/>
                </a:solidFill>
              </a:rPr>
            </a:br>
            <a:r>
              <a:rPr lang="en-US" sz="3600" b="1" i="1" u="sng" dirty="0">
                <a:ln>
                  <a:solidFill>
                    <a:srgbClr val="FF0000"/>
                  </a:solidFill>
                </a:ln>
                <a:solidFill>
                  <a:srgbClr val="9933FF"/>
                </a:solidFill>
                <a:latin typeface="Arial Black" panose="020B0A04020102020204" pitchFamily="34" charset="0"/>
              </a:rPr>
              <a:t>DIRECT CONNECTION</a:t>
            </a:r>
            <a:r>
              <a:rPr lang="en-US" sz="3600" b="1" i="1" dirty="0">
                <a:ln>
                  <a:solidFill>
                    <a:srgbClr val="FF0000"/>
                  </a:solidFill>
                </a:ln>
                <a:solidFill>
                  <a:srgbClr val="9933FF"/>
                </a:solidFill>
                <a:latin typeface="Arial Black" panose="020B0A04020102020204" pitchFamily="34" charset="0"/>
              </a:rPr>
              <a:t> </a:t>
            </a:r>
            <a:br>
              <a:rPr lang="en-US" sz="3600" b="1" i="1" dirty="0">
                <a:ln>
                  <a:solidFill>
                    <a:srgbClr val="FF0000"/>
                  </a:solidFill>
                </a:ln>
                <a:solidFill>
                  <a:srgbClr val="9933FF"/>
                </a:solidFill>
                <a:latin typeface="Arial Black" panose="020B0A04020102020204" pitchFamily="34" charset="0"/>
              </a:rPr>
            </a:br>
            <a:r>
              <a:rPr lang="en-US" sz="3600" i="1" dirty="0">
                <a:solidFill>
                  <a:prstClr val="black"/>
                </a:solidFill>
              </a:rPr>
              <a:t>does this verse have to do with –</a:t>
            </a:r>
            <a:endParaRPr lang="en-CA" sz="1600" dirty="0"/>
          </a:p>
        </p:txBody>
      </p:sp>
      <p:sp>
        <p:nvSpPr>
          <p:cNvPr id="7" name="Notched Right Arrow 6"/>
          <p:cNvSpPr/>
          <p:nvPr/>
        </p:nvSpPr>
        <p:spPr>
          <a:xfrm rot="7034533">
            <a:off x="7372522" y="2732320"/>
            <a:ext cx="2119645" cy="694585"/>
          </a:xfrm>
          <a:prstGeom prst="notchedRightArrow">
            <a:avLst>
              <a:gd name="adj1" fmla="val 36797"/>
              <a:gd name="adj2" fmla="val 67189"/>
            </a:avLst>
          </a:prstGeom>
          <a:solidFill>
            <a:schemeClr val="bg1"/>
          </a:solidFill>
          <a:ln w="57150">
            <a:solidFill>
              <a:srgbClr val="00FF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ounded Rectangle 7"/>
          <p:cNvSpPr/>
          <p:nvPr/>
        </p:nvSpPr>
        <p:spPr>
          <a:xfrm>
            <a:off x="8814373" y="2683504"/>
            <a:ext cx="3224980" cy="1120877"/>
          </a:xfrm>
          <a:prstGeom prst="roundRect">
            <a:avLst>
              <a:gd name="adj" fmla="val 27193"/>
            </a:avLst>
          </a:prstGeom>
          <a:solidFill>
            <a:srgbClr val="FFCCFF"/>
          </a:solidFill>
          <a:ln w="57150">
            <a:solidFill>
              <a:srgbClr val="A5002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u="sng" dirty="0" smtClean="0">
                <a:solidFill>
                  <a:srgbClr val="3E3EF0"/>
                </a:solidFill>
              </a:rPr>
              <a:t>Life</a:t>
            </a:r>
            <a:r>
              <a:rPr lang="en-CA" sz="3600" dirty="0" smtClean="0">
                <a:solidFill>
                  <a:srgbClr val="3E3EF0"/>
                </a:solidFill>
              </a:rPr>
              <a:t> begins at conception!</a:t>
            </a:r>
            <a:endParaRPr lang="en-CA" sz="3600" dirty="0">
              <a:solidFill>
                <a:srgbClr val="3E3EF0"/>
              </a:solidFill>
            </a:endParaRPr>
          </a:p>
        </p:txBody>
      </p:sp>
      <p:sp>
        <p:nvSpPr>
          <p:cNvPr id="9" name="Rectangle 8"/>
          <p:cNvSpPr/>
          <p:nvPr/>
        </p:nvSpPr>
        <p:spPr>
          <a:xfrm>
            <a:off x="5592916" y="1455302"/>
            <a:ext cx="1982020" cy="6930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US" sz="4000" b="1" i="1" dirty="0">
                <a:solidFill>
                  <a:srgbClr val="3E3EF0"/>
                </a:solidFill>
                <a:latin typeface="Georgia" panose="02040502050405020303" pitchFamily="18" charset="0"/>
              </a:rPr>
              <a:t>leaped</a:t>
            </a:r>
            <a:endParaRPr lang="en-CA" sz="4000" b="1" i="1" dirty="0">
              <a:solidFill>
                <a:srgbClr val="3E3EF0"/>
              </a:solidFill>
            </a:endParaRPr>
          </a:p>
        </p:txBody>
      </p:sp>
    </p:spTree>
    <p:extLst>
      <p:ext uri="{BB962C8B-B14F-4D97-AF65-F5344CB8AC3E}">
        <p14:creationId xmlns:p14="http://schemas.microsoft.com/office/powerpoint/2010/main" val="822638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path" presetSubtype="0" accel="50000" decel="50000" fill="hold" grpId="0" nodeType="afterEffect">
                                  <p:stCondLst>
                                    <p:cond delay="3750"/>
                                  </p:stCondLst>
                                  <p:childTnLst>
                                    <p:animMotion origin="layout" path="M 1.25E-6 -2.96296E-6 C 1.25E-6 -0.10949 0.047 -0.19838 0.10495 -0.19838 C 0.17331 -0.19838 0.19805 -0.09977 0.20859 -0.04027 L 0.21914 0.04005 C 0.22969 0.10023 0.25586 0.19931 0.3332 0.19931 C 0.38242 0.19931 0.4388 0.10996 0.4388 -2.96296E-6 C 0.4388 -0.10949 0.38242 -0.19838 0.3332 -0.19838 C 0.25586 -0.19838 0.22969 -0.09977 0.21914 -0.04027 L 0.20859 0.04005 C 0.19805 0.10023 0.17331 0.19931 0.10495 0.19931 C 0.047 0.19931 1.25E-6 0.10996 1.25E-6 -2.96296E-6 Z " pathEditMode="relative" rAng="0" ptsTypes="AAAAAAAAAAA">
                                      <p:cBhvr>
                                        <p:cTn id="6" dur="2750" fill="hold"/>
                                        <p:tgtEl>
                                          <p:spTgt spid="9"/>
                                        </p:tgtEl>
                                        <p:attrNameLst>
                                          <p:attrName>ppt_x</p:attrName>
                                          <p:attrName>ppt_y</p:attrName>
                                        </p:attrNameLst>
                                      </p:cBhvr>
                                      <p:rCtr x="21940" y="46"/>
                                    </p:animMotion>
                                  </p:childTnLst>
                                </p:cTn>
                              </p:par>
                            </p:childTnLst>
                          </p:cTn>
                        </p:par>
                        <p:par>
                          <p:cTn id="7" fill="hold">
                            <p:stCondLst>
                              <p:cond delay="6500"/>
                            </p:stCondLst>
                            <p:childTnLst>
                              <p:par>
                                <p:cTn id="8" presetID="22" presetClass="entr" presetSubtype="1" fill="hold" grpId="0" nodeType="afterEffect">
                                  <p:stCondLst>
                                    <p:cond delay="75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barn(inVertical)">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1250"/>
                                        <p:tgtEl>
                                          <p:spTgt spid="3"/>
                                        </p:tgtEl>
                                      </p:cBhvr>
                                    </p:animEffect>
                                  </p:childTnLst>
                                </p:cTn>
                              </p:par>
                            </p:childTnLst>
                          </p:cTn>
                        </p:par>
                        <p:par>
                          <p:cTn id="21" fill="hold">
                            <p:stCondLst>
                              <p:cond delay="1250"/>
                            </p:stCondLst>
                            <p:childTnLst>
                              <p:par>
                                <p:cTn id="22" presetID="18" presetClass="entr" presetSubtype="12"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strips(downLeft)">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
                                            <p:txEl>
                                              <p:pRg st="0" end="0"/>
                                            </p:txEl>
                                          </p:spTgt>
                                        </p:tgtEl>
                                        <p:attrNameLst>
                                          <p:attrName>style.visibility</p:attrName>
                                        </p:attrNameLst>
                                      </p:cBhvr>
                                      <p:to>
                                        <p:strVal val="visible"/>
                                      </p:to>
                                    </p:set>
                                    <p:animEffect transition="in" filter="barn(inVertical)">
                                      <p:cBhvr>
                                        <p:cTn id="29"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814609" y="6492875"/>
            <a:ext cx="377391" cy="365125"/>
          </a:xfrm>
        </p:spPr>
        <p:txBody>
          <a:bodyPr/>
          <a:lstStyle/>
          <a:p>
            <a:fld id="{6D22F896-40B5-4ADD-8801-0D06FADFA095}" type="slidenum">
              <a:rPr lang="en-US" smtClean="0"/>
              <a:t>9</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85297341"/>
              </p:ext>
            </p:extLst>
          </p:nvPr>
        </p:nvGraphicFramePr>
        <p:xfrm>
          <a:off x="325010" y="3438626"/>
          <a:ext cx="9657190" cy="640080"/>
        </p:xfrm>
        <a:graphic>
          <a:graphicData uri="http://schemas.openxmlformats.org/drawingml/2006/table">
            <a:tbl>
              <a:tblPr firstRow="1" bandRow="1">
                <a:tableStyleId>{5C22544A-7EE6-4342-B048-85BDC9FD1C3A}</a:tableStyleId>
              </a:tblPr>
              <a:tblGrid>
                <a:gridCol w="965719"/>
                <a:gridCol w="965719"/>
                <a:gridCol w="965719"/>
                <a:gridCol w="965719"/>
                <a:gridCol w="965719"/>
                <a:gridCol w="965719"/>
                <a:gridCol w="965719"/>
                <a:gridCol w="965719"/>
                <a:gridCol w="965719"/>
                <a:gridCol w="965719"/>
              </a:tblGrid>
              <a:tr h="370840">
                <a:tc>
                  <a:txBody>
                    <a:bodyPr/>
                    <a:lstStyle/>
                    <a:p>
                      <a:r>
                        <a:rPr lang="en-CA" dirty="0" smtClean="0"/>
                        <a:t>Jul    </a:t>
                      </a:r>
                      <a:r>
                        <a:rPr lang="en-CA" dirty="0" smtClean="0">
                          <a:solidFill>
                            <a:srgbClr val="FFFF00"/>
                          </a:solidFill>
                        </a:rPr>
                        <a:t>4</a:t>
                      </a:r>
                      <a:r>
                        <a:rPr lang="en-CA" baseline="30000" dirty="0" smtClean="0">
                          <a:solidFill>
                            <a:srgbClr val="FFFF00"/>
                          </a:solidFill>
                        </a:rPr>
                        <a:t>th</a:t>
                      </a:r>
                      <a:r>
                        <a:rPr lang="en-CA" dirty="0" smtClean="0">
                          <a:solidFill>
                            <a:srgbClr val="FFFF00"/>
                          </a:solidFill>
                        </a:rPr>
                        <a:t> </a:t>
                      </a:r>
                      <a:r>
                        <a:rPr lang="en-CA" sz="1100" dirty="0" smtClean="0">
                          <a:solidFill>
                            <a:srgbClr val="FFFF00"/>
                          </a:solidFill>
                        </a:rPr>
                        <a:t>Month</a:t>
                      </a:r>
                      <a:endParaRPr lang="en-CA" dirty="0">
                        <a:solidFill>
                          <a:srgbClr val="FFFF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tcPr>
                </a:tc>
                <a:tc>
                  <a:txBody>
                    <a:bodyPr/>
                    <a:lstStyle/>
                    <a:p>
                      <a:r>
                        <a:rPr lang="en-CA" dirty="0" smtClean="0"/>
                        <a:t>Aug   </a:t>
                      </a:r>
                      <a:r>
                        <a:rPr lang="en-CA" dirty="0" smtClean="0">
                          <a:solidFill>
                            <a:srgbClr val="FFFF00"/>
                          </a:solidFill>
                        </a:rPr>
                        <a:t>5</a:t>
                      </a:r>
                      <a:r>
                        <a:rPr lang="en-CA" baseline="30000" dirty="0" smtClean="0">
                          <a:solidFill>
                            <a:srgbClr val="FFFF00"/>
                          </a:solidFill>
                        </a:rPr>
                        <a:t>th</a:t>
                      </a:r>
                      <a:r>
                        <a:rPr lang="en-CA" dirty="0" smtClean="0">
                          <a:solidFill>
                            <a:srgbClr val="FFFF00"/>
                          </a:solidFill>
                        </a:rPr>
                        <a:t> </a:t>
                      </a:r>
                      <a:endParaRPr lang="en-CA" dirty="0">
                        <a:solidFill>
                          <a:srgbClr val="FFFF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tcPr>
                </a:tc>
                <a:tc>
                  <a:txBody>
                    <a:bodyPr/>
                    <a:lstStyle/>
                    <a:p>
                      <a:r>
                        <a:rPr lang="en-CA" dirty="0" smtClean="0"/>
                        <a:t>Sep   </a:t>
                      </a:r>
                      <a:r>
                        <a:rPr lang="en-CA" dirty="0" smtClean="0">
                          <a:solidFill>
                            <a:srgbClr val="FFFF00"/>
                          </a:solidFill>
                        </a:rPr>
                        <a:t>6</a:t>
                      </a:r>
                      <a:r>
                        <a:rPr lang="en-CA" baseline="30000" dirty="0" smtClean="0">
                          <a:solidFill>
                            <a:srgbClr val="FFFF00"/>
                          </a:solidFill>
                        </a:rPr>
                        <a:t>th</a:t>
                      </a:r>
                      <a:r>
                        <a:rPr lang="en-CA" dirty="0" smtClean="0">
                          <a:solidFill>
                            <a:srgbClr val="FFFF00"/>
                          </a:solidFill>
                        </a:rPr>
                        <a:t> </a:t>
                      </a:r>
                      <a:endParaRPr lang="en-CA" dirty="0">
                        <a:solidFill>
                          <a:srgbClr val="FFFF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tcPr>
                </a:tc>
                <a:tc>
                  <a:txBody>
                    <a:bodyPr/>
                    <a:lstStyle/>
                    <a:p>
                      <a:r>
                        <a:rPr lang="en-CA" dirty="0" smtClean="0"/>
                        <a:t>Oct   </a:t>
                      </a:r>
                      <a:r>
                        <a:rPr lang="en-CA" dirty="0" smtClean="0">
                          <a:solidFill>
                            <a:srgbClr val="FFFF00"/>
                          </a:solidFill>
                        </a:rPr>
                        <a:t>7</a:t>
                      </a:r>
                      <a:r>
                        <a:rPr lang="en-CA" baseline="30000" dirty="0" smtClean="0">
                          <a:solidFill>
                            <a:srgbClr val="FFFF00"/>
                          </a:solidFill>
                        </a:rPr>
                        <a:t>th</a:t>
                      </a:r>
                      <a:r>
                        <a:rPr lang="en-CA" baseline="0" dirty="0" smtClean="0">
                          <a:solidFill>
                            <a:srgbClr val="FFFF00"/>
                          </a:solidFill>
                        </a:rPr>
                        <a:t> </a:t>
                      </a:r>
                      <a:endParaRPr lang="en-CA" dirty="0">
                        <a:solidFill>
                          <a:srgbClr val="FFFF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tcPr>
                </a:tc>
                <a:tc>
                  <a:txBody>
                    <a:bodyPr/>
                    <a:lstStyle/>
                    <a:p>
                      <a:r>
                        <a:rPr lang="en-CA" dirty="0" smtClean="0"/>
                        <a:t>Nov  </a:t>
                      </a:r>
                      <a:r>
                        <a:rPr lang="en-CA" dirty="0" smtClean="0">
                          <a:solidFill>
                            <a:srgbClr val="FFFF00"/>
                          </a:solidFill>
                        </a:rPr>
                        <a:t>8</a:t>
                      </a:r>
                      <a:r>
                        <a:rPr lang="en-CA" baseline="30000" dirty="0" smtClean="0">
                          <a:solidFill>
                            <a:srgbClr val="FFFF00"/>
                          </a:solidFill>
                        </a:rPr>
                        <a:t>th</a:t>
                      </a:r>
                      <a:r>
                        <a:rPr lang="en-CA" baseline="0" dirty="0" smtClean="0">
                          <a:solidFill>
                            <a:srgbClr val="FFFF00"/>
                          </a:solidFill>
                        </a:rPr>
                        <a:t> </a:t>
                      </a:r>
                      <a:endParaRPr lang="en-CA" dirty="0">
                        <a:solidFill>
                          <a:srgbClr val="FFFF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tcPr>
                </a:tc>
                <a:tc>
                  <a:txBody>
                    <a:bodyPr/>
                    <a:lstStyle/>
                    <a:p>
                      <a:r>
                        <a:rPr lang="en-CA" dirty="0" smtClean="0"/>
                        <a:t>Dec  </a:t>
                      </a:r>
                      <a:r>
                        <a:rPr lang="en-CA" dirty="0" smtClean="0">
                          <a:solidFill>
                            <a:srgbClr val="FFFF00"/>
                          </a:solidFill>
                        </a:rPr>
                        <a:t>9</a:t>
                      </a:r>
                      <a:r>
                        <a:rPr lang="en-CA" baseline="30000" dirty="0" smtClean="0">
                          <a:solidFill>
                            <a:srgbClr val="FFFF00"/>
                          </a:solidFill>
                        </a:rPr>
                        <a:t>th</a:t>
                      </a:r>
                      <a:r>
                        <a:rPr lang="en-CA" dirty="0" smtClean="0">
                          <a:solidFill>
                            <a:srgbClr val="FFFF00"/>
                          </a:solidFill>
                        </a:rPr>
                        <a:t> </a:t>
                      </a:r>
                      <a:endParaRPr lang="en-CA" dirty="0">
                        <a:solidFill>
                          <a:srgbClr val="FFFF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tcPr>
                </a:tc>
                <a:tc>
                  <a:txBody>
                    <a:bodyPr/>
                    <a:lstStyle/>
                    <a:p>
                      <a:r>
                        <a:rPr lang="en-CA" dirty="0" smtClean="0"/>
                        <a:t>Jan   </a:t>
                      </a:r>
                      <a:r>
                        <a:rPr lang="en-CA" dirty="0" smtClean="0">
                          <a:solidFill>
                            <a:srgbClr val="FFFF00"/>
                          </a:solidFill>
                        </a:rPr>
                        <a:t>10</a:t>
                      </a:r>
                      <a:r>
                        <a:rPr lang="en-CA" baseline="30000" dirty="0" smtClean="0">
                          <a:solidFill>
                            <a:srgbClr val="FFFF00"/>
                          </a:solidFill>
                        </a:rPr>
                        <a:t>th</a:t>
                      </a:r>
                      <a:r>
                        <a:rPr lang="en-CA" dirty="0" smtClean="0">
                          <a:solidFill>
                            <a:srgbClr val="FFFF00"/>
                          </a:solidFill>
                        </a:rPr>
                        <a:t> </a:t>
                      </a:r>
                      <a:endParaRPr lang="en-CA" dirty="0">
                        <a:solidFill>
                          <a:srgbClr val="FFFF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tcPr>
                </a:tc>
                <a:tc>
                  <a:txBody>
                    <a:bodyPr/>
                    <a:lstStyle/>
                    <a:p>
                      <a:r>
                        <a:rPr lang="en-CA" dirty="0" smtClean="0"/>
                        <a:t>Feb   </a:t>
                      </a:r>
                      <a:r>
                        <a:rPr lang="en-CA" dirty="0" smtClean="0">
                          <a:solidFill>
                            <a:srgbClr val="FFFF00"/>
                          </a:solidFill>
                        </a:rPr>
                        <a:t>11</a:t>
                      </a:r>
                      <a:r>
                        <a:rPr lang="en-CA" baseline="30000" dirty="0" smtClean="0">
                          <a:solidFill>
                            <a:srgbClr val="FFFF00"/>
                          </a:solidFill>
                        </a:rPr>
                        <a:t>th</a:t>
                      </a:r>
                      <a:r>
                        <a:rPr lang="en-CA" dirty="0" smtClean="0">
                          <a:solidFill>
                            <a:srgbClr val="FFFF00"/>
                          </a:solidFill>
                        </a:rPr>
                        <a:t> </a:t>
                      </a:r>
                      <a:endParaRPr lang="en-CA" dirty="0">
                        <a:solidFill>
                          <a:srgbClr val="FFFF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tcPr>
                </a:tc>
                <a:tc>
                  <a:txBody>
                    <a:bodyPr/>
                    <a:lstStyle/>
                    <a:p>
                      <a:r>
                        <a:rPr lang="en-CA" dirty="0" smtClean="0"/>
                        <a:t>Mar   </a:t>
                      </a:r>
                      <a:r>
                        <a:rPr lang="en-CA" dirty="0" smtClean="0">
                          <a:solidFill>
                            <a:srgbClr val="FFFF00"/>
                          </a:solidFill>
                        </a:rPr>
                        <a:t>12</a:t>
                      </a:r>
                      <a:r>
                        <a:rPr lang="en-CA" baseline="30000" dirty="0" smtClean="0">
                          <a:solidFill>
                            <a:srgbClr val="FFFF00"/>
                          </a:solidFill>
                        </a:rPr>
                        <a:t>th</a:t>
                      </a:r>
                      <a:r>
                        <a:rPr lang="en-CA" dirty="0" smtClean="0">
                          <a:solidFill>
                            <a:srgbClr val="FFFF00"/>
                          </a:solidFill>
                        </a:rPr>
                        <a:t> </a:t>
                      </a:r>
                      <a:endParaRPr lang="en-CA" dirty="0">
                        <a:solidFill>
                          <a:srgbClr val="FFFF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tcPr>
                </a:tc>
                <a:tc>
                  <a:txBody>
                    <a:bodyPr/>
                    <a:lstStyle/>
                    <a:p>
                      <a:r>
                        <a:rPr lang="en-CA" dirty="0" smtClean="0"/>
                        <a:t>Apr</a:t>
                      </a:r>
                      <a:r>
                        <a:rPr lang="en-CA" baseline="0" dirty="0" smtClean="0"/>
                        <a:t>   </a:t>
                      </a:r>
                      <a:r>
                        <a:rPr lang="en-CA" baseline="0" dirty="0" smtClean="0">
                          <a:solidFill>
                            <a:srgbClr val="002060"/>
                          </a:solidFill>
                        </a:rPr>
                        <a:t>1</a:t>
                      </a:r>
                      <a:r>
                        <a:rPr lang="en-CA" baseline="30000" dirty="0" smtClean="0">
                          <a:solidFill>
                            <a:srgbClr val="002060"/>
                          </a:solidFill>
                        </a:rPr>
                        <a:t>st</a:t>
                      </a:r>
                      <a:r>
                        <a:rPr lang="en-CA" baseline="0" dirty="0" smtClean="0">
                          <a:solidFill>
                            <a:srgbClr val="002060"/>
                          </a:solidFill>
                        </a:rPr>
                        <a:t> </a:t>
                      </a:r>
                      <a:endParaRPr lang="en-CA"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solidFill>
                      <a:schemeClr val="accent5">
                        <a:lumMod val="75000"/>
                      </a:schemeClr>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542818387"/>
              </p:ext>
            </p:extLst>
          </p:nvPr>
        </p:nvGraphicFramePr>
        <p:xfrm>
          <a:off x="10010858" y="3443706"/>
          <a:ext cx="1931102" cy="640080"/>
        </p:xfrm>
        <a:graphic>
          <a:graphicData uri="http://schemas.openxmlformats.org/drawingml/2006/table">
            <a:tbl>
              <a:tblPr firstRow="1" bandRow="1">
                <a:tableStyleId>{5C22544A-7EE6-4342-B048-85BDC9FD1C3A}</a:tableStyleId>
              </a:tblPr>
              <a:tblGrid>
                <a:gridCol w="965551"/>
                <a:gridCol w="965551"/>
              </a:tblGrid>
              <a:tr h="279102">
                <a:tc>
                  <a:txBody>
                    <a:bodyPr/>
                    <a:lstStyle/>
                    <a:p>
                      <a:r>
                        <a:rPr lang="en-CA" dirty="0" smtClean="0"/>
                        <a:t>May  </a:t>
                      </a:r>
                      <a:r>
                        <a:rPr lang="en-CA" dirty="0" smtClean="0">
                          <a:solidFill>
                            <a:srgbClr val="002060"/>
                          </a:solidFill>
                        </a:rPr>
                        <a:t>2</a:t>
                      </a:r>
                      <a:r>
                        <a:rPr lang="en-CA" baseline="30000" dirty="0" smtClean="0">
                          <a:solidFill>
                            <a:srgbClr val="002060"/>
                          </a:solidFill>
                        </a:rPr>
                        <a:t>nd</a:t>
                      </a:r>
                      <a:r>
                        <a:rPr lang="en-CA" dirty="0" smtClean="0">
                          <a:solidFill>
                            <a:srgbClr val="FFCCFF"/>
                          </a:solidFill>
                        </a:rPr>
                        <a:t> </a:t>
                      </a:r>
                      <a:endParaRPr lang="en-CA" dirty="0">
                        <a:solidFill>
                          <a:srgbClr val="FFCCFF"/>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convex"/>
                      <a:lightRig rig="flood" dir="t"/>
                    </a:cell3D>
                    <a:solidFill>
                      <a:schemeClr val="accent5">
                        <a:lumMod val="75000"/>
                      </a:schemeClr>
                    </a:solidFill>
                  </a:tcPr>
                </a:tc>
                <a:tc>
                  <a:txBody>
                    <a:bodyPr/>
                    <a:lstStyle/>
                    <a:p>
                      <a:r>
                        <a:rPr lang="en-CA" dirty="0" smtClean="0"/>
                        <a:t>Jun  </a:t>
                      </a:r>
                      <a:r>
                        <a:rPr lang="en-CA" dirty="0" smtClean="0">
                          <a:solidFill>
                            <a:srgbClr val="002060"/>
                          </a:solidFill>
                        </a:rPr>
                        <a:t>3</a:t>
                      </a:r>
                      <a:r>
                        <a:rPr lang="en-CA" baseline="30000" dirty="0" smtClean="0">
                          <a:solidFill>
                            <a:srgbClr val="002060"/>
                          </a:solidFill>
                        </a:rPr>
                        <a:t>rd</a:t>
                      </a:r>
                      <a:r>
                        <a:rPr lang="en-CA" baseline="0" dirty="0" smtClean="0">
                          <a:solidFill>
                            <a:srgbClr val="FFCCFF"/>
                          </a:solidFill>
                        </a:rPr>
                        <a:t> </a:t>
                      </a:r>
                      <a:endParaRPr lang="en-CA" dirty="0">
                        <a:solidFill>
                          <a:srgbClr val="FFCCFF"/>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convex"/>
                      <a:lightRig rig="flood" dir="t"/>
                    </a:cell3D>
                    <a:solidFill>
                      <a:schemeClr val="accent5">
                        <a:lumMod val="75000"/>
                      </a:schemeClr>
                    </a:solidFill>
                  </a:tcPr>
                </a:tc>
              </a:tr>
            </a:tbl>
          </a:graphicData>
        </a:graphic>
      </p:graphicFrame>
      <p:sp>
        <p:nvSpPr>
          <p:cNvPr id="9" name="Oval 8"/>
          <p:cNvSpPr/>
          <p:nvPr/>
        </p:nvSpPr>
        <p:spPr>
          <a:xfrm>
            <a:off x="8242492" y="3021500"/>
            <a:ext cx="488204" cy="290818"/>
          </a:xfrm>
          <a:prstGeom prst="ellipse">
            <a:avLst/>
          </a:prstGeom>
          <a:noFill/>
          <a:ln w="19050">
            <a:solidFill>
              <a:srgbClr val="D73D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9</a:t>
            </a:r>
            <a:endParaRPr lang="en-CA" dirty="0"/>
          </a:p>
        </p:txBody>
      </p:sp>
      <p:sp>
        <p:nvSpPr>
          <p:cNvPr id="10" name="Oval 9"/>
          <p:cNvSpPr/>
          <p:nvPr/>
        </p:nvSpPr>
        <p:spPr>
          <a:xfrm>
            <a:off x="9172949" y="3018844"/>
            <a:ext cx="595783" cy="290818"/>
          </a:xfrm>
          <a:prstGeom prst="ellipse">
            <a:avLst/>
          </a:prstGeom>
          <a:noFill/>
          <a:ln w="19050">
            <a:solidFill>
              <a:srgbClr val="D73D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smtClean="0"/>
              <a:t>10</a:t>
            </a:r>
            <a:endParaRPr lang="en-CA" sz="1600" dirty="0"/>
          </a:p>
        </p:txBody>
      </p:sp>
      <p:sp>
        <p:nvSpPr>
          <p:cNvPr id="11" name="Oval 10"/>
          <p:cNvSpPr/>
          <p:nvPr/>
        </p:nvSpPr>
        <p:spPr>
          <a:xfrm>
            <a:off x="10226302" y="3016024"/>
            <a:ext cx="595783" cy="290818"/>
          </a:xfrm>
          <a:prstGeom prst="ellipse">
            <a:avLst/>
          </a:prstGeom>
          <a:noFill/>
          <a:ln w="19050">
            <a:solidFill>
              <a:srgbClr val="D73D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11</a:t>
            </a:r>
            <a:endParaRPr lang="en-CA" dirty="0"/>
          </a:p>
        </p:txBody>
      </p:sp>
      <p:sp>
        <p:nvSpPr>
          <p:cNvPr id="12" name="Oval 11"/>
          <p:cNvSpPr/>
          <p:nvPr/>
        </p:nvSpPr>
        <p:spPr>
          <a:xfrm>
            <a:off x="11141443" y="3010058"/>
            <a:ext cx="595783" cy="290818"/>
          </a:xfrm>
          <a:prstGeom prst="ellipse">
            <a:avLst/>
          </a:prstGeom>
          <a:noFill/>
          <a:ln w="19050">
            <a:solidFill>
              <a:srgbClr val="D73DCC"/>
            </a:solidFill>
          </a:ln>
          <a:effectLst>
            <a:glow rad="76200">
              <a:srgbClr val="FFFF00"/>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smtClean="0"/>
              <a:t>12</a:t>
            </a:r>
            <a:endParaRPr lang="en-CA" sz="1600" dirty="0"/>
          </a:p>
        </p:txBody>
      </p:sp>
      <p:sp>
        <p:nvSpPr>
          <p:cNvPr id="13" name="Oval 12"/>
          <p:cNvSpPr/>
          <p:nvPr/>
        </p:nvSpPr>
        <p:spPr>
          <a:xfrm>
            <a:off x="7297286" y="3021500"/>
            <a:ext cx="488204" cy="290818"/>
          </a:xfrm>
          <a:prstGeom prst="ellipse">
            <a:avLst/>
          </a:prstGeom>
          <a:noFill/>
          <a:ln w="19050">
            <a:solidFill>
              <a:srgbClr val="D73D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8</a:t>
            </a:r>
            <a:endParaRPr lang="en-CA" dirty="0"/>
          </a:p>
        </p:txBody>
      </p:sp>
      <p:sp>
        <p:nvSpPr>
          <p:cNvPr id="14" name="Oval 13"/>
          <p:cNvSpPr/>
          <p:nvPr/>
        </p:nvSpPr>
        <p:spPr>
          <a:xfrm>
            <a:off x="6365515" y="3010058"/>
            <a:ext cx="488204" cy="290818"/>
          </a:xfrm>
          <a:prstGeom prst="ellipse">
            <a:avLst/>
          </a:prstGeom>
          <a:noFill/>
          <a:ln w="19050">
            <a:solidFill>
              <a:srgbClr val="D73D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7</a:t>
            </a:r>
            <a:endParaRPr lang="en-CA" dirty="0"/>
          </a:p>
        </p:txBody>
      </p:sp>
      <p:sp>
        <p:nvSpPr>
          <p:cNvPr id="15" name="Oval 14"/>
          <p:cNvSpPr/>
          <p:nvPr/>
        </p:nvSpPr>
        <p:spPr>
          <a:xfrm>
            <a:off x="5420309" y="3010058"/>
            <a:ext cx="488204" cy="290818"/>
          </a:xfrm>
          <a:prstGeom prst="ellipse">
            <a:avLst/>
          </a:prstGeom>
          <a:noFill/>
          <a:ln w="19050">
            <a:solidFill>
              <a:srgbClr val="D73D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6</a:t>
            </a:r>
            <a:endParaRPr lang="en-CA" dirty="0"/>
          </a:p>
        </p:txBody>
      </p:sp>
      <p:sp>
        <p:nvSpPr>
          <p:cNvPr id="16" name="Oval 15"/>
          <p:cNvSpPr/>
          <p:nvPr/>
        </p:nvSpPr>
        <p:spPr>
          <a:xfrm>
            <a:off x="4466504" y="3020660"/>
            <a:ext cx="488204" cy="290818"/>
          </a:xfrm>
          <a:prstGeom prst="ellipse">
            <a:avLst/>
          </a:prstGeom>
          <a:noFill/>
          <a:ln w="19050">
            <a:solidFill>
              <a:srgbClr val="D73D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5</a:t>
            </a:r>
            <a:endParaRPr lang="en-CA" dirty="0"/>
          </a:p>
        </p:txBody>
      </p:sp>
      <p:sp>
        <p:nvSpPr>
          <p:cNvPr id="17" name="Oval 16"/>
          <p:cNvSpPr/>
          <p:nvPr/>
        </p:nvSpPr>
        <p:spPr>
          <a:xfrm>
            <a:off x="3512699" y="3020660"/>
            <a:ext cx="488204" cy="290818"/>
          </a:xfrm>
          <a:prstGeom prst="ellipse">
            <a:avLst/>
          </a:prstGeom>
          <a:noFill/>
          <a:ln w="19050">
            <a:solidFill>
              <a:srgbClr val="D73D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4</a:t>
            </a:r>
            <a:endParaRPr lang="en-CA" dirty="0"/>
          </a:p>
        </p:txBody>
      </p:sp>
      <p:sp>
        <p:nvSpPr>
          <p:cNvPr id="18" name="Oval 17"/>
          <p:cNvSpPr/>
          <p:nvPr/>
        </p:nvSpPr>
        <p:spPr>
          <a:xfrm>
            <a:off x="2564140" y="3018844"/>
            <a:ext cx="488204" cy="290818"/>
          </a:xfrm>
          <a:prstGeom prst="ellipse">
            <a:avLst/>
          </a:prstGeom>
          <a:noFill/>
          <a:ln w="19050">
            <a:solidFill>
              <a:srgbClr val="D73D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3</a:t>
            </a:r>
            <a:endParaRPr lang="en-CA" dirty="0"/>
          </a:p>
        </p:txBody>
      </p:sp>
      <p:sp>
        <p:nvSpPr>
          <p:cNvPr id="19" name="Oval 18"/>
          <p:cNvSpPr/>
          <p:nvPr/>
        </p:nvSpPr>
        <p:spPr>
          <a:xfrm>
            <a:off x="1584044" y="3010058"/>
            <a:ext cx="488204" cy="290818"/>
          </a:xfrm>
          <a:prstGeom prst="ellipse">
            <a:avLst/>
          </a:prstGeom>
          <a:noFill/>
          <a:ln w="19050">
            <a:solidFill>
              <a:srgbClr val="D73D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2</a:t>
            </a:r>
            <a:endParaRPr lang="en-CA" dirty="0"/>
          </a:p>
        </p:txBody>
      </p:sp>
      <p:sp>
        <p:nvSpPr>
          <p:cNvPr id="20" name="Oval 19"/>
          <p:cNvSpPr/>
          <p:nvPr/>
        </p:nvSpPr>
        <p:spPr>
          <a:xfrm>
            <a:off x="652841" y="3018844"/>
            <a:ext cx="488204" cy="290818"/>
          </a:xfrm>
          <a:prstGeom prst="ellipse">
            <a:avLst/>
          </a:prstGeom>
          <a:noFill/>
          <a:ln w="19050">
            <a:solidFill>
              <a:srgbClr val="D73D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1</a:t>
            </a:r>
            <a:endParaRPr lang="en-CA" dirty="0"/>
          </a:p>
        </p:txBody>
      </p:sp>
      <p:sp>
        <p:nvSpPr>
          <p:cNvPr id="21" name="Rounded Rectangular Callout 20"/>
          <p:cNvSpPr/>
          <p:nvPr/>
        </p:nvSpPr>
        <p:spPr>
          <a:xfrm>
            <a:off x="7670899" y="4362994"/>
            <a:ext cx="4077412" cy="2002972"/>
          </a:xfrm>
          <a:prstGeom prst="wedgeRoundRectCallout">
            <a:avLst>
              <a:gd name="adj1" fmla="val -15888"/>
              <a:gd name="adj2" fmla="val -66121"/>
              <a:gd name="adj3" fmla="val 16667"/>
            </a:avLst>
          </a:prstGeom>
          <a:solidFill>
            <a:schemeClr val="accent3">
              <a:lumMod val="20000"/>
              <a:lumOff val="80000"/>
            </a:schemeClr>
          </a:solidFill>
          <a:ln w="57150">
            <a:solidFill>
              <a:srgbClr val="00FF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err="1" smtClean="0">
                <a:solidFill>
                  <a:srgbClr val="002060"/>
                </a:solidFill>
              </a:rPr>
              <a:t>Yochanon</a:t>
            </a:r>
            <a:r>
              <a:rPr lang="en-CA" sz="2800" dirty="0" smtClean="0">
                <a:solidFill>
                  <a:srgbClr val="002060"/>
                </a:solidFill>
              </a:rPr>
              <a:t> </a:t>
            </a:r>
            <a:r>
              <a:rPr lang="en-CA" sz="2800" b="1" u="sng" dirty="0" smtClean="0">
                <a:solidFill>
                  <a:srgbClr val="3E3EF0"/>
                </a:solidFill>
              </a:rPr>
              <a:t>in his</a:t>
            </a:r>
            <a:r>
              <a:rPr lang="en-CA" sz="2800" b="1" dirty="0" smtClean="0">
                <a:solidFill>
                  <a:srgbClr val="3E3EF0"/>
                </a:solidFill>
              </a:rPr>
              <a:t> 9</a:t>
            </a:r>
            <a:r>
              <a:rPr lang="en-CA" sz="2800" b="1" u="sng" baseline="30000" dirty="0" smtClean="0">
                <a:solidFill>
                  <a:srgbClr val="3E3EF0"/>
                </a:solidFill>
              </a:rPr>
              <a:t>th</a:t>
            </a:r>
            <a:r>
              <a:rPr lang="en-CA" sz="2800" b="1" u="sng" dirty="0" smtClean="0">
                <a:solidFill>
                  <a:srgbClr val="3E3EF0"/>
                </a:solidFill>
              </a:rPr>
              <a:t> month</a:t>
            </a:r>
            <a:r>
              <a:rPr lang="en-CA" sz="2800" dirty="0" smtClean="0">
                <a:solidFill>
                  <a:srgbClr val="002060"/>
                </a:solidFill>
              </a:rPr>
              <a:t>, was </a:t>
            </a:r>
            <a:r>
              <a:rPr lang="en-CA" sz="2800" b="1" dirty="0" smtClean="0">
                <a:solidFill>
                  <a:srgbClr val="FF0000"/>
                </a:solidFill>
              </a:rPr>
              <a:t>birthed</a:t>
            </a:r>
            <a:r>
              <a:rPr lang="en-CA" sz="2800" dirty="0" smtClean="0">
                <a:solidFill>
                  <a:srgbClr val="002060"/>
                </a:solidFill>
              </a:rPr>
              <a:t> here on the 1</a:t>
            </a:r>
            <a:r>
              <a:rPr lang="en-CA" sz="2800" baseline="30000" dirty="0" smtClean="0">
                <a:solidFill>
                  <a:srgbClr val="002060"/>
                </a:solidFill>
              </a:rPr>
              <a:t>st</a:t>
            </a:r>
            <a:r>
              <a:rPr lang="en-CA" sz="2800" dirty="0" smtClean="0">
                <a:solidFill>
                  <a:srgbClr val="002060"/>
                </a:solidFill>
              </a:rPr>
              <a:t> month just prior to Passover!</a:t>
            </a:r>
            <a:endParaRPr lang="en-CA" sz="2800" dirty="0">
              <a:solidFill>
                <a:srgbClr val="002060"/>
              </a:solidFill>
            </a:endParaRPr>
          </a:p>
        </p:txBody>
      </p:sp>
      <p:sp>
        <p:nvSpPr>
          <p:cNvPr id="24" name="Rounded Rectangle 23"/>
          <p:cNvSpPr/>
          <p:nvPr/>
        </p:nvSpPr>
        <p:spPr>
          <a:xfrm>
            <a:off x="573172" y="389009"/>
            <a:ext cx="5679582" cy="1245237"/>
          </a:xfrm>
          <a:prstGeom prst="roundRect">
            <a:avLst>
              <a:gd name="adj" fmla="val 50000"/>
            </a:avLst>
          </a:prstGeom>
          <a:solidFill>
            <a:schemeClr val="accent5">
              <a:lumMod val="60000"/>
              <a:lumOff val="40000"/>
            </a:schemeClr>
          </a:solidFill>
          <a:ln w="76200">
            <a:solidFill>
              <a:srgbClr val="00FF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b="1" dirty="0" err="1" smtClean="0">
                <a:ln>
                  <a:solidFill>
                    <a:sysClr val="windowText" lastClr="000000"/>
                  </a:solidFill>
                </a:ln>
                <a:solidFill>
                  <a:srgbClr val="FFFF00"/>
                </a:solidFill>
              </a:rPr>
              <a:t>Yochanon’s</a:t>
            </a:r>
            <a:r>
              <a:rPr lang="en-CA" sz="2800" b="1" dirty="0" smtClean="0">
                <a:ln>
                  <a:solidFill>
                    <a:sysClr val="windowText" lastClr="000000"/>
                  </a:solidFill>
                </a:ln>
                <a:solidFill>
                  <a:srgbClr val="FFFF00"/>
                </a:solidFill>
              </a:rPr>
              <a:t> first </a:t>
            </a:r>
            <a:r>
              <a:rPr lang="en-CA" sz="2800" b="1" dirty="0" smtClean="0">
                <a:ln>
                  <a:solidFill>
                    <a:sysClr val="windowText" lastClr="000000"/>
                  </a:solidFill>
                </a:ln>
                <a:solidFill>
                  <a:srgbClr val="FFFF00"/>
                </a:solidFill>
                <a:effectLst>
                  <a:glow rad="127000">
                    <a:srgbClr val="00B0F0"/>
                  </a:glow>
                </a:effectLst>
              </a:rPr>
              <a:t>12</a:t>
            </a:r>
            <a:r>
              <a:rPr lang="en-CA" sz="2800" b="1" dirty="0" smtClean="0">
                <a:ln>
                  <a:solidFill>
                    <a:sysClr val="windowText" lastClr="000000"/>
                  </a:solidFill>
                </a:ln>
                <a:solidFill>
                  <a:srgbClr val="FFFF00"/>
                </a:solidFill>
              </a:rPr>
              <a:t> months of </a:t>
            </a:r>
            <a:br>
              <a:rPr lang="en-CA" sz="2800" b="1" dirty="0" smtClean="0">
                <a:ln>
                  <a:solidFill>
                    <a:sysClr val="windowText" lastClr="000000"/>
                  </a:solidFill>
                </a:ln>
                <a:solidFill>
                  <a:srgbClr val="FFFF00"/>
                </a:solidFill>
              </a:rPr>
            </a:br>
            <a:r>
              <a:rPr lang="en-CA" sz="2800" b="1" dirty="0" smtClean="0">
                <a:ln>
                  <a:solidFill>
                    <a:sysClr val="windowText" lastClr="000000"/>
                  </a:solidFill>
                </a:ln>
                <a:solidFill>
                  <a:srgbClr val="FFFF00"/>
                </a:solidFill>
              </a:rPr>
              <a:t>his life </a:t>
            </a:r>
            <a:r>
              <a:rPr lang="en-CA" sz="2800" dirty="0" smtClean="0">
                <a:ln>
                  <a:solidFill>
                    <a:sysClr val="windowText" lastClr="000000"/>
                  </a:solidFill>
                </a:ln>
                <a:solidFill>
                  <a:srgbClr val="0099FF"/>
                </a:solidFill>
                <a:effectLst>
                  <a:glow rad="88900">
                    <a:srgbClr val="00FF00"/>
                  </a:glow>
                </a:effectLst>
              </a:rPr>
              <a:t>starting at conception!</a:t>
            </a:r>
            <a:endParaRPr lang="en-CA" sz="2800" dirty="0">
              <a:ln>
                <a:solidFill>
                  <a:sysClr val="windowText" lastClr="000000"/>
                </a:solidFill>
              </a:ln>
              <a:solidFill>
                <a:srgbClr val="0099FF"/>
              </a:solidFill>
              <a:effectLst>
                <a:glow rad="88900">
                  <a:srgbClr val="00FF00"/>
                </a:glow>
              </a:effectLst>
            </a:endParaRPr>
          </a:p>
        </p:txBody>
      </p:sp>
      <p:sp>
        <p:nvSpPr>
          <p:cNvPr id="25" name="Rounded Rectangular Callout 24"/>
          <p:cNvSpPr/>
          <p:nvPr/>
        </p:nvSpPr>
        <p:spPr>
          <a:xfrm>
            <a:off x="325009" y="4432664"/>
            <a:ext cx="6667973" cy="1933302"/>
          </a:xfrm>
          <a:prstGeom prst="wedgeRoundRectCallout">
            <a:avLst>
              <a:gd name="adj1" fmla="val -36408"/>
              <a:gd name="adj2" fmla="val -66884"/>
              <a:gd name="adj3" fmla="val 16667"/>
            </a:avLst>
          </a:prstGeom>
          <a:solidFill>
            <a:schemeClr val="accent5">
              <a:lumMod val="60000"/>
              <a:lumOff val="40000"/>
            </a:schemeClr>
          </a:solidFill>
          <a:ln w="76200">
            <a:solidFill>
              <a:srgbClr val="A5002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CA" sz="2800" b="1" dirty="0" smtClean="0">
                <a:ln>
                  <a:solidFill>
                    <a:sysClr val="windowText" lastClr="000000"/>
                  </a:solidFill>
                </a:ln>
                <a:solidFill>
                  <a:srgbClr val="FFFF00"/>
                </a:solidFill>
              </a:rPr>
              <a:t>The 4</a:t>
            </a:r>
            <a:r>
              <a:rPr lang="en-CA" sz="2800" b="1" baseline="30000" dirty="0" smtClean="0">
                <a:ln>
                  <a:solidFill>
                    <a:sysClr val="windowText" lastClr="000000"/>
                  </a:solidFill>
                </a:ln>
                <a:solidFill>
                  <a:srgbClr val="FFFF00"/>
                </a:solidFill>
              </a:rPr>
              <a:t>th</a:t>
            </a:r>
            <a:r>
              <a:rPr lang="en-CA" sz="2800" b="1" dirty="0" smtClean="0">
                <a:ln>
                  <a:solidFill>
                    <a:sysClr val="windowText" lastClr="000000"/>
                  </a:solidFill>
                </a:ln>
                <a:solidFill>
                  <a:srgbClr val="FFFF00"/>
                </a:solidFill>
              </a:rPr>
              <a:t> Month of </a:t>
            </a:r>
            <a:r>
              <a:rPr lang="en-CA" sz="2800" b="1" dirty="0" smtClean="0">
                <a:ln>
                  <a:solidFill>
                    <a:srgbClr val="3E3EF0"/>
                  </a:solidFill>
                </a:ln>
                <a:solidFill>
                  <a:srgbClr val="0099FF"/>
                </a:solidFill>
              </a:rPr>
              <a:t>Covenant Calendar.  </a:t>
            </a:r>
            <a:r>
              <a:rPr lang="en-CA" sz="2400" b="1" dirty="0" smtClean="0">
                <a:ln>
                  <a:solidFill>
                    <a:srgbClr val="3E3EF0"/>
                  </a:solidFill>
                </a:ln>
                <a:solidFill>
                  <a:srgbClr val="A50021"/>
                </a:solidFill>
              </a:rPr>
              <a:t>Remember,  Covenant Calendar months are not identical to Gregorian months.  Allow for some variation in time span.  </a:t>
            </a:r>
            <a:endParaRPr lang="en-CA" sz="2400" b="1" dirty="0">
              <a:ln>
                <a:solidFill>
                  <a:srgbClr val="3E3EF0"/>
                </a:solidFill>
              </a:ln>
              <a:solidFill>
                <a:srgbClr val="A50021"/>
              </a:solidFill>
            </a:endParaRPr>
          </a:p>
        </p:txBody>
      </p:sp>
      <p:sp>
        <p:nvSpPr>
          <p:cNvPr id="26" name="Rounded Rectangular Callout 25"/>
          <p:cNvSpPr/>
          <p:nvPr/>
        </p:nvSpPr>
        <p:spPr>
          <a:xfrm>
            <a:off x="635325" y="2108200"/>
            <a:ext cx="2607519" cy="709774"/>
          </a:xfrm>
          <a:prstGeom prst="wedgeRoundRectCallout">
            <a:avLst>
              <a:gd name="adj1" fmla="val -24828"/>
              <a:gd name="adj2" fmla="val 134783"/>
              <a:gd name="adj3" fmla="val 16667"/>
            </a:avLst>
          </a:prstGeom>
          <a:solidFill>
            <a:schemeClr val="accent5">
              <a:lumMod val="60000"/>
              <a:lumOff val="40000"/>
            </a:schemeClr>
          </a:solidFill>
          <a:ln w="57150">
            <a:solidFill>
              <a:srgbClr val="00FF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err="1" smtClean="0">
                <a:solidFill>
                  <a:schemeClr val="bg1"/>
                </a:solidFill>
              </a:rPr>
              <a:t>Yochanon’s</a:t>
            </a:r>
            <a:r>
              <a:rPr lang="en-CA" sz="1600" dirty="0" smtClean="0">
                <a:solidFill>
                  <a:schemeClr val="bg1"/>
                </a:solidFill>
              </a:rPr>
              <a:t> Conception is 18 Months p</a:t>
            </a:r>
            <a:r>
              <a:rPr lang="en-CA" sz="1600" u="sng" dirty="0" smtClean="0">
                <a:solidFill>
                  <a:schemeClr val="bg1"/>
                </a:solidFill>
              </a:rPr>
              <a:t>rior</a:t>
            </a:r>
            <a:r>
              <a:rPr lang="en-CA" sz="1600" dirty="0" smtClean="0">
                <a:solidFill>
                  <a:schemeClr val="bg1"/>
                </a:solidFill>
              </a:rPr>
              <a:t> </a:t>
            </a:r>
            <a:r>
              <a:rPr lang="en-CA" sz="1600" u="sng" dirty="0" smtClean="0">
                <a:solidFill>
                  <a:schemeClr val="bg1"/>
                </a:solidFill>
              </a:rPr>
              <a:t>to</a:t>
            </a:r>
            <a:r>
              <a:rPr lang="en-CA" sz="1600" dirty="0" smtClean="0">
                <a:solidFill>
                  <a:schemeClr val="bg1"/>
                </a:solidFill>
              </a:rPr>
              <a:t> CE 1.  </a:t>
            </a:r>
            <a:endParaRPr lang="en-CA" sz="1600" dirty="0">
              <a:solidFill>
                <a:schemeClr val="bg1"/>
              </a:solidFill>
            </a:endParaRPr>
          </a:p>
        </p:txBody>
      </p:sp>
      <p:cxnSp>
        <p:nvCxnSpPr>
          <p:cNvPr id="3" name="Straight Arrow Connector 2"/>
          <p:cNvCxnSpPr>
            <a:stCxn id="22" idx="4"/>
          </p:cNvCxnSpPr>
          <p:nvPr/>
        </p:nvCxnSpPr>
        <p:spPr>
          <a:xfrm>
            <a:off x="8843635" y="2821298"/>
            <a:ext cx="225448" cy="644215"/>
          </a:xfrm>
          <a:prstGeom prst="straightConnector1">
            <a:avLst/>
          </a:prstGeom>
          <a:ln w="57150">
            <a:solidFill>
              <a:srgbClr val="00FF00"/>
            </a:solidFill>
            <a:headEnd type="none" w="med" len="med"/>
            <a:tailEnd type="arrow" w="med" len="med"/>
          </a:ln>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22" name="Rounded Rectangular Callout 21"/>
          <p:cNvSpPr/>
          <p:nvPr/>
        </p:nvSpPr>
        <p:spPr>
          <a:xfrm>
            <a:off x="7789153" y="389009"/>
            <a:ext cx="3959158" cy="2137881"/>
          </a:xfrm>
          <a:prstGeom prst="wedgeRoundRectCallout">
            <a:avLst>
              <a:gd name="adj1" fmla="val -23366"/>
              <a:gd name="adj2" fmla="val 63771"/>
              <a:gd name="adj3" fmla="val 16667"/>
            </a:avLst>
          </a:prstGeom>
          <a:solidFill>
            <a:schemeClr val="accent3">
              <a:lumMod val="20000"/>
              <a:lumOff val="80000"/>
            </a:schemeClr>
          </a:solidFill>
          <a:ln w="76200">
            <a:solidFill>
              <a:srgbClr val="00FF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000" b="1" dirty="0" smtClean="0">
                <a:solidFill>
                  <a:schemeClr val="accent4"/>
                </a:solidFill>
              </a:rPr>
              <a:t>Passover in the </a:t>
            </a:r>
            <a:br>
              <a:rPr lang="en-CA" sz="3000" b="1" dirty="0" smtClean="0">
                <a:solidFill>
                  <a:schemeClr val="accent4"/>
                </a:solidFill>
              </a:rPr>
            </a:br>
            <a:r>
              <a:rPr lang="en-CA" sz="3000" b="1" dirty="0" smtClean="0">
                <a:solidFill>
                  <a:schemeClr val="accent4"/>
                </a:solidFill>
              </a:rPr>
              <a:t>1</a:t>
            </a:r>
            <a:r>
              <a:rPr lang="en-CA" sz="3000" b="1" baseline="30000" dirty="0" smtClean="0">
                <a:solidFill>
                  <a:schemeClr val="accent4"/>
                </a:solidFill>
              </a:rPr>
              <a:t>st</a:t>
            </a:r>
            <a:r>
              <a:rPr lang="en-CA" sz="3000" b="1" dirty="0" smtClean="0">
                <a:solidFill>
                  <a:schemeClr val="accent4"/>
                </a:solidFill>
              </a:rPr>
              <a:t> month of the Covenant Calendar year.   (Abib)</a:t>
            </a:r>
            <a:endParaRPr lang="en-CA" sz="3000" b="1" dirty="0">
              <a:solidFill>
                <a:schemeClr val="accent4"/>
              </a:solidFill>
            </a:endParaRPr>
          </a:p>
        </p:txBody>
      </p:sp>
      <p:sp>
        <p:nvSpPr>
          <p:cNvPr id="5" name="TextBox 4"/>
          <p:cNvSpPr txBox="1"/>
          <p:nvPr/>
        </p:nvSpPr>
        <p:spPr>
          <a:xfrm>
            <a:off x="3298663" y="2007635"/>
            <a:ext cx="3313319" cy="877163"/>
          </a:xfrm>
          <a:prstGeom prst="rect">
            <a:avLst/>
          </a:prstGeom>
          <a:noFill/>
        </p:spPr>
        <p:txBody>
          <a:bodyPr wrap="square" rtlCol="0">
            <a:spAutoFit/>
          </a:bodyPr>
          <a:lstStyle/>
          <a:p>
            <a:pPr algn="ctr"/>
            <a:r>
              <a:rPr lang="en-CA" sz="1700" dirty="0">
                <a:solidFill>
                  <a:schemeClr val="accent5">
                    <a:lumMod val="20000"/>
                    <a:lumOff val="80000"/>
                  </a:schemeClr>
                </a:solidFill>
              </a:rPr>
              <a:t>This calculation is based upon </a:t>
            </a:r>
            <a:r>
              <a:rPr lang="en-CA" sz="1700" dirty="0" smtClean="0">
                <a:solidFill>
                  <a:schemeClr val="accent5">
                    <a:lumMod val="20000"/>
                    <a:lumOff val="80000"/>
                  </a:schemeClr>
                </a:solidFill>
              </a:rPr>
              <a:t/>
            </a:r>
            <a:br>
              <a:rPr lang="en-CA" sz="1700" dirty="0" smtClean="0">
                <a:solidFill>
                  <a:schemeClr val="accent5">
                    <a:lumMod val="20000"/>
                    <a:lumOff val="80000"/>
                  </a:schemeClr>
                </a:solidFill>
              </a:rPr>
            </a:br>
            <a:r>
              <a:rPr lang="en-CA" sz="1700" dirty="0" smtClean="0">
                <a:solidFill>
                  <a:schemeClr val="accent5">
                    <a:lumMod val="20000"/>
                    <a:lumOff val="80000"/>
                  </a:schemeClr>
                </a:solidFill>
              </a:rPr>
              <a:t>the </a:t>
            </a:r>
            <a:r>
              <a:rPr lang="en-CA" sz="1700" dirty="0">
                <a:solidFill>
                  <a:schemeClr val="accent5">
                    <a:lumMod val="20000"/>
                    <a:lumOff val="80000"/>
                  </a:schemeClr>
                </a:solidFill>
              </a:rPr>
              <a:t>angel’s announcement to Zacharias as priest at Shavuot</a:t>
            </a:r>
            <a:r>
              <a:rPr lang="en-CA" sz="1700" dirty="0" smtClean="0">
                <a:solidFill>
                  <a:schemeClr val="accent5">
                    <a:lumMod val="20000"/>
                    <a:lumOff val="80000"/>
                  </a:schemeClr>
                </a:solidFill>
              </a:rPr>
              <a:t>.</a:t>
            </a:r>
            <a:endParaRPr lang="en-US" dirty="0"/>
          </a:p>
        </p:txBody>
      </p:sp>
    </p:spTree>
    <p:extLst>
      <p:ext uri="{BB962C8B-B14F-4D97-AF65-F5344CB8AC3E}">
        <p14:creationId xmlns:p14="http://schemas.microsoft.com/office/powerpoint/2010/main" val="401836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750" fill="hold"/>
                                        <p:tgtEl>
                                          <p:spTgt spid="26"/>
                                        </p:tgtEl>
                                        <p:attrNameLst>
                                          <p:attrName>ppt_w</p:attrName>
                                        </p:attrNameLst>
                                      </p:cBhvr>
                                      <p:tavLst>
                                        <p:tav tm="0">
                                          <p:val>
                                            <p:fltVal val="0"/>
                                          </p:val>
                                        </p:tav>
                                        <p:tav tm="100000">
                                          <p:val>
                                            <p:strVal val="#ppt_w"/>
                                          </p:val>
                                        </p:tav>
                                      </p:tavLst>
                                    </p:anim>
                                    <p:anim calcmode="lin" valueType="num">
                                      <p:cBhvr>
                                        <p:cTn id="8" dur="750" fill="hold"/>
                                        <p:tgtEl>
                                          <p:spTgt spid="26"/>
                                        </p:tgtEl>
                                        <p:attrNameLst>
                                          <p:attrName>ppt_h</p:attrName>
                                        </p:attrNameLst>
                                      </p:cBhvr>
                                      <p:tavLst>
                                        <p:tav tm="0">
                                          <p:val>
                                            <p:fltVal val="0"/>
                                          </p:val>
                                        </p:tav>
                                        <p:tav tm="100000">
                                          <p:val>
                                            <p:strVal val="#ppt_h"/>
                                          </p:val>
                                        </p:tav>
                                      </p:tavLst>
                                    </p:anim>
                                    <p:animEffect transition="in" filter="fade">
                                      <p:cBhvr>
                                        <p:cTn id="9" dur="750"/>
                                        <p:tgtEl>
                                          <p:spTgt spid="26"/>
                                        </p:tgtEl>
                                      </p:cBhvr>
                                    </p:animEffect>
                                  </p:childTnLst>
                                </p:cTn>
                              </p:par>
                            </p:childTnLst>
                          </p:cTn>
                        </p:par>
                        <p:par>
                          <p:cTn id="10" fill="hold">
                            <p:stCondLst>
                              <p:cond delay="750"/>
                            </p:stCondLst>
                            <p:childTnLst>
                              <p:par>
                                <p:cTn id="11" presetID="10" presetClass="entr" presetSubtype="0" fill="hold" grpId="0" nodeType="afterEffect">
                                  <p:stCondLst>
                                    <p:cond delay="5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500"/>
                                        <p:tgtEl>
                                          <p:spTgt spid="5"/>
                                        </p:tgtEl>
                                      </p:cBhvr>
                                    </p:animEffect>
                                  </p:childTnLst>
                                </p:cTn>
                              </p:par>
                            </p:childTnLst>
                          </p:cTn>
                        </p:par>
                        <p:par>
                          <p:cTn id="14" fill="hold">
                            <p:stCondLst>
                              <p:cond delay="3750"/>
                            </p:stCondLst>
                            <p:childTnLst>
                              <p:par>
                                <p:cTn id="15" presetID="2" presetClass="entr" presetSubtype="8" fill="hold" grpId="0" nodeType="afterEffect">
                                  <p:stCondLst>
                                    <p:cond delay="150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1000" fill="hold"/>
                                        <p:tgtEl>
                                          <p:spTgt spid="20"/>
                                        </p:tgtEl>
                                        <p:attrNameLst>
                                          <p:attrName>ppt_x</p:attrName>
                                        </p:attrNameLst>
                                      </p:cBhvr>
                                      <p:tavLst>
                                        <p:tav tm="0">
                                          <p:val>
                                            <p:strVal val="0-#ppt_w/2"/>
                                          </p:val>
                                        </p:tav>
                                        <p:tav tm="100000">
                                          <p:val>
                                            <p:strVal val="#ppt_x"/>
                                          </p:val>
                                        </p:tav>
                                      </p:tavLst>
                                    </p:anim>
                                    <p:anim calcmode="lin" valueType="num">
                                      <p:cBhvr additive="base">
                                        <p:cTn id="18" dur="1000" fill="hold"/>
                                        <p:tgtEl>
                                          <p:spTgt spid="20"/>
                                        </p:tgtEl>
                                        <p:attrNameLst>
                                          <p:attrName>ppt_y</p:attrName>
                                        </p:attrNameLst>
                                      </p:cBhvr>
                                      <p:tavLst>
                                        <p:tav tm="0">
                                          <p:val>
                                            <p:strVal val="#ppt_y"/>
                                          </p:val>
                                        </p:tav>
                                        <p:tav tm="100000">
                                          <p:val>
                                            <p:strVal val="#ppt_y"/>
                                          </p:val>
                                        </p:tav>
                                      </p:tavLst>
                                    </p:anim>
                                  </p:childTnLst>
                                </p:cTn>
                              </p:par>
                            </p:childTnLst>
                          </p:cTn>
                        </p:par>
                        <p:par>
                          <p:cTn id="19" fill="hold">
                            <p:stCondLst>
                              <p:cond delay="6250"/>
                            </p:stCondLst>
                            <p:childTnLst>
                              <p:par>
                                <p:cTn id="20" presetID="2" presetClass="entr" presetSubtype="8"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1000" fill="hold"/>
                                        <p:tgtEl>
                                          <p:spTgt spid="19"/>
                                        </p:tgtEl>
                                        <p:attrNameLst>
                                          <p:attrName>ppt_x</p:attrName>
                                        </p:attrNameLst>
                                      </p:cBhvr>
                                      <p:tavLst>
                                        <p:tav tm="0">
                                          <p:val>
                                            <p:strVal val="0-#ppt_w/2"/>
                                          </p:val>
                                        </p:tav>
                                        <p:tav tm="100000">
                                          <p:val>
                                            <p:strVal val="#ppt_x"/>
                                          </p:val>
                                        </p:tav>
                                      </p:tavLst>
                                    </p:anim>
                                    <p:anim calcmode="lin" valueType="num">
                                      <p:cBhvr additive="base">
                                        <p:cTn id="23" dur="1000" fill="hold"/>
                                        <p:tgtEl>
                                          <p:spTgt spid="19"/>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1000" fill="hold"/>
                                        <p:tgtEl>
                                          <p:spTgt spid="18"/>
                                        </p:tgtEl>
                                        <p:attrNameLst>
                                          <p:attrName>ppt_x</p:attrName>
                                        </p:attrNameLst>
                                      </p:cBhvr>
                                      <p:tavLst>
                                        <p:tav tm="0">
                                          <p:val>
                                            <p:strVal val="0-#ppt_w/2"/>
                                          </p:val>
                                        </p:tav>
                                        <p:tav tm="100000">
                                          <p:val>
                                            <p:strVal val="#ppt_x"/>
                                          </p:val>
                                        </p:tav>
                                      </p:tavLst>
                                    </p:anim>
                                    <p:anim calcmode="lin" valueType="num">
                                      <p:cBhvr additive="base">
                                        <p:cTn id="27" dur="1000" fill="hold"/>
                                        <p:tgtEl>
                                          <p:spTgt spid="18"/>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1000" fill="hold"/>
                                        <p:tgtEl>
                                          <p:spTgt spid="17"/>
                                        </p:tgtEl>
                                        <p:attrNameLst>
                                          <p:attrName>ppt_x</p:attrName>
                                        </p:attrNameLst>
                                      </p:cBhvr>
                                      <p:tavLst>
                                        <p:tav tm="0">
                                          <p:val>
                                            <p:strVal val="0-#ppt_w/2"/>
                                          </p:val>
                                        </p:tav>
                                        <p:tav tm="100000">
                                          <p:val>
                                            <p:strVal val="#ppt_x"/>
                                          </p:val>
                                        </p:tav>
                                      </p:tavLst>
                                    </p:anim>
                                    <p:anim calcmode="lin" valueType="num">
                                      <p:cBhvr additive="base">
                                        <p:cTn id="31" dur="1000" fill="hold"/>
                                        <p:tgtEl>
                                          <p:spTgt spid="17"/>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1000" fill="hold"/>
                                        <p:tgtEl>
                                          <p:spTgt spid="16"/>
                                        </p:tgtEl>
                                        <p:attrNameLst>
                                          <p:attrName>ppt_x</p:attrName>
                                        </p:attrNameLst>
                                      </p:cBhvr>
                                      <p:tavLst>
                                        <p:tav tm="0">
                                          <p:val>
                                            <p:strVal val="0-#ppt_w/2"/>
                                          </p:val>
                                        </p:tav>
                                        <p:tav tm="100000">
                                          <p:val>
                                            <p:strVal val="#ppt_x"/>
                                          </p:val>
                                        </p:tav>
                                      </p:tavLst>
                                    </p:anim>
                                    <p:anim calcmode="lin" valueType="num">
                                      <p:cBhvr additive="base">
                                        <p:cTn id="35" dur="1000" fill="hold"/>
                                        <p:tgtEl>
                                          <p:spTgt spid="16"/>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1000" fill="hold"/>
                                        <p:tgtEl>
                                          <p:spTgt spid="15"/>
                                        </p:tgtEl>
                                        <p:attrNameLst>
                                          <p:attrName>ppt_x</p:attrName>
                                        </p:attrNameLst>
                                      </p:cBhvr>
                                      <p:tavLst>
                                        <p:tav tm="0">
                                          <p:val>
                                            <p:strVal val="0-#ppt_w/2"/>
                                          </p:val>
                                        </p:tav>
                                        <p:tav tm="100000">
                                          <p:val>
                                            <p:strVal val="#ppt_x"/>
                                          </p:val>
                                        </p:tav>
                                      </p:tavLst>
                                    </p:anim>
                                    <p:anim calcmode="lin" valueType="num">
                                      <p:cBhvr additive="base">
                                        <p:cTn id="39" dur="1000" fill="hold"/>
                                        <p:tgtEl>
                                          <p:spTgt spid="15"/>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1000" fill="hold"/>
                                        <p:tgtEl>
                                          <p:spTgt spid="14"/>
                                        </p:tgtEl>
                                        <p:attrNameLst>
                                          <p:attrName>ppt_x</p:attrName>
                                        </p:attrNameLst>
                                      </p:cBhvr>
                                      <p:tavLst>
                                        <p:tav tm="0">
                                          <p:val>
                                            <p:strVal val="0-#ppt_w/2"/>
                                          </p:val>
                                        </p:tav>
                                        <p:tav tm="100000">
                                          <p:val>
                                            <p:strVal val="#ppt_x"/>
                                          </p:val>
                                        </p:tav>
                                      </p:tavLst>
                                    </p:anim>
                                    <p:anim calcmode="lin" valueType="num">
                                      <p:cBhvr additive="base">
                                        <p:cTn id="43" dur="1000" fill="hold"/>
                                        <p:tgtEl>
                                          <p:spTgt spid="14"/>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1000" fill="hold"/>
                                        <p:tgtEl>
                                          <p:spTgt spid="13"/>
                                        </p:tgtEl>
                                        <p:attrNameLst>
                                          <p:attrName>ppt_x</p:attrName>
                                        </p:attrNameLst>
                                      </p:cBhvr>
                                      <p:tavLst>
                                        <p:tav tm="0">
                                          <p:val>
                                            <p:strVal val="0-#ppt_w/2"/>
                                          </p:val>
                                        </p:tav>
                                        <p:tav tm="100000">
                                          <p:val>
                                            <p:strVal val="#ppt_x"/>
                                          </p:val>
                                        </p:tav>
                                      </p:tavLst>
                                    </p:anim>
                                    <p:anim calcmode="lin" valueType="num">
                                      <p:cBhvr additive="base">
                                        <p:cTn id="47" dur="1000" fill="hold"/>
                                        <p:tgtEl>
                                          <p:spTgt spid="13"/>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additive="base">
                                        <p:cTn id="50" dur="1000" fill="hold"/>
                                        <p:tgtEl>
                                          <p:spTgt spid="9"/>
                                        </p:tgtEl>
                                        <p:attrNameLst>
                                          <p:attrName>ppt_x</p:attrName>
                                        </p:attrNameLst>
                                      </p:cBhvr>
                                      <p:tavLst>
                                        <p:tav tm="0">
                                          <p:val>
                                            <p:strVal val="0-#ppt_w/2"/>
                                          </p:val>
                                        </p:tav>
                                        <p:tav tm="100000">
                                          <p:val>
                                            <p:strVal val="#ppt_x"/>
                                          </p:val>
                                        </p:tav>
                                      </p:tavLst>
                                    </p:anim>
                                    <p:anim calcmode="lin" valueType="num">
                                      <p:cBhvr additive="base">
                                        <p:cTn id="51" dur="1000" fill="hold"/>
                                        <p:tgtEl>
                                          <p:spTgt spid="9"/>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additive="base">
                                        <p:cTn id="54" dur="1000" fill="hold"/>
                                        <p:tgtEl>
                                          <p:spTgt spid="10"/>
                                        </p:tgtEl>
                                        <p:attrNameLst>
                                          <p:attrName>ppt_x</p:attrName>
                                        </p:attrNameLst>
                                      </p:cBhvr>
                                      <p:tavLst>
                                        <p:tav tm="0">
                                          <p:val>
                                            <p:strVal val="0-#ppt_w/2"/>
                                          </p:val>
                                        </p:tav>
                                        <p:tav tm="100000">
                                          <p:val>
                                            <p:strVal val="#ppt_x"/>
                                          </p:val>
                                        </p:tav>
                                      </p:tavLst>
                                    </p:anim>
                                    <p:anim calcmode="lin" valueType="num">
                                      <p:cBhvr additive="base">
                                        <p:cTn id="55" dur="1000" fill="hold"/>
                                        <p:tgtEl>
                                          <p:spTgt spid="10"/>
                                        </p:tgtEl>
                                        <p:attrNameLst>
                                          <p:attrName>ppt_y</p:attrName>
                                        </p:attrNameLst>
                                      </p:cBhvr>
                                      <p:tavLst>
                                        <p:tav tm="0">
                                          <p:val>
                                            <p:strVal val="#ppt_y"/>
                                          </p:val>
                                        </p:tav>
                                        <p:tav tm="100000">
                                          <p:val>
                                            <p:strVal val="#ppt_y"/>
                                          </p:val>
                                        </p:tav>
                                      </p:tavLst>
                                    </p:anim>
                                  </p:childTnLst>
                                </p:cTn>
                              </p:par>
                              <p:par>
                                <p:cTn id="56" presetID="2" presetClass="entr" presetSubtype="8" fill="hold" grpId="0" nodeType="with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additive="base">
                                        <p:cTn id="58" dur="1000" fill="hold"/>
                                        <p:tgtEl>
                                          <p:spTgt spid="11"/>
                                        </p:tgtEl>
                                        <p:attrNameLst>
                                          <p:attrName>ppt_x</p:attrName>
                                        </p:attrNameLst>
                                      </p:cBhvr>
                                      <p:tavLst>
                                        <p:tav tm="0">
                                          <p:val>
                                            <p:strVal val="0-#ppt_w/2"/>
                                          </p:val>
                                        </p:tav>
                                        <p:tav tm="100000">
                                          <p:val>
                                            <p:strVal val="#ppt_x"/>
                                          </p:val>
                                        </p:tav>
                                      </p:tavLst>
                                    </p:anim>
                                    <p:anim calcmode="lin" valueType="num">
                                      <p:cBhvr additive="base">
                                        <p:cTn id="59" dur="1000" fill="hold"/>
                                        <p:tgtEl>
                                          <p:spTgt spid="11"/>
                                        </p:tgtEl>
                                        <p:attrNameLst>
                                          <p:attrName>ppt_y</p:attrName>
                                        </p:attrNameLst>
                                      </p:cBhvr>
                                      <p:tavLst>
                                        <p:tav tm="0">
                                          <p:val>
                                            <p:strVal val="#ppt_y"/>
                                          </p:val>
                                        </p:tav>
                                        <p:tav tm="100000">
                                          <p:val>
                                            <p:strVal val="#ppt_y"/>
                                          </p:val>
                                        </p:tav>
                                      </p:tavLst>
                                    </p:anim>
                                  </p:childTnLst>
                                </p:cTn>
                              </p:par>
                              <p:par>
                                <p:cTn id="60" presetID="2" presetClass="entr" presetSubtype="8" fill="hold" grpId="0" nodeType="with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additive="base">
                                        <p:cTn id="62" dur="1000" fill="hold"/>
                                        <p:tgtEl>
                                          <p:spTgt spid="12"/>
                                        </p:tgtEl>
                                        <p:attrNameLst>
                                          <p:attrName>ppt_x</p:attrName>
                                        </p:attrNameLst>
                                      </p:cBhvr>
                                      <p:tavLst>
                                        <p:tav tm="0">
                                          <p:val>
                                            <p:strVal val="0-#ppt_w/2"/>
                                          </p:val>
                                        </p:tav>
                                        <p:tav tm="100000">
                                          <p:val>
                                            <p:strVal val="#ppt_x"/>
                                          </p:val>
                                        </p:tav>
                                      </p:tavLst>
                                    </p:anim>
                                    <p:anim calcmode="lin" valueType="num">
                                      <p:cBhvr additive="base">
                                        <p:cTn id="63"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barn(inVertical)">
                                      <p:cBhvr>
                                        <p:cTn id="68" dur="1000"/>
                                        <p:tgtEl>
                                          <p:spTgt spid="22"/>
                                        </p:tgtEl>
                                      </p:cBhvr>
                                    </p:animEffect>
                                  </p:childTnLst>
                                </p:cTn>
                              </p:par>
                              <p:par>
                                <p:cTn id="69" presetID="16" presetClass="entr" presetSubtype="21" fill="hold" nodeType="withEffect">
                                  <p:stCondLst>
                                    <p:cond delay="0"/>
                                  </p:stCondLst>
                                  <p:childTnLst>
                                    <p:set>
                                      <p:cBhvr>
                                        <p:cTn id="70" dur="1" fill="hold">
                                          <p:stCondLst>
                                            <p:cond delay="0"/>
                                          </p:stCondLst>
                                        </p:cTn>
                                        <p:tgtEl>
                                          <p:spTgt spid="3"/>
                                        </p:tgtEl>
                                        <p:attrNameLst>
                                          <p:attrName>style.visibility</p:attrName>
                                        </p:attrNameLst>
                                      </p:cBhvr>
                                      <p:to>
                                        <p:strVal val="visible"/>
                                      </p:to>
                                    </p:set>
                                    <p:animEffect transition="in" filter="barn(inVertical)">
                                      <p:cBhvr>
                                        <p:cTn id="71" dur="1000"/>
                                        <p:tgtEl>
                                          <p:spTgt spid="3"/>
                                        </p:tgtEl>
                                      </p:cBhvr>
                                    </p:animEffect>
                                  </p:childTnLst>
                                </p:cTn>
                              </p:par>
                            </p:childTnLst>
                          </p:cTn>
                        </p:par>
                      </p:childTnLst>
                    </p:cTn>
                  </p:par>
                  <p:par>
                    <p:cTn id="72" fill="hold">
                      <p:stCondLst>
                        <p:cond delay="indefinite"/>
                      </p:stCondLst>
                      <p:childTnLst>
                        <p:par>
                          <p:cTn id="73" fill="hold">
                            <p:stCondLst>
                              <p:cond delay="0"/>
                            </p:stCondLst>
                            <p:childTnLst>
                              <p:par>
                                <p:cTn id="74" presetID="4" presetClass="entr" presetSubtype="16" fill="hold" grpId="0" nodeType="click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box(in)">
                                      <p:cBhvr>
                                        <p:cTn id="76" dur="1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6" grpId="0" animBg="1"/>
      <p:bldP spid="22" grpId="0" animBg="1"/>
      <p:bldP spid="5" grpId="0"/>
    </p:bld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Grammar 101">
      <a:majorFont>
        <a:latin typeface="Arial Rounded MT Bold"/>
        <a:ea typeface=""/>
        <a:cs typeface=""/>
      </a:majorFont>
      <a:minorFont>
        <a:latin typeface="Arial"/>
        <a:ea typeface=""/>
        <a:cs typeface=""/>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TM04033923[[fn=Depth]]</Template>
  <TotalTime>15290</TotalTime>
  <Words>1411</Words>
  <Application>Microsoft Office PowerPoint</Application>
  <PresentationFormat>Custom</PresentationFormat>
  <Paragraphs>345</Paragraphs>
  <Slides>31</Slides>
  <Notes>21</Notes>
  <HiddenSlides>2</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Depth</vt:lpstr>
      <vt:lpstr>PowerPoint Presentation</vt:lpstr>
      <vt:lpstr>I        be about My Father’s Business.</vt:lpstr>
      <vt:lpstr>PowerPoint Presentation</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was Yahusha  in the Tabernacle AFTER the Feast  of the [unbelieving] Jews?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Your Questions Deserve Answers</vt:lpstr>
      <vt:lpstr>PowerPoint Presentation</vt:lpstr>
      <vt:lpstr>Questions Needing Answers</vt:lpstr>
      <vt:lpstr>Questions Needing Answers [con’t]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timothy Astleford</dc:creator>
  <cp:lastModifiedBy>Rae</cp:lastModifiedBy>
  <cp:revision>881</cp:revision>
  <cp:lastPrinted>2021-07-16T16:05:35Z</cp:lastPrinted>
  <dcterms:created xsi:type="dcterms:W3CDTF">2020-08-09T14:18:07Z</dcterms:created>
  <dcterms:modified xsi:type="dcterms:W3CDTF">2021-07-18T23:30:27Z</dcterms:modified>
</cp:coreProperties>
</file>