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9" r:id="rId2"/>
    <p:sldMasterId id="2147483681" r:id="rId3"/>
  </p:sldMasterIdLst>
  <p:notesMasterIdLst>
    <p:notesMasterId r:id="rId93"/>
  </p:notesMasterIdLst>
  <p:sldIdLst>
    <p:sldId id="395" r:id="rId4"/>
    <p:sldId id="259" r:id="rId5"/>
    <p:sldId id="375" r:id="rId6"/>
    <p:sldId id="324" r:id="rId7"/>
    <p:sldId id="379" r:id="rId8"/>
    <p:sldId id="397" r:id="rId9"/>
    <p:sldId id="349" r:id="rId10"/>
    <p:sldId id="386" r:id="rId11"/>
    <p:sldId id="372" r:id="rId12"/>
    <p:sldId id="378" r:id="rId13"/>
    <p:sldId id="327" r:id="rId14"/>
    <p:sldId id="328" r:id="rId15"/>
    <p:sldId id="329" r:id="rId16"/>
    <p:sldId id="330" r:id="rId17"/>
    <p:sldId id="398" r:id="rId18"/>
    <p:sldId id="333" r:id="rId19"/>
    <p:sldId id="300" r:id="rId20"/>
    <p:sldId id="303" r:id="rId21"/>
    <p:sldId id="381" r:id="rId22"/>
    <p:sldId id="335" r:id="rId23"/>
    <p:sldId id="336" r:id="rId24"/>
    <p:sldId id="337" r:id="rId25"/>
    <p:sldId id="400" r:id="rId26"/>
    <p:sldId id="338" r:id="rId27"/>
    <p:sldId id="321" r:id="rId28"/>
    <p:sldId id="318" r:id="rId29"/>
    <p:sldId id="342" r:id="rId30"/>
    <p:sldId id="314" r:id="rId31"/>
    <p:sldId id="322" r:id="rId32"/>
    <p:sldId id="325" r:id="rId33"/>
    <p:sldId id="319" r:id="rId34"/>
    <p:sldId id="376" r:id="rId35"/>
    <p:sldId id="323" r:id="rId36"/>
    <p:sldId id="387" r:id="rId37"/>
    <p:sldId id="326" r:id="rId38"/>
    <p:sldId id="306" r:id="rId39"/>
    <p:sldId id="307" r:id="rId40"/>
    <p:sldId id="343" r:id="rId41"/>
    <p:sldId id="293" r:id="rId42"/>
    <p:sldId id="384" r:id="rId43"/>
    <p:sldId id="388" r:id="rId44"/>
    <p:sldId id="389" r:id="rId45"/>
    <p:sldId id="390" r:id="rId46"/>
    <p:sldId id="403" r:id="rId47"/>
    <p:sldId id="374" r:id="rId48"/>
    <p:sldId id="313" r:id="rId49"/>
    <p:sldId id="404" r:id="rId50"/>
    <p:sldId id="311" r:id="rId51"/>
    <p:sldId id="402" r:id="rId52"/>
    <p:sldId id="392" r:id="rId53"/>
    <p:sldId id="341" r:id="rId54"/>
    <p:sldId id="340" r:id="rId55"/>
    <p:sldId id="344" r:id="rId56"/>
    <p:sldId id="296" r:id="rId57"/>
    <p:sldId id="383" r:id="rId58"/>
    <p:sldId id="347" r:id="rId59"/>
    <p:sldId id="301" r:id="rId60"/>
    <p:sldId id="287" r:id="rId61"/>
    <p:sldId id="294" r:id="rId62"/>
    <p:sldId id="295" r:id="rId63"/>
    <p:sldId id="399" r:id="rId64"/>
    <p:sldId id="289" r:id="rId65"/>
    <p:sldId id="286" r:id="rId66"/>
    <p:sldId id="283" r:id="rId67"/>
    <p:sldId id="348" r:id="rId68"/>
    <p:sldId id="274" r:id="rId69"/>
    <p:sldId id="282" r:id="rId70"/>
    <p:sldId id="393" r:id="rId71"/>
    <p:sldId id="345" r:id="rId72"/>
    <p:sldId id="308" r:id="rId73"/>
    <p:sldId id="377" r:id="rId74"/>
    <p:sldId id="309" r:id="rId75"/>
    <p:sldId id="310" r:id="rId76"/>
    <p:sldId id="352" r:id="rId77"/>
    <p:sldId id="355" r:id="rId78"/>
    <p:sldId id="357" r:id="rId79"/>
    <p:sldId id="358" r:id="rId80"/>
    <p:sldId id="356" r:id="rId81"/>
    <p:sldId id="359" r:id="rId82"/>
    <p:sldId id="360" r:id="rId83"/>
    <p:sldId id="361" r:id="rId84"/>
    <p:sldId id="362" r:id="rId85"/>
    <p:sldId id="364" r:id="rId86"/>
    <p:sldId id="363" r:id="rId87"/>
    <p:sldId id="401" r:id="rId88"/>
    <p:sldId id="365" r:id="rId89"/>
    <p:sldId id="380" r:id="rId90"/>
    <p:sldId id="396" r:id="rId91"/>
    <p:sldId id="351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Astleford" initials="tA" lastIdx="54" clrIdx="0">
    <p:extLst>
      <p:ext uri="{19B8F6BF-5375-455C-9EA6-DF929625EA0E}">
        <p15:presenceInfo xmlns="" xmlns:p15="http://schemas.microsoft.com/office/powerpoint/2012/main" userId="6f70958e3069516c" providerId="Windows Live"/>
      </p:ext>
    </p:extLst>
  </p:cmAuthor>
  <p:cmAuthor id="2" name="Rae" initials="R" lastIdx="13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33FF"/>
    <a:srgbClr val="FF6600"/>
    <a:srgbClr val="FFCCFF"/>
    <a:srgbClr val="D73DCC"/>
    <a:srgbClr val="3E3EF0"/>
    <a:srgbClr val="0C27AC"/>
    <a:srgbClr val="A50021"/>
    <a:srgbClr val="002060"/>
    <a:srgbClr val="421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1945" autoAdjust="0"/>
  </p:normalViewPr>
  <p:slideViewPr>
    <p:cSldViewPr snapToGrid="0" showGuides="1">
      <p:cViewPr varScale="1">
        <p:scale>
          <a:sx n="111" d="100"/>
          <a:sy n="111" d="100"/>
        </p:scale>
        <p:origin x="-102" y="-78"/>
      </p:cViewPr>
      <p:guideLst>
        <p:guide orient="horz" pos="2183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B5C1-EEBF-4D0B-8A15-6EFBBCF6D6B1}" type="datetimeFigureOut">
              <a:rPr lang="en-CA" smtClean="0"/>
              <a:t>04/07/2021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069C-BE31-4397-8DB4-A11509339D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74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29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02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54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20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22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56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93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012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604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33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18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87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45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283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862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52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48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61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192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75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870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51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162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195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173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868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840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489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395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228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05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175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0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9882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069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01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329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306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927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8127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9862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>
                <a:solidFill>
                  <a:prstClr val="black"/>
                </a:solidFill>
              </a:rPr>
              <a:pPr/>
              <a:t>79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225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>
                <a:solidFill>
                  <a:prstClr val="black"/>
                </a:solidFill>
              </a:rPr>
              <a:pPr/>
              <a:t>80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93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>
                <a:solidFill>
                  <a:prstClr val="black"/>
                </a:solidFill>
              </a:rPr>
              <a:pPr/>
              <a:t>81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8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782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>
                <a:solidFill>
                  <a:prstClr val="black"/>
                </a:solidFill>
              </a:rPr>
              <a:pPr/>
              <a:t>82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29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949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0831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86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7404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87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00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5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04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1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069C-BE31-4397-8DB4-A11509339D4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78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47C-277F-4CA6-89A1-30D11B043780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2159-B041-407E-968E-E2D49DDC210F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F0B1-4277-4C04-9147-94D0A1A9DAFF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61B8-3CFE-4C85-B37E-452E9F8FDEF3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E62B-81EB-4D50-BB55-B28D7B13F2F5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01C9-13FF-47C7-A0E0-B32857683FB0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C864-AA7E-402D-913D-24B49CCF0A4C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AA6D-DDFB-4260-A1E3-7F6BDAAE3460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CB3B-2BF0-4C31-BD54-218F8495D231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0D9-1776-4426-8FE9-81FC076C7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466A-5BC3-42B7-9DCE-41A112865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C92D-07BB-4948-9196-68DDD470C936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6AA-9D67-4B1F-916A-CC6010D6D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43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348-C409-463A-9089-39382A58F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D7F-FF44-4052-9B48-8B8A7E561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A714-CA45-446B-85A5-FB92DD61F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D600-FC3D-439E-8E5D-D734D4595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03E3-EF0E-4530-B85B-AEB5ABD800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652C-C015-41D2-B285-455AAFA4E0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0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BFD-4793-4005-9AE5-5722650F13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4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EBD5-C469-4168-B53C-D129C5EE9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10D9-1776-4426-8FE9-81FC076C7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5C6D-7332-4D37-9B18-A29BC801F5E5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466A-5BC3-42B7-9DCE-41A112865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4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6AA-9D67-4B1F-916A-CC6010D6D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84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348-C409-463A-9089-39382A58FC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3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D7F-FF44-4052-9B48-8B8A7E561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7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A714-CA45-446B-85A5-FB92DD61F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D600-FC3D-439E-8E5D-D734D4595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72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03E3-EF0E-4530-B85B-AEB5ABD800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59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652C-C015-41D2-B285-455AAFA4E0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34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BFD-4793-4005-9AE5-5722650F13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9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EBD5-C469-4168-B53C-D129C5EE9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B7FA-830B-4F9D-9A92-D29C45499A1F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D467-4797-4498-89FA-F3047410BC30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58F5-7701-4B38-B451-A72E1C705B92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B16F-0FEB-4227-B995-487A1F90AC30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D1F2-5E74-441B-9D5B-E56B6C369607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2E5-BB59-4FF2-89D8-062C706EFBF1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CD69D59-354A-45B2-8309-DF1E0E9C1524}" type="datetime1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D007D3-6557-4C78-9B4B-20479B5139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0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E2FD59"/>
            </a:gs>
            <a:gs pos="100000">
              <a:srgbClr val="CC00FF">
                <a:alpha val="5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D007D3-6557-4C78-9B4B-20479B5139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9D454C9-693C-4B68-AEF7-F33F1BD73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8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ae\Desktop\free-banner-clipart-clipartbold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774" y="2169013"/>
            <a:ext cx="13639800" cy="38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95440" y="4537116"/>
            <a:ext cx="36449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  <a:t>One Puzzle </a:t>
            </a:r>
            <a:br>
              <a:rPr lang="en-US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</a:br>
            <a:r>
              <a:rPr lang="en-US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  <a:t>Piece </a:t>
            </a:r>
            <a:br>
              <a:rPr lang="en-US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</a:br>
            <a:r>
              <a:rPr lang="en-US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  <a:t>at a Time</a:t>
            </a:r>
            <a:endParaRPr lang="en-US" sz="48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Picture 2" descr="C:\Users\Rae\Desktop\puzzle piece bordered png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99881">
            <a:off x="6792678" y="5220253"/>
            <a:ext cx="942048" cy="94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esktop\puzzle piece bordered png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3775">
            <a:off x="10518534" y="5366532"/>
            <a:ext cx="724431" cy="7244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e\Desktop\puzzle piece bordered png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61858">
            <a:off x="11150759" y="5690679"/>
            <a:ext cx="724431" cy="7244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028" y="32096"/>
            <a:ext cx="12148458" cy="1828800"/>
          </a:xfrm>
          <a:prstGeom prst="rect">
            <a:avLst/>
          </a:prstGeom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3.  2019  CCC Season 2 studies\#2.8 Yah - Lost &amp; Found  19 July 2019\Yahusha age 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15550" y="981838"/>
            <a:ext cx="6654985" cy="3118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e\Desktop\#2.8  BTE to T4 10 July\art for BTE\banner pur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00" y="244156"/>
            <a:ext cx="5824419" cy="14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8467" y="38210"/>
            <a:ext cx="5603258" cy="1494514"/>
          </a:xfrm>
          <a:prstGeom prst="roundRect">
            <a:avLst>
              <a:gd name="adj" fmla="val 40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>
                <a:gd name="adj" fmla="val 67541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8000" b="1" i="1" dirty="0" smtClean="0">
                <a:ln>
                  <a:solidFill>
                    <a:srgbClr val="0000FF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520000" scaled="0"/>
                </a:gradFill>
                <a:latin typeface="Algerian" pitchFamily="82" charset="0"/>
              </a:rPr>
              <a:t>Yahusha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90914" y="540718"/>
            <a:ext cx="5581388" cy="872180"/>
            <a:chOff x="5283677" y="5548184"/>
            <a:chExt cx="6499655" cy="872180"/>
          </a:xfrm>
        </p:grpSpPr>
        <p:pic>
          <p:nvPicPr>
            <p:cNvPr id="17" name="Picture 3" descr="C:\Users\Rae\Desktop\#2.8  BTE to T4 10 July\art for BTE\banners blu 425 edit 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800" y="5548184"/>
              <a:ext cx="6222980" cy="8721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5283677" y="5628542"/>
              <a:ext cx="6499655" cy="7114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3200" b="1" i="1" dirty="0" smtClean="0">
                  <a:ln w="28575">
                    <a:solidFill>
                      <a:srgbClr val="FF33CC"/>
                    </a:solidFill>
                  </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520000" scaled="0"/>
                  </a:gra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“Lost? Or Discovered!” </a:t>
              </a:r>
              <a:endParaRPr lang="en-CA" sz="1200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520000" scaled="0"/>
                </a:gra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rot="21339432">
            <a:off x="-298311" y="3321864"/>
            <a:ext cx="12312914" cy="158495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111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3</a:t>
            </a:r>
            <a:r>
              <a:rPr lang="en-US" sz="5400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rd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Day Calendar Discovery </a:t>
            </a:r>
            <a:endParaRPr lang="en-US" sz="5400" b="1" cap="none" spc="1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" name="Picture 3" descr="D:\3.  2019  CCC Season 2 studies\#2.8 Yah - Lost &amp; Found  19 July 2019\White men puzzle 60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938" y="4595172"/>
            <a:ext cx="4795603" cy="26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353067" y="1860896"/>
            <a:ext cx="53777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  <a:t>2021 Revision</a:t>
            </a:r>
            <a:endParaRPr lang="en-US" sz="48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2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7" y="5340063"/>
            <a:ext cx="1257673" cy="1301342"/>
          </a:xfrm>
          <a:prstGeom prst="rect">
            <a:avLst/>
          </a:prstGeom>
          <a:noFill/>
          <a:effectLst>
            <a:glow rad="3683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783516" y="1222131"/>
            <a:ext cx="2453054" cy="17584"/>
          </a:xfrm>
          <a:prstGeom prst="line">
            <a:avLst/>
          </a:prstGeom>
          <a:ln>
            <a:solidFill>
              <a:srgbClr val="3E3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94523" y="321906"/>
            <a:ext cx="11268269" cy="6214188"/>
          </a:xfrm>
          <a:prstGeom prst="flowChartAlternateProcess">
            <a:avLst/>
          </a:prstGeom>
          <a:solidFill>
            <a:schemeClr val="accent3">
              <a:lumMod val="75000"/>
              <a:alpha val="35000"/>
            </a:schemeClr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This writing is making the claim that  </a:t>
            </a:r>
            <a:r>
              <a:rPr lang="en-CA" sz="4800" dirty="0" smtClean="0">
                <a:solidFill>
                  <a:srgbClr val="0066FF"/>
                </a:solidFill>
              </a:rPr>
              <a:t>Yahusha </a:t>
            </a:r>
            <a:r>
              <a:rPr lang="en-CA" sz="4800" dirty="0" smtClean="0">
                <a:solidFill>
                  <a:schemeClr val="bg1"/>
                </a:solidFill>
              </a:rPr>
              <a:t>was </a:t>
            </a:r>
            <a:r>
              <a:rPr lang="en-C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4800" dirty="0" smtClean="0">
                <a:solidFill>
                  <a:schemeClr val="bg1"/>
                </a:solidFill>
              </a:rPr>
              <a:t> years old in the </a:t>
            </a:r>
            <a:r>
              <a:rPr lang="en-C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CA" sz="4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800" dirty="0" smtClean="0">
                <a:solidFill>
                  <a:schemeClr val="bg1"/>
                </a:solidFill>
              </a:rPr>
              <a:t> </a:t>
            </a:r>
            <a:r>
              <a:rPr lang="en-CA" sz="4800" dirty="0" smtClean="0">
                <a:solidFill>
                  <a:srgbClr val="0066FF"/>
                </a:solidFill>
              </a:rPr>
              <a:t>Covenant Calendar </a:t>
            </a:r>
            <a:r>
              <a:rPr lang="en-CA" sz="4800" dirty="0" smtClean="0">
                <a:solidFill>
                  <a:schemeClr val="bg1"/>
                </a:solidFill>
              </a:rPr>
              <a:t>month </a:t>
            </a:r>
            <a:r>
              <a:rPr lang="en-CA" sz="2600" dirty="0" smtClean="0">
                <a:solidFill>
                  <a:schemeClr val="bg1"/>
                </a:solidFill>
              </a:rPr>
              <a:t>(Jan),</a:t>
            </a:r>
            <a:r>
              <a:rPr lang="en-CA" sz="2600" dirty="0" smtClean="0">
                <a:solidFill>
                  <a:srgbClr val="0066FF"/>
                </a:solidFill>
              </a:rPr>
              <a:t> </a:t>
            </a:r>
            <a:br>
              <a:rPr lang="en-CA" sz="2600" dirty="0" smtClean="0">
                <a:solidFill>
                  <a:srgbClr val="0066FF"/>
                </a:solidFill>
              </a:rPr>
            </a:br>
            <a:r>
              <a:rPr lang="en-CA" sz="4800" dirty="0" smtClean="0">
                <a:solidFill>
                  <a:srgbClr val="FF0000"/>
                </a:solidFill>
              </a:rPr>
              <a:t>g</a:t>
            </a:r>
            <a:r>
              <a:rPr lang="en-CA" sz="4800" u="sng" dirty="0" smtClean="0">
                <a:solidFill>
                  <a:srgbClr val="FF0000"/>
                </a:solidFill>
              </a:rPr>
              <a:t>oin</a:t>
            </a:r>
            <a:r>
              <a:rPr lang="en-CA" sz="4800" dirty="0" smtClean="0">
                <a:solidFill>
                  <a:srgbClr val="FF0000"/>
                </a:solidFill>
              </a:rPr>
              <a:t>g </a:t>
            </a:r>
            <a:r>
              <a:rPr lang="en-CA" sz="4800" u="sng" dirty="0" smtClean="0">
                <a:solidFill>
                  <a:srgbClr val="FF0000"/>
                </a:solidFill>
              </a:rPr>
              <a:t>into</a:t>
            </a:r>
            <a:r>
              <a:rPr lang="en-CA" sz="4800" dirty="0" smtClean="0">
                <a:solidFill>
                  <a:srgbClr val="0066FF"/>
                </a:solidFill>
              </a:rPr>
              <a:t> </a:t>
            </a:r>
            <a:r>
              <a:rPr lang="en-CA" sz="4800" dirty="0" smtClean="0">
                <a:solidFill>
                  <a:schemeClr val="bg1"/>
                </a:solidFill>
              </a:rPr>
              <a:t>the year  CE </a:t>
            </a:r>
            <a:r>
              <a:rPr lang="en-CA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CA" sz="4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CA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will look at the circumstances of exactly why </a:t>
            </a:r>
            <a:r>
              <a:rPr lang="en-CA" sz="4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 </a:t>
            </a:r>
            <a:r>
              <a:rPr lang="en-CA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12 </a:t>
            </a:r>
            <a:r>
              <a:rPr lang="en-CA" sz="4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</a:t>
            </a:r>
            <a:r>
              <a:rPr lang="en-CA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CA" sz="4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CA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 12 and then we will look at the years of His life up to His age at His death. This will be an overview only and details will follow much later.</a:t>
            </a:r>
            <a:endParaRPr lang="en-CA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44325" y="6492875"/>
            <a:ext cx="4476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974036" y="1013790"/>
            <a:ext cx="914400" cy="914400"/>
          </a:xfrm>
          <a:prstGeom prst="irregularSeal1">
            <a:avLst/>
          </a:prstGeom>
          <a:solidFill>
            <a:srgbClr val="FFCCFF"/>
          </a:solidFill>
          <a:ln w="38100">
            <a:solidFill>
              <a:srgbClr val="9933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23731" y="326568"/>
            <a:ext cx="10430069" cy="621418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glow rad="127000">
              <a:srgbClr val="D73DCC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</a:rPr>
              <a:t>Luke </a:t>
            </a:r>
            <a:r>
              <a:rPr lang="en-US" sz="4000" dirty="0">
                <a:solidFill>
                  <a:srgbClr val="C00000"/>
                </a:solidFill>
              </a:rPr>
              <a:t>1:39  </a:t>
            </a:r>
            <a:r>
              <a:rPr lang="en-US" sz="4000" dirty="0">
                <a:solidFill>
                  <a:srgbClr val="FF6600"/>
                </a:solidFill>
              </a:rPr>
              <a:t>And Miryam arose in those days </a:t>
            </a:r>
            <a:r>
              <a:rPr lang="en-US" sz="4000" dirty="0" smtClean="0">
                <a:solidFill>
                  <a:srgbClr val="FF6600"/>
                </a:solidFill>
              </a:rPr>
              <a:t>	and </a:t>
            </a:r>
            <a:r>
              <a:rPr lang="en-US" sz="4000" dirty="0">
                <a:solidFill>
                  <a:srgbClr val="FF6600"/>
                </a:solidFill>
              </a:rPr>
              <a:t>went into the hill country with haste, </a:t>
            </a:r>
            <a:r>
              <a:rPr lang="en-US" sz="4000" dirty="0" smtClean="0">
                <a:solidFill>
                  <a:srgbClr val="FF6600"/>
                </a:solidFill>
              </a:rPr>
              <a:t>	to </a:t>
            </a:r>
            <a:r>
              <a:rPr lang="en-US" sz="4000" dirty="0">
                <a:solidFill>
                  <a:srgbClr val="FF6600"/>
                </a:solidFill>
              </a:rPr>
              <a:t>a city of Yehuḏah,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Luke </a:t>
            </a:r>
            <a:r>
              <a:rPr lang="en-US" sz="4000" dirty="0">
                <a:solidFill>
                  <a:srgbClr val="C00000"/>
                </a:solidFill>
              </a:rPr>
              <a:t>1:40  </a:t>
            </a:r>
            <a:r>
              <a:rPr lang="en-US" sz="4000" dirty="0">
                <a:solidFill>
                  <a:srgbClr val="FF6600"/>
                </a:solidFill>
              </a:rPr>
              <a:t>and entered into the house of </a:t>
            </a:r>
            <a:r>
              <a:rPr lang="en-US" sz="4000" dirty="0" smtClean="0">
                <a:solidFill>
                  <a:srgbClr val="FF6600"/>
                </a:solidFill>
              </a:rPr>
              <a:t>	</a:t>
            </a:r>
            <a:r>
              <a:rPr lang="en-US" sz="4000" dirty="0" err="1" smtClean="0">
                <a:solidFill>
                  <a:srgbClr val="FF6600"/>
                </a:solidFill>
              </a:rPr>
              <a:t>Zek</a:t>
            </a:r>
            <a:r>
              <a:rPr lang="en-US" sz="4000" dirty="0" err="1">
                <a:solidFill>
                  <a:srgbClr val="FF6600"/>
                </a:solidFill>
              </a:rPr>
              <a:t>̱aryah</a:t>
            </a:r>
            <a:r>
              <a:rPr lang="en-US" sz="4000" dirty="0">
                <a:solidFill>
                  <a:srgbClr val="FF6600"/>
                </a:solidFill>
              </a:rPr>
              <a:t> and greeted Elisheḇa. </a:t>
            </a:r>
            <a:endParaRPr lang="en-US" sz="4000" dirty="0" smtClean="0">
              <a:solidFill>
                <a:srgbClr val="FF6600"/>
              </a:solidFill>
            </a:endParaRPr>
          </a:p>
          <a:p>
            <a:endParaRPr lang="en-US" sz="4000" dirty="0">
              <a:solidFill>
                <a:srgbClr val="FF6600"/>
              </a:solidFill>
            </a:endParaRPr>
          </a:p>
          <a:p>
            <a:endParaRPr lang="en-US" sz="4000" dirty="0" smtClean="0">
              <a:solidFill>
                <a:srgbClr val="FF6600"/>
              </a:solidFill>
            </a:endParaRPr>
          </a:p>
          <a:p>
            <a:endParaRPr lang="en-US" sz="4000" dirty="0">
              <a:solidFill>
                <a:srgbClr val="FF6600"/>
              </a:solidFill>
            </a:endParaRPr>
          </a:p>
          <a:p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27933" y="6461125"/>
            <a:ext cx="364067" cy="39687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6367" y="3732245"/>
            <a:ext cx="10224796" cy="2444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C00000"/>
                </a:solidFill>
              </a:rPr>
              <a:t>Luke </a:t>
            </a:r>
            <a:r>
              <a:rPr lang="en-US" sz="4000" dirty="0">
                <a:solidFill>
                  <a:srgbClr val="C00000"/>
                </a:solidFill>
              </a:rPr>
              <a:t>1:41  </a:t>
            </a:r>
            <a:r>
              <a:rPr lang="en-US" sz="4000" i="1" dirty="0">
                <a:solidFill>
                  <a:srgbClr val="002060"/>
                </a:solidFill>
              </a:rPr>
              <a:t>And it came to be, when Elisheḇa 	heard the greeting of Miryam, </a:t>
            </a:r>
            <a:r>
              <a:rPr lang="en-US" sz="4000" i="1" u="sng" dirty="0">
                <a:solidFill>
                  <a:srgbClr val="002060"/>
                </a:solidFill>
              </a:rPr>
              <a:t>that </a:t>
            </a:r>
            <a:r>
              <a:rPr lang="en-US" sz="4000" i="1" u="sng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The </a:t>
            </a:r>
            <a:r>
              <a:rPr lang="en-US" sz="4000" i="1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	</a:t>
            </a:r>
            <a:r>
              <a:rPr lang="en-US" sz="4000" i="1" u="sng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Bab</a:t>
            </a:r>
            <a:r>
              <a:rPr lang="en-US" sz="4000" i="1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y 	</a:t>
            </a:r>
            <a:r>
              <a:rPr lang="en-US" sz="4000" i="1" dirty="0" smtClean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	   </a:t>
            </a:r>
            <a:r>
              <a:rPr lang="en-US" sz="4000" i="1" u="sng" dirty="0" smtClean="0">
                <a:solidFill>
                  <a:srgbClr val="002060"/>
                </a:solidFill>
              </a:rPr>
              <a:t>in </a:t>
            </a:r>
            <a:r>
              <a:rPr lang="en-US" sz="4000" i="1" u="sng" dirty="0">
                <a:solidFill>
                  <a:srgbClr val="002060"/>
                </a:solidFill>
              </a:rPr>
              <a:t>her womb</a:t>
            </a:r>
            <a:r>
              <a:rPr lang="en-US" sz="4000" i="1" dirty="0">
                <a:solidFill>
                  <a:srgbClr val="002060"/>
                </a:solidFill>
              </a:rPr>
              <a:t>. </a:t>
            </a:r>
            <a:r>
              <a:rPr lang="en-US" sz="4000" dirty="0">
                <a:solidFill>
                  <a:srgbClr val="FF6600"/>
                </a:solidFill>
              </a:rPr>
              <a:t>And Elisheḇa 	was filled with the Set-apart Spirit.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93706" y="4879909"/>
            <a:ext cx="1791478" cy="606492"/>
          </a:xfrm>
          <a:prstGeom prst="roundRect">
            <a:avLst/>
          </a:prstGeom>
          <a:solidFill>
            <a:srgbClr val="D73D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u="sng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lea</a:t>
            </a:r>
            <a:r>
              <a:rPr lang="en-US" sz="4000" i="1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p</a:t>
            </a:r>
            <a:r>
              <a:rPr lang="en-US" sz="4000" i="1" u="sng" dirty="0"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</a:rPr>
              <a:t>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1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1.85185E-6 C 0.04844 0.15509 0.13125 0.23866 0.18437 0.18634 C 0.24713 0.12454 0.22591 -0.03796 0.20924 -0.13217 L 0.18346 -0.25486 C 0.16693 -0.34907 0.14713 -0.51273 0.2181 -0.58264 C 0.26315 -0.62708 0.35404 -0.55208 0.40247 -0.39653 C 0.45091 -0.2412 0.4388 -0.06435 0.39362 -0.01991 C 0.32279 0.05 0.25482 -0.06666 0.21875 -0.14166 L 0.17396 -0.24537 C 0.13802 -0.3206 0.07148 -0.43819 0.00872 -0.37639 C -0.04427 -0.32407 -0.04857 -0.15532 1.45833E-6 -1.85185E-6 Z " pathEditMode="relative" rAng="19860000" ptsTypes="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23731" y="419014"/>
            <a:ext cx="10430069" cy="6214188"/>
          </a:xfrm>
          <a:prstGeom prst="flowChartAlternateProcess">
            <a:avLst/>
          </a:prstGeom>
          <a:solidFill>
            <a:srgbClr val="FFCC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glow rad="127000">
              <a:srgbClr val="D73DCC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Luke 1:41 (</a:t>
            </a:r>
            <a:r>
              <a:rPr lang="en-US" sz="4000" dirty="0" smtClean="0">
                <a:solidFill>
                  <a:srgbClr val="C00000"/>
                </a:solidFill>
                <a:effectLst>
                  <a:glow rad="127000">
                    <a:srgbClr val="00FF99"/>
                  </a:glow>
                </a:effectLst>
              </a:rPr>
              <a:t>a</a:t>
            </a:r>
            <a:r>
              <a:rPr lang="en-US" sz="4000" dirty="0" smtClean="0">
                <a:solidFill>
                  <a:srgbClr val="C00000"/>
                </a:solidFill>
              </a:rPr>
              <a:t>)  </a:t>
            </a:r>
            <a:r>
              <a:rPr lang="en-US" sz="4000" i="1" dirty="0" smtClean="0">
                <a:solidFill>
                  <a:srgbClr val="002060"/>
                </a:solidFill>
              </a:rPr>
              <a:t>And it came to be, when Elisheḇa 	heard the greeting of Miryam, </a:t>
            </a:r>
            <a:br>
              <a:rPr lang="en-US" sz="4000" i="1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		</a:t>
            </a:r>
            <a:r>
              <a:rPr lang="en-US" sz="4000" i="1" u="sng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that The</a:t>
            </a:r>
            <a:r>
              <a:rPr lang="en-US" sz="4000" i="1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 	</a:t>
            </a:r>
            <a:r>
              <a:rPr lang="en-US" sz="4000" i="1" u="sng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Bab</a:t>
            </a:r>
            <a:r>
              <a:rPr lang="en-US" sz="4000" i="1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y </a:t>
            </a:r>
            <a:r>
              <a:rPr lang="en-US" sz="4000" i="1" u="sng" dirty="0" smtClean="0">
                <a:solidFill>
                  <a:srgbClr val="A50021"/>
                </a:solidFill>
                <a:effectLst>
                  <a:glow rad="88900">
                    <a:srgbClr val="FFFF00"/>
                  </a:glow>
                </a:effectLst>
              </a:rPr>
              <a:t>lea</a:t>
            </a:r>
            <a:r>
              <a:rPr lang="en-US" sz="4000" i="1" dirty="0" smtClean="0">
                <a:solidFill>
                  <a:srgbClr val="A50021"/>
                </a:solidFill>
                <a:effectLst>
                  <a:glow rad="88900">
                    <a:srgbClr val="FFFF00"/>
                  </a:glow>
                </a:effectLst>
              </a:rPr>
              <a:t>p</a:t>
            </a:r>
            <a:r>
              <a:rPr lang="en-US" sz="4000" i="1" u="sng" dirty="0" smtClean="0">
                <a:solidFill>
                  <a:srgbClr val="A50021"/>
                </a:solidFill>
                <a:effectLst>
                  <a:glow rad="88900">
                    <a:srgbClr val="FFFF00"/>
                  </a:glow>
                </a:effectLst>
              </a:rPr>
              <a:t>ed</a:t>
            </a:r>
            <a:r>
              <a:rPr lang="en-US" sz="4000" i="1" u="sng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 in her </a:t>
            </a:r>
            <a:r>
              <a:rPr lang="en-US" sz="4000" i="1" u="sng" dirty="0" smtClean="0">
                <a:solidFill>
                  <a:srgbClr val="002060"/>
                </a:solidFill>
                <a:effectLst>
                  <a:glow rad="88900">
                    <a:srgbClr val="00FF00"/>
                  </a:glow>
                </a:effectLst>
              </a:rPr>
              <a:t>womb</a:t>
            </a:r>
            <a:r>
              <a:rPr lang="en-US" sz="4000" i="1" dirty="0" smtClean="0">
                <a:solidFill>
                  <a:srgbClr val="002060"/>
                </a:solidFill>
                <a:effectLst>
                  <a:glow rad="88900">
                    <a:srgbClr val="00FF00"/>
                  </a:glow>
                </a:effectLst>
              </a:rPr>
              <a:t>.</a:t>
            </a:r>
            <a:r>
              <a:rPr lang="en-US" sz="1400" dirty="0" smtClean="0">
                <a:solidFill>
                  <a:srgbClr val="FF6600"/>
                </a:solidFill>
              </a:rPr>
              <a:t/>
            </a:r>
            <a:br>
              <a:rPr lang="en-US" sz="1400" dirty="0" smtClean="0">
                <a:solidFill>
                  <a:srgbClr val="FF6600"/>
                </a:solidFill>
              </a:rPr>
            </a:br>
            <a:endParaRPr lang="en-US" sz="14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14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6600"/>
                </a:solidFill>
              </a:rPr>
              <a:t/>
            </a:r>
            <a:br>
              <a:rPr lang="en-US" sz="40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endParaRPr lang="en-US" sz="40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1089" y="165709"/>
            <a:ext cx="5747657" cy="6251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Yes, please read this again!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731" y="4464698"/>
            <a:ext cx="10142375" cy="1959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Luke </a:t>
            </a:r>
            <a:r>
              <a:rPr lang="en-US" sz="4000" dirty="0">
                <a:solidFill>
                  <a:srgbClr val="C00000"/>
                </a:solidFill>
              </a:rPr>
              <a:t>2:42  </a:t>
            </a:r>
            <a:r>
              <a:rPr lang="en-US" sz="4000" dirty="0">
                <a:solidFill>
                  <a:srgbClr val="FF6600"/>
                </a:solidFill>
              </a:rPr>
              <a:t>And when He was </a:t>
            </a:r>
            <a:r>
              <a:rPr lang="en-US" sz="4000" b="1" u="sng" dirty="0">
                <a:solidFill>
                  <a:schemeClr val="bg1"/>
                </a:solidFill>
                <a:effectLst>
                  <a:glow rad="38100">
                    <a:srgbClr val="00FF00"/>
                  </a:glow>
                </a:effectLst>
              </a:rPr>
              <a:t>twelve</a:t>
            </a:r>
            <a:r>
              <a:rPr lang="en-US" sz="4000" dirty="0">
                <a:solidFill>
                  <a:srgbClr val="FF6600"/>
                </a:solidFill>
              </a:rPr>
              <a:t> years old, 	they went up to </a:t>
            </a:r>
            <a:r>
              <a:rPr lang="en-US" sz="4000" dirty="0" err="1">
                <a:solidFill>
                  <a:srgbClr val="FF6600"/>
                </a:solidFill>
              </a:rPr>
              <a:t>Yerushalayim</a:t>
            </a:r>
            <a:r>
              <a:rPr lang="en-US" sz="4000" dirty="0">
                <a:solidFill>
                  <a:srgbClr val="FF6600"/>
                </a:solidFill>
              </a:rPr>
              <a:t> according </a:t>
            </a:r>
            <a:r>
              <a:rPr lang="en-US" sz="4000" dirty="0" smtClean="0">
                <a:solidFill>
                  <a:srgbClr val="FF6600"/>
                </a:solidFill>
              </a:rPr>
              <a:t>to </a:t>
            </a:r>
            <a:br>
              <a:rPr lang="en-US" sz="40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the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glow rad="127000">
                    <a:srgbClr val="94D7E4">
                      <a:lumMod val="75000"/>
                    </a:srgbClr>
                  </a:glow>
                </a:effectLst>
              </a:rPr>
              <a:t>practice</a:t>
            </a:r>
            <a:r>
              <a:rPr lang="en-US" sz="4000" dirty="0">
                <a:solidFill>
                  <a:srgbClr val="FF6600"/>
                </a:solidFill>
              </a:rPr>
              <a:t> of the festival.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43267" y="6492875"/>
            <a:ext cx="448733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999" y="2593564"/>
            <a:ext cx="7060336" cy="18711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i="1" dirty="0">
                <a:solidFill>
                  <a:prstClr val="black"/>
                </a:solidFill>
              </a:rPr>
              <a:t>What </a:t>
            </a:r>
            <a:r>
              <a:rPr lang="en-US" sz="4000" b="1" i="1" dirty="0">
                <a:solidFill>
                  <a:prstClr val="black"/>
                </a:solidFill>
              </a:rPr>
              <a:t>important </a:t>
            </a:r>
            <a:br>
              <a:rPr lang="en-US" sz="4000" b="1" i="1" dirty="0">
                <a:solidFill>
                  <a:prstClr val="black"/>
                </a:solidFill>
              </a:rPr>
            </a:br>
            <a:r>
              <a:rPr lang="en-US" sz="4000" b="1" i="1" u="sng" dirty="0">
                <a:ln>
                  <a:solidFill>
                    <a:srgbClr val="FF0000"/>
                  </a:solidFill>
                </a:ln>
                <a:solidFill>
                  <a:srgbClr val="9933FF"/>
                </a:solidFill>
                <a:latin typeface="Arial Black" panose="020B0A04020102020204" pitchFamily="34" charset="0"/>
              </a:rPr>
              <a:t>DIRECT CONNECTION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9933FF"/>
                </a:solidFill>
                <a:latin typeface="Arial Black" panose="020B0A04020102020204" pitchFamily="34" charset="0"/>
              </a:rPr>
              <a:t> </a:t>
            </a:r>
            <a:b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9933FF"/>
                </a:solidFill>
                <a:latin typeface="Arial Black" panose="020B0A04020102020204" pitchFamily="34" charset="0"/>
              </a:rPr>
            </a:br>
            <a:r>
              <a:rPr lang="en-US" sz="4000" i="1" dirty="0">
                <a:solidFill>
                  <a:prstClr val="black"/>
                </a:solidFill>
              </a:rPr>
              <a:t>does this verse have to do with –</a:t>
            </a:r>
            <a:endParaRPr lang="en-CA" dirty="0"/>
          </a:p>
        </p:txBody>
      </p:sp>
      <p:sp>
        <p:nvSpPr>
          <p:cNvPr id="7" name="Notched Right Arrow 6"/>
          <p:cNvSpPr/>
          <p:nvPr/>
        </p:nvSpPr>
        <p:spPr>
          <a:xfrm rot="7327269">
            <a:off x="7735439" y="3236926"/>
            <a:ext cx="2262171" cy="694585"/>
          </a:xfrm>
          <a:prstGeom prst="notchedRightArrow">
            <a:avLst>
              <a:gd name="adj1" fmla="val 36797"/>
              <a:gd name="adj2" fmla="val 67189"/>
            </a:avLst>
          </a:prstGeom>
          <a:solidFill>
            <a:schemeClr val="bg1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6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34109" y="849085"/>
            <a:ext cx="10730204" cy="5859625"/>
          </a:xfrm>
          <a:prstGeom prst="flowChartAlternateProcess">
            <a:avLst/>
          </a:prstGeom>
          <a:solidFill>
            <a:srgbClr val="FFCC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glow rad="127000">
              <a:srgbClr val="D73DCC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Will Luke provide </a:t>
            </a:r>
            <a:r>
              <a:rPr lang="en-US" sz="4000" b="1" u="sng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crucial</a:t>
            </a:r>
            <a:r>
              <a:rPr lang="en-US" sz="4000" u="sng" dirty="0" smtClean="0">
                <a:solidFill>
                  <a:srgbClr val="002060"/>
                </a:solidFill>
              </a:rPr>
              <a:t> timin</a:t>
            </a:r>
            <a:r>
              <a:rPr lang="en-US" sz="4000" dirty="0" smtClean="0">
                <a:solidFill>
                  <a:srgbClr val="002060"/>
                </a:solidFill>
              </a:rPr>
              <a:t>g</a:t>
            </a:r>
            <a:r>
              <a:rPr lang="en-US" sz="4000" u="sng" dirty="0" smtClean="0">
                <a:solidFill>
                  <a:srgbClr val="002060"/>
                </a:solidFill>
              </a:rPr>
              <a:t> assistance</a:t>
            </a:r>
            <a:r>
              <a:rPr lang="en-US" sz="4000" dirty="0" smtClean="0">
                <a:solidFill>
                  <a:srgbClr val="002060"/>
                </a:solidFill>
              </a:rPr>
              <a:t> in determining the year that </a:t>
            </a:r>
            <a:r>
              <a:rPr lang="en-US" sz="4000" b="1" dirty="0" smtClean="0">
                <a:solidFill>
                  <a:srgbClr val="0C27AC"/>
                </a:solidFill>
              </a:rPr>
              <a:t>Yahusha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was born?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Will it also have an </a:t>
            </a:r>
            <a:r>
              <a:rPr lang="en-US" sz="40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immense bearing </a:t>
            </a:r>
            <a:r>
              <a:rPr lang="en-US" sz="4000" dirty="0" smtClean="0">
                <a:solidFill>
                  <a:srgbClr val="002060"/>
                </a:solidFill>
              </a:rPr>
              <a:t>on affirming His year of crucifixion?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832" y="4194109"/>
            <a:ext cx="10430069" cy="251460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Luke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2:46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passe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three </a:t>
            </a:r>
            <a:r>
              <a:rPr lang="en-US" sz="3200" b="1" dirty="0" err="1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dayes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 after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, that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they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found him </a:t>
            </a: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in the Temple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, sitting in the 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mids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of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the 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doctours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, both hearing them, and asking them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questions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															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Geneva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499012" y="324847"/>
            <a:ext cx="10955532" cy="6251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At </a:t>
            </a:r>
            <a:r>
              <a:rPr lang="en-CA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12,</a:t>
            </a:r>
            <a:r>
              <a:rPr lang="en-CA" sz="3600" dirty="0" smtClean="0">
                <a:solidFill>
                  <a:schemeClr val="bg1"/>
                </a:solidFill>
              </a:rPr>
              <a:t> Yahusha was, </a:t>
            </a:r>
            <a:r>
              <a:rPr lang="en-CA" sz="3600" b="1" i="1" dirty="0" smtClean="0">
                <a:solidFill>
                  <a:srgbClr val="C00000"/>
                </a:solidFill>
              </a:rPr>
              <a:t>after</a:t>
            </a:r>
            <a:r>
              <a:rPr lang="en-CA" sz="3600" dirty="0" smtClean="0">
                <a:solidFill>
                  <a:schemeClr val="bg1"/>
                </a:solidFill>
              </a:rPr>
              <a:t> </a:t>
            </a:r>
            <a:r>
              <a:rPr lang="en-CA" sz="3600" b="1" i="1" dirty="0" smtClean="0">
                <a:solidFill>
                  <a:srgbClr val="C00000"/>
                </a:solidFill>
              </a:rPr>
              <a:t>three days - </a:t>
            </a:r>
            <a:r>
              <a:rPr lang="en-CA" sz="3600" dirty="0" smtClean="0">
                <a:solidFill>
                  <a:schemeClr val="bg1"/>
                </a:solidFill>
              </a:rPr>
              <a:t>doing </a:t>
            </a:r>
            <a:r>
              <a:rPr lang="en-CA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</a:t>
            </a:r>
            <a:r>
              <a:rPr lang="en-CA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CA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1216" y="6492875"/>
            <a:ext cx="360784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9516740" y="3846546"/>
            <a:ext cx="709126" cy="690466"/>
          </a:xfrm>
          <a:prstGeom prst="irregularSeal1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xplosion 1 6"/>
          <p:cNvSpPr/>
          <p:nvPr/>
        </p:nvSpPr>
        <p:spPr>
          <a:xfrm>
            <a:off x="7173000" y="3904862"/>
            <a:ext cx="655384" cy="573834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 1 7"/>
          <p:cNvSpPr/>
          <p:nvPr/>
        </p:nvSpPr>
        <p:spPr>
          <a:xfrm>
            <a:off x="8278293" y="3846546"/>
            <a:ext cx="709126" cy="690466"/>
          </a:xfrm>
          <a:prstGeom prst="irregularSeal1">
            <a:avLst/>
          </a:prstGeom>
          <a:solidFill>
            <a:srgbClr val="9933FF"/>
          </a:solidFill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03" y="4224865"/>
            <a:ext cx="11829449" cy="2419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6600"/>
            </a:solidFill>
          </a:ln>
          <a:effectLst>
            <a:glow rad="127000">
              <a:srgbClr val="00FF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Luke </a:t>
            </a:r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2:49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He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asked them, </a:t>
            </a:r>
            <a:r>
              <a:rPr 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"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00FF99"/>
                  </a:glow>
                </a:effectLst>
                <a:latin typeface="Georgia" panose="02040502050405020303" pitchFamily="18" charset="0"/>
              </a:rPr>
              <a:t>Why</a:t>
            </a:r>
            <a:r>
              <a:rPr 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 were you looking for </a:t>
            </a: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me?</a:t>
            </a:r>
            <a:b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79400">
                    <a:srgbClr val="FFFF00"/>
                  </a:glow>
                </a:effectLst>
                <a:latin typeface="Georgia" panose="02040502050405020303" pitchFamily="18" charset="0"/>
              </a:rPr>
              <a:t>Did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79400">
                    <a:srgbClr val="FFFF00"/>
                  </a:glow>
                </a:effectLst>
                <a:latin typeface="Georgia" panose="02040502050405020303" pitchFamily="18" charset="0"/>
              </a:rPr>
              <a:t>you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79400">
                    <a:srgbClr val="FFFF00"/>
                  </a:glow>
                </a:effectLst>
                <a:latin typeface="Georgia" panose="02040502050405020303" pitchFamily="18" charset="0"/>
              </a:rPr>
              <a:t>not know</a:t>
            </a:r>
            <a:endParaRPr lang="en-CA" sz="3200" dirty="0">
              <a:ln>
                <a:solidFill>
                  <a:sysClr val="windowText" lastClr="000000"/>
                </a:solidFill>
              </a:ln>
              <a:effectLst>
                <a:glow rad="279400">
                  <a:srgbClr val="FFFF00"/>
                </a:glo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94522" y="1264540"/>
            <a:ext cx="11119072" cy="2516909"/>
          </a:xfrm>
          <a:prstGeom prst="flowChartAlternateProcess">
            <a:avLst/>
          </a:prstGeom>
          <a:solidFill>
            <a:srgbClr val="FFCCFF"/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effectLst>
            <a:glow rad="127000">
              <a:srgbClr val="D73DCC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Luke 2:48</a:t>
            </a:r>
            <a:r>
              <a:rPr lang="en-US" sz="4000" dirty="0" smtClean="0"/>
              <a:t>  </a:t>
            </a:r>
            <a:r>
              <a:rPr lang="en-US" sz="4000" dirty="0">
                <a:solidFill>
                  <a:srgbClr val="002060"/>
                </a:solidFill>
              </a:rPr>
              <a:t>When </a:t>
            </a:r>
            <a:r>
              <a:rPr lang="en-US" sz="4000" dirty="0" smtClean="0">
                <a:solidFill>
                  <a:srgbClr val="002060"/>
                </a:solidFill>
              </a:rPr>
              <a:t>[</a:t>
            </a:r>
            <a:r>
              <a:rPr lang="en-US" sz="4000" dirty="0" smtClean="0">
                <a:solidFill>
                  <a:srgbClr val="0066FF"/>
                </a:solidFill>
              </a:rPr>
              <a:t>Yahusha’s</a:t>
            </a:r>
            <a:r>
              <a:rPr lang="en-US" sz="4000" dirty="0" smtClean="0">
                <a:solidFill>
                  <a:srgbClr val="002060"/>
                </a:solidFill>
              </a:rPr>
              <a:t>] </a:t>
            </a:r>
            <a:r>
              <a:rPr lang="en-US" sz="4000" dirty="0">
                <a:solidFill>
                  <a:srgbClr val="002060"/>
                </a:solidFill>
              </a:rPr>
              <a:t>parents saw him, they were shocked. His mother asked him, </a:t>
            </a:r>
            <a:r>
              <a:rPr lang="en-US" sz="4000" dirty="0" smtClean="0">
                <a:solidFill>
                  <a:srgbClr val="002060"/>
                </a:solidFill>
              </a:rPr>
              <a:t>”Son</a:t>
            </a:r>
            <a:r>
              <a:rPr lang="en-US" sz="4000" dirty="0">
                <a:solidFill>
                  <a:srgbClr val="002060"/>
                </a:solidFill>
              </a:rPr>
              <a:t>, why have you treated us like this? </a:t>
            </a:r>
            <a:r>
              <a:rPr lang="en-US" sz="4000" dirty="0" smtClean="0">
                <a:solidFill>
                  <a:srgbClr val="002060"/>
                </a:solidFill>
              </a:rPr>
              <a:t> Your </a:t>
            </a:r>
            <a:r>
              <a:rPr lang="en-US" sz="4000" dirty="0">
                <a:solidFill>
                  <a:srgbClr val="002060"/>
                </a:solidFill>
              </a:rPr>
              <a:t>father and 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I </a:t>
            </a:r>
            <a:r>
              <a:rPr lang="en-US" sz="4000" dirty="0">
                <a:solidFill>
                  <a:srgbClr val="002060"/>
                </a:solidFill>
              </a:rPr>
              <a:t>have been worried sick looking for you</a:t>
            </a:r>
            <a:r>
              <a:rPr lang="en-US" sz="4000" dirty="0" smtClean="0">
                <a:solidFill>
                  <a:srgbClr val="002060"/>
                </a:solidFill>
              </a:rPr>
              <a:t>!”      </a:t>
            </a:r>
            <a:r>
              <a:rPr lang="en-US" sz="2400" dirty="0" smtClean="0">
                <a:solidFill>
                  <a:srgbClr val="002060"/>
                </a:solidFill>
              </a:rPr>
              <a:t>ISV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4522" y="247267"/>
            <a:ext cx="11159413" cy="6251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was </a:t>
            </a:r>
            <a:r>
              <a:rPr lang="en-CA" sz="3600" b="1" dirty="0" smtClean="0">
                <a:solidFill>
                  <a:srgbClr val="0066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Yahusha’s</a:t>
            </a:r>
            <a:r>
              <a:rPr lang="en-CA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response at being questioned? </a:t>
            </a:r>
            <a:endParaRPr lang="en-CA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5255" y="5555974"/>
            <a:ext cx="3630398" cy="18385"/>
          </a:xfrm>
          <a:prstGeom prst="line">
            <a:avLst/>
          </a:prstGeom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90254" y="6143632"/>
            <a:ext cx="4993504" cy="31231"/>
          </a:xfrm>
          <a:prstGeom prst="line">
            <a:avLst/>
          </a:prstGeom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668953" y="6231767"/>
            <a:ext cx="1270534" cy="297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bg1"/>
                </a:solidFill>
              </a:rPr>
              <a:t>Peschitta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1958" y="6584382"/>
            <a:ext cx="401921" cy="282859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0556" y="4858292"/>
            <a:ext cx="5834575" cy="131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  <a:t>that I would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  <a:t>be</a:t>
            </a:r>
            <a:br>
              <a:rPr lang="en-US" sz="2800" b="1" dirty="0" smtClean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effectLst>
                  <a:glow rad="406400">
                    <a:srgbClr val="FFCCFF"/>
                  </a:glow>
                </a:effectLst>
                <a:latin typeface="Georgia" panose="02040502050405020303" pitchFamily="18" charset="0"/>
              </a:rPr>
              <a:t>IN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glow rad="279400">
                    <a:srgbClr val="A2CF49">
                      <a:lumMod val="60000"/>
                      <a:lumOff val="40000"/>
                    </a:srgbClr>
                  </a:glow>
                </a:effectLst>
                <a:latin typeface="Georgia" panose="02040502050405020303" pitchFamily="18" charset="0"/>
              </a:rPr>
              <a:t>the house of my Father?</a:t>
            </a:r>
            <a:r>
              <a:rPr lang="en-US" sz="28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"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en-CA" sz="280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 flipH="1">
            <a:off x="3905788" y="4370724"/>
            <a:ext cx="2559038" cy="2572018"/>
            <a:chOff x="1107869" y="3964104"/>
            <a:chExt cx="2698102" cy="2637697"/>
          </a:xfrm>
        </p:grpSpPr>
        <p:sp>
          <p:nvSpPr>
            <p:cNvPr id="11" name="Rounded Rectangle 10"/>
            <p:cNvSpPr/>
            <p:nvPr/>
          </p:nvSpPr>
          <p:spPr>
            <a:xfrm>
              <a:off x="2076628" y="4683095"/>
              <a:ext cx="914400" cy="52984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41AE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Picture 11" descr="C:\Users\Rae\Desktop\blue face what clea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7869" y="3964104"/>
              <a:ext cx="2698102" cy="26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ounded Rectangle 13"/>
          <p:cNvSpPr/>
          <p:nvPr/>
        </p:nvSpPr>
        <p:spPr>
          <a:xfrm>
            <a:off x="230945" y="5747550"/>
            <a:ext cx="4119113" cy="8297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solidFill>
                  <a:srgbClr val="3E3EF0"/>
                </a:solidFill>
              </a:rPr>
              <a:t>Yahusha</a:t>
            </a:r>
            <a:r>
              <a:rPr lang="en-CA" sz="2400" dirty="0" smtClean="0">
                <a:solidFill>
                  <a:schemeClr val="bg1"/>
                </a:solidFill>
              </a:rPr>
              <a:t> placed His parents “</a:t>
            </a:r>
            <a:r>
              <a:rPr lang="en-CA" sz="2400" u="sng" dirty="0" smtClean="0">
                <a:solidFill>
                  <a:schemeClr val="bg1"/>
                </a:solidFill>
              </a:rPr>
              <a:t>on the stand</a:t>
            </a:r>
            <a:r>
              <a:rPr lang="en-CA" sz="2400" dirty="0" smtClean="0">
                <a:solidFill>
                  <a:schemeClr val="bg1"/>
                </a:solidFill>
              </a:rPr>
              <a:t>” for </a:t>
            </a:r>
            <a:r>
              <a:rPr lang="en-CA" sz="2400" b="1" dirty="0" smtClean="0">
                <a:solidFill>
                  <a:srgbClr val="D73DCC"/>
                </a:solidFill>
              </a:rPr>
              <a:t>accountability!</a:t>
            </a:r>
            <a:endParaRPr lang="en-CA" sz="2400" b="1" dirty="0">
              <a:solidFill>
                <a:srgbClr val="D73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e\Desktop\Edit Tschoepe for CCC\2. Galatians &amp; Beggerly Elements\Galatians Art\questions12bkg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1" y="0"/>
            <a:ext cx="13423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89131" y="510906"/>
            <a:ext cx="8259188" cy="5673993"/>
          </a:xfrm>
          <a:prstGeom prst="roundRect">
            <a:avLst>
              <a:gd name="adj" fmla="val 11725"/>
            </a:avLst>
          </a:prstGeom>
          <a:solidFill>
            <a:srgbClr val="FFFF00"/>
          </a:solidFill>
          <a:ln w="285750">
            <a:solidFill>
              <a:srgbClr val="FFCC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With </a:t>
            </a:r>
            <a:r>
              <a:rPr lang="en-US" sz="3200" dirty="0" smtClean="0">
                <a:solidFill>
                  <a:srgbClr val="3E3EF0"/>
                </a:solidFill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</a:rPr>
              <a:t> speaking these words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His parents,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is it possible to understand that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3E3EF0"/>
                </a:solidFill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</a:rPr>
              <a:t> was declaring -  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3E3EF0"/>
                </a:solidFill>
              </a:rPr>
              <a:t>I am observing the Mo-</a:t>
            </a:r>
            <a:r>
              <a:rPr lang="en-US" sz="4400" b="1" dirty="0" err="1" smtClean="0">
                <a:solidFill>
                  <a:srgbClr val="3E3EF0"/>
                </a:solidFill>
              </a:rPr>
              <a:t>edim</a:t>
            </a:r>
            <a:r>
              <a:rPr lang="en-US" sz="4400" b="1" dirty="0" smtClean="0">
                <a:solidFill>
                  <a:srgbClr val="3E3EF0"/>
                </a:solidFill>
              </a:rPr>
              <a:t> of  </a:t>
            </a:r>
            <a:br>
              <a:rPr lang="en-US" sz="4400" b="1" dirty="0" smtClean="0">
                <a:solidFill>
                  <a:srgbClr val="3E3EF0"/>
                </a:solidFill>
              </a:rPr>
            </a:br>
            <a:r>
              <a:rPr lang="en-US" sz="4400" b="1" dirty="0" smtClean="0">
                <a:solidFill>
                  <a:srgbClr val="3E3EF0"/>
                </a:solidFill>
              </a:rPr>
              <a:t>Yahuah’s Covenant Calendar; </a:t>
            </a:r>
            <a:br>
              <a:rPr lang="en-US" sz="4400" b="1" dirty="0" smtClean="0">
                <a:solidFill>
                  <a:srgbClr val="3E3EF0"/>
                </a:solidFill>
              </a:rPr>
            </a:br>
            <a:r>
              <a:rPr lang="en-US" sz="4400" b="1" dirty="0" smtClean="0">
                <a:ln w="28575">
                  <a:solidFill>
                    <a:srgbClr val="3E3EF0"/>
                  </a:solidFill>
                </a:ln>
                <a:solidFill>
                  <a:srgbClr val="FF0000"/>
                </a:solidFill>
              </a:rPr>
              <a:t>your lunar reckoning is an abomination! </a:t>
            </a:r>
            <a:endParaRPr lang="en-US" sz="4400" b="1" dirty="0">
              <a:ln w="28575">
                <a:solidFill>
                  <a:srgbClr val="3E3E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8" y="1914208"/>
            <a:ext cx="11332542" cy="1881921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5400" b="1" i="1" u="sng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BUT THEY DID NOT UNDERSTAND</a:t>
            </a:r>
            <a:endParaRPr lang="en-CA" sz="5400" b="1" i="1" dirty="0">
              <a:solidFill>
                <a:srgbClr val="0C27A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CA" sz="4400" u="sng" dirty="0" smtClean="0"/>
              <a:t>the </a:t>
            </a:r>
            <a:r>
              <a:rPr lang="en-CA" sz="44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Word</a:t>
            </a:r>
            <a:r>
              <a:rPr lang="en-CA" sz="44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 				</a:t>
            </a:r>
            <a:r>
              <a:rPr lang="en-CA" sz="2800" dirty="0" smtClean="0"/>
              <a:t>-</a:t>
            </a:r>
            <a:r>
              <a:rPr lang="en-CA" sz="28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3200" dirty="0" smtClean="0"/>
              <a:t>which He spoke to them.   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Luke 2:50</a:t>
            </a: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8" y="4404049"/>
            <a:ext cx="11332542" cy="2090057"/>
          </a:xfrm>
          <a:prstGeom prst="roundRect">
            <a:avLst/>
          </a:prstGeom>
          <a:solidFill>
            <a:srgbClr val="00FF99"/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The Word </a:t>
            </a:r>
            <a:r>
              <a:rPr lang="en-CA" sz="3600" dirty="0" smtClean="0">
                <a:solidFill>
                  <a:srgbClr val="3E3EF0"/>
                </a:solidFill>
              </a:rPr>
              <a:t>(of which Yahusha spoke) preserves the </a:t>
            </a:r>
            <a:r>
              <a:rPr lang="en-CA" sz="3600" b="1" u="sng" dirty="0" smtClean="0">
                <a:solidFill>
                  <a:srgbClr val="3E3EF0"/>
                </a:solidFill>
              </a:rPr>
              <a:t>Covenant</a:t>
            </a:r>
            <a:r>
              <a:rPr lang="en-CA" sz="3600" dirty="0" smtClean="0">
                <a:solidFill>
                  <a:srgbClr val="3E3EF0"/>
                </a:solidFill>
              </a:rPr>
              <a:t> - </a:t>
            </a:r>
            <a:r>
              <a:rPr lang="en-CA" sz="3600" b="1" dirty="0" smtClean="0">
                <a:solidFill>
                  <a:srgbClr val="3E3EF0"/>
                </a:solidFill>
                <a:effectLst>
                  <a:glow rad="127000">
                    <a:srgbClr val="FFCCFF"/>
                  </a:glow>
                </a:effectLst>
              </a:rPr>
              <a:t>SHANEH</a:t>
            </a:r>
            <a:r>
              <a:rPr lang="en-CA" sz="3600" dirty="0" smtClean="0">
                <a:solidFill>
                  <a:srgbClr val="3E3EF0"/>
                </a:solidFill>
              </a:rPr>
              <a:t> based statutes which Yahusha was </a:t>
            </a:r>
            <a:r>
              <a:rPr lang="en-CA" sz="3600" b="1" u="sng" dirty="0" smtClean="0">
                <a:solidFill>
                  <a:srgbClr val="3E3EF0"/>
                </a:solidFill>
                <a:latin typeface="Arial Black" panose="020B0A04020102020204" pitchFamily="34" charset="0"/>
              </a:rPr>
              <a:t>DIRECTLY</a:t>
            </a:r>
            <a:r>
              <a:rPr lang="en-CA" sz="3600" dirty="0" smtClean="0">
                <a:solidFill>
                  <a:srgbClr val="3E3EF0"/>
                </a:solidFill>
              </a:rPr>
              <a:t> being obedient to!  </a:t>
            </a:r>
            <a:endParaRPr lang="en-CA" sz="3600" dirty="0">
              <a:solidFill>
                <a:srgbClr val="3E3EF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8881" y="573770"/>
            <a:ext cx="7896034" cy="73251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Consider </a:t>
            </a: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the state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 of 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0066FF"/>
                </a:solidFill>
              </a:rPr>
              <a:t>Yahusha’s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 earthly parents.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3224" y="6502206"/>
            <a:ext cx="388776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16</a:t>
            </a:fld>
            <a:endParaRPr lang="en-US" sz="1400" dirty="0"/>
          </a:p>
        </p:txBody>
      </p:sp>
      <p:pic>
        <p:nvPicPr>
          <p:cNvPr id="2050" name="Picture 2" descr="https://www.myjerusalemstore.com/media/catalog/product/Assets/NewProductImages/product_page_image_large_no_frame/D/e/Deluxe-Mini-Torah-Scroll-Replica-JT-1107-3_large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629" y="2986504"/>
            <a:ext cx="1619250" cy="161925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5652" y="591853"/>
            <a:ext cx="11332542" cy="2412601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3E3EF0"/>
                </a:solidFill>
              </a:rPr>
              <a:t>Yahusha’s</a:t>
            </a:r>
            <a:r>
              <a:rPr lang="en-CA" sz="2800" dirty="0" smtClean="0">
                <a:solidFill>
                  <a:schemeClr val="bg1"/>
                </a:solidFill>
              </a:rPr>
              <a:t> earthly parents did </a:t>
            </a:r>
            <a:r>
              <a:rPr lang="en-CA" sz="2800" b="1" u="sng" dirty="0" smtClean="0">
                <a:solidFill>
                  <a:schemeClr val="bg1"/>
                </a:solidFill>
              </a:rPr>
              <a:t>not</a:t>
            </a:r>
            <a:r>
              <a:rPr lang="en-CA" sz="2800" dirty="0" smtClean="0">
                <a:solidFill>
                  <a:schemeClr val="bg1"/>
                </a:solidFill>
              </a:rPr>
              <a:t> have a correct understanding of Covenant Torah!  They had been deceived by years and years of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lunar reckoning contamination </a:t>
            </a:r>
            <a:r>
              <a:rPr lang="en-CA" sz="2800" dirty="0" smtClean="0">
                <a:solidFill>
                  <a:schemeClr val="bg1"/>
                </a:solidFill>
              </a:rPr>
              <a:t>through the 2</a:t>
            </a:r>
            <a:r>
              <a:rPr lang="en-CA" sz="2800" baseline="30000" dirty="0" smtClean="0">
                <a:solidFill>
                  <a:schemeClr val="bg1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Temple era deception which revered </a:t>
            </a:r>
            <a:r>
              <a:rPr lang="en-CA" sz="2800" u="sng" dirty="0" smtClean="0">
                <a:solidFill>
                  <a:schemeClr val="bg1"/>
                </a:solidFill>
              </a:rPr>
              <a:t>imposter</a:t>
            </a:r>
            <a:r>
              <a:rPr lang="en-CA" sz="2800" dirty="0" smtClean="0">
                <a:solidFill>
                  <a:schemeClr val="bg1"/>
                </a:solidFill>
              </a:rPr>
              <a:t> High Priests - (through political assignment!)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5652" y="3722916"/>
            <a:ext cx="11332542" cy="2845836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0070C0"/>
                </a:solidFill>
              </a:rPr>
              <a:t>Yahusha’s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 earthly parents were </a:t>
            </a: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not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 observing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0070C0"/>
                </a:solidFill>
              </a:rPr>
              <a:t>Yahuah’s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 established Calendar within His Covenant, at that time!  They were observing the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traditions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of the </a:t>
            </a:r>
            <a:r>
              <a:rPr lang="en-CA" sz="2800" b="1" dirty="0" err="1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Yahudim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</a:rPr>
              <a:t>!   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73000"/>
                    </a:schemeClr>
                  </a:glow>
                </a:effectLst>
              </a:rPr>
              <a:t>They had syncretism in their lives!</a:t>
            </a:r>
            <a:b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73000"/>
                    </a:schemeClr>
                  </a:glow>
                </a:effectLst>
              </a:rPr>
            </a:b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Yahusha was witnessin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g </a:t>
            </a: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and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 g</a:t>
            </a: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ivin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g </a:t>
            </a:r>
            <a:r>
              <a:rPr lang="en-CA" sz="2800" b="1" u="sng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them notification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3E3EF0"/>
                </a:solidFill>
              </a:rPr>
              <a:t>!</a:t>
            </a:r>
            <a:r>
              <a:rPr lang="en-CA" sz="2800" dirty="0" smtClean="0">
                <a:solidFill>
                  <a:srgbClr val="3E3EF0"/>
                </a:solidFill>
              </a:rPr>
              <a:t/>
            </a:r>
            <a:br>
              <a:rPr lang="en-CA" sz="2800" dirty="0" smtClean="0">
                <a:solidFill>
                  <a:srgbClr val="3E3EF0"/>
                </a:solidFill>
              </a:rPr>
            </a:br>
            <a:endParaRPr lang="en-CA" sz="2800" dirty="0" smtClean="0">
              <a:solidFill>
                <a:srgbClr val="3E3EF0"/>
              </a:solidFill>
            </a:endParaRPr>
          </a:p>
          <a:p>
            <a:pPr algn="ctr"/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8194" y="6492875"/>
            <a:ext cx="403806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17</a:t>
            </a:fld>
            <a:endParaRPr lang="en-US" sz="1400" dirty="0"/>
          </a:p>
        </p:txBody>
      </p:sp>
      <p:pic>
        <p:nvPicPr>
          <p:cNvPr id="5" name="Picture 2" descr="C:\Users\Rae\Desktop\Edit Tschoepe for CCC\2. Galatians &amp; Beggerly Elements\Galatians Art\questions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5171234"/>
            <a:ext cx="2178051" cy="1580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11400" y="5589440"/>
            <a:ext cx="8372213" cy="9457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800" u="sng" dirty="0">
                <a:solidFill>
                  <a:prstClr val="black"/>
                </a:solidFill>
              </a:rPr>
              <a:t>Do </a:t>
            </a:r>
            <a:r>
              <a:rPr lang="en-CA" sz="2800" b="1" i="1" u="sng" dirty="0">
                <a:solidFill>
                  <a:prstClr val="black"/>
                </a:solidFill>
              </a:rPr>
              <a:t>we</a:t>
            </a:r>
            <a:r>
              <a:rPr lang="en-CA" sz="2800" u="sng" dirty="0">
                <a:solidFill>
                  <a:prstClr val="black"/>
                </a:solidFill>
              </a:rPr>
              <a:t> reall</a:t>
            </a:r>
            <a:r>
              <a:rPr lang="en-CA" sz="2800" dirty="0">
                <a:solidFill>
                  <a:prstClr val="black"/>
                </a:solidFill>
              </a:rPr>
              <a:t>y </a:t>
            </a:r>
            <a:r>
              <a:rPr lang="en-CA" sz="2800" u="sng" dirty="0">
                <a:solidFill>
                  <a:prstClr val="black"/>
                </a:solidFill>
              </a:rPr>
              <a:t>understand the tremendous lon</a:t>
            </a:r>
            <a:r>
              <a:rPr lang="en-CA" sz="2800" dirty="0">
                <a:solidFill>
                  <a:prstClr val="black"/>
                </a:solidFill>
              </a:rPr>
              <a:t>g </a:t>
            </a:r>
            <a:r>
              <a:rPr lang="en-CA" sz="2800" u="sng" dirty="0">
                <a:solidFill>
                  <a:prstClr val="black"/>
                </a:solidFill>
              </a:rPr>
              <a:t>reachin</a:t>
            </a:r>
            <a:r>
              <a:rPr lang="en-CA" sz="2800" dirty="0">
                <a:solidFill>
                  <a:prstClr val="black"/>
                </a:solidFill>
              </a:rPr>
              <a:t>g </a:t>
            </a:r>
            <a:br>
              <a:rPr lang="en-CA" sz="2800" dirty="0">
                <a:solidFill>
                  <a:prstClr val="black"/>
                </a:solidFill>
              </a:rPr>
            </a:br>
            <a:r>
              <a:rPr lang="en-CA" sz="2800" u="sng" dirty="0">
                <a:solidFill>
                  <a:prstClr val="black"/>
                </a:solidFill>
              </a:rPr>
              <a:t>im</a:t>
            </a:r>
            <a:r>
              <a:rPr lang="en-CA" sz="2800" dirty="0">
                <a:solidFill>
                  <a:prstClr val="black"/>
                </a:solidFill>
              </a:rPr>
              <a:t>p</a:t>
            </a:r>
            <a:r>
              <a:rPr lang="en-CA" sz="2800" u="sng" dirty="0">
                <a:solidFill>
                  <a:prstClr val="black"/>
                </a:solidFill>
              </a:rPr>
              <a:t>lications of this </a:t>
            </a:r>
            <a:r>
              <a:rPr lang="en-CA" sz="2800" u="sng" dirty="0" smtClean="0">
                <a:solidFill>
                  <a:prstClr val="black"/>
                </a:solidFill>
              </a:rPr>
              <a:t>last statement</a:t>
            </a:r>
            <a:r>
              <a:rPr lang="en-CA" sz="28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72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14" y="357673"/>
            <a:ext cx="11913738" cy="3822441"/>
          </a:xfrm>
        </p:spPr>
        <p:txBody>
          <a:bodyPr anchor="ctr">
            <a:noAutofit/>
          </a:bodyPr>
          <a:lstStyle/>
          <a:p>
            <a:r>
              <a:rPr lang="en-CA" dirty="0" smtClean="0"/>
              <a:t>In the year that Yahusha was 12 years of age, </a:t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u="sng" dirty="0" smtClean="0">
                <a:solidFill>
                  <a:srgbClr val="00FF99"/>
                </a:solidFill>
              </a:rPr>
              <a:t>the </a:t>
            </a:r>
            <a:r>
              <a:rPr lang="en-CA" dirty="0" smtClean="0">
                <a:solidFill>
                  <a:srgbClr val="00FF99"/>
                </a:solidFill>
              </a:rPr>
              <a:t>y</a:t>
            </a:r>
            <a:r>
              <a:rPr lang="en-CA" u="sng" dirty="0" smtClean="0">
                <a:solidFill>
                  <a:srgbClr val="00FF99"/>
                </a:solidFill>
              </a:rPr>
              <a:t>ear of His accountabilit</a:t>
            </a:r>
            <a:r>
              <a:rPr lang="en-CA" dirty="0" smtClean="0">
                <a:solidFill>
                  <a:srgbClr val="00FF99"/>
                </a:solidFill>
              </a:rPr>
              <a:t>y,</a:t>
            </a:r>
            <a:r>
              <a:rPr lang="en-CA" u="sng" dirty="0" smtClean="0">
                <a:solidFill>
                  <a:srgbClr val="00FF99"/>
                </a:solidFill>
              </a:rPr>
              <a:t> </a:t>
            </a:r>
            <a:br>
              <a:rPr lang="en-CA" u="sng" dirty="0" smtClean="0">
                <a:solidFill>
                  <a:srgbClr val="00FF99"/>
                </a:solidFill>
              </a:rPr>
            </a:br>
            <a:r>
              <a:rPr lang="en-CA" dirty="0" smtClean="0"/>
              <a:t>		He was  - “</a:t>
            </a:r>
            <a:r>
              <a:rPr lang="en-CA" b="1" i="1" strike="sngStrike" dirty="0" smtClean="0">
                <a:solidFill>
                  <a:srgbClr val="FFCCFF"/>
                </a:solidFill>
              </a:rPr>
              <a:t>found</a:t>
            </a:r>
            <a:r>
              <a:rPr lang="en-CA" dirty="0" smtClean="0"/>
              <a:t>” –</a:t>
            </a:r>
            <a:r>
              <a:rPr lang="en-CA" b="1" i="1" dirty="0" smtClean="0">
                <a:solidFill>
                  <a:srgbClr val="FFCCFF"/>
                </a:solidFill>
              </a:rPr>
              <a:t> </a:t>
            </a:r>
            <a:r>
              <a:rPr lang="en-CA" b="1" i="1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DISCOVERED</a:t>
            </a:r>
            <a:r>
              <a:rPr lang="en-CA" b="1" i="1" dirty="0" smtClean="0">
                <a:solidFill>
                  <a:srgbClr val="FFCCFF"/>
                </a:solidFill>
              </a:rPr>
              <a:t> -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		on the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effectLst>
                  <a:glow rad="88900">
                    <a:srgbClr val="FFFF00"/>
                  </a:glow>
                </a:effectLst>
              </a:rPr>
              <a:t> 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88900">
                    <a:srgbClr val="FFFF00"/>
                  </a:glow>
                </a:effectLst>
              </a:rPr>
              <a:t>3</a:t>
            </a:r>
            <a:r>
              <a:rPr lang="en-CA" b="1" baseline="30000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88900">
                    <a:srgbClr val="FFFF00"/>
                  </a:glow>
                </a:effectLst>
              </a:rPr>
              <a:t>rd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effectLst>
                  <a:glow rad="88900">
                    <a:srgbClr val="FFFF00"/>
                  </a:glow>
                </a:effectLst>
              </a:rPr>
              <a:t>  </a:t>
            </a:r>
            <a:r>
              <a:rPr lang="en-CA" dirty="0" smtClean="0"/>
              <a:t>cycle </a:t>
            </a:r>
            <a:r>
              <a:rPr lang="en-CA" u="sng" dirty="0" smtClean="0"/>
              <a:t>followin</a:t>
            </a:r>
            <a:r>
              <a:rPr lang="en-CA" dirty="0" smtClean="0"/>
              <a:t>g the “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practice</a:t>
            </a:r>
            <a:r>
              <a:rPr lang="en-CA" dirty="0" smtClean="0">
                <a:solidFill>
                  <a:srgbClr val="FFCCFF"/>
                </a:solidFill>
              </a:rPr>
              <a:t> of the feast</a:t>
            </a:r>
            <a:r>
              <a:rPr lang="en-CA" dirty="0" smtClean="0"/>
              <a:t>” -</a:t>
            </a:r>
            <a:br>
              <a:rPr lang="en-CA" dirty="0" smtClean="0"/>
            </a:br>
            <a:r>
              <a:rPr lang="en-CA" dirty="0" smtClean="0"/>
              <a:t>	(that  “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practice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/>
              </a:rPr>
              <a:t>”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dirty="0" smtClean="0">
                <a:solidFill>
                  <a:srgbClr val="FFCCFF"/>
                </a:solidFill>
              </a:rPr>
              <a:t> being – </a:t>
            </a:r>
            <a:r>
              <a:rPr lang="en-CA" dirty="0">
                <a:solidFill>
                  <a:srgbClr val="FFCCFF"/>
                </a:solidFill>
              </a:rPr>
              <a:t>a</a:t>
            </a:r>
            <a:r>
              <a:rPr lang="en-CA" dirty="0" smtClean="0">
                <a:solidFill>
                  <a:srgbClr val="FFCCFF"/>
                </a:solidFill>
              </a:rPr>
              <a:t> </a:t>
            </a:r>
            <a:r>
              <a:rPr lang="en-CA" dirty="0" smtClean="0">
                <a:solidFill>
                  <a:srgbClr val="D73DCC"/>
                </a:solidFill>
              </a:rPr>
              <a:t>Jewish </a:t>
            </a:r>
            <a:r>
              <a:rPr lang="en-CA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LUNAR</a:t>
            </a:r>
            <a:r>
              <a:rPr lang="en-CA" b="1" dirty="0" smtClean="0">
                <a:solidFill>
                  <a:srgbClr val="FF0000"/>
                </a:solidFill>
              </a:rPr>
              <a:t> BASED </a:t>
            </a:r>
            <a:r>
              <a:rPr lang="en-CA" dirty="0" smtClean="0">
                <a:solidFill>
                  <a:schemeClr val="tx1"/>
                </a:solidFill>
              </a:rPr>
              <a:t>feast.</a:t>
            </a:r>
            <a:r>
              <a:rPr lang="en-CA" b="1" dirty="0" smtClean="0">
                <a:solidFill>
                  <a:srgbClr val="FF0000"/>
                </a:solidFill>
              </a:rPr>
              <a:t> 	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dirty="0"/>
              <a:t>	</a:t>
            </a:r>
            <a:r>
              <a:rPr lang="en-CA" dirty="0" smtClean="0"/>
              <a:t>	  After </a:t>
            </a:r>
            <a:r>
              <a:rPr lang="en-CA" b="1" u="sng" dirty="0" smtClean="0">
                <a:ln>
                  <a:solidFill>
                    <a:srgbClr val="0066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their</a:t>
            </a:r>
            <a:r>
              <a:rPr lang="en-CA" dirty="0" smtClean="0">
                <a:latin typeface="Arial Black" panose="020B0A04020102020204" pitchFamily="34" charset="0"/>
              </a:rPr>
              <a:t> </a:t>
            </a:r>
            <a:r>
              <a:rPr lang="en-CA" dirty="0" smtClean="0"/>
              <a:t>feast, a </a:t>
            </a:r>
            <a:r>
              <a:rPr lang="en-CA" b="1" dirty="0" smtClean="0">
                <a:solidFill>
                  <a:srgbClr val="FFFF00"/>
                </a:solidFill>
              </a:rPr>
              <a:t>responsible Yahusha</a:t>
            </a:r>
            <a:r>
              <a:rPr lang="en-CA" dirty="0" smtClean="0"/>
              <a:t> was – </a:t>
            </a: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DISCOVERED</a:t>
            </a:r>
            <a:b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</a:b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 </a:t>
            </a:r>
            <a:b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</a:b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			</a:t>
            </a:r>
          </a:p>
          <a:p>
            <a:endParaRPr lang="en-CA" dirty="0" smtClean="0"/>
          </a:p>
        </p:txBody>
      </p:sp>
      <p:sp>
        <p:nvSpPr>
          <p:cNvPr id="2" name="Rounded Rectangle 1"/>
          <p:cNvSpPr/>
          <p:nvPr/>
        </p:nvSpPr>
        <p:spPr>
          <a:xfrm rot="20556424">
            <a:off x="732724" y="3284431"/>
            <a:ext cx="2073556" cy="914400"/>
          </a:xfrm>
          <a:prstGeom prst="roundRect">
            <a:avLst/>
          </a:prstGeom>
          <a:solidFill>
            <a:srgbClr val="D73DCC"/>
          </a:solidFill>
          <a:ln w="381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ln>
                  <a:solidFill>
                    <a:srgbClr val="0066FF"/>
                  </a:solidFill>
                </a:ln>
                <a:solidFill>
                  <a:srgbClr val="00FF99"/>
                </a:solidFill>
              </a:rPr>
              <a:t>WHERE?</a:t>
            </a:r>
            <a:endParaRPr lang="en-CA" sz="3600" b="1" dirty="0">
              <a:ln>
                <a:solidFill>
                  <a:srgbClr val="0066FF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685" y="4277469"/>
            <a:ext cx="7828385" cy="21647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CA" sz="4000" b="1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	</a:t>
            </a:r>
            <a:r>
              <a:rPr lang="en-CA" sz="4000" b="1" dirty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</a:t>
            </a:r>
            <a:r>
              <a:rPr lang="en-CA" sz="4000" b="1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Why “</a:t>
            </a:r>
            <a:r>
              <a:rPr lang="en-CA" sz="4000" b="1" dirty="0" smtClean="0">
                <a:ln w="19050">
                  <a:solidFill>
                    <a:srgbClr val="00FF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PRACTICE</a:t>
            </a:r>
            <a:r>
              <a:rPr lang="en-CA" sz="4000" b="1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”? </a:t>
            </a:r>
            <a:br>
              <a:rPr lang="en-CA" sz="4000" b="1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</a:br>
            <a:r>
              <a:rPr lang="en-CA" sz="4000" b="1" dirty="0" smtClean="0">
                <a:ln w="1270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</a:t>
            </a:r>
            <a:r>
              <a:rPr lang="en-CA" sz="3200" b="1" dirty="0" smtClean="0">
                <a:ln w="1270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Why is this simple word so revealing? </a:t>
            </a:r>
            <a:endParaRPr lang="en-CA" sz="3200" b="1" dirty="0">
              <a:ln w="12700">
                <a:solidFill>
                  <a:srgbClr val="D73DCC"/>
                </a:solidFill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525099" y="201595"/>
            <a:ext cx="2407298" cy="796151"/>
          </a:xfrm>
          <a:prstGeom prst="wedgeRoundRectCallout">
            <a:avLst>
              <a:gd name="adj1" fmla="val -59220"/>
              <a:gd name="adj2" fmla="val 129955"/>
              <a:gd name="adj3" fmla="val 16667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err="1" smtClean="0">
                <a:solidFill>
                  <a:schemeClr val="bg1"/>
                </a:solidFill>
              </a:rPr>
              <a:t>HalleluYah</a:t>
            </a:r>
            <a:r>
              <a:rPr lang="en-CA" dirty="0" smtClean="0">
                <a:solidFill>
                  <a:schemeClr val="bg1"/>
                </a:solidFill>
              </a:rPr>
              <a:t> Scriptures </a:t>
            </a:r>
            <a:r>
              <a:rPr lang="en-CA" dirty="0" smtClean="0">
                <a:solidFill>
                  <a:srgbClr val="002060"/>
                </a:solidFill>
              </a:rPr>
              <a:t>Luke 2:42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3267" y="6442171"/>
            <a:ext cx="388585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6D22F896-40B5-4ADD-8801-0D06FADFA095}" type="slidenum">
              <a:rPr lang="en-US" sz="1400" smtClean="0"/>
              <a:t>18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070369" y="3083814"/>
            <a:ext cx="8573550" cy="914400"/>
          </a:xfrm>
          <a:prstGeom prst="roundRect">
            <a:avLst>
              <a:gd name="adj" fmla="val 24924"/>
            </a:avLst>
          </a:prstGeom>
          <a:solidFill>
            <a:srgbClr val="FF6600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CA" sz="4800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- IN </a:t>
            </a:r>
            <a:r>
              <a:rPr lang="en-CA" sz="4800" dirty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THE TABERNACLE!</a:t>
            </a:r>
            <a:endParaRPr lang="en-CA" sz="28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5000"/>
              </a:srgbClr>
            </a:gs>
            <a:gs pos="50000">
              <a:srgbClr val="E2FD59">
                <a:alpha val="67000"/>
              </a:srgbClr>
            </a:gs>
            <a:gs pos="100000">
              <a:srgbClr val="CC00FF">
                <a:alpha val="2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41389" y="1224765"/>
            <a:ext cx="10058400" cy="402747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		Do we really think the </a:t>
            </a:r>
            <a:r>
              <a:rPr lang="en-US" sz="3200" dirty="0" smtClean="0">
                <a:solidFill>
                  <a:srgbClr val="3E3EF0"/>
                </a:solidFill>
                <a:latin typeface="Arial Black" pitchFamily="34" charset="0"/>
              </a:rPr>
              <a:t>Creator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of 			the Universe was </a:t>
            </a:r>
            <a:r>
              <a:rPr lang="en-US" sz="3200" u="sng" dirty="0" smtClean="0">
                <a:solidFill>
                  <a:schemeClr val="tx1"/>
                </a:solidFill>
                <a:latin typeface="Arial Black" pitchFamily="34" charset="0"/>
              </a:rPr>
              <a:t>LOST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Was </a:t>
            </a:r>
            <a:r>
              <a:rPr lang="en-US" sz="3200" dirty="0" smtClean="0">
                <a:solidFill>
                  <a:srgbClr val="3E3EF0"/>
                </a:solidFill>
                <a:latin typeface="Arial Black" pitchFamily="34" charset="0"/>
              </a:rPr>
              <a:t>Yahusha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“found” 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as some Scripture editions declare? </a:t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Or was He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Divinely allowed to be </a:t>
            </a:r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discovered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by </a:t>
            </a:r>
            <a:r>
              <a:rPr lang="en-US" sz="3200" u="sng" dirty="0" smtClean="0">
                <a:solidFill>
                  <a:srgbClr val="800000"/>
                </a:solidFill>
                <a:latin typeface="Arial Black" pitchFamily="34" charset="0"/>
              </a:rPr>
              <a:t>His earthl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y p</a:t>
            </a:r>
            <a:r>
              <a:rPr lang="en-US" sz="3200" u="sng" dirty="0" smtClean="0">
                <a:solidFill>
                  <a:srgbClr val="800000"/>
                </a:solidFill>
                <a:latin typeface="Arial Black" pitchFamily="34" charset="0"/>
              </a:rPr>
              <a:t>arents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, - </a:t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3200" u="sng" dirty="0" smtClean="0">
                <a:solidFill>
                  <a:srgbClr val="3E3EF0"/>
                </a:solidFill>
                <a:latin typeface="Arial Black" pitchFamily="34" charset="0"/>
              </a:rPr>
              <a:t>IN THE TABERNACLE</a:t>
            </a:r>
            <a:r>
              <a:rPr lang="en-US" sz="3200" dirty="0" smtClean="0">
                <a:solidFill>
                  <a:srgbClr val="3E3EF0"/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rgbClr val="3E3EF0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en-US" sz="2800" dirty="0" smtClean="0">
                <a:solidFill>
                  <a:srgbClr val="800000"/>
                </a:solidFill>
              </a:rPr>
              <a:t>								</a:t>
            </a:r>
            <a:endParaRPr lang="en-US" sz="2800" b="1" dirty="0">
              <a:solidFill>
                <a:srgbClr val="9900FF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58746" y="6421748"/>
            <a:ext cx="2743200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79D454C9-693C-4B68-AEF7-F33F1BD73953}" type="slidenum">
              <a:rPr lang="en-US" sz="1400" smtClean="0">
                <a:solidFill>
                  <a:prstClr val="black"/>
                </a:solidFill>
              </a:rPr>
              <a:pPr/>
              <a:t>19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120040">
            <a:off x="288520" y="667012"/>
            <a:ext cx="4016716" cy="914400"/>
          </a:xfrm>
          <a:prstGeom prst="roundRect">
            <a:avLst>
              <a:gd name="adj" fmla="val 50000"/>
            </a:avLst>
          </a:prstGeom>
          <a:solidFill>
            <a:srgbClr val="D73DCC"/>
          </a:solidFill>
          <a:ln w="381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6000" b="1" dirty="0" smtClean="0">
                <a:ln>
                  <a:solidFill>
                    <a:srgbClr val="0066FF"/>
                  </a:solidFill>
                </a:ln>
                <a:solidFill>
                  <a:srgbClr val="00FF99"/>
                </a:solidFill>
              </a:rPr>
              <a:t>Time Out!</a:t>
            </a:r>
            <a:endParaRPr lang="en-CA" sz="6000" b="1" dirty="0">
              <a:ln>
                <a:solidFill>
                  <a:srgbClr val="0066FF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1389" y="5177091"/>
            <a:ext cx="9493322" cy="15103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OK!  Back to the question: </a:t>
            </a:r>
            <a:br>
              <a:rPr lang="en-CA" sz="3600" dirty="0" smtClean="0">
                <a:solidFill>
                  <a:schemeClr val="tx1"/>
                </a:solidFill>
              </a:rPr>
            </a:br>
            <a:r>
              <a:rPr lang="en-CA" sz="3600" dirty="0" smtClean="0">
                <a:solidFill>
                  <a:schemeClr val="tx1"/>
                </a:solidFill>
              </a:rPr>
              <a:t>Why is the word – </a:t>
            </a:r>
            <a:r>
              <a:rPr lang="en-CA" sz="3600" b="1" u="sng" dirty="0" smtClean="0">
                <a:solidFill>
                  <a:schemeClr val="tx1"/>
                </a:solidFill>
              </a:rPr>
              <a:t>PRACTICE</a:t>
            </a:r>
            <a:r>
              <a:rPr lang="en-CA" sz="3600" dirty="0" smtClean="0">
                <a:solidFill>
                  <a:schemeClr val="tx1"/>
                </a:solidFill>
              </a:rPr>
              <a:t> </a:t>
            </a:r>
            <a:r>
              <a:rPr lang="en-CA" sz="3600" dirty="0">
                <a:solidFill>
                  <a:prstClr val="black"/>
                </a:solidFill>
              </a:rPr>
              <a:t>–</a:t>
            </a:r>
            <a:r>
              <a:rPr lang="en-CA" sz="3600" dirty="0" smtClean="0">
                <a:solidFill>
                  <a:schemeClr val="tx1"/>
                </a:solidFill>
              </a:rPr>
              <a:t> used in this text?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05662" y="5128283"/>
            <a:ext cx="2990882" cy="606272"/>
          </a:xfrm>
          <a:prstGeom prst="cloudCallout">
            <a:avLst>
              <a:gd name="adj1" fmla="val 66431"/>
              <a:gd name="adj2" fmla="val -46711"/>
            </a:avLst>
          </a:prstGeom>
          <a:solidFill>
            <a:srgbClr val="FFFF00"/>
          </a:solidFill>
          <a:ln w="57150" cap="flat" cmpd="sng" algn="ctr">
            <a:solidFill>
              <a:srgbClr val="0C27AC"/>
            </a:solidFill>
            <a:prstDash val="solid"/>
            <a:miter lim="800000"/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1" u="none" strike="noStrike" kern="0" cap="none" spc="0" normalizeH="0" baseline="0" noProof="0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762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Binding??</a:t>
            </a:r>
          </a:p>
        </p:txBody>
      </p:sp>
    </p:spTree>
    <p:extLst>
      <p:ext uri="{BB962C8B-B14F-4D97-AF65-F5344CB8AC3E}">
        <p14:creationId xmlns:p14="http://schemas.microsoft.com/office/powerpoint/2010/main" val="1499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28" y="1053"/>
            <a:ext cx="11111971" cy="3140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9600" b="1" dirty="0" smtClean="0">
                <a:ln>
                  <a:solidFill>
                    <a:schemeClr val="tx1"/>
                  </a:solidFill>
                </a:ln>
                <a:solidFill>
                  <a:srgbClr val="0C27AC"/>
                </a:solidFill>
                <a:effectLst>
                  <a:glow rad="228600">
                    <a:srgbClr val="FFFF00"/>
                  </a:glow>
                </a:effectLst>
              </a:rPr>
              <a:t>I</a:t>
            </a:r>
            <a:r>
              <a:rPr lang="en-CA" sz="96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			  </a:t>
            </a:r>
            <a:r>
              <a:rPr lang="en-CA" sz="9600" b="1" dirty="0" smtClean="0">
                <a:ln>
                  <a:solidFill>
                    <a:schemeClr val="tx1"/>
                  </a:solidFill>
                </a:ln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 about My Father’s Business</a:t>
            </a:r>
            <a:endParaRPr lang="en-CA" sz="9600" b="1" dirty="0">
              <a:ln>
                <a:solidFill>
                  <a:schemeClr val="tx1"/>
                </a:solidFill>
              </a:ln>
              <a:solidFill>
                <a:srgbClr val="0C27A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Bent Arrow 3"/>
          <p:cNvSpPr/>
          <p:nvPr/>
        </p:nvSpPr>
        <p:spPr>
          <a:xfrm flipV="1">
            <a:off x="874890" y="1507387"/>
            <a:ext cx="1989080" cy="2626039"/>
          </a:xfrm>
          <a:prstGeom prst="bentArrow">
            <a:avLst>
              <a:gd name="adj1" fmla="val 16419"/>
              <a:gd name="adj2" fmla="val 25000"/>
              <a:gd name="adj3" fmla="val 34433"/>
              <a:gd name="adj4" fmla="val 43750"/>
            </a:avLst>
          </a:prstGeom>
          <a:solidFill>
            <a:srgbClr val="FFCCFF"/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pic of a sheaf of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843" y="2195221"/>
            <a:ext cx="27813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969570" y="1900503"/>
            <a:ext cx="914400" cy="889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KJV Luke 2:49</a:t>
            </a:r>
            <a:endParaRPr lang="en-CA" sz="1400" dirty="0"/>
          </a:p>
        </p:txBody>
      </p:sp>
      <p:sp>
        <p:nvSpPr>
          <p:cNvPr id="9" name="Rounded Rectangle 8"/>
          <p:cNvSpPr/>
          <p:nvPr/>
        </p:nvSpPr>
        <p:spPr>
          <a:xfrm rot="19878737">
            <a:off x="221642" y="4800811"/>
            <a:ext cx="3041936" cy="1022158"/>
          </a:xfrm>
          <a:prstGeom prst="roundRect">
            <a:avLst>
              <a:gd name="adj" fmla="val 44929"/>
            </a:avLst>
          </a:prstGeom>
          <a:solidFill>
            <a:schemeClr val="tx1">
              <a:lumMod val="7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u="sng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THE</a:t>
            </a:r>
            <a:r>
              <a:rPr lang="en-CA" sz="2800" b="1" i="1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en-CA" sz="2800" b="1" i="1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SINLESS</a:t>
            </a:r>
            <a:r>
              <a:rPr lang="en-CA" sz="2800" b="1" i="1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 First Fruit</a:t>
            </a:r>
            <a:endParaRPr lang="en-CA" sz="2800" b="1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i.ytimg.com/vi/7Ot-vRrUP58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930" y="2997848"/>
            <a:ext cx="6339840" cy="3566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rot="20991965">
            <a:off x="1548638" y="337690"/>
            <a:ext cx="3148641" cy="1066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9600" b="1" dirty="0">
                <a:ln w="19050">
                  <a:solidFill>
                    <a:srgbClr val="FFFF00"/>
                  </a:solidFill>
                </a:ln>
                <a:solidFill>
                  <a:srgbClr val="0C27AC"/>
                </a:solidFill>
                <a:effectLst>
                  <a:glow rad="228600">
                    <a:srgbClr val="FFCCFF">
                      <a:alpha val="40000"/>
                    </a:srgbClr>
                  </a:glow>
                </a:effectLst>
                <a:ea typeface="+mj-ea"/>
                <a:cs typeface="+mj-cs"/>
              </a:rPr>
              <a:t>must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64776" y="1104178"/>
            <a:ext cx="2581346" cy="471693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9878737">
            <a:off x="2073962" y="5471695"/>
            <a:ext cx="3041936" cy="641154"/>
          </a:xfrm>
          <a:prstGeom prst="roundRect">
            <a:avLst>
              <a:gd name="adj" fmla="val 44929"/>
            </a:avLst>
          </a:prstGeom>
          <a:solidFill>
            <a:schemeClr val="tx1">
              <a:lumMod val="7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u="sng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THE</a:t>
            </a:r>
            <a:r>
              <a:rPr lang="en-CA" sz="2800" b="1" i="1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en-CA" sz="2800" b="1" i="1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Eh-</a:t>
            </a:r>
            <a:r>
              <a:rPr lang="en-CA" sz="2800" b="1" i="1" dirty="0" err="1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Tzem</a:t>
            </a:r>
            <a:r>
              <a:rPr lang="en-CA" sz="2800" b="1" i="1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!</a:t>
            </a:r>
            <a:endParaRPr lang="en-CA" sz="2800" b="1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026368"/>
            <a:ext cx="11541967" cy="569510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:21  </a:t>
            </a:r>
            <a:r>
              <a:rPr lang="en-US" dirty="0"/>
              <a:t>And when eight days were completed for Him to be circumcised, </a:t>
            </a:r>
            <a:r>
              <a:rPr lang="en-US" dirty="0" smtClean="0"/>
              <a:t>	His </a:t>
            </a:r>
            <a:r>
              <a:rPr lang="en-US" dirty="0"/>
              <a:t>Name was called </a:t>
            </a:r>
            <a:r>
              <a:rPr lang="he-IL" dirty="0" smtClean="0">
                <a:solidFill>
                  <a:srgbClr val="00B0F0"/>
                </a:solidFill>
              </a:rPr>
              <a:t>יהושע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[Yahusha] </a:t>
            </a:r>
            <a:r>
              <a:rPr lang="en-US" dirty="0"/>
              <a:t>the </a:t>
            </a:r>
            <a:r>
              <a:rPr lang="en-US" u="sng" dirty="0">
                <a:solidFill>
                  <a:srgbClr val="FFFF00"/>
                </a:solidFill>
              </a:rPr>
              <a:t>Name 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u="sng" dirty="0">
                <a:solidFill>
                  <a:srgbClr val="FFFF00"/>
                </a:solidFill>
              </a:rPr>
              <a:t>iven b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u="sng" dirty="0">
                <a:solidFill>
                  <a:srgbClr val="FFFF00"/>
                </a:solidFill>
              </a:rPr>
              <a:t> the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u="sng" dirty="0" smtClean="0">
                <a:solidFill>
                  <a:srgbClr val="FFFF00"/>
                </a:solidFill>
              </a:rPr>
              <a:t>messen</a:t>
            </a:r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en-US" u="sng" dirty="0" smtClean="0">
                <a:solidFill>
                  <a:srgbClr val="FFFF00"/>
                </a:solidFill>
              </a:rPr>
              <a:t>er</a:t>
            </a:r>
            <a:r>
              <a:rPr lang="en-US" dirty="0" smtClean="0"/>
              <a:t> </a:t>
            </a:r>
            <a:r>
              <a:rPr lang="en-US" dirty="0"/>
              <a:t>before </a:t>
            </a:r>
            <a:r>
              <a:rPr lang="en-US" dirty="0" smtClean="0"/>
              <a:t>He </a:t>
            </a:r>
            <a:r>
              <a:rPr lang="en-US" dirty="0"/>
              <a:t>was conceived in the womb. </a:t>
            </a:r>
          </a:p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:22  </a:t>
            </a:r>
            <a:r>
              <a:rPr lang="en-US" dirty="0"/>
              <a:t>And when the days of her cleansing </a:t>
            </a:r>
            <a:r>
              <a:rPr lang="en-US" u="sng" dirty="0">
                <a:solidFill>
                  <a:srgbClr val="FFFF00"/>
                </a:solidFill>
              </a:rPr>
              <a:t>accordin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u="sng" dirty="0">
                <a:solidFill>
                  <a:srgbClr val="FFFF00"/>
                </a:solidFill>
              </a:rPr>
              <a:t> to the Torah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	Mosheh </a:t>
            </a:r>
            <a:r>
              <a:rPr lang="en-US" dirty="0"/>
              <a:t>were completed, they brought Him to </a:t>
            </a:r>
            <a:r>
              <a:rPr lang="en-US" dirty="0" err="1"/>
              <a:t>Yerushalayim</a:t>
            </a:r>
            <a:r>
              <a:rPr lang="en-US" dirty="0"/>
              <a:t> to present </a:t>
            </a:r>
            <a:r>
              <a:rPr lang="en-US" dirty="0" smtClean="0"/>
              <a:t>	Him </a:t>
            </a:r>
            <a:r>
              <a:rPr lang="en-US" dirty="0"/>
              <a:t>to </a:t>
            </a:r>
            <a:r>
              <a:rPr lang="he-IL" dirty="0">
                <a:solidFill>
                  <a:srgbClr val="00B0F0"/>
                </a:solidFill>
              </a:rPr>
              <a:t>יהוה</a:t>
            </a:r>
            <a:r>
              <a:rPr lang="en-US" dirty="0"/>
              <a:t> – </a:t>
            </a:r>
          </a:p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:23  </a:t>
            </a:r>
            <a:r>
              <a:rPr lang="en-US" dirty="0"/>
              <a:t>as it has been </a:t>
            </a:r>
            <a:r>
              <a:rPr lang="en-US" u="sng" dirty="0">
                <a:solidFill>
                  <a:srgbClr val="FFFF00"/>
                </a:solidFill>
              </a:rPr>
              <a:t>written in the Torah of </a:t>
            </a:r>
            <a:r>
              <a:rPr lang="he-IL" u="sng" dirty="0">
                <a:solidFill>
                  <a:srgbClr val="FFFF00"/>
                </a:solidFill>
              </a:rPr>
              <a:t>יהוה</a:t>
            </a:r>
            <a:r>
              <a:rPr lang="en-US" dirty="0"/>
              <a:t>, “Every male who opens </a:t>
            </a:r>
            <a:r>
              <a:rPr lang="en-US" dirty="0" smtClean="0"/>
              <a:t>	the </a:t>
            </a:r>
            <a:r>
              <a:rPr lang="en-US" dirty="0"/>
              <a:t>womb shall be called set-apart to </a:t>
            </a:r>
            <a:r>
              <a:rPr lang="he-IL" dirty="0">
                <a:solidFill>
                  <a:srgbClr val="00B0F0"/>
                </a:solidFill>
              </a:rPr>
              <a:t>יהוה</a:t>
            </a:r>
            <a:r>
              <a:rPr lang="en-US" dirty="0"/>
              <a:t>” – </a:t>
            </a:r>
          </a:p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:24  </a:t>
            </a:r>
            <a:r>
              <a:rPr lang="en-US" dirty="0"/>
              <a:t>and to give an offering according to </a:t>
            </a:r>
            <a:r>
              <a:rPr lang="en-US" u="sng" dirty="0">
                <a:solidFill>
                  <a:srgbClr val="FFFF00"/>
                </a:solidFill>
              </a:rPr>
              <a:t>what is said in the Torah </a:t>
            </a:r>
            <a:r>
              <a:rPr lang="en-US" u="sng" dirty="0" smtClean="0">
                <a:solidFill>
                  <a:srgbClr val="FFFF00"/>
                </a:solidFill>
              </a:rPr>
              <a:t>of</a:t>
            </a:r>
            <a:br>
              <a:rPr lang="en-US" u="sng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	 </a:t>
            </a:r>
            <a:r>
              <a:rPr lang="he-IL" u="sng" dirty="0" smtClean="0">
                <a:solidFill>
                  <a:srgbClr val="FFFF00"/>
                </a:solidFill>
              </a:rPr>
              <a:t>יהוה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“A pair of turtledoves or two young pigeons.” </a:t>
            </a:r>
          </a:p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:27  </a:t>
            </a:r>
            <a:r>
              <a:rPr lang="en-US" dirty="0"/>
              <a:t>And he came in the Spirit into the Set-apart Place. And as the </a:t>
            </a:r>
            <a:r>
              <a:rPr lang="en-US" dirty="0" smtClean="0"/>
              <a:t>	parents </a:t>
            </a:r>
            <a:r>
              <a:rPr lang="en-US" dirty="0"/>
              <a:t>brought in the Child </a:t>
            </a:r>
            <a:r>
              <a:rPr lang="he-IL" dirty="0">
                <a:solidFill>
                  <a:srgbClr val="00B0F0"/>
                </a:solidFill>
              </a:rPr>
              <a:t>יהושע</a:t>
            </a:r>
            <a:r>
              <a:rPr lang="en-US" dirty="0"/>
              <a:t>, to do for Him </a:t>
            </a:r>
            <a:r>
              <a:rPr lang="en-US" u="sng" dirty="0">
                <a:solidFill>
                  <a:srgbClr val="FFFF00"/>
                </a:solidFill>
              </a:rPr>
              <a:t>accordin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u="sng" dirty="0">
                <a:solidFill>
                  <a:srgbClr val="FFFF00"/>
                </a:solidFill>
              </a:rPr>
              <a:t> to the usual </a:t>
            </a:r>
            <a:r>
              <a:rPr lang="en-US" dirty="0" smtClean="0">
                <a:solidFill>
                  <a:srgbClr val="FFFF00"/>
                </a:solidFill>
              </a:rPr>
              <a:t>	p</a:t>
            </a:r>
            <a:r>
              <a:rPr lang="en-US" u="sng" dirty="0" smtClean="0">
                <a:solidFill>
                  <a:srgbClr val="FFFF00"/>
                </a:solidFill>
              </a:rPr>
              <a:t>ractice </a:t>
            </a:r>
            <a:r>
              <a:rPr lang="en-US" u="sng" dirty="0">
                <a:solidFill>
                  <a:srgbClr val="FFFF00"/>
                </a:solidFill>
              </a:rPr>
              <a:t>of the Torah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sz="1400" dirty="0" err="1" smtClean="0"/>
              <a:t>HalleluYah</a:t>
            </a:r>
            <a:r>
              <a:rPr lang="en-US" sz="1400" dirty="0" smtClean="0"/>
              <a:t> Scriptures</a:t>
            </a: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4151" y="6458990"/>
            <a:ext cx="3996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0546" y="205268"/>
            <a:ext cx="11235612" cy="71846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/>
              <a:t>What did Luke document as the covering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B0F0"/>
                  </a:glow>
                </a:effectLst>
              </a:rPr>
              <a:t>authority</a:t>
            </a:r>
            <a:r>
              <a:rPr lang="en-CA" sz="3200" dirty="0" smtClean="0"/>
              <a:t> for Yahusha?</a:t>
            </a:r>
            <a:endParaRPr lang="en-CA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4800" y="1432560"/>
            <a:ext cx="1036320" cy="843280"/>
          </a:xfrm>
          <a:prstGeom prst="straightConnector1">
            <a:avLst/>
          </a:prstGeom>
          <a:ln w="57150">
            <a:solidFill>
              <a:srgbClr val="3E3EF0"/>
            </a:solidFill>
            <a:tailEnd type="triangle"/>
          </a:ln>
          <a:effectLst>
            <a:glow rad="762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401216"/>
            <a:ext cx="11495315" cy="6223519"/>
          </a:xfrm>
        </p:spPr>
        <p:txBody>
          <a:bodyPr anchor="ctr"/>
          <a:lstStyle/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:39  </a:t>
            </a:r>
            <a:r>
              <a:rPr lang="en-US" dirty="0"/>
              <a:t>And when they had accomplished all </a:t>
            </a:r>
            <a:r>
              <a:rPr lang="en-US" i="1" dirty="0"/>
              <a:t>matters</a:t>
            </a:r>
            <a:r>
              <a:rPr lang="en-US" dirty="0"/>
              <a:t> </a:t>
            </a:r>
            <a:r>
              <a:rPr lang="en-US" u="sng" dirty="0">
                <a:solidFill>
                  <a:srgbClr val="FFFF00"/>
                </a:solidFill>
              </a:rPr>
              <a:t>accordin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u="sng" dirty="0">
                <a:solidFill>
                  <a:srgbClr val="FFFF00"/>
                </a:solidFill>
              </a:rPr>
              <a:t> to the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en-US" u="sng" dirty="0" smtClean="0">
                <a:solidFill>
                  <a:srgbClr val="FFFF00"/>
                </a:solidFill>
              </a:rPr>
              <a:t>Torah </a:t>
            </a:r>
            <a:r>
              <a:rPr lang="en-US" u="sng" dirty="0">
                <a:solidFill>
                  <a:srgbClr val="FFFF00"/>
                </a:solidFill>
              </a:rPr>
              <a:t>of </a:t>
            </a:r>
            <a:r>
              <a:rPr lang="he-IL" u="sng" dirty="0">
                <a:solidFill>
                  <a:srgbClr val="FFFF00"/>
                </a:solidFill>
              </a:rPr>
              <a:t>יהוה</a:t>
            </a:r>
            <a:r>
              <a:rPr lang="en-US" dirty="0"/>
              <a:t>, they returned to </a:t>
            </a:r>
            <a:r>
              <a:rPr lang="en-US" dirty="0" err="1"/>
              <a:t>Galil</a:t>
            </a:r>
            <a:r>
              <a:rPr lang="en-US" dirty="0"/>
              <a:t>, to their city </a:t>
            </a:r>
            <a:r>
              <a:rPr lang="en-US" dirty="0" err="1"/>
              <a:t>Natsareth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 to this point </a:t>
            </a:r>
            <a:r>
              <a:rPr lang="en-US" b="1" u="sng" dirty="0" smtClean="0">
                <a:solidFill>
                  <a:srgbClr val="FFFF00"/>
                </a:solidFill>
              </a:rPr>
              <a:t>Luke s</a:t>
            </a:r>
            <a:r>
              <a:rPr lang="en-US" b="1" dirty="0" smtClean="0">
                <a:solidFill>
                  <a:srgbClr val="FFFF00"/>
                </a:solidFill>
              </a:rPr>
              <a:t>p</a:t>
            </a:r>
            <a:r>
              <a:rPr lang="en-US" b="1" u="sng" dirty="0" smtClean="0">
                <a:solidFill>
                  <a:srgbClr val="FFFF00"/>
                </a:solidFill>
              </a:rPr>
              <a:t>ecificall</a:t>
            </a:r>
            <a:r>
              <a:rPr lang="en-US" b="1" dirty="0" smtClean="0">
                <a:solidFill>
                  <a:srgbClr val="FFFF00"/>
                </a:solidFill>
              </a:rPr>
              <a:t>y</a:t>
            </a:r>
            <a:r>
              <a:rPr lang="en-US" b="1" u="sng" dirty="0" smtClean="0">
                <a:solidFill>
                  <a:srgbClr val="FFFF00"/>
                </a:solidFill>
              </a:rPr>
              <a:t> recorded the Divine Authorit</a:t>
            </a:r>
            <a:r>
              <a:rPr lang="en-US" b="1" dirty="0" smtClean="0">
                <a:solidFill>
                  <a:srgbClr val="FFFF00"/>
                </a:solidFill>
              </a:rPr>
              <a:t>y </a:t>
            </a:r>
            <a:r>
              <a:rPr lang="en-US" dirty="0" smtClean="0"/>
              <a:t>which governed in </a:t>
            </a:r>
            <a:r>
              <a:rPr lang="en-US" dirty="0" smtClean="0">
                <a:solidFill>
                  <a:srgbClr val="00B0F0"/>
                </a:solidFill>
              </a:rPr>
              <a:t>Yahusha’s</a:t>
            </a:r>
            <a:r>
              <a:rPr lang="en-US" dirty="0" smtClean="0"/>
              <a:t> life. </a:t>
            </a:r>
          </a:p>
          <a:p>
            <a:pPr marL="0" indent="0" algn="ctr">
              <a:buNone/>
            </a:pPr>
            <a:r>
              <a:rPr lang="en-US" dirty="0" smtClean="0">
                <a:ln>
                  <a:solidFill>
                    <a:srgbClr val="FF0000"/>
                  </a:solidFill>
                </a:ln>
                <a:latin typeface="Arial Black" panose="020B0A04020102020204" pitchFamily="34" charset="0"/>
              </a:rPr>
              <a:t>WHY THEN</a:t>
            </a:r>
            <a:r>
              <a:rPr lang="en-US" dirty="0" smtClean="0"/>
              <a:t> </a:t>
            </a:r>
            <a:r>
              <a:rPr lang="en-US" b="1" u="sng" dirty="0" smtClean="0">
                <a:ln>
                  <a:solidFill>
                    <a:srgbClr val="FF6600"/>
                  </a:solidFill>
                </a:ln>
              </a:rPr>
              <a:t>in the same cha</a:t>
            </a:r>
            <a:r>
              <a:rPr lang="en-US" b="1" dirty="0" smtClean="0">
                <a:ln>
                  <a:solidFill>
                    <a:srgbClr val="FF6600"/>
                  </a:solidFill>
                </a:ln>
              </a:rPr>
              <a:t>p</a:t>
            </a:r>
            <a:r>
              <a:rPr lang="en-US" b="1" u="sng" dirty="0" smtClean="0">
                <a:ln>
                  <a:solidFill>
                    <a:srgbClr val="FF6600"/>
                  </a:solidFill>
                </a:ln>
              </a:rPr>
              <a:t>ter</a:t>
            </a:r>
            <a:r>
              <a:rPr lang="en-US" b="1" dirty="0" smtClean="0">
                <a:ln>
                  <a:solidFill>
                    <a:srgbClr val="FF6600"/>
                  </a:solidFill>
                </a:ln>
              </a:rPr>
              <a:t>,</a:t>
            </a:r>
            <a:r>
              <a:rPr lang="en-US" dirty="0" smtClean="0"/>
              <a:t> does Luke </a:t>
            </a:r>
            <a:r>
              <a:rPr lang="en-US" u="sng" dirty="0" smtClean="0"/>
              <a:t>deviate from his st</a:t>
            </a:r>
            <a:r>
              <a:rPr lang="en-US" dirty="0" smtClean="0"/>
              <a:t>y</a:t>
            </a:r>
            <a:r>
              <a:rPr lang="en-US" u="sng" dirty="0" smtClean="0"/>
              <a:t>le of documentation</a:t>
            </a:r>
            <a:r>
              <a:rPr lang="en-US" dirty="0" smtClean="0"/>
              <a:t> to bring us a totally different aspect of </a:t>
            </a:r>
            <a:br>
              <a:rPr lang="en-US" dirty="0" smtClean="0"/>
            </a:br>
            <a:r>
              <a:rPr lang="en-US" dirty="0" smtClean="0">
                <a:ln w="1905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  <a:t>TIMING AUTHORITY?</a:t>
            </a:r>
          </a:p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:41  </a:t>
            </a:r>
            <a:r>
              <a:rPr lang="en-US" dirty="0"/>
              <a:t>And His parents went to </a:t>
            </a:r>
            <a:r>
              <a:rPr lang="en-US" dirty="0" err="1"/>
              <a:t>Yerushalayim</a:t>
            </a:r>
            <a:r>
              <a:rPr lang="en-US" dirty="0"/>
              <a:t> every year at </a:t>
            </a:r>
            <a:r>
              <a:rPr lang="en-US" b="1" dirty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the Festival </a:t>
            </a:r>
            <a:r>
              <a:rPr lang="en-US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          </a:t>
            </a:r>
            <a:r>
              <a:rPr lang="en-US" dirty="0" smtClean="0"/>
              <a:t>of the </a:t>
            </a:r>
            <a:r>
              <a:rPr lang="en-US" dirty="0"/>
              <a:t>Passover.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6600"/>
                </a:solidFill>
              </a:rPr>
              <a:t>Why the generic designation – “</a:t>
            </a:r>
            <a:r>
              <a:rPr lang="en-US" b="1" i="1" dirty="0" smtClean="0">
                <a:solidFill>
                  <a:srgbClr val="FF6600"/>
                </a:solidFill>
              </a:rPr>
              <a:t>the Festival</a:t>
            </a:r>
            <a:r>
              <a:rPr lang="en-US" dirty="0" smtClean="0">
                <a:solidFill>
                  <a:srgbClr val="FF6600"/>
                </a:solidFill>
              </a:rPr>
              <a:t>”?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 Why is there no mention of </a:t>
            </a:r>
            <a:r>
              <a:rPr lang="en-US" dirty="0" smtClean="0">
                <a:solidFill>
                  <a:srgbClr val="00B0F0"/>
                </a:solidFill>
              </a:rPr>
              <a:t>Yahuah</a:t>
            </a:r>
            <a:r>
              <a:rPr lang="en-US" dirty="0" smtClean="0">
                <a:solidFill>
                  <a:srgbClr val="FF6600"/>
                </a:solidFill>
              </a:rPr>
              <a:t> or the </a:t>
            </a:r>
            <a:r>
              <a:rPr lang="en-US" dirty="0" smtClean="0">
                <a:solidFill>
                  <a:srgbClr val="00B0F0"/>
                </a:solidFill>
              </a:rPr>
              <a:t>Torah</a:t>
            </a:r>
            <a:r>
              <a:rPr lang="en-US" dirty="0" smtClean="0">
                <a:solidFill>
                  <a:srgbClr val="FF6600"/>
                </a:solidFill>
              </a:rPr>
              <a:t> as in the former verses?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CFF"/>
                </a:solidFill>
              </a:rPr>
              <a:t>Is this just a simple oversight from Luke?  Or is there a viable explanation?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20331" y="6492875"/>
            <a:ext cx="37166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6611" y="1620934"/>
            <a:ext cx="10767526" cy="9330"/>
          </a:xfrm>
          <a:prstGeom prst="line">
            <a:avLst/>
          </a:prstGeom>
          <a:ln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01780" y="1012682"/>
            <a:ext cx="950889" cy="946747"/>
          </a:xfrm>
          <a:prstGeom prst="straightConnector1">
            <a:avLst/>
          </a:prstGeom>
          <a:ln w="57150">
            <a:solidFill>
              <a:srgbClr val="3E3EF0"/>
            </a:solidFill>
            <a:tailEnd type="triangle"/>
          </a:ln>
          <a:effectLst>
            <a:glow rad="762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1023" y="3356429"/>
            <a:ext cx="936174" cy="881326"/>
          </a:xfrm>
          <a:prstGeom prst="straightConnector1">
            <a:avLst/>
          </a:prstGeom>
          <a:ln w="57150">
            <a:solidFill>
              <a:srgbClr val="3E3EF0"/>
            </a:solidFill>
            <a:tailEnd type="triangle"/>
          </a:ln>
          <a:effectLst>
            <a:glow rad="762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8236" y="4568748"/>
            <a:ext cx="1105779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16" y="1135781"/>
            <a:ext cx="11495315" cy="558603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Luke </a:t>
            </a:r>
            <a:r>
              <a:rPr lang="en-US" b="1" dirty="0">
                <a:ln>
                  <a:solidFill>
                    <a:srgbClr val="3E3EF0"/>
                  </a:solidFill>
                </a:ln>
                <a:solidFill>
                  <a:srgbClr val="00FF99"/>
                </a:solidFill>
                <a:effectLst>
                  <a:glow rad="127000">
                    <a:srgbClr val="FFCCFF"/>
                  </a:glow>
                </a:effectLst>
              </a:rPr>
              <a:t>2</a:t>
            </a:r>
            <a:r>
              <a:rPr lang="en-US" dirty="0">
                <a:solidFill>
                  <a:srgbClr val="00FF99"/>
                </a:solidFill>
              </a:rPr>
              <a:t>:42  </a:t>
            </a:r>
            <a:r>
              <a:rPr lang="en-US" dirty="0"/>
              <a:t>And when He was twelve years old, they went up to </a:t>
            </a:r>
            <a:r>
              <a:rPr lang="en-US" dirty="0" err="1"/>
              <a:t>Yerushalayim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			</a:t>
            </a:r>
            <a:r>
              <a:rPr lang="en-US" b="1" dirty="0" smtClean="0">
                <a:solidFill>
                  <a:srgbClr val="FFFF00"/>
                </a:solidFill>
              </a:rPr>
              <a:t>according </a:t>
            </a:r>
            <a:r>
              <a:rPr lang="en-US" b="1" dirty="0">
                <a:solidFill>
                  <a:srgbClr val="FFFF00"/>
                </a:solidFill>
              </a:rPr>
              <a:t>to </a:t>
            </a:r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D73DCC"/>
                </a:solidFill>
              </a:rPr>
              <a:t>the p</a:t>
            </a:r>
            <a:r>
              <a:rPr lang="en-US" b="1" u="sng" dirty="0">
                <a:ln>
                  <a:solidFill>
                    <a:srgbClr val="FFFF00"/>
                  </a:solidFill>
                </a:ln>
                <a:solidFill>
                  <a:srgbClr val="D73DCC"/>
                </a:solidFill>
              </a:rPr>
              <a:t>ractice</a:t>
            </a:r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of </a:t>
            </a:r>
            <a:r>
              <a:rPr lang="en-US" b="1" u="sng" dirty="0">
                <a:solidFill>
                  <a:srgbClr val="FFFF00"/>
                </a:solidFill>
              </a:rPr>
              <a:t>the festival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100" b="1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What reason did the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00FF99"/>
                </a:solidFill>
              </a:rPr>
              <a:t>S</a:t>
            </a:r>
            <a:r>
              <a:rPr lang="en-US" b="1" dirty="0" smtClean="0">
                <a:solidFill>
                  <a:srgbClr val="00FF99"/>
                </a:solidFill>
              </a:rPr>
              <a:t>p</a:t>
            </a:r>
            <a:r>
              <a:rPr lang="en-US" b="1" u="sng" dirty="0" smtClean="0">
                <a:solidFill>
                  <a:srgbClr val="00FF99"/>
                </a:solidFill>
              </a:rPr>
              <a:t>irit of Ins</a:t>
            </a:r>
            <a:r>
              <a:rPr lang="en-US" b="1" dirty="0" smtClean="0">
                <a:solidFill>
                  <a:srgbClr val="00FF99"/>
                </a:solidFill>
              </a:rPr>
              <a:t>p</a:t>
            </a:r>
            <a:r>
              <a:rPr lang="en-US" b="1" u="sng" dirty="0" smtClean="0">
                <a:solidFill>
                  <a:srgbClr val="00FF99"/>
                </a:solidFill>
              </a:rPr>
              <a:t>iration</a:t>
            </a:r>
            <a:r>
              <a:rPr lang="en-US" b="1" dirty="0" smtClean="0">
                <a:solidFill>
                  <a:srgbClr val="00FF99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have to cause Luke to refrain from identif</a:t>
            </a:r>
            <a:r>
              <a:rPr lang="en-US" b="1" dirty="0" smtClean="0">
                <a:solidFill>
                  <a:srgbClr val="FFFF00"/>
                </a:solidFill>
              </a:rPr>
              <a:t>y</a:t>
            </a:r>
            <a:r>
              <a:rPr lang="en-US" b="1" u="sng" dirty="0" smtClean="0">
                <a:solidFill>
                  <a:srgbClr val="FFFF00"/>
                </a:solidFill>
              </a:rPr>
              <a:t>in</a:t>
            </a:r>
            <a:r>
              <a:rPr lang="en-US" b="1" dirty="0" smtClean="0">
                <a:solidFill>
                  <a:srgbClr val="FFFF00"/>
                </a:solidFill>
              </a:rPr>
              <a:t>g</a:t>
            </a:r>
            <a:r>
              <a:rPr lang="en-US" b="1" u="sng" dirty="0" smtClean="0">
                <a:solidFill>
                  <a:srgbClr val="FFFF00"/>
                </a:solidFill>
              </a:rPr>
              <a:t> either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00B0F0"/>
                </a:solidFill>
              </a:rPr>
              <a:t>Yahuah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or the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00B0F0"/>
                </a:solidFill>
              </a:rPr>
              <a:t>Torah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as the </a:t>
            </a:r>
            <a:r>
              <a:rPr lang="en-US" b="1" dirty="0" smtClean="0">
                <a:solidFill>
                  <a:srgbClr val="FFFF00"/>
                </a:solidFill>
              </a:rPr>
              <a:t>g</a:t>
            </a:r>
            <a:r>
              <a:rPr lang="en-US" b="1" u="sng" dirty="0" smtClean="0">
                <a:solidFill>
                  <a:srgbClr val="FFFF00"/>
                </a:solidFill>
              </a:rPr>
              <a:t>overnin</a:t>
            </a:r>
            <a:r>
              <a:rPr lang="en-US" b="1" dirty="0" smtClean="0">
                <a:solidFill>
                  <a:srgbClr val="FFFF00"/>
                </a:solidFill>
              </a:rPr>
              <a:t>g</a:t>
            </a:r>
            <a:r>
              <a:rPr lang="en-US" b="1" u="sng" dirty="0" smtClean="0">
                <a:solidFill>
                  <a:srgbClr val="FFFF00"/>
                </a:solidFill>
              </a:rPr>
              <a:t> authorit</a:t>
            </a:r>
            <a:r>
              <a:rPr lang="en-US" b="1" dirty="0" smtClean="0">
                <a:solidFill>
                  <a:srgbClr val="FFFF00"/>
                </a:solidFill>
              </a:rPr>
              <a:t>y</a:t>
            </a:r>
            <a:r>
              <a:rPr lang="en-US" b="1" u="sng" dirty="0" smtClean="0">
                <a:solidFill>
                  <a:srgbClr val="FFFF00"/>
                </a:solidFill>
              </a:rPr>
              <a:t> for </a:t>
            </a:r>
            <a:r>
              <a:rPr lang="en-US" b="1" dirty="0" smtClean="0">
                <a:solidFill>
                  <a:srgbClr val="FFFF00"/>
                </a:solidFill>
              </a:rPr>
              <a:t>			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en-US" sz="4000" b="1" u="sng" dirty="0" smtClean="0">
                <a:solidFill>
                  <a:srgbClr val="FFFF00"/>
                </a:solidFill>
              </a:rPr>
              <a:t>THIS</a:t>
            </a:r>
            <a:r>
              <a:rPr lang="en-US" sz="4000" b="1" dirty="0" smtClean="0">
                <a:solidFill>
                  <a:srgbClr val="FFFF00"/>
                </a:solidFill>
              </a:rPr>
              <a:t> p</a:t>
            </a:r>
            <a:r>
              <a:rPr lang="en-US" sz="4000" b="1" u="sng" dirty="0" smtClean="0">
                <a:solidFill>
                  <a:srgbClr val="FFFF00"/>
                </a:solidFill>
              </a:rPr>
              <a:t>articular feast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		       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        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  <a:effectLst>
                  <a:glow rad="88900">
                    <a:srgbClr val="FFCCFF"/>
                  </a:glow>
                </a:effectLst>
              </a:rPr>
              <a:t>Who governed  </a:t>
            </a:r>
            <a:r>
              <a:rPr lang="en-US" sz="3200" b="1" u="sng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  <a:effectLst>
                  <a:glow rad="88900">
                    <a:srgbClr val="FFCCFF"/>
                  </a:glow>
                </a:effectLst>
              </a:rPr>
              <a:t>THIS PARTICULAR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  <a:effectLst>
                  <a:glow rad="88900">
                    <a:srgbClr val="FFCCFF"/>
                  </a:glow>
                </a:effectLst>
              </a:rPr>
              <a:t>  feast ?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00FF99"/>
              </a:solidFill>
              <a:effectLst>
                <a:glow rad="88900">
                  <a:srgbClr val="FFCCFF"/>
                </a:glow>
              </a:effectLst>
            </a:endParaRPr>
          </a:p>
          <a:p>
            <a:pPr marL="0" indent="0">
              <a:buNone/>
            </a:pPr>
            <a:endParaRPr lang="en-CA" sz="1200" dirty="0" smtClean="0">
              <a:ln w="19050">
                <a:solidFill>
                  <a:srgbClr val="3E3EF0"/>
                </a:solidFill>
              </a:ln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n w="1270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  <a:t>What is Luke pointing out to us? </a:t>
            </a:r>
          </a:p>
          <a:p>
            <a:pPr marL="0" indent="0">
              <a:buNone/>
            </a:pPr>
            <a:r>
              <a:rPr lang="en-CA" dirty="0">
                <a:ln w="1270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en-CA" dirty="0" smtClean="0">
                <a:ln w="1270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  <a:t> Will we listen or just nonchalantly skip over these   </a:t>
            </a:r>
            <a:br>
              <a:rPr lang="en-CA" dirty="0" smtClean="0">
                <a:ln w="1270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</a:br>
            <a:r>
              <a:rPr lang="en-CA" dirty="0" smtClean="0">
                <a:ln w="12700">
                  <a:solidFill>
                    <a:srgbClr val="3E3EF0"/>
                  </a:solidFill>
                </a:ln>
                <a:latin typeface="Arial Black" panose="020B0A04020102020204" pitchFamily="34" charset="0"/>
              </a:rPr>
              <a:t>  blatantly specific choices of highly informative words?</a:t>
            </a:r>
            <a:endParaRPr lang="en-CA" dirty="0">
              <a:ln w="12700">
                <a:solidFill>
                  <a:srgbClr val="3E3EF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20331" y="6492875"/>
            <a:ext cx="371669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309327" y="353228"/>
            <a:ext cx="5534525" cy="646366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/>
              <a:t>Practice of “the festival”?  </a:t>
            </a:r>
            <a:endParaRPr lang="en-CA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7416" y="1588588"/>
            <a:ext cx="950889" cy="946747"/>
          </a:xfrm>
          <a:prstGeom prst="straightConnector1">
            <a:avLst/>
          </a:prstGeom>
          <a:ln w="57150">
            <a:solidFill>
              <a:srgbClr val="3E3EF0"/>
            </a:solidFill>
            <a:tailEnd type="triangle"/>
          </a:ln>
          <a:effectLst>
            <a:glow rad="762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39895" y="1744824"/>
            <a:ext cx="3974841" cy="662473"/>
          </a:xfrm>
          <a:prstGeom prst="rect">
            <a:avLst/>
          </a:prstGeom>
          <a:noFill/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0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14" y="357673"/>
            <a:ext cx="11913738" cy="3822441"/>
          </a:xfrm>
        </p:spPr>
        <p:txBody>
          <a:bodyPr anchor="ctr">
            <a:noAutofit/>
          </a:bodyPr>
          <a:lstStyle/>
          <a:p>
            <a:r>
              <a:rPr lang="en-CA" dirty="0" smtClean="0"/>
              <a:t>In the year that Yahusha was 12 years of age, </a:t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u="sng" dirty="0" smtClean="0">
                <a:solidFill>
                  <a:srgbClr val="00FF99"/>
                </a:solidFill>
              </a:rPr>
              <a:t>the </a:t>
            </a:r>
            <a:r>
              <a:rPr lang="en-CA" dirty="0" smtClean="0">
                <a:solidFill>
                  <a:srgbClr val="00FF99"/>
                </a:solidFill>
              </a:rPr>
              <a:t>y</a:t>
            </a:r>
            <a:r>
              <a:rPr lang="en-CA" u="sng" dirty="0" smtClean="0">
                <a:solidFill>
                  <a:srgbClr val="00FF99"/>
                </a:solidFill>
              </a:rPr>
              <a:t>ear of His accountabilit</a:t>
            </a:r>
            <a:r>
              <a:rPr lang="en-CA" dirty="0" smtClean="0">
                <a:solidFill>
                  <a:srgbClr val="00FF99"/>
                </a:solidFill>
              </a:rPr>
              <a:t>y,</a:t>
            </a:r>
            <a:r>
              <a:rPr lang="en-CA" u="sng" dirty="0" smtClean="0">
                <a:solidFill>
                  <a:srgbClr val="00FF99"/>
                </a:solidFill>
              </a:rPr>
              <a:t> </a:t>
            </a:r>
            <a:br>
              <a:rPr lang="en-CA" u="sng" dirty="0" smtClean="0">
                <a:solidFill>
                  <a:srgbClr val="00FF99"/>
                </a:solidFill>
              </a:rPr>
            </a:br>
            <a:r>
              <a:rPr lang="en-CA" dirty="0" smtClean="0"/>
              <a:t>		He was  - </a:t>
            </a:r>
            <a:r>
              <a:rPr lang="en-CA" b="1" i="1" dirty="0" smtClean="0">
                <a:solidFill>
                  <a:srgbClr val="FFCCFF"/>
                </a:solidFill>
              </a:rPr>
              <a:t> </a:t>
            </a:r>
            <a:r>
              <a:rPr lang="en-CA" b="1" i="1" dirty="0" smtClean="0">
                <a:ln>
                  <a:solidFill>
                    <a:srgbClr val="FFFF00"/>
                  </a:solidFill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DISCOVERED -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		on the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effectLst>
                  <a:glow rad="88900">
                    <a:srgbClr val="FFFF00"/>
                  </a:glow>
                </a:effectLst>
              </a:rPr>
              <a:t> 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88900">
                    <a:srgbClr val="FFFF00"/>
                  </a:glow>
                </a:effectLst>
              </a:rPr>
              <a:t>3</a:t>
            </a:r>
            <a:r>
              <a:rPr lang="en-CA" b="1" baseline="30000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88900">
                    <a:srgbClr val="FFFF00"/>
                  </a:glow>
                </a:effectLst>
              </a:rPr>
              <a:t>rd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effectLst>
                  <a:glow rad="88900">
                    <a:srgbClr val="FFFF00"/>
                  </a:glow>
                </a:effectLst>
              </a:rPr>
              <a:t>  </a:t>
            </a:r>
            <a:r>
              <a:rPr lang="en-CA" dirty="0" smtClean="0"/>
              <a:t>cycle </a:t>
            </a:r>
            <a:r>
              <a:rPr lang="en-CA" u="sng" dirty="0" smtClean="0"/>
              <a:t>followin</a:t>
            </a:r>
            <a:r>
              <a:rPr lang="en-CA" dirty="0" smtClean="0"/>
              <a:t>g the “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practice</a:t>
            </a:r>
            <a:r>
              <a:rPr lang="en-CA" dirty="0" smtClean="0">
                <a:solidFill>
                  <a:srgbClr val="FFCCFF"/>
                </a:solidFill>
              </a:rPr>
              <a:t> of the feast</a:t>
            </a:r>
            <a:r>
              <a:rPr lang="en-CA" dirty="0" smtClean="0"/>
              <a:t>” -</a:t>
            </a:r>
            <a:br>
              <a:rPr lang="en-CA" dirty="0" smtClean="0"/>
            </a:br>
            <a:r>
              <a:rPr lang="en-CA" dirty="0" smtClean="0"/>
              <a:t>	(that  “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practice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/>
              </a:rPr>
              <a:t>”</a:t>
            </a:r>
            <a:r>
              <a:rPr lang="en-CA" b="1" dirty="0" smtClean="0">
                <a:ln>
                  <a:solidFill>
                    <a:srgbClr val="0066FF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dirty="0" smtClean="0">
                <a:solidFill>
                  <a:srgbClr val="FFCCFF"/>
                </a:solidFill>
              </a:rPr>
              <a:t> being – </a:t>
            </a:r>
            <a:r>
              <a:rPr lang="en-CA" dirty="0">
                <a:solidFill>
                  <a:srgbClr val="FFCCFF"/>
                </a:solidFill>
              </a:rPr>
              <a:t>a</a:t>
            </a:r>
            <a:r>
              <a:rPr lang="en-CA" dirty="0" smtClean="0">
                <a:solidFill>
                  <a:srgbClr val="FFCCFF"/>
                </a:solidFill>
              </a:rPr>
              <a:t> </a:t>
            </a:r>
            <a:r>
              <a:rPr lang="en-CA" dirty="0" smtClean="0">
                <a:solidFill>
                  <a:srgbClr val="D73DCC"/>
                </a:solidFill>
              </a:rPr>
              <a:t>Jewish </a:t>
            </a:r>
            <a:r>
              <a:rPr lang="en-CA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LUNAR</a:t>
            </a:r>
            <a:r>
              <a:rPr lang="en-CA" b="1" dirty="0" smtClean="0">
                <a:solidFill>
                  <a:srgbClr val="FF0000"/>
                </a:solidFill>
              </a:rPr>
              <a:t> BASED </a:t>
            </a:r>
            <a:r>
              <a:rPr lang="en-CA" dirty="0" smtClean="0">
                <a:solidFill>
                  <a:schemeClr val="tx1"/>
                </a:solidFill>
              </a:rPr>
              <a:t>feast.</a:t>
            </a:r>
            <a:r>
              <a:rPr lang="en-CA" b="1" dirty="0" smtClean="0">
                <a:solidFill>
                  <a:srgbClr val="FF0000"/>
                </a:solidFill>
              </a:rPr>
              <a:t> 	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dirty="0"/>
              <a:t>	</a:t>
            </a:r>
            <a:r>
              <a:rPr lang="en-CA" dirty="0" smtClean="0"/>
              <a:t>	  After </a:t>
            </a:r>
            <a:r>
              <a:rPr lang="en-CA" b="1" u="sng" dirty="0" smtClean="0">
                <a:ln>
                  <a:solidFill>
                    <a:srgbClr val="0066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their</a:t>
            </a:r>
            <a:r>
              <a:rPr lang="en-CA" dirty="0" smtClean="0">
                <a:latin typeface="Arial Black" panose="020B0A04020102020204" pitchFamily="34" charset="0"/>
              </a:rPr>
              <a:t> </a:t>
            </a:r>
            <a:r>
              <a:rPr lang="en-CA" dirty="0" smtClean="0"/>
              <a:t>feast, a </a:t>
            </a:r>
            <a:r>
              <a:rPr lang="en-CA" b="1" dirty="0" smtClean="0">
                <a:solidFill>
                  <a:srgbClr val="FFFF00"/>
                </a:solidFill>
              </a:rPr>
              <a:t>responsible Yahusha</a:t>
            </a:r>
            <a:r>
              <a:rPr lang="en-CA" dirty="0" smtClean="0"/>
              <a:t> was – </a:t>
            </a: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DISCOVERED</a:t>
            </a:r>
            <a:b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</a:b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 </a:t>
            </a:r>
            <a:b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</a:br>
            <a:r>
              <a:rPr lang="en-CA" dirty="0" smtClean="0">
                <a:ln w="19050">
                  <a:solidFill>
                    <a:srgbClr val="D73DCC"/>
                  </a:solidFill>
                </a:ln>
                <a:latin typeface="Arial Black" panose="020B0A04020102020204" pitchFamily="34" charset="0"/>
              </a:rPr>
              <a:t>			</a:t>
            </a:r>
          </a:p>
          <a:p>
            <a:endParaRPr lang="en-CA" dirty="0" smtClean="0"/>
          </a:p>
        </p:txBody>
      </p:sp>
      <p:sp>
        <p:nvSpPr>
          <p:cNvPr id="2" name="Rounded Rectangle 1"/>
          <p:cNvSpPr/>
          <p:nvPr/>
        </p:nvSpPr>
        <p:spPr>
          <a:xfrm rot="20556424">
            <a:off x="732724" y="3284431"/>
            <a:ext cx="2073556" cy="914400"/>
          </a:xfrm>
          <a:prstGeom prst="roundRect">
            <a:avLst/>
          </a:prstGeom>
          <a:solidFill>
            <a:srgbClr val="D73DCC"/>
          </a:solidFill>
          <a:ln w="381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ln>
                  <a:solidFill>
                    <a:srgbClr val="0066FF"/>
                  </a:solidFill>
                </a:ln>
                <a:solidFill>
                  <a:srgbClr val="00FF99"/>
                </a:solidFill>
              </a:rPr>
              <a:t>WHERE?</a:t>
            </a:r>
            <a:endParaRPr lang="en-CA" sz="3600" b="1" dirty="0">
              <a:ln>
                <a:solidFill>
                  <a:srgbClr val="0066FF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525099" y="201595"/>
            <a:ext cx="2407298" cy="796151"/>
          </a:xfrm>
          <a:prstGeom prst="wedgeRoundRectCallout">
            <a:avLst>
              <a:gd name="adj1" fmla="val -59220"/>
              <a:gd name="adj2" fmla="val 129955"/>
              <a:gd name="adj3" fmla="val 16667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err="1" smtClean="0">
                <a:solidFill>
                  <a:schemeClr val="bg1"/>
                </a:solidFill>
              </a:rPr>
              <a:t>HalleluYah</a:t>
            </a:r>
            <a:r>
              <a:rPr lang="en-CA" dirty="0" smtClean="0">
                <a:solidFill>
                  <a:schemeClr val="bg1"/>
                </a:solidFill>
              </a:rPr>
              <a:t> Scriptures </a:t>
            </a:r>
            <a:r>
              <a:rPr lang="en-CA" dirty="0" smtClean="0">
                <a:solidFill>
                  <a:srgbClr val="002060"/>
                </a:solidFill>
              </a:rPr>
              <a:t>Luke 2:42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3267" y="6442171"/>
            <a:ext cx="388585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6D22F896-40B5-4ADD-8801-0D06FADFA095}" type="slidenum">
              <a:rPr lang="en-US" sz="1400" smtClean="0"/>
              <a:t>23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070369" y="3083814"/>
            <a:ext cx="8573550" cy="914400"/>
          </a:xfrm>
          <a:prstGeom prst="roundRect">
            <a:avLst>
              <a:gd name="adj" fmla="val 24924"/>
            </a:avLst>
          </a:prstGeom>
          <a:solidFill>
            <a:srgbClr val="FF6600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CA" sz="4800" dirty="0" smtClean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- IN </a:t>
            </a:r>
            <a:r>
              <a:rPr lang="en-CA" sz="4800" dirty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THE TABERNACLE!</a:t>
            </a:r>
            <a:endParaRPr lang="en-CA" sz="28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711" y="4460032"/>
            <a:ext cx="11359866" cy="21647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800" b="1" dirty="0" smtClean="0">
                <a:ln>
                  <a:solidFill>
                    <a:srgbClr val="D73DCC"/>
                  </a:solidFill>
                </a:ln>
                <a:solidFill>
                  <a:srgbClr val="FFCCFF"/>
                </a:solidFill>
              </a:rPr>
              <a:t>Hyper Important Question</a:t>
            </a:r>
            <a:r>
              <a:rPr lang="en-CA" sz="2800" b="1" dirty="0">
                <a:ln>
                  <a:solidFill>
                    <a:srgbClr val="D73DCC"/>
                  </a:solidFill>
                </a:ln>
                <a:solidFill>
                  <a:srgbClr val="FFCCFF"/>
                </a:solidFill>
              </a:rPr>
              <a:t>: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/>
            </a:r>
            <a:b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</a:b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Does Yahuah consider the </a:t>
            </a:r>
            <a:r>
              <a:rPr lang="en-CA" sz="2800" dirty="0">
                <a:solidFill>
                  <a:srgbClr val="D73DCC"/>
                </a:solidFill>
                <a:effectLst>
                  <a:glow rad="76200">
                    <a:srgbClr val="FFCCFF"/>
                  </a:glow>
                </a:effectLst>
              </a:rPr>
              <a:t>moment of </a:t>
            </a:r>
            <a:r>
              <a:rPr lang="en-CA" sz="2800" dirty="0" smtClean="0">
                <a:solidFill>
                  <a:srgbClr val="D73DCC"/>
                </a:solidFill>
                <a:effectLst>
                  <a:glow rad="76200">
                    <a:srgbClr val="FFCCFF"/>
                  </a:glow>
                </a:effectLst>
              </a:rPr>
              <a:t>conception,</a:t>
            </a: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>
                  <a:glow rad="76200">
                    <a:srgbClr val="FFCCFF"/>
                  </a:glow>
                </a:effectLst>
              </a:rPr>
              <a:t>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 beginning of life?</a:t>
            </a:r>
            <a:b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</a:b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Consider </a:t>
            </a:r>
            <a:r>
              <a:rPr lang="en-CA" sz="2800" u="sng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John’s excitement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-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IN </a:t>
            </a:r>
            <a:r>
              <a:rPr lang="en-CA" sz="2800" b="1" u="sng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THE WOMB</a:t>
            </a: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800" dirty="0" smtClean="0">
                <a:solidFill>
                  <a:schemeClr val="tx1"/>
                </a:solidFill>
              </a:rPr>
              <a:t>(</a:t>
            </a:r>
            <a:r>
              <a:rPr lang="en-CA" sz="2800" dirty="0" smtClean="0">
                <a:solidFill>
                  <a:srgbClr val="002060"/>
                </a:solidFill>
              </a:rPr>
              <a:t>Luke </a:t>
            </a:r>
            <a:r>
              <a:rPr lang="en-CA" sz="2800" dirty="0">
                <a:solidFill>
                  <a:srgbClr val="002060"/>
                </a:solidFill>
              </a:rPr>
              <a:t>1:41</a:t>
            </a: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),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/>
            </a:r>
            <a:b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</a:br>
            <a:r>
              <a:rPr lang="en-CA" sz="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		      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CA" sz="800" b="1" dirty="0">
                <a:ln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                 </a:t>
            </a:r>
            <a:r>
              <a:rPr lang="en-CA" sz="4000" b="1" dirty="0" smtClean="0">
                <a:ln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when a newly pregnant Miryam </a:t>
            </a:r>
            <a:r>
              <a:rPr lang="en-CA" sz="4000" b="1" dirty="0">
                <a:ln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visited </a:t>
            </a:r>
            <a:r>
              <a:rPr lang="en-CA" sz="4000" b="1" dirty="0" err="1">
                <a:ln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Elisheva</a:t>
            </a:r>
            <a:r>
              <a:rPr lang="en-CA" sz="4000" b="1" dirty="0">
                <a:ln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!</a:t>
            </a:r>
            <a:r>
              <a:rPr lang="en-CA" sz="4000" b="1" dirty="0">
                <a:ln w="19050">
                  <a:solidFill>
                    <a:srgbClr val="D73DC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2806" y="77755"/>
            <a:ext cx="3397543" cy="358473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190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400" dirty="0" smtClean="0"/>
              <a:t>Let’s look at this again.</a:t>
            </a:r>
            <a:endParaRPr lang="en-CA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528178" y="4277470"/>
            <a:ext cx="4404219" cy="48416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90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Is this even connected?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1258" y="6492875"/>
            <a:ext cx="418322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Wave 4"/>
          <p:cNvSpPr/>
          <p:nvPr/>
        </p:nvSpPr>
        <p:spPr>
          <a:xfrm>
            <a:off x="365761" y="276827"/>
            <a:ext cx="11569566" cy="6377371"/>
          </a:xfrm>
          <a:prstGeom prst="wave">
            <a:avLst>
              <a:gd name="adj1" fmla="val 12500"/>
              <a:gd name="adj2" fmla="val -1685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D73DC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Luke </a:t>
            </a:r>
            <a:r>
              <a:rPr lang="en-US" sz="4000" dirty="0">
                <a:solidFill>
                  <a:srgbClr val="008080"/>
                </a:solidFill>
                <a:latin typeface="Georgia" panose="02040502050405020303" pitchFamily="18" charset="0"/>
              </a:rPr>
              <a:t>1:41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 And it came to be, when Elishe</a:t>
            </a:r>
            <a:r>
              <a:rPr lang="en-US" sz="4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a heard the greeting of Miryam, that the baby </a:t>
            </a: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  in 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her womb. </a:t>
            </a: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Elishe</a:t>
            </a:r>
            <a:r>
              <a:rPr lang="en-US" sz="4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a was filled with the </a:t>
            </a: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Set-apart 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Spirit, </a:t>
            </a: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>
            <a:off x="3937518" y="3119002"/>
            <a:ext cx="1982020" cy="693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3E3EF0"/>
                </a:solidFill>
                <a:latin typeface="Georgia" panose="02040502050405020303" pitchFamily="18" charset="0"/>
              </a:rPr>
              <a:t>leaped</a:t>
            </a:r>
            <a:endParaRPr lang="en-CA" sz="4000" b="1" dirty="0">
              <a:solidFill>
                <a:srgbClr val="3E3E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81428" y="5084400"/>
            <a:ext cx="3224980" cy="1120877"/>
          </a:xfrm>
          <a:prstGeom prst="roundRect">
            <a:avLst>
              <a:gd name="adj" fmla="val 27193"/>
            </a:avLst>
          </a:prstGeom>
          <a:solidFill>
            <a:srgbClr val="FFCCFF"/>
          </a:solidFill>
          <a:ln w="5715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u="sng" dirty="0" smtClean="0">
                <a:solidFill>
                  <a:srgbClr val="3E3EF0"/>
                </a:solidFill>
              </a:rPr>
              <a:t>Life</a:t>
            </a:r>
            <a:r>
              <a:rPr lang="en-CA" sz="3600" dirty="0" smtClean="0">
                <a:solidFill>
                  <a:srgbClr val="3E3EF0"/>
                </a:solidFill>
              </a:rPr>
              <a:t> begins at conception!</a:t>
            </a:r>
            <a:endParaRPr lang="en-CA" sz="3600" dirty="0">
              <a:solidFill>
                <a:srgbClr val="3E3EF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8405" y="5240867"/>
            <a:ext cx="3690573" cy="1546711"/>
          </a:xfrm>
          <a:prstGeom prst="roundRect">
            <a:avLst>
              <a:gd name="adj" fmla="val 27193"/>
            </a:avLst>
          </a:prstGeom>
          <a:solidFill>
            <a:srgbClr val="FFCCFF"/>
          </a:solidFill>
          <a:ln w="5715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err="1" smtClean="0">
                <a:solidFill>
                  <a:srgbClr val="3E3EF0"/>
                </a:solidFill>
              </a:rPr>
              <a:t>Yochanon</a:t>
            </a:r>
            <a:r>
              <a:rPr lang="en-CA" sz="2800" dirty="0" smtClean="0">
                <a:solidFill>
                  <a:srgbClr val="3E3EF0"/>
                </a:solidFill>
              </a:rPr>
              <a:t> knew that Yahusha’s earthly life had already begun.</a:t>
            </a:r>
            <a:endParaRPr lang="en-CA" sz="2800" dirty="0">
              <a:solidFill>
                <a:srgbClr val="3E3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0.00301 C 3.33333E-6 -0.23356 0.06172 -0.42638 0.13763 -0.42638 C 0.22708 -0.42638 0.2595 -0.2125 0.2733 -0.08379 L 0.28711 0.08982 C 0.30091 0.22014 0.33515 0.43426 0.43646 0.43426 C 0.50104 0.43426 0.57474 0.24121 0.57474 0.00301 C 0.57474 -0.23356 0.50104 -0.42638 0.43646 -0.42638 C 0.33515 -0.42638 0.30091 -0.2125 0.28711 -0.08379 L 0.2733 0.08982 C 0.2595 0.22014 0.22708 0.43426 0.13763 0.43426 C 0.06172 0.43426 3.33333E-6 0.24121 3.33333E-6 0.00301 Z " pathEditMode="relative" rAng="0" ptsTypes="AAAAAAAAAAA">
                                      <p:cBhvr>
                                        <p:cTn id="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3200" y="4235791"/>
            <a:ext cx="5022723" cy="2006083"/>
          </a:xfrm>
          <a:prstGeom prst="flowChartAlternateProcess">
            <a:avLst/>
          </a:prstGeom>
          <a:solidFill>
            <a:srgbClr val="D73DCC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CA" sz="4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YEAR</a:t>
            </a:r>
            <a:r>
              <a:rPr lang="en-CA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CA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4800" dirty="0" smtClean="0"/>
              <a:t>was that event?</a:t>
            </a:r>
            <a:endParaRPr lang="en-CA" sz="48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907662" y="1590418"/>
            <a:ext cx="10233800" cy="202163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FACT: </a:t>
            </a:r>
            <a:r>
              <a:rPr lang="en-CA" sz="3900" b="1" i="1" dirty="0" smtClean="0">
                <a:solidFill>
                  <a:srgbClr val="0070C0"/>
                </a:solidFill>
              </a:rPr>
              <a:t>Yahusha</a:t>
            </a:r>
            <a:r>
              <a:rPr lang="en-CA" sz="3900" dirty="0" smtClean="0"/>
              <a:t> was </a:t>
            </a:r>
            <a:r>
              <a:rPr lang="en-CA" sz="3900" b="1" u="sng" dirty="0" smtClean="0">
                <a:solidFill>
                  <a:srgbClr val="0066FF"/>
                </a:solidFill>
              </a:rPr>
              <a:t>twelve</a:t>
            </a:r>
            <a:r>
              <a:rPr lang="en-CA" sz="3900" dirty="0" smtClean="0"/>
              <a:t> years of age when </a:t>
            </a:r>
            <a:r>
              <a:rPr lang="en-CA" sz="3900" i="1" dirty="0" smtClean="0">
                <a:solidFill>
                  <a:srgbClr val="A50021"/>
                </a:solidFill>
                <a:latin typeface="Comic Sans MS" pitchFamily="66" charset="0"/>
              </a:rPr>
              <a:t>discovered </a:t>
            </a:r>
            <a:r>
              <a:rPr lang="en-CA" sz="3900" dirty="0" smtClean="0"/>
              <a:t>3 cycles </a:t>
            </a:r>
            <a:r>
              <a:rPr lang="en-CA" sz="3900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99"/>
                  </a:glow>
                </a:effectLst>
              </a:rPr>
              <a:t>after the </a:t>
            </a:r>
            <a:br>
              <a:rPr lang="en-CA" sz="3900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99"/>
                  </a:glow>
                </a:effectLst>
              </a:rPr>
            </a:br>
            <a:r>
              <a:rPr lang="en-CA" sz="3900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00FF99"/>
                  </a:glow>
                </a:effectLst>
              </a:rPr>
              <a:t>Jewish Lunar Pesach.</a:t>
            </a:r>
            <a:endParaRPr lang="en-CA" sz="3900" dirty="0">
              <a:ln>
                <a:solidFill>
                  <a:sysClr val="windowText" lastClr="000000"/>
                </a:solidFill>
              </a:ln>
              <a:effectLst>
                <a:glow rad="127000">
                  <a:srgbClr val="00FF99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1992" y="6492875"/>
            <a:ext cx="503808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25</a:t>
            </a:fld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68590" y="501444"/>
            <a:ext cx="11680086" cy="64416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Linking  –</a:t>
            </a:r>
            <a:r>
              <a:rPr lang="en-CA" sz="3200" dirty="0" smtClean="0"/>
              <a:t>   </a:t>
            </a:r>
            <a:r>
              <a:rPr lang="en-CA" sz="3200" b="1" i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Life Begins at Conception </a:t>
            </a:r>
            <a:r>
              <a:rPr lang="en-CA" sz="3200" dirty="0" smtClean="0">
                <a:solidFill>
                  <a:schemeClr val="bg1"/>
                </a:solidFill>
              </a:rPr>
              <a:t>– to </a:t>
            </a:r>
            <a:r>
              <a:rPr lang="en-CA" sz="3200" dirty="0" smtClean="0">
                <a:solidFill>
                  <a:srgbClr val="3E3EF0"/>
                </a:solidFill>
              </a:rPr>
              <a:t>Yahusha’s</a:t>
            </a:r>
            <a:r>
              <a:rPr lang="en-CA" sz="3200" dirty="0" smtClean="0">
                <a:solidFill>
                  <a:schemeClr val="bg1"/>
                </a:solidFill>
              </a:rPr>
              <a:t> 12</a:t>
            </a:r>
            <a:r>
              <a:rPr lang="en-CA" sz="3200" baseline="30000" dirty="0" smtClean="0">
                <a:solidFill>
                  <a:schemeClr val="bg1"/>
                </a:solidFill>
              </a:rPr>
              <a:t>th</a:t>
            </a:r>
            <a:r>
              <a:rPr lang="en-CA" sz="3200" dirty="0" smtClean="0">
                <a:solidFill>
                  <a:schemeClr val="bg1"/>
                </a:solidFill>
              </a:rPr>
              <a:t> year!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15821" y="1735492"/>
            <a:ext cx="10842171" cy="4368053"/>
          </a:xfrm>
          <a:prstGeom prst="flowChartAlternateProcess">
            <a:avLst/>
          </a:prstGeom>
          <a:solidFill>
            <a:srgbClr val="D73DCC"/>
          </a:solidFill>
          <a:ln w="76200">
            <a:solidFill>
              <a:srgbClr val="0066FF"/>
            </a:solidFill>
          </a:ln>
          <a:effectLst>
            <a:glow rad="6985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6600" dirty="0" smtClean="0">
                <a:ln>
                  <a:solidFill>
                    <a:srgbClr val="00FF99"/>
                  </a:solidFill>
                </a:ln>
              </a:rPr>
              <a:t>Both </a:t>
            </a:r>
            <a:r>
              <a:rPr lang="en-CA" sz="6600" dirty="0" err="1" smtClean="0">
                <a:ln>
                  <a:solidFill>
                    <a:srgbClr val="00FF99"/>
                  </a:solidFill>
                </a:ln>
              </a:rPr>
              <a:t>Yochanon</a:t>
            </a:r>
            <a:r>
              <a:rPr lang="en-CA" sz="6600" dirty="0" smtClean="0">
                <a:ln>
                  <a:solidFill>
                    <a:srgbClr val="00FF99"/>
                  </a:solidFill>
                </a:ln>
              </a:rPr>
              <a:t> </a:t>
            </a:r>
            <a:r>
              <a:rPr lang="en-CA" sz="6600" dirty="0" smtClean="0">
                <a:ln>
                  <a:solidFill>
                    <a:srgbClr val="00FF99"/>
                  </a:solidFill>
                </a:ln>
                <a:solidFill>
                  <a:srgbClr val="00FF00"/>
                </a:solidFill>
              </a:rPr>
              <a:t>&amp;</a:t>
            </a:r>
            <a:r>
              <a:rPr lang="en-CA" sz="6600" dirty="0" smtClean="0">
                <a:ln>
                  <a:solidFill>
                    <a:srgbClr val="00FF99"/>
                  </a:solidFill>
                </a:ln>
              </a:rPr>
              <a:t> </a:t>
            </a:r>
            <a:r>
              <a:rPr lang="en-CA" sz="6600" dirty="0" smtClean="0">
                <a:ln>
                  <a:solidFill>
                    <a:srgbClr val="3E3EF0"/>
                  </a:solidFill>
                </a:ln>
                <a:solidFill>
                  <a:srgbClr val="3E3EF0"/>
                </a:solidFill>
                <a:effectLst>
                  <a:glow rad="127000">
                    <a:srgbClr val="00FF99"/>
                  </a:glow>
                </a:effectLst>
              </a:rPr>
              <a:t>Yahusha’s</a:t>
            </a:r>
            <a:r>
              <a:rPr lang="en-CA" sz="6600" dirty="0" smtClean="0">
                <a:ln>
                  <a:solidFill>
                    <a:srgbClr val="00FF99"/>
                  </a:solidFill>
                </a:ln>
              </a:rPr>
              <a:t> age count </a:t>
            </a:r>
            <a:r>
              <a:rPr lang="en-CA" sz="6600" i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began</a:t>
            </a:r>
            <a:r>
              <a:rPr lang="en-CA" sz="6600" dirty="0" smtClean="0"/>
              <a:t> </a:t>
            </a:r>
            <a:r>
              <a:rPr lang="en-CA" sz="9600" dirty="0" smtClean="0"/>
              <a:t/>
            </a:r>
            <a:br>
              <a:rPr lang="en-CA" sz="9600" dirty="0" smtClean="0"/>
            </a:br>
            <a:r>
              <a:rPr lang="en-CA" sz="9600" b="1" i="1" u="sng" dirty="0" smtClean="0">
                <a:ln w="38100">
                  <a:solidFill>
                    <a:srgbClr val="0C27AC"/>
                  </a:solidFill>
                </a:ln>
              </a:rPr>
              <a:t>AT CONCEPTION</a:t>
            </a:r>
            <a:r>
              <a:rPr lang="en-CA" sz="9600" b="1" i="1" dirty="0" smtClean="0">
                <a:ln w="38100">
                  <a:solidFill>
                    <a:srgbClr val="0C27AC"/>
                  </a:solidFill>
                </a:ln>
              </a:rPr>
              <a:t>!</a:t>
            </a:r>
            <a:endParaRPr lang="en-CA" sz="9600" b="1" i="1" dirty="0">
              <a:ln w="38100">
                <a:solidFill>
                  <a:srgbClr val="0C27AC"/>
                </a:solidFill>
              </a:ln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7847" y="298580"/>
            <a:ext cx="6382139" cy="65314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Please allow me to submit to you -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70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4609" y="6492875"/>
            <a:ext cx="37739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787"/>
              </p:ext>
            </p:extLst>
          </p:nvPr>
        </p:nvGraphicFramePr>
        <p:xfrm>
          <a:off x="325010" y="3438626"/>
          <a:ext cx="9657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719"/>
                <a:gridCol w="965719"/>
                <a:gridCol w="965719"/>
                <a:gridCol w="965719"/>
                <a:gridCol w="965719"/>
                <a:gridCol w="965719"/>
                <a:gridCol w="965719"/>
                <a:gridCol w="965719"/>
                <a:gridCol w="965719"/>
                <a:gridCol w="96571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Jul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04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Aug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05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06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Oct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07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Nov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08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09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Jan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Feb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Apr</a:t>
                      </a:r>
                      <a:r>
                        <a:rPr lang="en-CA" baseline="0" dirty="0" smtClean="0"/>
                        <a:t>   </a:t>
                      </a:r>
                      <a:r>
                        <a:rPr lang="en-CA" baseline="0" dirty="0" smtClean="0">
                          <a:solidFill>
                            <a:srgbClr val="FFCCFF"/>
                          </a:solidFill>
                        </a:rPr>
                        <a:t>01</a:t>
                      </a:r>
                      <a:endParaRPr lang="en-CA" dirty="0">
                        <a:solidFill>
                          <a:srgbClr val="FFCC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36905"/>
              </p:ext>
            </p:extLst>
          </p:nvPr>
        </p:nvGraphicFramePr>
        <p:xfrm>
          <a:off x="10010858" y="3443706"/>
          <a:ext cx="19311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551"/>
                <a:gridCol w="965551"/>
              </a:tblGrid>
              <a:tr h="279102">
                <a:tc>
                  <a:txBody>
                    <a:bodyPr/>
                    <a:lstStyle/>
                    <a:p>
                      <a:r>
                        <a:rPr lang="en-CA" dirty="0" smtClean="0"/>
                        <a:t>May  </a:t>
                      </a:r>
                      <a:r>
                        <a:rPr lang="en-CA" dirty="0" smtClean="0">
                          <a:solidFill>
                            <a:srgbClr val="FFCCFF"/>
                          </a:solidFill>
                        </a:rPr>
                        <a:t>02</a:t>
                      </a:r>
                      <a:endParaRPr lang="en-CA" dirty="0">
                        <a:solidFill>
                          <a:srgbClr val="FFCC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Jun  </a:t>
                      </a:r>
                      <a:r>
                        <a:rPr lang="en-CA" dirty="0" smtClean="0">
                          <a:solidFill>
                            <a:srgbClr val="FFCCFF"/>
                          </a:solidFill>
                        </a:rPr>
                        <a:t>03</a:t>
                      </a:r>
                      <a:endParaRPr lang="en-CA" dirty="0">
                        <a:solidFill>
                          <a:srgbClr val="FFCC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242492" y="302150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9172949" y="3018844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10226302" y="3016024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11141443" y="3010058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7297286" y="302150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6365515" y="3010058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15" name="Oval 14"/>
          <p:cNvSpPr/>
          <p:nvPr/>
        </p:nvSpPr>
        <p:spPr>
          <a:xfrm>
            <a:off x="5420309" y="3010058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16" name="Oval 15"/>
          <p:cNvSpPr/>
          <p:nvPr/>
        </p:nvSpPr>
        <p:spPr>
          <a:xfrm>
            <a:off x="4466504" y="302066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17" name="Oval 16"/>
          <p:cNvSpPr/>
          <p:nvPr/>
        </p:nvSpPr>
        <p:spPr>
          <a:xfrm>
            <a:off x="3512699" y="302066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18" name="Oval 17"/>
          <p:cNvSpPr/>
          <p:nvPr/>
        </p:nvSpPr>
        <p:spPr>
          <a:xfrm>
            <a:off x="2564140" y="3018844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1584044" y="3010058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652841" y="3018844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7670899" y="4204807"/>
            <a:ext cx="4077412" cy="2559887"/>
          </a:xfrm>
          <a:prstGeom prst="wedgeRoundRectCallout">
            <a:avLst>
              <a:gd name="adj1" fmla="val -15888"/>
              <a:gd name="adj2" fmla="val -661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err="1" smtClean="0">
                <a:solidFill>
                  <a:srgbClr val="002060"/>
                </a:solidFill>
              </a:rPr>
              <a:t>Yochanon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u="sng" dirty="0" smtClean="0">
                <a:solidFill>
                  <a:srgbClr val="3E3EF0"/>
                </a:solidFill>
              </a:rPr>
              <a:t>in his</a:t>
            </a:r>
            <a:r>
              <a:rPr lang="en-CA" sz="3200" b="1" dirty="0" smtClean="0">
                <a:solidFill>
                  <a:srgbClr val="3E3EF0"/>
                </a:solidFill>
              </a:rPr>
              <a:t> 9</a:t>
            </a:r>
            <a:r>
              <a:rPr lang="en-CA" sz="3200" b="1" u="sng" baseline="30000" dirty="0" smtClean="0">
                <a:solidFill>
                  <a:srgbClr val="3E3EF0"/>
                </a:solidFill>
              </a:rPr>
              <a:t>th</a:t>
            </a:r>
            <a:r>
              <a:rPr lang="en-CA" sz="3200" b="1" u="sng" dirty="0" smtClean="0">
                <a:solidFill>
                  <a:srgbClr val="3E3EF0"/>
                </a:solidFill>
              </a:rPr>
              <a:t> month</a:t>
            </a:r>
            <a:r>
              <a:rPr lang="en-CA" sz="3200" dirty="0" smtClean="0">
                <a:solidFill>
                  <a:srgbClr val="002060"/>
                </a:solidFill>
              </a:rPr>
              <a:t>, was </a:t>
            </a:r>
            <a:r>
              <a:rPr lang="en-CA" sz="3200" b="1" dirty="0" smtClean="0">
                <a:solidFill>
                  <a:srgbClr val="FF0000"/>
                </a:solidFill>
              </a:rPr>
              <a:t>birthed</a:t>
            </a:r>
            <a:r>
              <a:rPr lang="en-CA" sz="3200" dirty="0" smtClean="0">
                <a:solidFill>
                  <a:srgbClr val="002060"/>
                </a:solidFill>
              </a:rPr>
              <a:t> here on the 1</a:t>
            </a:r>
            <a:r>
              <a:rPr lang="en-CA" sz="3200" baseline="30000" dirty="0" smtClean="0">
                <a:solidFill>
                  <a:srgbClr val="002060"/>
                </a:solidFill>
              </a:rPr>
              <a:t>st</a:t>
            </a:r>
            <a:r>
              <a:rPr lang="en-CA" sz="3200" dirty="0" smtClean="0">
                <a:solidFill>
                  <a:srgbClr val="002060"/>
                </a:solidFill>
              </a:rPr>
              <a:t>  Chodesh (month) just prior to Passover!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789153" y="389009"/>
            <a:ext cx="3959158" cy="2137881"/>
          </a:xfrm>
          <a:prstGeom prst="wedgeRoundRectCallout">
            <a:avLst>
              <a:gd name="adj1" fmla="val -23366"/>
              <a:gd name="adj2" fmla="val 63771"/>
              <a:gd name="adj3" fmla="val 16667"/>
            </a:avLst>
          </a:prstGeom>
          <a:solidFill>
            <a:srgbClr val="00FF99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9933FF"/>
                </a:solidFill>
              </a:rPr>
              <a:t>Passover in the 1</a:t>
            </a:r>
            <a:r>
              <a:rPr lang="en-CA" sz="3200" baseline="30000" dirty="0" smtClean="0">
                <a:solidFill>
                  <a:srgbClr val="9933FF"/>
                </a:solidFill>
              </a:rPr>
              <a:t>st</a:t>
            </a:r>
            <a:r>
              <a:rPr lang="en-CA" sz="3200" dirty="0" smtClean="0">
                <a:solidFill>
                  <a:srgbClr val="9933FF"/>
                </a:solidFill>
              </a:rPr>
              <a:t> month of the Covenant Calendar year.   (Abib)</a:t>
            </a:r>
            <a:endParaRPr lang="en-CA" sz="3200" dirty="0">
              <a:solidFill>
                <a:srgbClr val="9933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5273" y="389009"/>
            <a:ext cx="7417837" cy="124523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 smtClean="0">
                <a:solidFill>
                  <a:srgbClr val="FFFF00"/>
                </a:solidFill>
              </a:rPr>
              <a:t>Yochanon’s</a:t>
            </a:r>
            <a:r>
              <a:rPr lang="en-CA" sz="3200" dirty="0" smtClean="0">
                <a:solidFill>
                  <a:srgbClr val="FFFF00"/>
                </a:solidFill>
              </a:rPr>
              <a:t> first </a:t>
            </a:r>
            <a:r>
              <a:rPr lang="en-CA" sz="3200" dirty="0" smtClean="0">
                <a:solidFill>
                  <a:srgbClr val="FFFF00"/>
                </a:solidFill>
                <a:effectLst>
                  <a:glow rad="127000">
                    <a:srgbClr val="00B0F0"/>
                  </a:glow>
                </a:effectLst>
              </a:rPr>
              <a:t>12</a:t>
            </a:r>
            <a:r>
              <a:rPr lang="en-CA" sz="3200" dirty="0" smtClean="0">
                <a:solidFill>
                  <a:srgbClr val="FFFF00"/>
                </a:solidFill>
              </a:rPr>
              <a:t> </a:t>
            </a:r>
            <a:r>
              <a:rPr lang="en-CA" sz="3200" dirty="0" err="1" smtClean="0">
                <a:solidFill>
                  <a:srgbClr val="FFFF00"/>
                </a:solidFill>
              </a:rPr>
              <a:t>Chodeshim</a:t>
            </a:r>
            <a:r>
              <a:rPr lang="en-CA" sz="3200" dirty="0" smtClean="0">
                <a:solidFill>
                  <a:srgbClr val="FFFF00"/>
                </a:solidFill>
              </a:rPr>
              <a:t> (</a:t>
            </a:r>
            <a:r>
              <a:rPr lang="en-CA" sz="3200" dirty="0" smtClean="0">
                <a:solidFill>
                  <a:schemeClr val="bg1"/>
                </a:solidFill>
              </a:rPr>
              <a:t>months</a:t>
            </a:r>
            <a:r>
              <a:rPr lang="en-CA" sz="3200" dirty="0" smtClean="0">
                <a:solidFill>
                  <a:srgbClr val="FFFF00"/>
                </a:solidFill>
              </a:rPr>
              <a:t>) of his life 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>
                  <a:glow rad="88900">
                    <a:srgbClr val="00FF00"/>
                  </a:glow>
                </a:effectLst>
              </a:rPr>
              <a:t>starting at conception!</a:t>
            </a:r>
            <a:endParaRPr lang="en-CA" sz="3200" dirty="0">
              <a:ln>
                <a:solidFill>
                  <a:sysClr val="windowText" lastClr="000000"/>
                </a:solidFill>
              </a:ln>
              <a:solidFill>
                <a:srgbClr val="0099FF"/>
              </a:solidFill>
              <a:effectLst>
                <a:glow rad="88900">
                  <a:srgbClr val="00FF00"/>
                </a:glow>
              </a:effectLst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25010" y="4262683"/>
            <a:ext cx="6517260" cy="2502011"/>
          </a:xfrm>
          <a:prstGeom prst="wedgeRoundRectCallout">
            <a:avLst>
              <a:gd name="adj1" fmla="val -36408"/>
              <a:gd name="adj2" fmla="val -66884"/>
              <a:gd name="adj3" fmla="val 16667"/>
            </a:avLst>
          </a:prstGeom>
          <a:solidFill>
            <a:schemeClr val="tx1">
              <a:lumMod val="50000"/>
            </a:schemeClr>
          </a:solidFill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>
                <a:solidFill>
                  <a:srgbClr val="FFFF00"/>
                </a:solidFill>
              </a:rPr>
              <a:t>The 4</a:t>
            </a:r>
            <a:r>
              <a:rPr lang="en-CA" sz="3200" baseline="30000" dirty="0" smtClean="0">
                <a:solidFill>
                  <a:srgbClr val="FFFF00"/>
                </a:solidFill>
              </a:rPr>
              <a:t>th</a:t>
            </a:r>
            <a:r>
              <a:rPr lang="en-CA" sz="3200" dirty="0" smtClean="0">
                <a:solidFill>
                  <a:srgbClr val="FFFF00"/>
                </a:solidFill>
              </a:rPr>
              <a:t> Shaneh </a:t>
            </a:r>
            <a:r>
              <a:rPr lang="en-CA" sz="3200" dirty="0" err="1" smtClean="0">
                <a:solidFill>
                  <a:srgbClr val="FFFF00"/>
                </a:solidFill>
              </a:rPr>
              <a:t>Chodeshim</a:t>
            </a:r>
            <a:r>
              <a:rPr lang="en-CA" sz="3200" dirty="0" smtClean="0">
                <a:solidFill>
                  <a:srgbClr val="FFFF00"/>
                </a:solidFill>
              </a:rPr>
              <a:t> of the </a:t>
            </a:r>
            <a:r>
              <a:rPr lang="en-CA" sz="3200" b="1" dirty="0" smtClean="0">
                <a:ln>
                  <a:solidFill>
                    <a:srgbClr val="3E3EF0"/>
                  </a:solidFill>
                </a:ln>
                <a:solidFill>
                  <a:srgbClr val="0099FF"/>
                </a:solidFill>
              </a:rPr>
              <a:t>Covenant Calendar.  </a:t>
            </a:r>
            <a:r>
              <a:rPr lang="en-CA" sz="2800" b="1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Remember,  Covenant Calendar months are not identical to Gregorian months so please allow for some variation in time span.  </a:t>
            </a:r>
            <a:endParaRPr lang="en-CA" sz="2800" b="1" dirty="0">
              <a:ln>
                <a:solidFill>
                  <a:srgbClr val="3E3EF0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05272" y="1779895"/>
            <a:ext cx="2749595" cy="834822"/>
          </a:xfrm>
          <a:prstGeom prst="wedgeRoundRectCallout">
            <a:avLst>
              <a:gd name="adj1" fmla="val -24006"/>
              <a:gd name="adj2" fmla="val 93056"/>
              <a:gd name="adj3" fmla="val 16667"/>
            </a:avLst>
          </a:prstGeom>
          <a:ln w="5715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bg1"/>
                </a:solidFill>
              </a:rPr>
              <a:t>Yochanon’s</a:t>
            </a:r>
            <a:r>
              <a:rPr lang="en-CA" dirty="0" smtClean="0">
                <a:solidFill>
                  <a:schemeClr val="bg1"/>
                </a:solidFill>
              </a:rPr>
              <a:t> Conception –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18 Months p</a:t>
            </a:r>
            <a:r>
              <a:rPr lang="en-CA" u="sng" dirty="0" smtClean="0">
                <a:solidFill>
                  <a:schemeClr val="bg1"/>
                </a:solidFill>
              </a:rPr>
              <a:t>rior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u="sng" dirty="0" smtClean="0">
                <a:solidFill>
                  <a:schemeClr val="bg1"/>
                </a:solidFill>
              </a:rPr>
              <a:t>to</a:t>
            </a:r>
            <a:r>
              <a:rPr lang="en-CA" dirty="0" smtClean="0">
                <a:solidFill>
                  <a:schemeClr val="bg1"/>
                </a:solidFill>
              </a:rPr>
              <a:t> CE 1.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3747322" y="1779895"/>
            <a:ext cx="2808260" cy="1066942"/>
          </a:xfrm>
          <a:prstGeom prst="ellipse">
            <a:avLst/>
          </a:prstGeom>
          <a:noFill/>
          <a:ln w="57150">
            <a:solidFill>
              <a:srgbClr val="D73DCC"/>
            </a:solidFill>
          </a:ln>
          <a:effectLst>
            <a:glow rad="50800">
              <a:schemeClr val="accent3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FF00"/>
                </a:solidFill>
              </a:rPr>
              <a:t>Here are the 12 </a:t>
            </a:r>
            <a:r>
              <a:rPr lang="en-CA" b="1" dirty="0" err="1" smtClean="0">
                <a:solidFill>
                  <a:srgbClr val="00FF00"/>
                </a:solidFill>
              </a:rPr>
              <a:t>chodeshim</a:t>
            </a:r>
            <a:r>
              <a:rPr lang="en-CA" b="1" dirty="0" smtClean="0">
                <a:solidFill>
                  <a:srgbClr val="00FF00"/>
                </a:solidFill>
              </a:rPr>
              <a:t> of </a:t>
            </a:r>
            <a:r>
              <a:rPr lang="en-CA" b="1" dirty="0" err="1" smtClean="0">
                <a:solidFill>
                  <a:srgbClr val="00FF00"/>
                </a:solidFill>
              </a:rPr>
              <a:t>Yochanon</a:t>
            </a:r>
            <a:r>
              <a:rPr lang="en-CA" b="1" dirty="0" smtClean="0">
                <a:solidFill>
                  <a:srgbClr val="00FF00"/>
                </a:solidFill>
              </a:rPr>
              <a:t>.</a:t>
            </a:r>
            <a:endParaRPr lang="en-CA" b="1" dirty="0">
              <a:solidFill>
                <a:srgbClr val="00FF00"/>
              </a:solidFill>
            </a:endParaRPr>
          </a:p>
        </p:txBody>
      </p:sp>
      <p:cxnSp>
        <p:nvCxnSpPr>
          <p:cNvPr id="3" name="Straight Arrow Connector 2"/>
          <p:cNvCxnSpPr>
            <a:stCxn id="22" idx="4"/>
          </p:cNvCxnSpPr>
          <p:nvPr/>
        </p:nvCxnSpPr>
        <p:spPr>
          <a:xfrm>
            <a:off x="8843635" y="2821298"/>
            <a:ext cx="450896" cy="644215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5176"/>
              </p:ext>
            </p:extLst>
          </p:nvPr>
        </p:nvGraphicFramePr>
        <p:xfrm>
          <a:off x="522509" y="1718036"/>
          <a:ext cx="11271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3E3EF0"/>
                          </a:solidFill>
                        </a:rPr>
                        <a:t>Jan </a:t>
                      </a:r>
                      <a:r>
                        <a:rPr lang="en-CA" dirty="0" smtClean="0"/>
                        <a:t>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07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3E3EF0"/>
                          </a:solidFill>
                        </a:rPr>
                        <a:t>Feb</a:t>
                      </a:r>
                      <a:r>
                        <a:rPr lang="en-CA" dirty="0" smtClean="0"/>
                        <a:t>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08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C27AC"/>
                          </a:solidFill>
                        </a:rPr>
                        <a:t>Mar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09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April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May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June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C27AC"/>
                          </a:solidFill>
                        </a:rPr>
                        <a:t>July</a:t>
                      </a:r>
                      <a:endParaRPr lang="en-CA" dirty="0">
                        <a:solidFill>
                          <a:srgbClr val="0C27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Aug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   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73D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01951"/>
              </p:ext>
            </p:extLst>
          </p:nvPr>
        </p:nvGraphicFramePr>
        <p:xfrm>
          <a:off x="8289734" y="3050791"/>
          <a:ext cx="3504159" cy="49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53"/>
                <a:gridCol w="1168053"/>
                <a:gridCol w="1168053"/>
              </a:tblGrid>
              <a:tr h="496932">
                <a:tc>
                  <a:txBody>
                    <a:bodyPr/>
                    <a:lstStyle/>
                    <a:p>
                      <a:r>
                        <a:rPr lang="en-CA" dirty="0" smtClean="0"/>
                        <a:t>Oct 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Nov 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6606073" y="289244"/>
            <a:ext cx="4627984" cy="998407"/>
          </a:xfrm>
          <a:prstGeom prst="wedgeRoundRectCallout">
            <a:avLst>
              <a:gd name="adj1" fmla="val -20756"/>
              <a:gd name="adj2" fmla="val 940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err="1" smtClean="0">
                <a:solidFill>
                  <a:schemeClr val="bg1"/>
                </a:solidFill>
              </a:rPr>
              <a:t>Yochanon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u="sng" dirty="0" smtClean="0">
                <a:solidFill>
                  <a:schemeClr val="bg1"/>
                </a:solidFill>
              </a:rPr>
              <a:t>com</a:t>
            </a:r>
            <a:r>
              <a:rPr lang="en-CA" sz="2800" dirty="0" smtClean="0">
                <a:solidFill>
                  <a:schemeClr val="bg1"/>
                </a:solidFill>
              </a:rPr>
              <a:t>p</a:t>
            </a:r>
            <a:r>
              <a:rPr lang="en-CA" sz="2800" u="sng" dirty="0" smtClean="0">
                <a:solidFill>
                  <a:schemeClr val="bg1"/>
                </a:solidFill>
              </a:rPr>
              <a:t>leted</a:t>
            </a:r>
            <a:r>
              <a:rPr lang="en-CA" sz="2800" dirty="0" smtClean="0">
                <a:solidFill>
                  <a:schemeClr val="bg1"/>
                </a:solidFill>
              </a:rPr>
              <a:t>  his </a:t>
            </a:r>
            <a:r>
              <a:rPr lang="en-CA" sz="2800" dirty="0" smtClean="0">
                <a:solidFill>
                  <a:srgbClr val="FF0000"/>
                </a:solidFill>
              </a:rPr>
              <a:t>first year</a:t>
            </a:r>
            <a:r>
              <a:rPr lang="en-CA" sz="2800" dirty="0" smtClean="0">
                <a:solidFill>
                  <a:schemeClr val="bg1"/>
                </a:solidFill>
              </a:rPr>
              <a:t> here at - 12 months!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91682" y="289244"/>
            <a:ext cx="5265576" cy="1034556"/>
          </a:xfrm>
          <a:prstGeom prst="wedgeRoundRectCallout">
            <a:avLst>
              <a:gd name="adj1" fmla="val 10503"/>
              <a:gd name="adj2" fmla="val 884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err="1" smtClean="0">
                <a:solidFill>
                  <a:schemeClr val="bg1"/>
                </a:solidFill>
              </a:rPr>
              <a:t>Yochanon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birthed</a:t>
            </a:r>
            <a:r>
              <a:rPr lang="en-CA" sz="2800" dirty="0" smtClean="0">
                <a:solidFill>
                  <a:schemeClr val="bg1"/>
                </a:solidFill>
              </a:rPr>
              <a:t> (</a:t>
            </a:r>
            <a:r>
              <a:rPr lang="en-CA" dirty="0" smtClean="0">
                <a:solidFill>
                  <a:schemeClr val="bg1"/>
                </a:solidFill>
              </a:rPr>
              <a:t>at 9 months</a:t>
            </a:r>
            <a:r>
              <a:rPr lang="en-CA" sz="2800" dirty="0" smtClean="0">
                <a:solidFill>
                  <a:schemeClr val="bg1"/>
                </a:solidFill>
              </a:rPr>
              <a:t>), here, j</a:t>
            </a:r>
            <a:r>
              <a:rPr lang="en-CA" sz="2800" u="sng" dirty="0" smtClean="0">
                <a:solidFill>
                  <a:schemeClr val="bg1"/>
                </a:solidFill>
              </a:rPr>
              <a:t>ust before Passover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!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5950" y="2703585"/>
            <a:ext cx="4773926" cy="2476214"/>
          </a:xfrm>
          <a:prstGeom prst="wedgeRoundRectCallout">
            <a:avLst>
              <a:gd name="adj1" fmla="val 184770"/>
              <a:gd name="adj2" fmla="val -72649"/>
              <a:gd name="adj3" fmla="val 16667"/>
            </a:avLst>
          </a:prstGeom>
          <a:solidFill>
            <a:srgbClr val="0066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/>
              <a:t>Yahusha, being 6 </a:t>
            </a:r>
            <a:r>
              <a:rPr lang="en-CA" sz="2800" dirty="0" err="1"/>
              <a:t>c</a:t>
            </a:r>
            <a:r>
              <a:rPr lang="en-CA" sz="2800" dirty="0" err="1" smtClean="0"/>
              <a:t>hodeshim</a:t>
            </a:r>
            <a:r>
              <a:rPr lang="en-CA" sz="2800" dirty="0" smtClean="0"/>
              <a:t> (</a:t>
            </a:r>
            <a:r>
              <a:rPr lang="en-CA" sz="2800" dirty="0" smtClean="0">
                <a:solidFill>
                  <a:schemeClr val="bg1"/>
                </a:solidFill>
              </a:rPr>
              <a:t>months</a:t>
            </a:r>
            <a:r>
              <a:rPr lang="en-CA" sz="2800" dirty="0" smtClean="0"/>
              <a:t>) younger than </a:t>
            </a:r>
            <a:r>
              <a:rPr lang="en-CA" sz="2800" dirty="0" err="1" smtClean="0"/>
              <a:t>Yochanon</a:t>
            </a:r>
            <a:r>
              <a:rPr lang="en-CA" sz="2800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(Luke 1:36), </a:t>
            </a:r>
            <a:r>
              <a:rPr lang="en-CA" sz="2800" dirty="0" smtClean="0"/>
              <a:t>was </a:t>
            </a:r>
            <a:r>
              <a:rPr lang="en-CA" sz="2800" b="1" u="sng" dirty="0" smtClean="0">
                <a:solidFill>
                  <a:srgbClr val="FFFF00"/>
                </a:solidFill>
              </a:rPr>
              <a:t>birthed</a:t>
            </a:r>
            <a:r>
              <a:rPr lang="en-CA" sz="2800" dirty="0" smtClean="0"/>
              <a:t> here,</a:t>
            </a:r>
            <a:r>
              <a:rPr lang="en-CA" sz="2800" dirty="0"/>
              <a:t> </a:t>
            </a:r>
            <a:r>
              <a:rPr lang="en-CA" sz="2800" dirty="0" smtClean="0"/>
              <a:t>in </a:t>
            </a:r>
            <a:r>
              <a:rPr lang="en-CA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His</a:t>
            </a:r>
            <a:r>
              <a:rPr lang="en-CA" sz="2800" dirty="0" smtClean="0"/>
              <a:t> </a:t>
            </a:r>
            <a:r>
              <a:rPr lang="en-C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CA" sz="2800" u="sng" baseline="30000" dirty="0" smtClean="0"/>
              <a:t>th</a:t>
            </a:r>
            <a:r>
              <a:rPr lang="en-CA" sz="2800" u="sng" dirty="0" smtClean="0"/>
              <a:t> month</a:t>
            </a:r>
            <a:r>
              <a:rPr lang="en-CA" sz="2800" dirty="0" smtClean="0"/>
              <a:t>, just before Sukkot!</a:t>
            </a:r>
            <a:endParaRPr lang="en-CA" sz="2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45371" y="4060851"/>
            <a:ext cx="6288831" cy="1329613"/>
          </a:xfrm>
          <a:prstGeom prst="wedgeRoundRectCallout">
            <a:avLst>
              <a:gd name="adj1" fmla="val 42782"/>
              <a:gd name="adj2" fmla="val -88717"/>
              <a:gd name="adj3" fmla="val 16667"/>
            </a:avLst>
          </a:prstGeom>
          <a:solidFill>
            <a:srgbClr val="0066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/>
              <a:t>Yahusha 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00FF99"/>
                  </a:glow>
                </a:effectLst>
              </a:rPr>
              <a:t>COMPLETED</a:t>
            </a:r>
            <a:r>
              <a:rPr lang="en-CA" sz="2800" dirty="0" smtClean="0"/>
              <a:t> His 1</a:t>
            </a:r>
            <a:r>
              <a:rPr lang="en-CA" sz="2800" baseline="30000" dirty="0" smtClean="0"/>
              <a:t>st</a:t>
            </a:r>
            <a:r>
              <a:rPr lang="en-CA" sz="2800" dirty="0" smtClean="0"/>
              <a:t> year of </a:t>
            </a:r>
            <a:r>
              <a:rPr lang="en-CA" sz="2800" b="1" u="sng" dirty="0" smtClean="0">
                <a:solidFill>
                  <a:srgbClr val="FFFF00"/>
                </a:solidFill>
              </a:rPr>
              <a:t>12 months</a:t>
            </a:r>
            <a:r>
              <a:rPr lang="en-CA" sz="2800" b="1" dirty="0" smtClean="0">
                <a:solidFill>
                  <a:srgbClr val="FFFF00"/>
                </a:solidFill>
              </a:rPr>
              <a:t> </a:t>
            </a:r>
            <a:r>
              <a:rPr lang="en-CA" sz="2800" dirty="0" smtClean="0"/>
              <a:t>– here, </a:t>
            </a:r>
            <a:r>
              <a:rPr lang="en-CA" sz="2800" b="1" dirty="0" smtClean="0">
                <a:solidFill>
                  <a:srgbClr val="FFCCFF"/>
                </a:solidFill>
              </a:rPr>
              <a:t>in</a:t>
            </a:r>
            <a:r>
              <a:rPr lang="en-CA" sz="2800" dirty="0" smtClean="0"/>
              <a:t> </a:t>
            </a:r>
            <a:r>
              <a:rPr lang="en-CA" sz="2800" b="1" dirty="0" smtClean="0">
                <a:solidFill>
                  <a:srgbClr val="FFCCFF"/>
                </a:solidFill>
              </a:rPr>
              <a:t>the </a:t>
            </a:r>
            <a:r>
              <a:rPr lang="en-CA" sz="2800" b="1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9</a:t>
            </a:r>
            <a:r>
              <a:rPr lang="en-CA" sz="2800" b="1" u="sng" baseline="30000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th</a:t>
            </a:r>
            <a:r>
              <a:rPr lang="en-CA" sz="2800" b="1" u="sng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 month of CC</a:t>
            </a:r>
            <a:r>
              <a:rPr lang="en-CA" sz="2800" b="1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!</a:t>
            </a:r>
            <a:endParaRPr lang="en-CA" sz="2800" b="1" dirty="0">
              <a:ln>
                <a:solidFill>
                  <a:srgbClr val="00FF00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74654" y="5608166"/>
            <a:ext cx="10350373" cy="1093234"/>
          </a:xfrm>
          <a:prstGeom prst="wedgeRoundRectCallout">
            <a:avLst>
              <a:gd name="adj1" fmla="val 19927"/>
              <a:gd name="adj2" fmla="val -48781"/>
              <a:gd name="adj3" fmla="val 16667"/>
            </a:avLst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NOTE:</a:t>
            </a:r>
            <a:r>
              <a:rPr lang="en-CA" sz="2800" dirty="0" smtClean="0">
                <a:solidFill>
                  <a:srgbClr val="002060"/>
                </a:solidFill>
              </a:rPr>
              <a:t> – the </a:t>
            </a:r>
            <a:r>
              <a:rPr lang="en-CA" sz="2800" b="1" dirty="0" smtClean="0">
                <a:solidFill>
                  <a:srgbClr val="0C27AC"/>
                </a:solidFill>
              </a:rPr>
              <a:t>“</a:t>
            </a:r>
            <a:r>
              <a:rPr lang="en-CA" sz="2800" b="1" i="1" dirty="0" smtClean="0">
                <a:solidFill>
                  <a:srgbClr val="0C27AC"/>
                </a:solidFill>
              </a:rPr>
              <a:t>Grand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b="1" i="1" dirty="0" smtClean="0">
                <a:solidFill>
                  <a:srgbClr val="0C27AC"/>
                </a:solidFill>
              </a:rPr>
              <a:t>Points of Reckoning” </a:t>
            </a:r>
            <a:r>
              <a:rPr lang="en-CA" sz="2800" dirty="0" smtClean="0">
                <a:solidFill>
                  <a:srgbClr val="002060"/>
                </a:solidFill>
              </a:rPr>
              <a:t>are, </a:t>
            </a:r>
            <a:r>
              <a:rPr lang="en-CA" sz="2800" dirty="0" smtClean="0">
                <a:solidFill>
                  <a:srgbClr val="FF6600"/>
                </a:solidFill>
              </a:rPr>
              <a:t>1</a:t>
            </a:r>
            <a:r>
              <a:rPr lang="en-CA" sz="2800" baseline="30000" dirty="0" smtClean="0">
                <a:solidFill>
                  <a:srgbClr val="FF6600"/>
                </a:solidFill>
              </a:rPr>
              <a:t>st</a:t>
            </a:r>
            <a:r>
              <a:rPr lang="en-CA" sz="2800" dirty="0" smtClean="0">
                <a:solidFill>
                  <a:srgbClr val="002060"/>
                </a:solidFill>
              </a:rPr>
              <a:t> -  </a:t>
            </a:r>
            <a:r>
              <a:rPr lang="en-CA" sz="2800" u="sng" dirty="0" err="1" smtClean="0">
                <a:solidFill>
                  <a:srgbClr val="002060"/>
                </a:solidFill>
              </a:rPr>
              <a:t>Yochanon’s</a:t>
            </a:r>
            <a:r>
              <a:rPr lang="en-CA" sz="2800" u="sng" dirty="0" smtClean="0">
                <a:solidFill>
                  <a:srgbClr val="002060"/>
                </a:solidFill>
              </a:rPr>
              <a:t> birth</a:t>
            </a:r>
            <a:r>
              <a:rPr lang="en-CA" sz="2800" dirty="0" smtClean="0">
                <a:solidFill>
                  <a:srgbClr val="002060"/>
                </a:solidFill>
              </a:rPr>
              <a:t> prior to Passover and  – </a:t>
            </a:r>
            <a:r>
              <a:rPr lang="en-CA" sz="2800" dirty="0" smtClean="0">
                <a:solidFill>
                  <a:srgbClr val="FF6600"/>
                </a:solidFill>
              </a:rPr>
              <a:t>2</a:t>
            </a:r>
            <a:r>
              <a:rPr lang="en-CA" sz="2800" baseline="30000" dirty="0" smtClean="0">
                <a:solidFill>
                  <a:srgbClr val="FF6600"/>
                </a:solidFill>
              </a:rPr>
              <a:t>nd</a:t>
            </a:r>
            <a:r>
              <a:rPr lang="en-CA" sz="2800" dirty="0" smtClean="0">
                <a:solidFill>
                  <a:srgbClr val="002060"/>
                </a:solidFill>
              </a:rPr>
              <a:t> - 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Yahusha’s birth </a:t>
            </a:r>
            <a:r>
              <a:rPr lang="en-CA" sz="2800" dirty="0" smtClean="0">
                <a:solidFill>
                  <a:srgbClr val="002060"/>
                </a:solidFill>
              </a:rPr>
              <a:t>just BEFORE Sukkot.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02015" y="3492263"/>
            <a:ext cx="1175657" cy="344598"/>
          </a:xfrm>
          <a:prstGeom prst="wedgeRoundRectCallout">
            <a:avLst>
              <a:gd name="adj1" fmla="val 69569"/>
              <a:gd name="adj2" fmla="val -56551"/>
              <a:gd name="adj3" fmla="val 16667"/>
            </a:avLst>
          </a:prstGeom>
          <a:solidFill>
            <a:srgbClr val="FFFF00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b="1" dirty="0" smtClean="0">
                <a:solidFill>
                  <a:srgbClr val="D73DCC"/>
                </a:solidFill>
              </a:rPr>
              <a:t>Sukkot</a:t>
            </a:r>
            <a:endParaRPr lang="en-CA" sz="2000" b="1" dirty="0">
              <a:solidFill>
                <a:srgbClr val="D73D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42214" y="1757260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6158201" y="1754185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7477128" y="1762323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15" name="Oval 14"/>
          <p:cNvSpPr/>
          <p:nvPr/>
        </p:nvSpPr>
        <p:spPr>
          <a:xfrm>
            <a:off x="8693524" y="1762887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16" name="Oval 15"/>
          <p:cNvSpPr/>
          <p:nvPr/>
        </p:nvSpPr>
        <p:spPr>
          <a:xfrm>
            <a:off x="9909511" y="1759665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17" name="Oval 16"/>
          <p:cNvSpPr/>
          <p:nvPr/>
        </p:nvSpPr>
        <p:spPr>
          <a:xfrm>
            <a:off x="11228438" y="1762323"/>
            <a:ext cx="488204" cy="290818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3893" y="6492875"/>
            <a:ext cx="398107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28</a:t>
            </a:fld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3583447" y="136853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4698111" y="1376795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5838865" y="1359949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7091951" y="1379568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10980626" y="2168157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9795856" y="2168150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8456142" y="2166959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7163781" y="2166958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5915233" y="2174222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4699486" y="2166957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27" name="Rounded Rectangle 26"/>
          <p:cNvSpPr/>
          <p:nvPr/>
        </p:nvSpPr>
        <p:spPr>
          <a:xfrm>
            <a:off x="3467339" y="2156145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2151302" y="2156145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889506" y="2166956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0" name="Rounded Rectangle 29"/>
          <p:cNvSpPr/>
          <p:nvPr/>
        </p:nvSpPr>
        <p:spPr>
          <a:xfrm>
            <a:off x="8543830" y="3479158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31" name="Rounded Rectangle 30"/>
          <p:cNvSpPr/>
          <p:nvPr/>
        </p:nvSpPr>
        <p:spPr>
          <a:xfrm>
            <a:off x="9795856" y="3513441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32" name="Rounded Rectangle 31"/>
          <p:cNvSpPr/>
          <p:nvPr/>
        </p:nvSpPr>
        <p:spPr>
          <a:xfrm>
            <a:off x="11281277" y="3113004"/>
            <a:ext cx="711669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12</a:t>
            </a:r>
            <a:endParaRPr lang="en-CA" sz="2800" dirty="0"/>
          </a:p>
        </p:txBody>
      </p:sp>
      <p:sp>
        <p:nvSpPr>
          <p:cNvPr id="33" name="Explosion 1 32"/>
          <p:cNvSpPr/>
          <p:nvPr/>
        </p:nvSpPr>
        <p:spPr>
          <a:xfrm>
            <a:off x="11311745" y="937762"/>
            <a:ext cx="809793" cy="772075"/>
          </a:xfrm>
          <a:prstGeom prst="irregularSeal1">
            <a:avLst/>
          </a:prstGeom>
          <a:solidFill>
            <a:srgbClr val="FF6600"/>
          </a:solidFill>
          <a:ln w="38100">
            <a:solidFill>
              <a:srgbClr val="D73DCC"/>
            </a:solidFill>
          </a:ln>
          <a:effectLst>
            <a:glow rad="1143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6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2" grpId="1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197" y="1021480"/>
            <a:ext cx="11073379" cy="4815039"/>
          </a:xfrm>
          <a:prstGeom prst="roundRect">
            <a:avLst>
              <a:gd name="adj" fmla="val 34489"/>
            </a:avLst>
          </a:prstGeom>
          <a:solidFill>
            <a:schemeClr val="tx1">
              <a:lumMod val="65000"/>
            </a:schemeClr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Yahusha’s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 are counted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effectLst>
                  <a:glow rad="127000">
                    <a:srgbClr val="FFCC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the time of conception!  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2800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12 years old in the year </a:t>
            </a:r>
            <a:r>
              <a:rPr lang="en-CA" sz="28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CE 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He was discovered 3 cycles “</a:t>
            </a:r>
            <a:r>
              <a:rPr lang="en-C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the Tabernacle,  </a:t>
            </a:r>
            <a:b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CA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FIRST be</a:t>
            </a:r>
            <a: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old, upon </a:t>
            </a:r>
            <a:r>
              <a:rPr lang="en-CA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1! </a:t>
            </a:r>
            <a:b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DEMAND</a:t>
            </a:r>
            <a: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specifically laid upon </a:t>
            </a:r>
            <a:r>
              <a:rPr lang="en-CA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CA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Explosion 1 1"/>
          <p:cNvSpPr/>
          <p:nvPr/>
        </p:nvSpPr>
        <p:spPr>
          <a:xfrm>
            <a:off x="9946432" y="3275045"/>
            <a:ext cx="914400" cy="914400"/>
          </a:xfrm>
          <a:prstGeom prst="irregularSeal1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13029" y="6492875"/>
            <a:ext cx="478971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33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72495" y="3843865"/>
            <a:ext cx="11191706" cy="2535237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There is a variation between the Gregorian and Covenant Calendar months.</a:t>
            </a:r>
            <a:br>
              <a:rPr lang="en-CA" sz="2400" dirty="0" smtClean="0">
                <a:solidFill>
                  <a:srgbClr val="002060"/>
                </a:solidFill>
              </a:rPr>
            </a:br>
            <a:r>
              <a:rPr lang="en-CA" sz="2400" dirty="0" smtClean="0">
                <a:solidFill>
                  <a:srgbClr val="002060"/>
                </a:solidFill>
              </a:rPr>
              <a:t>The Covenant Calendar </a:t>
            </a:r>
            <a:r>
              <a:rPr lang="en-CA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CA" sz="2400" baseline="30000" dirty="0" smtClean="0">
                <a:solidFill>
                  <a:srgbClr val="002060"/>
                </a:solidFill>
              </a:rPr>
              <a:t>st</a:t>
            </a:r>
            <a:r>
              <a:rPr lang="en-CA" sz="2400" dirty="0" smtClean="0">
                <a:solidFill>
                  <a:srgbClr val="002060"/>
                </a:solidFill>
              </a:rPr>
              <a:t> month begins about mid March and ends about mid April.</a:t>
            </a:r>
          </a:p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The </a:t>
            </a:r>
            <a:r>
              <a:rPr lang="en-CA" sz="2400" dirty="0">
                <a:solidFill>
                  <a:srgbClr val="002060"/>
                </a:solidFill>
              </a:rPr>
              <a:t>Covenant Calendar </a:t>
            </a:r>
            <a:r>
              <a:rPr lang="en-CA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7</a:t>
            </a:r>
            <a:r>
              <a:rPr lang="en-CA" sz="2400" baseline="30000" dirty="0" smtClean="0">
                <a:solidFill>
                  <a:srgbClr val="002060"/>
                </a:solidFill>
              </a:rPr>
              <a:t>th</a:t>
            </a: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2400" dirty="0">
                <a:solidFill>
                  <a:srgbClr val="002060"/>
                </a:solidFill>
              </a:rPr>
              <a:t>month varies in the area of </a:t>
            </a:r>
            <a:r>
              <a:rPr lang="en-CA" sz="2400" dirty="0" smtClean="0">
                <a:solidFill>
                  <a:srgbClr val="002060"/>
                </a:solidFill>
              </a:rPr>
              <a:t>mid Sept </a:t>
            </a:r>
            <a:r>
              <a:rPr lang="en-CA" sz="2400" dirty="0">
                <a:solidFill>
                  <a:srgbClr val="002060"/>
                </a:solidFill>
              </a:rPr>
              <a:t>to mid </a:t>
            </a:r>
            <a:r>
              <a:rPr lang="en-CA" sz="2400" dirty="0" smtClean="0">
                <a:solidFill>
                  <a:srgbClr val="002060"/>
                </a:solidFill>
              </a:rPr>
              <a:t>Oct.   </a:t>
            </a:r>
            <a:endParaRPr lang="en-CA" sz="2400" dirty="0">
              <a:solidFill>
                <a:srgbClr val="002060"/>
              </a:solidFill>
            </a:endParaRPr>
          </a:p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The Covenant Calendar </a:t>
            </a:r>
            <a:r>
              <a:rPr lang="en-CA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9</a:t>
            </a:r>
            <a:r>
              <a:rPr lang="en-CA" sz="2400" baseline="30000" dirty="0" smtClean="0">
                <a:solidFill>
                  <a:srgbClr val="002060"/>
                </a:solidFill>
              </a:rPr>
              <a:t>th</a:t>
            </a:r>
            <a:r>
              <a:rPr lang="en-CA" sz="2400" dirty="0" smtClean="0">
                <a:solidFill>
                  <a:srgbClr val="002060"/>
                </a:solidFill>
              </a:rPr>
              <a:t> month varies in the area of mid Dec to mid Jan.</a:t>
            </a:r>
          </a:p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The variation depends on the structure of the variable Gregorian each year.  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681131" y="296407"/>
            <a:ext cx="10842171" cy="3132593"/>
          </a:xfrm>
          <a:prstGeom prst="flowChartAlternateProcess">
            <a:avLst/>
          </a:prstGeom>
          <a:solidFill>
            <a:srgbClr val="FFCCFF"/>
          </a:solidFill>
          <a:ln w="762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 Baseline Factor </a:t>
            </a:r>
            <a:br>
              <a:rPr lang="en-C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CA" sz="2400" dirty="0" smtClean="0">
                <a:solidFill>
                  <a:srgbClr val="002060"/>
                </a:solidFill>
              </a:rPr>
              <a:t>While the Julian calendar was in operation at this time, the Temple was operating on </a:t>
            </a:r>
            <a:r>
              <a:rPr lang="en-CA" sz="2400" dirty="0">
                <a:solidFill>
                  <a:srgbClr val="002060"/>
                </a:solidFill>
              </a:rPr>
              <a:t>[what was called] </a:t>
            </a:r>
            <a:r>
              <a:rPr lang="en-CA" sz="2400" dirty="0" smtClean="0">
                <a:solidFill>
                  <a:srgbClr val="002060"/>
                </a:solidFill>
              </a:rPr>
              <a:t>the Lunar based </a:t>
            </a:r>
            <a:r>
              <a:rPr lang="en-CA" sz="2400" b="1" dirty="0" smtClean="0">
                <a:solidFill>
                  <a:srgbClr val="FF6600"/>
                </a:solidFill>
              </a:rPr>
              <a:t>3</a:t>
            </a:r>
            <a:r>
              <a:rPr lang="en-CA" sz="2400" b="1" baseline="30000" dirty="0" smtClean="0">
                <a:solidFill>
                  <a:srgbClr val="FF6600"/>
                </a:solidFill>
              </a:rPr>
              <a:t>rd</a:t>
            </a:r>
            <a:r>
              <a:rPr lang="en-CA" sz="2400" b="1" dirty="0" smtClean="0">
                <a:solidFill>
                  <a:srgbClr val="FF6600"/>
                </a:solidFill>
              </a:rPr>
              <a:t> Calendar </a:t>
            </a:r>
            <a:r>
              <a:rPr lang="en-CA" sz="2400" u="sng" dirty="0" smtClean="0">
                <a:solidFill>
                  <a:srgbClr val="002060"/>
                </a:solidFill>
              </a:rPr>
              <a:t>at the same time</a:t>
            </a:r>
            <a:r>
              <a:rPr lang="en-CA" sz="2400" dirty="0" smtClean="0">
                <a:solidFill>
                  <a:srgbClr val="002060"/>
                </a:solidFill>
              </a:rPr>
              <a:t>.  </a:t>
            </a:r>
            <a:r>
              <a:rPr lang="en-CA" sz="2400" u="sng" dirty="0" smtClean="0">
                <a:solidFill>
                  <a:srgbClr val="002060"/>
                </a:solidFill>
              </a:rPr>
              <a:t>The reli</a:t>
            </a:r>
            <a:r>
              <a:rPr lang="en-CA" sz="2400" dirty="0" smtClean="0">
                <a:solidFill>
                  <a:srgbClr val="002060"/>
                </a:solidFill>
              </a:rPr>
              <a:t>g</a:t>
            </a:r>
            <a:r>
              <a:rPr lang="en-CA" sz="2400" u="sng" dirty="0" smtClean="0">
                <a:solidFill>
                  <a:srgbClr val="002060"/>
                </a:solidFill>
              </a:rPr>
              <a:t>ious festivals were based on this Lunar calendar</a:t>
            </a:r>
            <a:r>
              <a:rPr lang="en-CA" sz="2400" dirty="0" smtClean="0">
                <a:solidFill>
                  <a:srgbClr val="002060"/>
                </a:solidFill>
              </a:rPr>
              <a:t>.  Like today, there was a separate function of the Festal calendar as to the civil Julian calendar.  The Julian and the Gregorian calendars are incrementally different. </a:t>
            </a:r>
            <a:r>
              <a:rPr lang="en-CA" sz="2400" dirty="0">
                <a:solidFill>
                  <a:srgbClr val="002060"/>
                </a:solidFill>
              </a:rPr>
              <a:t>T</a:t>
            </a:r>
            <a:r>
              <a:rPr lang="en-CA" sz="2400" dirty="0" smtClean="0">
                <a:solidFill>
                  <a:srgbClr val="002060"/>
                </a:solidFill>
              </a:rPr>
              <a:t>he leap year days being placed within the 5 days of waiting after the Scriptural 360 days cause a fluctuation also.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11458340" y="6357110"/>
            <a:ext cx="578907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46" name="Oval 45"/>
          <p:cNvSpPr/>
          <p:nvPr/>
        </p:nvSpPr>
        <p:spPr>
          <a:xfrm>
            <a:off x="714224" y="5834930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rgbClr val="0C27AC"/>
              </a:solidFill>
            </a:endParaRPr>
          </a:p>
        </p:txBody>
      </p:sp>
      <p:cxnSp>
        <p:nvCxnSpPr>
          <p:cNvPr id="5" name="Straight Arrow Connector 4"/>
          <p:cNvCxnSpPr>
            <a:stCxn id="46" idx="6"/>
          </p:cNvCxnSpPr>
          <p:nvPr/>
        </p:nvCxnSpPr>
        <p:spPr>
          <a:xfrm>
            <a:off x="1209453" y="6060285"/>
            <a:ext cx="10248887" cy="33624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6200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80533" y="2432652"/>
            <a:ext cx="11176003" cy="142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0532" y="3259668"/>
            <a:ext cx="11176004" cy="355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0532" y="2847036"/>
            <a:ext cx="11176004" cy="1469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72069" y="3715955"/>
            <a:ext cx="11125198" cy="2678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72068" y="4553464"/>
            <a:ext cx="11184468" cy="279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0532" y="5409939"/>
            <a:ext cx="11176004" cy="283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2067" y="6268913"/>
            <a:ext cx="11165180" cy="413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532" y="4152149"/>
            <a:ext cx="11184467" cy="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2066" y="4973242"/>
            <a:ext cx="11125199" cy="392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80532" y="5833527"/>
            <a:ext cx="11176004" cy="252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0532" y="6708638"/>
            <a:ext cx="11156715" cy="10985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1586634" y="2128338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6" name="Oval 35"/>
          <p:cNvSpPr/>
          <p:nvPr/>
        </p:nvSpPr>
        <p:spPr>
          <a:xfrm>
            <a:off x="11586634" y="2568880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7" name="Oval 36"/>
          <p:cNvSpPr/>
          <p:nvPr/>
        </p:nvSpPr>
        <p:spPr>
          <a:xfrm>
            <a:off x="11586634" y="2982619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8" name="Oval 37"/>
          <p:cNvSpPr/>
          <p:nvPr/>
        </p:nvSpPr>
        <p:spPr>
          <a:xfrm>
            <a:off x="11590472" y="3449056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9" name="Oval 38"/>
          <p:cNvSpPr/>
          <p:nvPr/>
        </p:nvSpPr>
        <p:spPr>
          <a:xfrm>
            <a:off x="11586633" y="3864528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0" name="Oval 39"/>
          <p:cNvSpPr/>
          <p:nvPr/>
        </p:nvSpPr>
        <p:spPr>
          <a:xfrm>
            <a:off x="11586632" y="4259272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11586632" y="4675225"/>
            <a:ext cx="410633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42" name="Oval 41"/>
          <p:cNvSpPr/>
          <p:nvPr/>
        </p:nvSpPr>
        <p:spPr>
          <a:xfrm>
            <a:off x="11458340" y="5123858"/>
            <a:ext cx="618725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11458340" y="5535278"/>
            <a:ext cx="578907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1458340" y="5945334"/>
            <a:ext cx="578907" cy="297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7056" y="1998131"/>
            <a:ext cx="11199480" cy="3175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5357" y="1571663"/>
            <a:ext cx="11147001" cy="24682"/>
          </a:xfrm>
          <a:prstGeom prst="line">
            <a:avLst/>
          </a:prstGeom>
          <a:ln w="57150">
            <a:solidFill>
              <a:srgbClr val="D73D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1458340" y="1188206"/>
            <a:ext cx="538928" cy="44434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endParaRPr lang="en-CA" b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8326" y="1523446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0C27AC"/>
                </a:solidFill>
              </a:rPr>
              <a:t>1</a:t>
            </a:r>
            <a:endParaRPr lang="en-CA" sz="3200" dirty="0">
              <a:solidFill>
                <a:srgbClr val="0C27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616" y="1996607"/>
            <a:ext cx="11384449" cy="4772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1586634" y="167701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723555" y="2052336"/>
            <a:ext cx="10226174" cy="4601920"/>
          </a:xfrm>
          <a:prstGeom prst="wedgeRoundRectCallout">
            <a:avLst>
              <a:gd name="adj1" fmla="val 52500"/>
              <a:gd name="adj2" fmla="val -60896"/>
              <a:gd name="adj3" fmla="val 16667"/>
            </a:avLst>
          </a:prstGeom>
          <a:solidFill>
            <a:srgbClr val="00B05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rgbClr val="0066FF"/>
                  </a:solidFill>
                </a:ln>
                <a:solidFill>
                  <a:srgbClr val="D73DCC"/>
                </a:solidFill>
              </a:rPr>
              <a:t>Please note </a:t>
            </a:r>
            <a:r>
              <a:rPr lang="en-CA" sz="3200" dirty="0" smtClean="0">
                <a:solidFill>
                  <a:srgbClr val="002060"/>
                </a:solidFill>
              </a:rPr>
              <a:t>– Yahusha had </a:t>
            </a:r>
            <a:r>
              <a:rPr lang="en-CA" sz="3200" b="1" u="sng" dirty="0" smtClean="0">
                <a:solidFill>
                  <a:srgbClr val="002060"/>
                </a:solidFill>
              </a:rPr>
              <a:t>NO CONCERN</a:t>
            </a:r>
            <a:r>
              <a:rPr lang="en-CA" sz="3200" b="1" dirty="0" smtClean="0"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about the Gregorian calendar as it did not exist during His time on earth.  </a:t>
            </a:r>
            <a:r>
              <a:rPr lang="en-CA" sz="3200" u="sng" dirty="0" smtClean="0">
                <a:solidFill>
                  <a:srgbClr val="C00000"/>
                </a:solidFill>
              </a:rPr>
              <a:t>This writin</a:t>
            </a:r>
            <a:r>
              <a:rPr lang="en-CA" sz="3200" dirty="0" smtClean="0">
                <a:solidFill>
                  <a:srgbClr val="C00000"/>
                </a:solidFill>
              </a:rPr>
              <a:t>g</a:t>
            </a:r>
            <a:r>
              <a:rPr lang="en-CA" sz="3200" u="sng" dirty="0" smtClean="0">
                <a:solidFill>
                  <a:srgbClr val="C00000"/>
                </a:solidFill>
              </a:rPr>
              <a:t> is usin</a:t>
            </a:r>
            <a:r>
              <a:rPr lang="en-CA" sz="3200" dirty="0" smtClean="0">
                <a:solidFill>
                  <a:srgbClr val="C00000"/>
                </a:solidFill>
              </a:rPr>
              <a:t>g</a:t>
            </a:r>
            <a:r>
              <a:rPr lang="en-CA" sz="3200" u="sng" dirty="0" smtClean="0">
                <a:solidFill>
                  <a:srgbClr val="C00000"/>
                </a:solidFill>
              </a:rPr>
              <a:t> the Gre</a:t>
            </a:r>
            <a:r>
              <a:rPr lang="en-CA" sz="3200" dirty="0" smtClean="0">
                <a:solidFill>
                  <a:srgbClr val="C00000"/>
                </a:solidFill>
              </a:rPr>
              <a:t>g</a:t>
            </a:r>
            <a:r>
              <a:rPr lang="en-CA" sz="3200" u="sng" dirty="0" smtClean="0">
                <a:solidFill>
                  <a:srgbClr val="C00000"/>
                </a:solidFill>
              </a:rPr>
              <a:t>orian names and timin</a:t>
            </a:r>
            <a:r>
              <a:rPr lang="en-CA" sz="3200" dirty="0" smtClean="0">
                <a:solidFill>
                  <a:srgbClr val="C00000"/>
                </a:solidFill>
              </a:rPr>
              <a:t>g </a:t>
            </a:r>
            <a:r>
              <a:rPr lang="en-US" sz="3200" u="sng" dirty="0" smtClean="0">
                <a:solidFill>
                  <a:srgbClr val="C00000"/>
                </a:solidFill>
              </a:rPr>
              <a:t>which are relativel</a:t>
            </a:r>
            <a:r>
              <a:rPr lang="en-US" sz="3200" dirty="0" smtClean="0">
                <a:solidFill>
                  <a:srgbClr val="C00000"/>
                </a:solidFill>
              </a:rPr>
              <a:t>y </a:t>
            </a:r>
            <a:r>
              <a:rPr lang="en-US" sz="3200" u="sng" dirty="0" smtClean="0">
                <a:solidFill>
                  <a:srgbClr val="C00000"/>
                </a:solidFill>
              </a:rPr>
              <a:t>close </a:t>
            </a:r>
            <a:r>
              <a:rPr lang="en-US" sz="3200" u="sng" dirty="0">
                <a:solidFill>
                  <a:srgbClr val="C00000"/>
                </a:solidFill>
              </a:rPr>
              <a:t>to the Julian civil Roman </a:t>
            </a:r>
            <a:r>
              <a:rPr lang="en-US" sz="3200" u="sng" dirty="0" smtClean="0">
                <a:solidFill>
                  <a:srgbClr val="C00000"/>
                </a:solidFill>
              </a:rPr>
              <a:t>calendar </a:t>
            </a:r>
            <a:r>
              <a:rPr lang="en-CA" sz="3200" u="sng" dirty="0" smtClean="0">
                <a:solidFill>
                  <a:srgbClr val="C00000"/>
                </a:solidFill>
              </a:rPr>
              <a:t>references as a marker </a:t>
            </a:r>
            <a:r>
              <a:rPr lang="en-CA" sz="3200" dirty="0" smtClean="0">
                <a:solidFill>
                  <a:srgbClr val="C00000"/>
                </a:solidFill>
              </a:rPr>
              <a:t>p</a:t>
            </a:r>
            <a:r>
              <a:rPr lang="en-CA" sz="3200" u="sng" dirty="0" smtClean="0">
                <a:solidFill>
                  <a:srgbClr val="C00000"/>
                </a:solidFill>
              </a:rPr>
              <a:t>oint</a:t>
            </a:r>
            <a:r>
              <a:rPr lang="en-CA" sz="3200" dirty="0" smtClean="0">
                <a:solidFill>
                  <a:srgbClr val="C00000"/>
                </a:solidFill>
              </a:rPr>
              <a:t>.</a:t>
            </a:r>
            <a:r>
              <a:rPr lang="en-CA" sz="3200" u="sng" dirty="0" smtClean="0">
                <a:solidFill>
                  <a:srgbClr val="C00000"/>
                </a:solidFill>
              </a:rPr>
              <a:t> </a:t>
            </a:r>
            <a:br>
              <a:rPr lang="en-CA" sz="3200" u="sng" dirty="0" smtClean="0">
                <a:solidFill>
                  <a:srgbClr val="C00000"/>
                </a:solidFill>
              </a:rPr>
            </a:b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The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y</a:t>
            </a: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 are for our timin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g</a:t>
            </a: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 reco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g</a:t>
            </a: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nition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 p</a:t>
            </a: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ur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p</a:t>
            </a:r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ose ONLY</a:t>
            </a:r>
            <a:r>
              <a:rPr lang="en-CA" sz="3200" dirty="0" smtClean="0">
                <a:solidFill>
                  <a:srgbClr val="C000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! </a:t>
            </a:r>
          </a:p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In actuality, Yahusha needed to be </a:t>
            </a:r>
            <a:r>
              <a:rPr lang="en-CA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</a:t>
            </a:r>
            <a:r>
              <a:rPr lang="en-CA" sz="3200" dirty="0" smtClean="0">
                <a:solidFill>
                  <a:srgbClr val="002060"/>
                </a:solidFill>
              </a:rPr>
              <a:t> years of age </a:t>
            </a:r>
            <a:r>
              <a:rPr lang="en-CA" sz="3200" u="sng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PRIOR TO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 the 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200" baseline="30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st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Covenant Calendar 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month </a:t>
            </a:r>
            <a:r>
              <a:rPr lang="en-CA" sz="3200" dirty="0" smtClean="0">
                <a:solidFill>
                  <a:srgbClr val="002060"/>
                </a:solidFill>
              </a:rPr>
              <a:t>which happened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to occur in what we now understand as CE</a:t>
            </a:r>
            <a:r>
              <a:rPr lang="en-CA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</a:t>
            </a:r>
            <a:r>
              <a:rPr lang="en-CA" sz="3200" dirty="0" smtClean="0">
                <a:solidFill>
                  <a:srgbClr val="002060"/>
                </a:solidFill>
              </a:rPr>
              <a:t>.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 rot="20789843">
            <a:off x="1910699" y="807828"/>
            <a:ext cx="5618201" cy="914400"/>
          </a:xfrm>
          <a:prstGeom prst="roundRect">
            <a:avLst/>
          </a:prstGeom>
          <a:solidFill>
            <a:srgbClr val="D73DCC"/>
          </a:solidFill>
          <a:ln w="381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5400" b="1" dirty="0" smtClean="0">
                <a:ln>
                  <a:solidFill>
                    <a:srgbClr val="0066FF"/>
                  </a:solidFill>
                </a:ln>
                <a:solidFill>
                  <a:srgbClr val="00FF99"/>
                </a:solidFill>
              </a:rPr>
              <a:t>IMPORTANT!</a:t>
            </a:r>
            <a:endParaRPr lang="en-CA" sz="5400" b="1" dirty="0">
              <a:ln>
                <a:solidFill>
                  <a:srgbClr val="0066FF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30345" y="6404054"/>
            <a:ext cx="404071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30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5538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80533" y="2432652"/>
            <a:ext cx="11176003" cy="142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0532" y="3259668"/>
            <a:ext cx="11176004" cy="355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0532" y="2847036"/>
            <a:ext cx="11176004" cy="1469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72069" y="3715955"/>
            <a:ext cx="11125198" cy="2678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72068" y="4553464"/>
            <a:ext cx="11184468" cy="279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0532" y="5409939"/>
            <a:ext cx="11176004" cy="283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2067" y="6268913"/>
            <a:ext cx="11165180" cy="413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532" y="4152149"/>
            <a:ext cx="11184467" cy="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2066" y="4973242"/>
            <a:ext cx="11125199" cy="392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80532" y="5833527"/>
            <a:ext cx="11176004" cy="252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0532" y="6708638"/>
            <a:ext cx="11156715" cy="10985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1586634" y="212833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6" name="Oval 35"/>
          <p:cNvSpPr/>
          <p:nvPr/>
        </p:nvSpPr>
        <p:spPr>
          <a:xfrm>
            <a:off x="11586634" y="256888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7" name="Oval 36"/>
          <p:cNvSpPr/>
          <p:nvPr/>
        </p:nvSpPr>
        <p:spPr>
          <a:xfrm>
            <a:off x="11586634" y="2982619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8" name="Oval 37"/>
          <p:cNvSpPr/>
          <p:nvPr/>
        </p:nvSpPr>
        <p:spPr>
          <a:xfrm>
            <a:off x="11590472" y="344905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9" name="Oval 38"/>
          <p:cNvSpPr/>
          <p:nvPr/>
        </p:nvSpPr>
        <p:spPr>
          <a:xfrm>
            <a:off x="11586633" y="386452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0" name="Oval 39"/>
          <p:cNvSpPr/>
          <p:nvPr/>
        </p:nvSpPr>
        <p:spPr>
          <a:xfrm>
            <a:off x="11586632" y="4259272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11586632" y="4675225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42" name="Oval 41"/>
          <p:cNvSpPr/>
          <p:nvPr/>
        </p:nvSpPr>
        <p:spPr>
          <a:xfrm>
            <a:off x="11458340" y="5123858"/>
            <a:ext cx="618725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11458340" y="5535278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1458340" y="594533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7056" y="1998131"/>
            <a:ext cx="11199480" cy="3175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5357" y="1571663"/>
            <a:ext cx="11147001" cy="24682"/>
          </a:xfrm>
          <a:prstGeom prst="line">
            <a:avLst/>
          </a:prstGeom>
          <a:ln w="57150">
            <a:solidFill>
              <a:srgbClr val="D73D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1458340" y="1188206"/>
            <a:ext cx="538928" cy="44434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endParaRPr lang="en-CA" b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8326" y="1523446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0C27AC"/>
                </a:solidFill>
              </a:rPr>
              <a:t>1</a:t>
            </a:r>
            <a:endParaRPr lang="en-CA" sz="3200" dirty="0">
              <a:solidFill>
                <a:srgbClr val="0C27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616" y="1996608"/>
            <a:ext cx="10730947" cy="4794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ounded Rectangular Callout 2"/>
          <p:cNvSpPr/>
          <p:nvPr/>
        </p:nvSpPr>
        <p:spPr>
          <a:xfrm>
            <a:off x="761257" y="3111459"/>
            <a:ext cx="5525483" cy="1825392"/>
          </a:xfrm>
          <a:prstGeom prst="wedgeRoundRectCallout">
            <a:avLst>
              <a:gd name="adj1" fmla="val -48652"/>
              <a:gd name="adj2" fmla="val -108951"/>
              <a:gd name="adj3" fmla="val 16667"/>
            </a:avLst>
          </a:prstGeom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/>
              <a:t>Yahusha was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200" dirty="0" smtClean="0"/>
              <a:t> year old, </a:t>
            </a:r>
            <a:br>
              <a:rPr lang="en-CA" sz="3200" dirty="0" smtClean="0"/>
            </a:br>
            <a:r>
              <a:rPr lang="en-CA" sz="3200" dirty="0" smtClean="0"/>
              <a:t>going </a:t>
            </a:r>
            <a:r>
              <a:rPr lang="en-CA" sz="3200" b="1" dirty="0" smtClean="0">
                <a:solidFill>
                  <a:srgbClr val="0C27AC"/>
                </a:solidFill>
              </a:rPr>
              <a:t>INTO</a:t>
            </a:r>
            <a:r>
              <a:rPr lang="en-CA" sz="3200" dirty="0" smtClean="0"/>
              <a:t> –  (or) 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ENTERING CE</a:t>
            </a:r>
            <a:r>
              <a:rPr lang="en-CA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C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en-CA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86634" y="167701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123824" y="136008"/>
            <a:ext cx="11928475" cy="995798"/>
          </a:xfrm>
          <a:prstGeom prst="wedgeRoundRectCallout">
            <a:avLst>
              <a:gd name="adj1" fmla="val 43829"/>
              <a:gd name="adj2" fmla="val 73096"/>
              <a:gd name="adj3" fmla="val 16667"/>
            </a:avLst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Yahusha -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D73DCC"/>
                </a:solidFill>
              </a:rPr>
              <a:t>conceived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D73DCC"/>
                </a:solidFill>
              </a:rPr>
              <a:t> 12 months before 1 CE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, being born near Sukkot, He needed 3 more months 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TO COMPLETE HIS FIRST YEAR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PRIOR TO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 CE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  <a:latin typeface="Arial Narrow" panose="020B0606020202030204" pitchFamily="34" charset="0"/>
              </a:rPr>
              <a:t>1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!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0C27AC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458340" y="6357110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6474657" y="2151415"/>
            <a:ext cx="4502826" cy="3261361"/>
          </a:xfrm>
          <a:prstGeom prst="wedgeRoundRectCallout">
            <a:avLst>
              <a:gd name="adj1" fmla="val 63575"/>
              <a:gd name="adj2" fmla="val -50895"/>
              <a:gd name="adj3" fmla="val 16667"/>
            </a:avLst>
          </a:prstGeom>
          <a:solidFill>
            <a:srgbClr val="00B05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That means in the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b="1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9</a:t>
            </a:r>
            <a:r>
              <a:rPr lang="en-CA" sz="3200" b="1" baseline="30000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th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 month 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CC,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(end </a:t>
            </a:r>
            <a:r>
              <a:rPr lang="en-CA" sz="3200" dirty="0">
                <a:solidFill>
                  <a:srgbClr val="002060"/>
                </a:solidFill>
              </a:rPr>
              <a:t>of the first year </a:t>
            </a:r>
            <a:r>
              <a:rPr lang="en-CA" sz="3200" dirty="0" smtClean="0">
                <a:solidFill>
                  <a:schemeClr val="bg1"/>
                </a:solidFill>
              </a:rPr>
              <a:t>Gregorian</a:t>
            </a:r>
            <a:r>
              <a:rPr lang="en-CA" sz="3200" dirty="0">
                <a:solidFill>
                  <a:schemeClr val="bg1"/>
                </a:solidFill>
              </a:rPr>
              <a:t>),</a:t>
            </a:r>
            <a:r>
              <a:rPr lang="en-CA" sz="3200" dirty="0" smtClean="0">
                <a:solidFill>
                  <a:srgbClr val="002060"/>
                </a:solidFill>
              </a:rPr>
              <a:t> Yahusha turned </a:t>
            </a:r>
            <a:r>
              <a:rPr lang="en-C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200" dirty="0" smtClean="0">
                <a:solidFill>
                  <a:srgbClr val="002060"/>
                </a:solidFill>
              </a:rPr>
              <a:t> years old;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and so on and so forth.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4224" y="5834930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rgbClr val="0C27AC"/>
              </a:solidFill>
            </a:endParaRPr>
          </a:p>
        </p:txBody>
      </p:sp>
      <p:cxnSp>
        <p:nvCxnSpPr>
          <p:cNvPr id="5" name="Straight Arrow Connector 4"/>
          <p:cNvCxnSpPr>
            <a:stCxn id="46" idx="6"/>
          </p:cNvCxnSpPr>
          <p:nvPr/>
        </p:nvCxnSpPr>
        <p:spPr>
          <a:xfrm>
            <a:off x="1209453" y="6060285"/>
            <a:ext cx="10248887" cy="33624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19673" y="6231320"/>
            <a:ext cx="10021078" cy="478439"/>
          </a:xfrm>
          <a:prstGeom prst="roundRect">
            <a:avLst>
              <a:gd name="adj" fmla="val 43970"/>
            </a:avLst>
          </a:prstGeom>
          <a:solidFill>
            <a:schemeClr val="tx1">
              <a:lumMod val="65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solidFill>
                  <a:srgbClr val="0C27AC"/>
                </a:solidFill>
              </a:rPr>
              <a:t>In CE </a:t>
            </a:r>
            <a:r>
              <a:rPr lang="en-CA" sz="2400" dirty="0" smtClean="0">
                <a:solidFill>
                  <a:srgbClr val="0C27AC"/>
                </a:solidFill>
                <a:latin typeface="Arial Rounded MT Bold" panose="020F0704030504030204" pitchFamily="34" charset="0"/>
              </a:rPr>
              <a:t>11</a:t>
            </a:r>
            <a:r>
              <a:rPr lang="en-CA" sz="2400" dirty="0" smtClean="0">
                <a:solidFill>
                  <a:srgbClr val="0C27AC"/>
                </a:solidFill>
              </a:rPr>
              <a:t>, at the end of the Gregorian year, Yahusha completed His </a:t>
            </a:r>
            <a:r>
              <a:rPr lang="en-CA" sz="2400" dirty="0" smtClean="0">
                <a:solidFill>
                  <a:srgbClr val="0C27AC"/>
                </a:solidFill>
                <a:latin typeface="Arial Rounded MT Bold" panose="020F0704030504030204" pitchFamily="34" charset="0"/>
              </a:rPr>
              <a:t>12</a:t>
            </a:r>
            <a:r>
              <a:rPr lang="en-CA" sz="2400" baseline="30000" dirty="0" smtClean="0">
                <a:solidFill>
                  <a:srgbClr val="0C27AC"/>
                </a:solidFill>
              </a:rPr>
              <a:t>th</a:t>
            </a:r>
            <a:r>
              <a:rPr lang="en-CA" sz="2400" dirty="0" smtClean="0">
                <a:solidFill>
                  <a:srgbClr val="0C27AC"/>
                </a:solidFill>
              </a:rPr>
              <a:t> year.</a:t>
            </a:r>
            <a:endParaRPr lang="en-CA" sz="2400" dirty="0">
              <a:solidFill>
                <a:srgbClr val="0C27A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1943" y="1899518"/>
            <a:ext cx="1903446" cy="3471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Local Mean Time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9" name="Slide Number Placeholder 3"/>
          <p:cNvSpPr txBox="1">
            <a:spLocks/>
          </p:cNvSpPr>
          <p:nvPr/>
        </p:nvSpPr>
        <p:spPr>
          <a:xfrm>
            <a:off x="-2293738" y="6349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pPr/>
              <a:t>31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animBg="1"/>
      <p:bldP spid="3" grpId="0" animBg="1"/>
      <p:bldP spid="51" grpId="0" animBg="1"/>
      <p:bldP spid="45" grpId="0" animBg="1"/>
      <p:bldP spid="46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72613"/>
            <a:ext cx="10233800" cy="2771192"/>
          </a:xfrm>
          <a:ln>
            <a:solidFill>
              <a:srgbClr val="FF6600"/>
            </a:solidFill>
          </a:ln>
        </p:spPr>
        <p:txBody>
          <a:bodyPr anchor="ctr"/>
          <a:lstStyle/>
          <a:p>
            <a:r>
              <a:rPr lang="en-US" dirty="0"/>
              <a:t>Who was born in the year 1?</a:t>
            </a:r>
          </a:p>
          <a:p>
            <a:r>
              <a:rPr lang="en-US" dirty="0"/>
              <a:t>Birth of </a:t>
            </a:r>
            <a:r>
              <a:rPr lang="en-US" dirty="0" smtClean="0"/>
              <a:t>Jesus </a:t>
            </a:r>
            <a:r>
              <a:rPr lang="en-US" sz="3200" dirty="0" smtClean="0"/>
              <a:t>[Yahusha], </a:t>
            </a:r>
            <a:r>
              <a:rPr lang="en-US" dirty="0"/>
              <a:t>as assigned by Dionysius </a:t>
            </a:r>
            <a:r>
              <a:rPr lang="en-US" dirty="0" err="1"/>
              <a:t>Exiguus</a:t>
            </a:r>
            <a:r>
              <a:rPr lang="en-US" dirty="0"/>
              <a:t> in his anno Domini era according to at least one scholar. </a:t>
            </a:r>
            <a:r>
              <a:rPr lang="en-US" dirty="0" smtClean="0"/>
              <a:t> </a:t>
            </a:r>
            <a:r>
              <a:rPr lang="en-US" b="1" dirty="0" smtClean="0">
                <a:ln>
                  <a:solidFill>
                    <a:srgbClr val="FF6600"/>
                  </a:solidFill>
                </a:ln>
                <a:effectLst/>
              </a:rPr>
              <a:t>However</a:t>
            </a:r>
            <a:r>
              <a:rPr lang="en-US" b="1" dirty="0">
                <a:ln>
                  <a:solidFill>
                    <a:srgbClr val="FF6600"/>
                  </a:solidFill>
                </a:ln>
                <a:effectLst/>
              </a:rPr>
              <a:t>, most scholars think Dionysius placed the birth of Jesus in the previous year, </a:t>
            </a:r>
            <a:r>
              <a:rPr lang="en-US" b="1" dirty="0">
                <a:ln>
                  <a:solidFill>
                    <a:srgbClr val="FF6600"/>
                  </a:solidFill>
                </a:ln>
                <a:effectLst>
                  <a:glow rad="101600">
                    <a:srgbClr val="FFFF00"/>
                  </a:glow>
                </a:effectLst>
              </a:rPr>
              <a:t>1 BC.     </a:t>
            </a:r>
            <a:r>
              <a:rPr lang="en-US" dirty="0"/>
              <a:t>See:  AD 1 - Wikipedia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571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0798178">
            <a:off x="3198197" y="854543"/>
            <a:ext cx="5579706" cy="9144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rgbClr val="002060"/>
                </a:solidFill>
              </a:rPr>
              <a:t>Special </a:t>
            </a:r>
            <a:r>
              <a:rPr lang="en-CA" sz="3600" dirty="0">
                <a:solidFill>
                  <a:srgbClr val="002060"/>
                </a:solidFill>
              </a:rPr>
              <a:t>I</a:t>
            </a:r>
            <a:r>
              <a:rPr lang="en-CA" sz="3600" dirty="0" smtClean="0">
                <a:solidFill>
                  <a:srgbClr val="002060"/>
                </a:solidFill>
              </a:rPr>
              <a:t>nterest </a:t>
            </a:r>
            <a:r>
              <a:rPr lang="en-CA" sz="3600" dirty="0">
                <a:solidFill>
                  <a:srgbClr val="002060"/>
                </a:solidFill>
              </a:rPr>
              <a:t>Q</a:t>
            </a:r>
            <a:r>
              <a:rPr lang="en-CA" sz="3600" dirty="0" smtClean="0">
                <a:solidFill>
                  <a:srgbClr val="002060"/>
                </a:solidFill>
              </a:rPr>
              <a:t>uote -</a:t>
            </a:r>
            <a:endParaRPr lang="en-C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943" y="389064"/>
            <a:ext cx="11568185" cy="6079872"/>
          </a:xfrm>
          <a:prstGeom prst="roundRect">
            <a:avLst>
              <a:gd name="adj" fmla="val 34489"/>
            </a:avLst>
          </a:prstGeom>
          <a:solidFill>
            <a:schemeClr val="tx1">
              <a:lumMod val="65000"/>
            </a:schemeClr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been 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effectLst>
                  <a:glow rad="1270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11 years old 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12 CE, </a:t>
            </a:r>
            <a:b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He have been age 12 for </a:t>
            </a: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Yahuah’s Passover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12 CE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He was </a:t>
            </a:r>
            <a:r>
              <a:rPr lang="en-CA" sz="2800" b="1" i="1" dirty="0" smtClean="0">
                <a:ln>
                  <a:solidFill>
                    <a:srgbClr val="421F16"/>
                  </a:solidFill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discovered</a:t>
            </a:r>
            <a:r>
              <a:rPr lang="en-CA" sz="2800" i="1" dirty="0">
                <a:ln>
                  <a:solidFill>
                    <a:srgbClr val="421F16"/>
                  </a:solidFill>
                </a:ln>
              </a:rPr>
              <a:t> </a:t>
            </a:r>
            <a:r>
              <a:rPr lang="en-CA" sz="2800" i="1" dirty="0" smtClean="0">
                <a:ln>
                  <a:solidFill>
                    <a:srgbClr val="421F16"/>
                  </a:solidFill>
                </a:ln>
              </a:rPr>
              <a:t/>
            </a:r>
            <a:br>
              <a:rPr lang="en-CA" sz="2800" i="1" dirty="0" smtClean="0">
                <a:ln>
                  <a:solidFill>
                    <a:srgbClr val="421F16"/>
                  </a:solidFill>
                </a:ln>
              </a:rPr>
            </a:b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PRESENTING HIMSELF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BEFORE YAHUAH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D73D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“</a:t>
            </a:r>
            <a:r>
              <a:rPr lang="en-CA" sz="2800" b="1" i="1" dirty="0" smtClean="0">
                <a:ln>
                  <a:solidFill>
                    <a:srgbClr val="421F16"/>
                  </a:solidFill>
                </a:ln>
                <a:solidFill>
                  <a:srgbClr val="D73D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place which He chooses!”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lang="en-CA" sz="2800" dirty="0" err="1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n-CA" sz="280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23:17; Deut 16:16; Job 1:6; 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2:1.) </a:t>
            </a:r>
            <a:b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 was </a:t>
            </a:r>
            <a:r>
              <a:rPr lang="en-CA" sz="2800" b="1" i="1" dirty="0" smtClean="0">
                <a:ln>
                  <a:solidFill>
                    <a:srgbClr val="421F16"/>
                  </a:solidFill>
                </a:ln>
                <a:solidFill>
                  <a:srgbClr val="D73DCC"/>
                </a:solidFill>
              </a:rPr>
              <a:t>discovered</a:t>
            </a:r>
            <a:r>
              <a:rPr lang="en-CA" sz="2800" i="1" dirty="0" smtClean="0">
                <a:ln>
                  <a:solidFill>
                    <a:srgbClr val="421F16"/>
                  </a:solidFill>
                </a:ln>
              </a:rPr>
              <a:t> 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Tabernacle 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effectLst>
                  <a:glow rad="1270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observing the Feast of Passover/Unleavened Bread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CA" sz="2800" b="1" u="sng" dirty="0" smtClean="0">
                <a:ln>
                  <a:solidFill>
                    <a:srgbClr val="421F16"/>
                  </a:solidFill>
                </a:ln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cles after </a:t>
            </a:r>
            <a: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b="1" dirty="0" smtClean="0">
                <a:ln>
                  <a:solidFill>
                    <a:srgbClr val="421F16"/>
                  </a:solidFill>
                </a:ln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LUNAR</a:t>
            </a:r>
            <a:r>
              <a:rPr lang="en-CA" sz="2800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</a:t>
            </a:r>
            <a:r>
              <a:rPr lang="en-CA" sz="2800" i="1" dirty="0" smtClean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Feast of the Jews</a:t>
            </a:r>
            <a:r>
              <a:rPr lang="en-CA" sz="2800" i="1" dirty="0">
                <a:ln>
                  <a:solidFill>
                    <a:srgbClr val="421F16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endParaRPr lang="en-CA" sz="2800" i="1" dirty="0" smtClean="0">
              <a:ln>
                <a:solidFill>
                  <a:srgbClr val="421F16"/>
                </a:solidFill>
              </a:ln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CA" sz="2800" dirty="0" smtClean="0">
              <a:ln>
                <a:solidFill>
                  <a:srgbClr val="421F16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dirty="0">
              <a:ln>
                <a:solidFill>
                  <a:srgbClr val="421F16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dirty="0" smtClean="0">
              <a:ln>
                <a:solidFill>
                  <a:srgbClr val="421F16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dirty="0">
              <a:ln>
                <a:solidFill>
                  <a:srgbClr val="421F16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670" y="4665305"/>
            <a:ext cx="10534262" cy="163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next slide, we will examine the </a:t>
            </a:r>
            <a:r>
              <a:rPr lang="en-C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problem </a:t>
            </a:r>
            <a:r>
              <a:rPr lang="en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assuming that Yahusha turned 1 year old AT </a:t>
            </a: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CA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sz="28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 </a:t>
            </a:r>
            <a:r>
              <a:rPr lang="en-CA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SUKKOT, </a:t>
            </a:r>
            <a:r>
              <a:rPr lang="en-CA" sz="2800" b="1" u="sng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ON</a:t>
            </a:r>
            <a:r>
              <a:rPr lang="en-C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CE!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317171" y="1953301"/>
            <a:ext cx="914400" cy="9144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56571" y="6428337"/>
            <a:ext cx="435429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94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5538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941736" y="2006600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0533" y="2438400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50200" y="2429934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80532" y="3251200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0532" y="2853266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950200" y="2844799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950199" y="3723828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07868" y="2006600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941736" y="4562027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882467" y="2006600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41736" y="5391759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941736" y="6260343"/>
            <a:ext cx="4114800" cy="84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50199" y="3242732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50199" y="4138694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50199" y="4993829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950199" y="5843976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50199" y="6698387"/>
            <a:ext cx="4114800" cy="846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88900">
              <a:srgbClr val="00FF99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72069" y="3734276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72068" y="4572984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80532" y="5401471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2067" y="6264576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532" y="4149396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2066" y="5004033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80532" y="5850326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0532" y="6711155"/>
            <a:ext cx="7069667" cy="8468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725836" y="2301981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5" name="Oval 34"/>
          <p:cNvSpPr/>
          <p:nvPr/>
        </p:nvSpPr>
        <p:spPr>
          <a:xfrm>
            <a:off x="7725836" y="2724562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6" name="Oval 35"/>
          <p:cNvSpPr/>
          <p:nvPr/>
        </p:nvSpPr>
        <p:spPr>
          <a:xfrm>
            <a:off x="7725835" y="3147415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7" name="Oval 36"/>
          <p:cNvSpPr/>
          <p:nvPr/>
        </p:nvSpPr>
        <p:spPr>
          <a:xfrm>
            <a:off x="7725835" y="355157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8" name="Oval 37"/>
          <p:cNvSpPr/>
          <p:nvPr/>
        </p:nvSpPr>
        <p:spPr>
          <a:xfrm>
            <a:off x="7725835" y="3999147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9" name="Oval 38"/>
          <p:cNvSpPr/>
          <p:nvPr/>
        </p:nvSpPr>
        <p:spPr>
          <a:xfrm>
            <a:off x="7725834" y="442441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0" name="Oval 39"/>
          <p:cNvSpPr/>
          <p:nvPr/>
        </p:nvSpPr>
        <p:spPr>
          <a:xfrm>
            <a:off x="7721799" y="484748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7726865" y="5280597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42" name="Oval 41"/>
          <p:cNvSpPr/>
          <p:nvPr/>
        </p:nvSpPr>
        <p:spPr>
          <a:xfrm>
            <a:off x="7651071" y="5712337"/>
            <a:ext cx="618725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7660745" y="6132325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7660745" y="6528220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7056" y="2008717"/>
            <a:ext cx="7069667" cy="84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6723" y="1596344"/>
            <a:ext cx="4138276" cy="1"/>
          </a:xfrm>
          <a:prstGeom prst="line">
            <a:avLst/>
          </a:prstGeom>
          <a:ln w="57150">
            <a:solidFill>
              <a:srgbClr val="D73D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702551" y="189085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136524" y="155067"/>
            <a:ext cx="11928475" cy="995798"/>
          </a:xfrm>
          <a:prstGeom prst="wedgeRoundRectCallout">
            <a:avLst>
              <a:gd name="adj1" fmla="val 15934"/>
              <a:gd name="adj2" fmla="val 78072"/>
              <a:gd name="adj3" fmla="val 16667"/>
            </a:avLst>
          </a:prstGeom>
          <a:solidFill>
            <a:srgbClr val="FF660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127000">
                    <a:srgbClr val="00FF99"/>
                  </a:glow>
                </a:effectLst>
              </a:rPr>
              <a:t>Proving  Conception, and year of birth! 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Yahusha was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born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 near Sukkot.  </a:t>
            </a:r>
          </a:p>
          <a:p>
            <a:pPr algn="ctr"/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Were 12 more months needed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TO COMPLETE HIS FIRST YEAR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?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127000">
                    <a:srgbClr val="00FF99"/>
                  </a:glow>
                </a:effectLst>
              </a:rPr>
              <a:t> 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0C27AC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02550" y="1429166"/>
            <a:ext cx="410633" cy="297146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!</a:t>
            </a:r>
            <a:endParaRPr lang="en-CA" b="1" dirty="0"/>
          </a:p>
        </p:txBody>
      </p:sp>
      <p:sp>
        <p:nvSpPr>
          <p:cNvPr id="53" name="Oval 52"/>
          <p:cNvSpPr/>
          <p:nvPr/>
        </p:nvSpPr>
        <p:spPr>
          <a:xfrm>
            <a:off x="670383" y="1571663"/>
            <a:ext cx="495229" cy="45071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18041" y="2024398"/>
            <a:ext cx="942704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ular Callout 54"/>
          <p:cNvSpPr/>
          <p:nvPr/>
        </p:nvSpPr>
        <p:spPr>
          <a:xfrm>
            <a:off x="702192" y="3102961"/>
            <a:ext cx="6015849" cy="2239364"/>
          </a:xfrm>
          <a:prstGeom prst="wedgeRoundRectCallout">
            <a:avLst>
              <a:gd name="adj1" fmla="val 61461"/>
              <a:gd name="adj2" fmla="val 85469"/>
              <a:gd name="adj3" fmla="val 16667"/>
            </a:avLst>
          </a:prstGeom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That means - </a:t>
            </a:r>
            <a:r>
              <a:rPr lang="en-CA" sz="2800" b="1" dirty="0" smtClean="0">
                <a:solidFill>
                  <a:srgbClr val="0C27AC"/>
                </a:solidFill>
              </a:rPr>
              <a:t>Yahusha was </a:t>
            </a:r>
            <a:r>
              <a:rPr lang="en-CA" sz="2800" b="1" u="sng" dirty="0" smtClean="0">
                <a:solidFill>
                  <a:srgbClr val="0C27AC"/>
                </a:solidFill>
              </a:rPr>
              <a:t>onl</a:t>
            </a:r>
            <a:r>
              <a:rPr lang="en-CA" sz="2800" b="1" dirty="0" smtClean="0">
                <a:solidFill>
                  <a:srgbClr val="0C27AC"/>
                </a:solidFill>
              </a:rPr>
              <a:t>y </a:t>
            </a:r>
            <a:r>
              <a:rPr lang="en-CA" sz="2800" b="1" u="sng" dirty="0" smtClean="0">
                <a:solidFill>
                  <a:srgbClr val="0C27AC"/>
                </a:solidFill>
                <a:effectLst>
                  <a:glow rad="1270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CA" sz="2800" b="1" dirty="0" smtClean="0">
                <a:solidFill>
                  <a:srgbClr val="0C27AC"/>
                </a:solidFill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going into </a:t>
            </a:r>
            <a:r>
              <a:rPr lang="en-CA" sz="2800" b="1" dirty="0" smtClean="0">
                <a:solidFill>
                  <a:srgbClr val="0C27AC"/>
                </a:solidFill>
              </a:rPr>
              <a:t>the year </a:t>
            </a:r>
            <a:r>
              <a:rPr lang="en-CA" sz="2800" b="1" u="sng" dirty="0" smtClean="0">
                <a:solidFill>
                  <a:srgbClr val="0C27AC"/>
                </a:solidFill>
              </a:rPr>
              <a:t>CE </a:t>
            </a:r>
            <a:r>
              <a:rPr lang="en-CA" sz="2800" b="1" u="sng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2800" b="1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????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CA" sz="28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CA" sz="28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Will this present a serious problem with Luke 2:42 – (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FFFF00">
                      <a:alpha val="95000"/>
                    </a:srgbClr>
                  </a:glow>
                </a:effectLst>
              </a:rPr>
              <a:t>twelve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)?</a:t>
            </a:r>
            <a:endParaRPr lang="en-CA" sz="2800" b="1" dirty="0">
              <a:solidFill>
                <a:srgbClr val="0C27A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8518849" y="1763523"/>
            <a:ext cx="3396343" cy="3919792"/>
          </a:xfrm>
          <a:prstGeom prst="wedgeRoundRectCallout">
            <a:avLst>
              <a:gd name="adj1" fmla="val -56411"/>
              <a:gd name="adj2" fmla="val 70020"/>
              <a:gd name="adj3" fmla="val 16667"/>
            </a:avLst>
          </a:prstGeom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Had</a:t>
            </a:r>
            <a:r>
              <a:rPr lang="en-CA" sz="2800" b="1" dirty="0" smtClean="0">
                <a:solidFill>
                  <a:srgbClr val="0C27AC"/>
                </a:solidFill>
              </a:rPr>
              <a:t> Yahusha </a:t>
            </a:r>
            <a:r>
              <a:rPr lang="en-CA" sz="2800" b="1" dirty="0" smtClean="0">
                <a:solidFill>
                  <a:schemeClr val="bg1"/>
                </a:solidFill>
              </a:rPr>
              <a:t>only achieved His </a:t>
            </a:r>
            <a:r>
              <a:rPr lang="en-CA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28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year, here???  </a:t>
            </a:r>
            <a:r>
              <a:rPr lang="en-CA" sz="2800" b="1" u="sng" dirty="0" smtClean="0">
                <a:solidFill>
                  <a:srgbClr val="0066FF"/>
                </a:solidFill>
              </a:rPr>
              <a:t>CC</a:t>
            </a:r>
            <a:r>
              <a:rPr lang="en-CA" sz="2800" b="1" u="sng" dirty="0" smtClean="0">
                <a:solidFill>
                  <a:schemeClr val="bg1"/>
                </a:solidFill>
              </a:rPr>
              <a:t> Passover was lon</a:t>
            </a:r>
            <a:r>
              <a:rPr lang="en-CA" sz="2800" b="1" dirty="0" smtClean="0">
                <a:solidFill>
                  <a:schemeClr val="bg1"/>
                </a:solidFill>
              </a:rPr>
              <a:t>g</a:t>
            </a:r>
            <a:r>
              <a:rPr lang="en-CA" sz="2800" b="1" u="sng" dirty="0" smtClean="0"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g</a:t>
            </a:r>
            <a:r>
              <a:rPr lang="en-CA" sz="2800" b="1" u="sng" dirty="0" smtClean="0">
                <a:solidFill>
                  <a:schemeClr val="bg1"/>
                </a:solidFill>
              </a:rPr>
              <a:t>one</a:t>
            </a:r>
            <a:r>
              <a:rPr lang="en-CA" sz="2800" b="1" dirty="0" smtClean="0">
                <a:solidFill>
                  <a:schemeClr val="bg1"/>
                </a:solidFill>
              </a:rPr>
              <a:t> at this point! This scenario  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</a:rPr>
              <a:t>CANNOT ALIGN</a:t>
            </a:r>
            <a:r>
              <a:rPr lang="en-CA" sz="2800" b="1" dirty="0" smtClean="0">
                <a:solidFill>
                  <a:srgbClr val="C00000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with the words of the Scriptures!</a:t>
            </a:r>
            <a:endParaRPr lang="en-CA" sz="2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1474237" y="1533476"/>
            <a:ext cx="4332795" cy="1210994"/>
          </a:xfrm>
          <a:prstGeom prst="wedgeRoundRectCallout">
            <a:avLst>
              <a:gd name="adj1" fmla="val 66858"/>
              <a:gd name="adj2" fmla="val -11123"/>
              <a:gd name="adj3" fmla="val 16667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0C27AC"/>
                </a:solidFill>
              </a:rPr>
              <a:t>Did Yahusha turn </a:t>
            </a:r>
            <a:r>
              <a:rPr lang="en-CA" sz="2800" b="1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800" b="1" dirty="0" smtClean="0">
                <a:solidFill>
                  <a:srgbClr val="0C27AC"/>
                </a:solidFill>
              </a:rPr>
              <a:t> before Sukkot - </a:t>
            </a:r>
            <a:r>
              <a:rPr lang="en-CA" sz="2800" b="1" u="sng" dirty="0" smtClean="0">
                <a:solidFill>
                  <a:schemeClr val="bg1"/>
                </a:solidFill>
              </a:rPr>
              <a:t>of CE </a:t>
            </a:r>
            <a:r>
              <a:rPr lang="en-CA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800" b="1" dirty="0">
              <a:solidFill>
                <a:srgbClr val="0C27AC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2192" y="6257598"/>
            <a:ext cx="495229" cy="45071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26971" y="6217284"/>
            <a:ext cx="864917" cy="508408"/>
          </a:xfrm>
          <a:prstGeom prst="roundRect">
            <a:avLst>
              <a:gd name="adj" fmla="val 46031"/>
            </a:avLst>
          </a:prstGeom>
          <a:solidFill>
            <a:srgbClr val="0099FF"/>
          </a:solidFill>
          <a:ln w="571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P/UB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6663795" y="6263583"/>
            <a:ext cx="914400" cy="502613"/>
          </a:xfrm>
          <a:prstGeom prst="ellipse">
            <a:avLst/>
          </a:prstGeom>
          <a:noFill/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ounded Rectangle 57"/>
          <p:cNvSpPr/>
          <p:nvPr/>
        </p:nvSpPr>
        <p:spPr>
          <a:xfrm>
            <a:off x="136524" y="5712337"/>
            <a:ext cx="5499163" cy="510385"/>
          </a:xfrm>
          <a:prstGeom prst="roundRect">
            <a:avLst>
              <a:gd name="adj" fmla="val 46031"/>
            </a:avLst>
          </a:prstGeom>
          <a:solidFill>
            <a:srgbClr val="0099FF"/>
          </a:solidFill>
          <a:ln w="571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At 11 years  young - 3 cycles late, </a:t>
            </a:r>
            <a:r>
              <a:rPr lang="en-CA" b="1" dirty="0" smtClean="0">
                <a:solidFill>
                  <a:schemeClr val="bg1"/>
                </a:solidFill>
              </a:rPr>
              <a:t>IN</a:t>
            </a:r>
            <a:r>
              <a:rPr lang="en-CA" b="1" dirty="0" smtClean="0"/>
              <a:t> the Tabernacle?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806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5" grpId="0" animBg="1"/>
      <p:bldP spid="49" grpId="0" animBg="1"/>
      <p:bldP spid="56" grpId="0" animBg="1"/>
      <p:bldP spid="57" grpId="0" animBg="1"/>
      <p:bldP spid="5" grpId="0" animBg="1"/>
      <p:bldP spid="6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7351" y="311504"/>
            <a:ext cx="10233800" cy="4528498"/>
          </a:xfrm>
          <a:prstGeom prst="ellipse">
            <a:avLst/>
          </a:prstGeom>
          <a:solidFill>
            <a:srgbClr val="FFCCFF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CA" sz="5400" dirty="0" smtClean="0">
                <a:solidFill>
                  <a:srgbClr val="D73DCC"/>
                </a:solidFill>
              </a:rPr>
              <a:t>Is it possible a serious breach </a:t>
            </a:r>
            <a:r>
              <a:rPr lang="en-CA" sz="5400" dirty="0">
                <a:solidFill>
                  <a:srgbClr val="D73DCC"/>
                </a:solidFill>
              </a:rPr>
              <a:t>w</a:t>
            </a:r>
            <a:r>
              <a:rPr lang="en-CA" sz="5400" dirty="0" smtClean="0">
                <a:solidFill>
                  <a:srgbClr val="D73DCC"/>
                </a:solidFill>
              </a:rPr>
              <a:t>ould have surfaced if </a:t>
            </a:r>
            <a:r>
              <a:rPr lang="en-CA" sz="5400" dirty="0" smtClean="0">
                <a:solidFill>
                  <a:srgbClr val="0099FF"/>
                </a:solidFill>
              </a:rPr>
              <a:t>Yahusha</a:t>
            </a:r>
            <a:r>
              <a:rPr lang="en-CA" sz="5400" dirty="0" smtClean="0">
                <a:solidFill>
                  <a:srgbClr val="D73DCC"/>
                </a:solidFill>
              </a:rPr>
              <a:t> was only 11 years of age when </a:t>
            </a:r>
            <a:br>
              <a:rPr lang="en-CA" sz="5400" dirty="0" smtClean="0">
                <a:solidFill>
                  <a:srgbClr val="D73DCC"/>
                </a:solidFill>
              </a:rPr>
            </a:br>
            <a:r>
              <a:rPr lang="en-CA" sz="5400" u="sng" dirty="0" smtClean="0">
                <a:solidFill>
                  <a:srgbClr val="D73DCC"/>
                </a:solidFill>
              </a:rPr>
              <a:t>enterin</a:t>
            </a:r>
            <a:r>
              <a:rPr lang="en-CA" sz="5400" dirty="0" smtClean="0">
                <a:solidFill>
                  <a:srgbClr val="D73DCC"/>
                </a:solidFill>
              </a:rPr>
              <a:t>g</a:t>
            </a:r>
            <a:r>
              <a:rPr lang="en-CA" sz="5400" u="sng" dirty="0" smtClean="0">
                <a:solidFill>
                  <a:srgbClr val="D73DCC"/>
                </a:solidFill>
              </a:rPr>
              <a:t> CE </a:t>
            </a:r>
            <a:r>
              <a:rPr lang="en-CA" sz="5400" u="sng" dirty="0" smtClean="0">
                <a:solidFill>
                  <a:srgbClr val="D73DCC"/>
                </a:solidFill>
                <a:latin typeface="Arial Narrow" panose="020B0606020202030204" pitchFamily="34" charset="0"/>
              </a:rPr>
              <a:t>12</a:t>
            </a:r>
            <a:r>
              <a:rPr lang="en-CA" sz="5400" dirty="0" smtClean="0">
                <a:solidFill>
                  <a:srgbClr val="D73DCC"/>
                </a:solidFill>
              </a:rPr>
              <a:t>?</a:t>
            </a:r>
            <a:endParaRPr lang="en-CA" sz="5400" dirty="0">
              <a:solidFill>
                <a:srgbClr val="D73D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1276" y="5523727"/>
            <a:ext cx="7025951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What about CE </a:t>
            </a:r>
            <a:r>
              <a:rPr lang="en-CA" sz="40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r>
              <a:rPr lang="en-CA" sz="4000" dirty="0" smtClean="0">
                <a:solidFill>
                  <a:schemeClr val="bg1"/>
                </a:solidFill>
              </a:rPr>
              <a:t> and CE </a:t>
            </a:r>
            <a:r>
              <a:rPr lang="en-CA" sz="40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en-CA" sz="4000" dirty="0" smtClean="0">
                <a:solidFill>
                  <a:schemeClr val="bg1"/>
                </a:solidFill>
              </a:rPr>
              <a:t>?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6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275" y="4915049"/>
            <a:ext cx="1297825" cy="17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9918" y="6438127"/>
            <a:ext cx="43068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35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201813" y="4557803"/>
            <a:ext cx="3572473" cy="71449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WHY CE </a:t>
            </a:r>
            <a:r>
              <a:rPr lang="en-CA" sz="4000" dirty="0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12?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9502" y="1726165"/>
            <a:ext cx="11010122" cy="2929812"/>
          </a:xfrm>
          <a:prstGeom prst="ellipse">
            <a:avLst/>
          </a:prstGeom>
          <a:solidFill>
            <a:srgbClr val="FFCCFF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5400" dirty="0" smtClean="0">
                <a:solidFill>
                  <a:srgbClr val="D73DCC"/>
                </a:solidFill>
              </a:rPr>
              <a:t>Are there solid Scriptural reasons for making these claims?</a:t>
            </a:r>
            <a:endParaRPr lang="en-CA" sz="5400" dirty="0">
              <a:solidFill>
                <a:srgbClr val="D73D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20778095">
            <a:off x="179090" y="699792"/>
            <a:ext cx="4861249" cy="9144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Next step!</a:t>
            </a:r>
            <a:endParaRPr lang="en-CA" sz="4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241" y="4957660"/>
            <a:ext cx="11541967" cy="1751049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 the next slide is the format of how this writing exposes the Life of Yahusha. Please </a:t>
            </a:r>
            <a:r>
              <a:rPr lang="en-CA" sz="2800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remember</a:t>
            </a:r>
            <a:r>
              <a:rPr lang="en-C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this format as it will help your understanding in the slides to come. </a:t>
            </a:r>
            <a:endParaRPr lang="en-C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1475" y="6492875"/>
            <a:ext cx="39052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35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0567" y="101984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CCFF"/>
                  </a:glow>
                </a:effectLst>
                <a:latin typeface="Arial Rounded MT Bold" panose="020F0704030504030204" pitchFamily="34" charset="0"/>
              </a:rPr>
              <a:t>12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 investigation</a:t>
            </a:r>
            <a:endParaRPr lang="en-CA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904672"/>
            <a:ext cx="3530082" cy="5738724"/>
          </a:xfrm>
          <a:prstGeom prst="wedgeRoundRectCallout">
            <a:avLst>
              <a:gd name="adj1" fmla="val -13433"/>
              <a:gd name="adj2" fmla="val -566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FF0000"/>
                </a:solidFill>
              </a:rPr>
              <a:t>On this side you will see the so named “Hebrew Calendar” which is the </a:t>
            </a:r>
            <a:r>
              <a:rPr lang="en-CA" sz="2800" b="1" u="sng" dirty="0" smtClean="0">
                <a:solidFill>
                  <a:srgbClr val="FF0000"/>
                </a:solidFill>
              </a:rPr>
              <a:t>lunar</a:t>
            </a:r>
            <a:r>
              <a:rPr lang="en-CA" sz="2800" dirty="0" smtClean="0">
                <a:solidFill>
                  <a:srgbClr val="FF0000"/>
                </a:solidFill>
              </a:rPr>
              <a:t> based calendar of the appropriate era. The Cycles of the </a:t>
            </a:r>
            <a:r>
              <a:rPr lang="en-CA" sz="2800" u="sng" dirty="0" smtClean="0">
                <a:solidFill>
                  <a:srgbClr val="FF0000"/>
                </a:solidFill>
              </a:rPr>
              <a:t>week</a:t>
            </a:r>
            <a:r>
              <a:rPr lang="en-CA" sz="2800" dirty="0" smtClean="0">
                <a:solidFill>
                  <a:srgbClr val="FF0000"/>
                </a:solidFill>
              </a:rPr>
              <a:t> and </a:t>
            </a:r>
            <a:r>
              <a:rPr lang="en-CA" sz="2800" u="sng" dirty="0" smtClean="0">
                <a:solidFill>
                  <a:srgbClr val="FF0000"/>
                </a:solidFill>
              </a:rPr>
              <a:t>month</a:t>
            </a:r>
            <a:r>
              <a:rPr lang="en-CA" sz="2800" dirty="0" smtClean="0">
                <a:solidFill>
                  <a:srgbClr val="FF0000"/>
                </a:solidFill>
              </a:rPr>
              <a:t>, and some dates also are listed.</a:t>
            </a:r>
          </a:p>
          <a:p>
            <a:pPr algn="ctr"/>
            <a:r>
              <a:rPr lang="en-CA" sz="2800" b="1" dirty="0" smtClean="0">
                <a:solidFill>
                  <a:srgbClr val="0C27AC"/>
                </a:solidFill>
              </a:rPr>
              <a:t>The weeks are marked out by the 7</a:t>
            </a:r>
            <a:r>
              <a:rPr lang="en-CA" sz="2800" b="1" baseline="30000" dirty="0" smtClean="0">
                <a:solidFill>
                  <a:srgbClr val="0C27AC"/>
                </a:solidFill>
              </a:rPr>
              <a:t>th</a:t>
            </a:r>
            <a:r>
              <a:rPr lang="en-CA" sz="2800" b="1" dirty="0" smtClean="0">
                <a:solidFill>
                  <a:srgbClr val="0C27AC"/>
                </a:solidFill>
              </a:rPr>
              <a:t> day Sabbaths.</a:t>
            </a:r>
            <a:endParaRPr lang="en-CA" sz="2800" b="1" dirty="0">
              <a:solidFill>
                <a:srgbClr val="0C27AC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74507" y="1230086"/>
            <a:ext cx="3196619" cy="3752462"/>
          </a:xfrm>
          <a:prstGeom prst="wedgeRoundRectCallout">
            <a:avLst>
              <a:gd name="adj1" fmla="val -17926"/>
              <a:gd name="adj2" fmla="val -627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0C27AC"/>
                </a:solidFill>
              </a:rPr>
              <a:t>The Gregorian year of the CE is written.  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The investigation of the  Tequfah and its designated cycle of the week will be marked.</a:t>
            </a:r>
            <a:endParaRPr lang="en-CA" sz="2800" b="1" dirty="0">
              <a:solidFill>
                <a:srgbClr val="0C27AC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158351" y="1242525"/>
            <a:ext cx="3530082" cy="3469434"/>
          </a:xfrm>
          <a:prstGeom prst="wedgeRoundRectCallout">
            <a:avLst>
              <a:gd name="adj1" fmla="val -17926"/>
              <a:gd name="adj2" fmla="val -62742"/>
              <a:gd name="adj3" fmla="val 16667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0C27AC"/>
                </a:solidFill>
              </a:rPr>
              <a:t>Over here is the Covenant Calendar with its Shaneh cycles of the month and dates. </a:t>
            </a:r>
          </a:p>
          <a:p>
            <a:pPr algn="ctr"/>
            <a:r>
              <a:rPr lang="en-CA" sz="2800" b="1" dirty="0" smtClean="0">
                <a:solidFill>
                  <a:srgbClr val="0C27AC"/>
                </a:solidFill>
              </a:rPr>
              <a:t>Let’s do the comparison! </a:t>
            </a:r>
            <a:r>
              <a:rPr lang="en-CA" sz="2800" b="1" dirty="0" smtClean="0">
                <a:solidFill>
                  <a:srgbClr val="0C27AC"/>
                </a:solidFill>
                <a:sym typeface="Wingdings" panose="05000000000000000000" pitchFamily="2" charset="2"/>
              </a:rPr>
              <a:t></a:t>
            </a:r>
            <a:endParaRPr lang="en-CA" sz="2800" b="1" dirty="0">
              <a:solidFill>
                <a:srgbClr val="0C27A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33461" y="5131838"/>
            <a:ext cx="7884368" cy="1614196"/>
          </a:xfrm>
          <a:prstGeom prst="roundRect">
            <a:avLst/>
          </a:prstGeom>
          <a:solidFill>
            <a:srgbClr val="A5002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u="sng" dirty="0" smtClean="0">
                <a:latin typeface="Arial Black" panose="020B0A04020102020204" pitchFamily="34" charset="0"/>
              </a:rPr>
              <a:t>WHY</a:t>
            </a:r>
            <a:r>
              <a:rPr lang="en-CA" sz="3600" dirty="0" smtClean="0"/>
              <a:t> was Yahusha in the Tabernacle</a:t>
            </a:r>
            <a:br>
              <a:rPr lang="en-CA" sz="3600" dirty="0" smtClean="0"/>
            </a:br>
            <a:r>
              <a:rPr lang="en-CA" sz="3600" dirty="0" smtClean="0"/>
              <a:t> – </a:t>
            </a:r>
            <a:r>
              <a:rPr lang="en-CA" sz="3600" b="1" u="sng" dirty="0" smtClean="0">
                <a:ln w="19050"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AFTER</a:t>
            </a:r>
            <a:r>
              <a:rPr lang="en-CA" sz="3600" dirty="0" smtClean="0"/>
              <a:t> – the Feast</a:t>
            </a:r>
            <a:r>
              <a:rPr lang="en-CA" sz="3600" dirty="0"/>
              <a:t> </a:t>
            </a:r>
            <a:r>
              <a:rPr lang="en-CA" sz="3600" dirty="0" smtClean="0"/>
              <a:t>of the Jews???</a:t>
            </a:r>
            <a:endParaRPr lang="en-CA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6354" y="6380909"/>
            <a:ext cx="3714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37</a:t>
            </a:fld>
            <a:endParaRPr lang="en-US" sz="1400" dirty="0"/>
          </a:p>
        </p:txBody>
      </p:sp>
      <p:sp>
        <p:nvSpPr>
          <p:cNvPr id="3" name="Explosion 1 2"/>
          <p:cNvSpPr/>
          <p:nvPr/>
        </p:nvSpPr>
        <p:spPr>
          <a:xfrm>
            <a:off x="139959" y="4982548"/>
            <a:ext cx="914400" cy="914400"/>
          </a:xfrm>
          <a:prstGeom prst="irregularSeal1">
            <a:avLst/>
          </a:prstGeom>
          <a:solidFill>
            <a:srgbClr val="00FF99"/>
          </a:solidFill>
          <a:ln w="38100">
            <a:solidFill>
              <a:srgbClr val="9933FF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9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82" y="1494885"/>
            <a:ext cx="10528214" cy="435133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  <a:sp3d/>
          </a:bodyPr>
          <a:lstStyle/>
          <a:p>
            <a:r>
              <a:rPr lang="en-CA" dirty="0">
                <a:solidFill>
                  <a:schemeClr val="bg1"/>
                </a:solidFill>
              </a:rPr>
              <a:t>W</a:t>
            </a:r>
            <a:r>
              <a:rPr lang="en-CA" dirty="0" smtClean="0">
                <a:solidFill>
                  <a:schemeClr val="bg1"/>
                </a:solidFill>
              </a:rPr>
              <a:t>e will </a:t>
            </a:r>
            <a:r>
              <a:rPr lang="en-CA" b="1" i="1" u="sng" dirty="0" smtClean="0">
                <a:ln>
                  <a:solidFill>
                    <a:srgbClr val="421F16"/>
                  </a:solidFill>
                </a:ln>
                <a:solidFill>
                  <a:srgbClr val="FFCCFF"/>
                </a:solidFill>
              </a:rPr>
              <a:t>first</a:t>
            </a:r>
            <a:r>
              <a:rPr lang="en-CA" b="1" i="1" dirty="0" smtClean="0">
                <a:solidFill>
                  <a:srgbClr val="FFCCFF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be looking at CE </a:t>
            </a:r>
            <a:r>
              <a:rPr lang="en-CA" b="1" dirty="0" smtClean="0">
                <a:ln>
                  <a:solidFill>
                    <a:schemeClr val="bg1"/>
                  </a:solidFill>
                </a:ln>
                <a:effectLst>
                  <a:glow rad="127000">
                    <a:srgbClr val="FFCCFF"/>
                  </a:glow>
                </a:effectLst>
              </a:rPr>
              <a:t>12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to determine </a:t>
            </a:r>
            <a:r>
              <a:rPr lang="en-CA" sz="4000" dirty="0" smtClean="0">
                <a:ln w="28575">
                  <a:solidFill>
                    <a:srgbClr val="9933FF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WHY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3E3EF0"/>
                </a:solidFill>
              </a:rPr>
              <a:t>Yahusha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dirty="0" smtClean="0">
                <a:solidFill>
                  <a:schemeClr val="bg1"/>
                </a:solidFill>
              </a:rPr>
              <a:t>was </a:t>
            </a:r>
            <a:r>
              <a:rPr lang="en-CA" b="1" u="sng" dirty="0" smtClean="0">
                <a:solidFill>
                  <a:schemeClr val="bg1"/>
                </a:solidFill>
              </a:rPr>
              <a:t>INSIDE</a:t>
            </a:r>
            <a:r>
              <a:rPr lang="en-CA" dirty="0" smtClean="0">
                <a:solidFill>
                  <a:schemeClr val="bg1"/>
                </a:solidFill>
              </a:rPr>
              <a:t> the Temple 3 cycles after the feast of the Jews. 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Then -</a:t>
            </a:r>
            <a:r>
              <a:rPr lang="en-CA" dirty="0" smtClean="0">
                <a:solidFill>
                  <a:schemeClr val="bg1"/>
                </a:solidFill>
              </a:rPr>
              <a:t> we will examine CE 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and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13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to see why it is </a:t>
            </a:r>
            <a:r>
              <a:rPr lang="en-CA" b="1" u="sng" dirty="0" smtClean="0">
                <a:solidFill>
                  <a:schemeClr val="bg1"/>
                </a:solidFill>
              </a:rPr>
              <a:t>NOT</a:t>
            </a:r>
            <a:r>
              <a:rPr lang="en-CA" dirty="0" smtClean="0">
                <a:solidFill>
                  <a:schemeClr val="bg1"/>
                </a:solidFill>
              </a:rPr>
              <a:t> realistic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	for these years that  Yahusha –</a:t>
            </a:r>
            <a:r>
              <a:rPr lang="en-CA" dirty="0" smtClean="0"/>
              <a:t> </a:t>
            </a:r>
            <a:r>
              <a:rPr lang="en-CA" b="1" dirty="0" smtClean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</a:rPr>
              <a:t>in Luke 2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bg1"/>
                </a:solidFill>
              </a:rPr>
              <a:t>was</a:t>
            </a:r>
            <a:r>
              <a:rPr lang="en-CA" dirty="0" smtClean="0"/>
              <a:t> </a:t>
            </a:r>
            <a:r>
              <a:rPr lang="en-CA" b="1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discovered</a:t>
            </a:r>
            <a:r>
              <a:rPr lang="en-CA" b="1" dirty="0" smtClean="0">
                <a:ln>
                  <a:solidFill>
                    <a:srgbClr val="3E3EF0"/>
                  </a:solidFill>
                </a:ln>
              </a:rPr>
              <a:t> </a:t>
            </a:r>
            <a:br>
              <a:rPr lang="en-CA" b="1" dirty="0" smtClean="0">
                <a:ln>
                  <a:solidFill>
                    <a:srgbClr val="3E3EF0"/>
                  </a:solidFill>
                </a:ln>
              </a:rPr>
            </a:br>
            <a:r>
              <a:rPr lang="en-CA" b="1" dirty="0" smtClean="0">
                <a:ln>
                  <a:solidFill>
                    <a:srgbClr val="3E3EF0"/>
                  </a:solidFill>
                </a:ln>
              </a:rPr>
              <a:t>				</a:t>
            </a:r>
            <a:r>
              <a:rPr lang="en-CA" b="1" u="sng" dirty="0" smtClean="0">
                <a:solidFill>
                  <a:schemeClr val="bg1"/>
                </a:solidFill>
              </a:rPr>
              <a:t>in the Tem</a:t>
            </a:r>
            <a:r>
              <a:rPr lang="en-CA" b="1" dirty="0" smtClean="0">
                <a:solidFill>
                  <a:schemeClr val="bg1"/>
                </a:solidFill>
              </a:rPr>
              <a:t>p</a:t>
            </a:r>
            <a:r>
              <a:rPr lang="en-CA" b="1" u="sng" dirty="0" smtClean="0">
                <a:solidFill>
                  <a:schemeClr val="bg1"/>
                </a:solidFill>
              </a:rPr>
              <a:t>le</a:t>
            </a:r>
            <a:r>
              <a:rPr lang="en-CA" dirty="0" smtClean="0">
                <a:solidFill>
                  <a:schemeClr val="bg1"/>
                </a:solidFill>
              </a:rPr>
              <a:t>. </a:t>
            </a:r>
          </a:p>
          <a:p>
            <a:endParaRPr lang="en-CA" dirty="0"/>
          </a:p>
          <a:p>
            <a:pPr lvl="0" algn="ctr"/>
            <a:r>
              <a:rPr lang="en-CA" sz="5400" u="sng" dirty="0">
                <a:solidFill>
                  <a:schemeClr val="bg1"/>
                </a:solidFill>
              </a:rPr>
              <a:t>What about</a:t>
            </a:r>
            <a:r>
              <a:rPr lang="en-CA" sz="5400" dirty="0">
                <a:solidFill>
                  <a:schemeClr val="bg1"/>
                </a:solidFill>
              </a:rPr>
              <a:t> CE </a:t>
            </a:r>
            <a:r>
              <a:rPr lang="en-CA" sz="5400" b="1" dirty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12</a:t>
            </a:r>
            <a:r>
              <a:rPr lang="en-CA" sz="5400" dirty="0">
                <a:solidFill>
                  <a:schemeClr val="bg1"/>
                </a:solidFill>
              </a:rPr>
              <a:t>?</a:t>
            </a:r>
          </a:p>
          <a:p>
            <a:r>
              <a:rPr lang="en-CA" dirty="0" smtClean="0">
                <a:solidFill>
                  <a:srgbClr val="00B050"/>
                </a:solidFill>
              </a:rPr>
              <a:t>We will view option “</a:t>
            </a:r>
            <a:r>
              <a:rPr lang="en-CA" b="1" dirty="0" smtClean="0">
                <a:solidFill>
                  <a:srgbClr val="FF6600"/>
                </a:solidFill>
              </a:rPr>
              <a:t>A</a:t>
            </a:r>
            <a:r>
              <a:rPr lang="en-CA" dirty="0" smtClean="0">
                <a:solidFill>
                  <a:srgbClr val="00B050"/>
                </a:solidFill>
              </a:rPr>
              <a:t>” first and then return to option </a:t>
            </a:r>
            <a:br>
              <a:rPr lang="en-CA" dirty="0" smtClean="0">
                <a:solidFill>
                  <a:srgbClr val="00B050"/>
                </a:solidFill>
              </a:rPr>
            </a:br>
            <a:r>
              <a:rPr lang="en-CA" dirty="0" smtClean="0">
                <a:solidFill>
                  <a:srgbClr val="00B050"/>
                </a:solidFill>
              </a:rPr>
              <a:t>	“</a:t>
            </a:r>
            <a:r>
              <a:rPr lang="en-CA" b="1" dirty="0" smtClean="0">
                <a:solidFill>
                  <a:srgbClr val="FF6600"/>
                </a:solidFill>
              </a:rPr>
              <a:t>B</a:t>
            </a:r>
            <a:r>
              <a:rPr lang="en-CA" dirty="0" smtClean="0">
                <a:solidFill>
                  <a:srgbClr val="00B050"/>
                </a:solidFill>
              </a:rPr>
              <a:t>” for CE </a:t>
            </a:r>
            <a:r>
              <a:rPr lang="en-CA" b="1" dirty="0">
                <a:ln>
                  <a:solidFill>
                    <a:schemeClr val="bg1"/>
                  </a:solidFill>
                </a:ln>
                <a:effectLst>
                  <a:glow rad="127000">
                    <a:srgbClr val="FFCCFF"/>
                  </a:glow>
                </a:effectLst>
              </a:rPr>
              <a:t>12</a:t>
            </a:r>
            <a:r>
              <a:rPr lang="en-CA" dirty="0" smtClean="0">
                <a:solidFill>
                  <a:srgbClr val="00B050"/>
                </a:solidFill>
              </a:rPr>
              <a:t> towards the end of this writing.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0995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2" name="Explosion 1 1"/>
          <p:cNvSpPr/>
          <p:nvPr/>
        </p:nvSpPr>
        <p:spPr>
          <a:xfrm>
            <a:off x="8043333" y="481737"/>
            <a:ext cx="914400" cy="914400"/>
          </a:xfrm>
          <a:prstGeom prst="irregularSeal1">
            <a:avLst/>
          </a:prstGeom>
          <a:solidFill>
            <a:srgbClr val="D73DCC"/>
          </a:solidFill>
          <a:ln w="38100">
            <a:solidFill>
              <a:srgbClr val="FFCCFF"/>
            </a:solidFill>
          </a:ln>
          <a:effectLst>
            <a:glow rad="508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50" y="3533256"/>
            <a:ext cx="1960245" cy="22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726294" y="5113516"/>
            <a:ext cx="453384" cy="1225"/>
          </a:xfrm>
          <a:prstGeom prst="line">
            <a:avLst/>
          </a:prstGeom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3361893"/>
            <a:ext cx="2698102" cy="2637697"/>
            <a:chOff x="1107869" y="3964104"/>
            <a:chExt cx="2698102" cy="2637697"/>
          </a:xfrm>
        </p:grpSpPr>
        <p:sp>
          <p:nvSpPr>
            <p:cNvPr id="2" name="Rounded Rectangle 1"/>
            <p:cNvSpPr/>
            <p:nvPr/>
          </p:nvSpPr>
          <p:spPr>
            <a:xfrm>
              <a:off x="2076628" y="4683095"/>
              <a:ext cx="914400" cy="5298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CA"/>
            </a:p>
          </p:txBody>
        </p:sp>
        <p:pic>
          <p:nvPicPr>
            <p:cNvPr id="6" name="Picture 5" descr="C:\Users\Rae\Desktop\blue face what clea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7869" y="3964104"/>
              <a:ext cx="2698102" cy="26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233" y="401216"/>
            <a:ext cx="5432098" cy="32277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09600" y="5617264"/>
            <a:ext cx="10742838" cy="107803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Luke </a:t>
            </a:r>
            <a:r>
              <a:rPr lang="en-US" sz="2800" b="1" dirty="0">
                <a:solidFill>
                  <a:srgbClr val="C00000"/>
                </a:solidFill>
              </a:rPr>
              <a:t>2:49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/>
              <a:t>And he said unto them, How is it that ye sought me? </a:t>
            </a:r>
            <a:r>
              <a:rPr lang="en-US" sz="2800" dirty="0" smtClean="0"/>
              <a:t>				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glow rad="127000">
                    <a:srgbClr val="FF66FF"/>
                  </a:glow>
                </a:effectLst>
              </a:rPr>
              <a:t>knew </a:t>
            </a:r>
            <a:r>
              <a:rPr lang="en-US" sz="2800" b="1" u="sng" dirty="0">
                <a:solidFill>
                  <a:schemeClr val="bg1"/>
                </a:solidFill>
                <a:effectLst>
                  <a:glow rad="127000">
                    <a:srgbClr val="FF66FF"/>
                  </a:glow>
                </a:effectLst>
              </a:rPr>
              <a:t>ye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glow rad="127000">
                    <a:srgbClr val="FF66FF"/>
                  </a:glow>
                </a:effectLst>
              </a:rPr>
              <a:t>	not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FF66FF"/>
                  </a:glow>
                </a:effectLst>
              </a:rPr>
              <a:t> </a:t>
            </a:r>
            <a:r>
              <a:rPr lang="en-US" sz="2800" b="1" dirty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that I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MUST BE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9933FF"/>
                </a:solidFill>
                <a:effectLst>
                  <a:glow rad="342900">
                    <a:srgbClr val="00FF99"/>
                  </a:glow>
                </a:effectLst>
                <a:latin typeface="Arial Black" panose="020B0A04020102020204" pitchFamily="34" charset="0"/>
              </a:rPr>
              <a:t>IN</a:t>
            </a:r>
            <a:r>
              <a:rPr lang="en-US" sz="2800" b="1" dirty="0" smtClean="0">
                <a:solidFill>
                  <a:sysClr val="windowText" lastClr="000000"/>
                </a:solidFill>
                <a:effectLst/>
              </a:rPr>
              <a:t> - </a:t>
            </a:r>
            <a:r>
              <a:rPr lang="en-US" sz="28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my </a:t>
            </a:r>
            <a:r>
              <a:rPr lang="en-US" sz="2800" b="1" dirty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Father's house? </a:t>
            </a:r>
            <a:endParaRPr lang="en-US" sz="2000" b="1" dirty="0">
              <a:solidFill>
                <a:srgbClr val="9933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06314" y="3361894"/>
            <a:ext cx="4775060" cy="2013912"/>
          </a:xfrm>
          <a:prstGeom prst="wedgeRoundRectCallout">
            <a:avLst/>
          </a:prstGeom>
          <a:solidFill>
            <a:srgbClr val="FFCCFF"/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Matt </a:t>
            </a:r>
            <a:r>
              <a:rPr lang="en-US" sz="2800" dirty="0">
                <a:solidFill>
                  <a:schemeClr val="bg1"/>
                </a:solidFill>
              </a:rPr>
              <a:t>5:17  </a:t>
            </a:r>
            <a:r>
              <a:rPr lang="en-US" sz="2800" dirty="0">
                <a:solidFill>
                  <a:srgbClr val="FF0000"/>
                </a:solidFill>
              </a:rPr>
              <a:t>Think not that I came to destroy the law or the prophets: I came not to destroy, </a:t>
            </a:r>
            <a:r>
              <a:rPr lang="en-US" sz="2800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but to </a:t>
            </a:r>
            <a:r>
              <a:rPr lang="en-US" sz="28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FULFILL</a:t>
            </a:r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  <a:endParaRPr lang="en-CA" sz="2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93" y="326571"/>
            <a:ext cx="11562539" cy="551701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657600" lvl="8" indent="0">
              <a:buNone/>
            </a:pPr>
            <a:r>
              <a:rPr lang="en-CA" sz="5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	In </a:t>
            </a:r>
            <a:r>
              <a:rPr lang="en-CA" sz="5500" b="1" u="sng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OBEDIENCE to</a:t>
            </a:r>
            <a:r>
              <a:rPr lang="en-CA" sz="5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CA" sz="7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    		</a:t>
            </a:r>
            <a:r>
              <a:rPr lang="en-CA" sz="7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His Father’s 			 Business!</a:t>
            </a:r>
            <a:endParaRPr lang="en-CA" sz="7000" b="1" i="1" dirty="0">
              <a:ln w="38100">
                <a:solidFill>
                  <a:srgbClr val="0C27AC"/>
                </a:solidFill>
              </a:ln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04" y="4005363"/>
            <a:ext cx="4907705" cy="13656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62012" y="6492875"/>
            <a:ext cx="400050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6D22F896-40B5-4ADD-8801-0D06FADFA095}" type="slidenum">
              <a:rPr lang="en-US" sz="1400" smtClean="0"/>
              <a:t>39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8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76056" y="567892"/>
            <a:ext cx="11268269" cy="5722216"/>
          </a:xfrm>
          <a:prstGeom prst="flowChartAlternateProcess">
            <a:avLst/>
          </a:prstGeom>
          <a:solidFill>
            <a:schemeClr val="accent3">
              <a:lumMod val="75000"/>
              <a:alpha val="35000"/>
            </a:schemeClr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writing, we will come to an understanding of how to account for time according to the Torah standard. </a:t>
            </a:r>
          </a:p>
          <a:p>
            <a:pPr algn="ctr"/>
            <a: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time span cannot be counted as complete: </a:t>
            </a:r>
          </a:p>
          <a:p>
            <a:pPr marL="742950" indent="-742950" algn="ctr">
              <a:buClr>
                <a:srgbClr val="FF6600"/>
              </a:buClr>
              <a:buFont typeface="+mj-lt"/>
              <a:buAutoNum type="arabicPeriod"/>
            </a:pPr>
            <a: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begins part way into the time span.</a:t>
            </a:r>
          </a:p>
          <a:p>
            <a:pPr marL="742950" indent="-742950" algn="ctr">
              <a:buClr>
                <a:srgbClr val="FF6600"/>
              </a:buClr>
              <a:buFont typeface="+mj-lt"/>
              <a:buAutoNum type="arabicPeriod"/>
            </a:pPr>
            <a: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full time span is not completed to the full.</a:t>
            </a:r>
          </a:p>
          <a:p>
            <a:pPr algn="ctr"/>
            <a: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example:  In other words – a “full day” is not counted as a “24 hour day” </a:t>
            </a:r>
            <a:b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only 21 hours are accounted for.</a:t>
            </a:r>
            <a:endParaRPr lang="en-CA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44325" y="6492875"/>
            <a:ext cx="4476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884583" y="4989443"/>
            <a:ext cx="914400" cy="914400"/>
          </a:xfrm>
          <a:prstGeom prst="irregularSeal1">
            <a:avLst/>
          </a:prstGeom>
          <a:solidFill>
            <a:srgbClr val="FFCCFF"/>
          </a:solidFill>
          <a:ln w="38100">
            <a:solidFill>
              <a:srgbClr val="9933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6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2450" t="17992" r="24078" b="12218"/>
          <a:stretch/>
        </p:blipFill>
        <p:spPr bwMode="auto">
          <a:xfrm>
            <a:off x="327024" y="2701168"/>
            <a:ext cx="4400532" cy="3230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38" y="1461327"/>
            <a:ext cx="11536956" cy="4041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5" y="161925"/>
            <a:ext cx="11493502" cy="12001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3614" y="1472362"/>
            <a:ext cx="450967" cy="364986"/>
          </a:xfrm>
          <a:prstGeom prst="roundRect">
            <a:avLst>
              <a:gd name="adj" fmla="val 29630"/>
            </a:avLst>
          </a:prstGeom>
          <a:noFill/>
          <a:ln w="76200">
            <a:solidFill>
              <a:srgbClr val="00FF99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6474" y="3067050"/>
            <a:ext cx="3371851" cy="342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19266" y="4925172"/>
            <a:ext cx="426758" cy="389466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ular Callout 10"/>
          <p:cNvSpPr/>
          <p:nvPr/>
        </p:nvSpPr>
        <p:spPr>
          <a:xfrm>
            <a:off x="8249716" y="3085841"/>
            <a:ext cx="1919307" cy="612648"/>
          </a:xfrm>
          <a:prstGeom prst="wedgeRoundRectCallout">
            <a:avLst>
              <a:gd name="adj1" fmla="val -88724"/>
              <a:gd name="adj2" fmla="val 235243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7221" y="4925172"/>
            <a:ext cx="426758" cy="389466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9510576" y="3938676"/>
            <a:ext cx="2193378" cy="576737"/>
          </a:xfrm>
          <a:prstGeom prst="wedgeRoundRectCallout">
            <a:avLst>
              <a:gd name="adj1" fmla="val -71783"/>
              <a:gd name="adj2" fmla="val 3296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Conjunction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2563" y="4240077"/>
            <a:ext cx="426758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ular Callout 14"/>
          <p:cNvSpPr/>
          <p:nvPr/>
        </p:nvSpPr>
        <p:spPr>
          <a:xfrm>
            <a:off x="2892107" y="4948042"/>
            <a:ext cx="2096343" cy="463421"/>
          </a:xfrm>
          <a:prstGeom prst="wedgeRoundRectCallout">
            <a:avLst>
              <a:gd name="adj1" fmla="val 99495"/>
              <a:gd name="adj2" fmla="val -7259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Sliver Moon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322577" y="5492961"/>
            <a:ext cx="2268542" cy="1129192"/>
          </a:xfrm>
          <a:prstGeom prst="wedgeRoundRectCallout">
            <a:avLst>
              <a:gd name="adj1" fmla="val 142494"/>
              <a:gd name="adj2" fmla="val -940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New </a:t>
            </a:r>
            <a:r>
              <a:rPr lang="en-CA" sz="2800" b="1" dirty="0" err="1" smtClean="0">
                <a:solidFill>
                  <a:schemeClr val="bg1"/>
                </a:solidFill>
              </a:rPr>
              <a:t>Moonth</a:t>
            </a:r>
            <a:r>
              <a:rPr lang="en-CA" sz="2800" b="1" dirty="0" smtClean="0">
                <a:solidFill>
                  <a:schemeClr val="bg1"/>
                </a:solidFill>
              </a:rPr>
              <a:t> Day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173" y="4570637"/>
            <a:ext cx="426758" cy="389466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6648567" y="4570637"/>
            <a:ext cx="426758" cy="3894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140737" y="986829"/>
            <a:ext cx="2363680" cy="897878"/>
          </a:xfrm>
          <a:prstGeom prst="rect">
            <a:avLst/>
          </a:prstGeom>
          <a:noFill/>
          <a:ln w="57150">
            <a:solidFill>
              <a:srgbClr val="D73D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1326346" y="488715"/>
            <a:ext cx="1919307" cy="489040"/>
          </a:xfrm>
          <a:prstGeom prst="wedgeRoundRectCallout">
            <a:avLst>
              <a:gd name="adj1" fmla="val -957"/>
              <a:gd name="adj2" fmla="val 4478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7766" y="6024773"/>
            <a:ext cx="658447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6177" y="6475303"/>
            <a:ext cx="405823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40</a:t>
            </a:fld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97221" y="5445616"/>
            <a:ext cx="1024265" cy="579157"/>
          </a:xfrm>
          <a:prstGeom prst="line">
            <a:avLst/>
          </a:prstGeom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240000" flipH="1" flipV="1">
            <a:off x="8573560" y="4653573"/>
            <a:ext cx="66588" cy="792043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8780162" y="4765370"/>
            <a:ext cx="2601493" cy="1292187"/>
          </a:xfrm>
          <a:prstGeom prst="wedgeRoundRectCallout">
            <a:avLst>
              <a:gd name="adj1" fmla="val -74817"/>
              <a:gd name="adj2" fmla="val -22095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Shaneh New Year Day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51661" y="2766006"/>
            <a:ext cx="1895166" cy="527698"/>
          </a:xfrm>
          <a:prstGeom prst="wedgeRoundRectCallout">
            <a:avLst>
              <a:gd name="adj1" fmla="val 19133"/>
              <a:gd name="adj2" fmla="val 78799"/>
              <a:gd name="adj3" fmla="val 16667"/>
            </a:avLst>
          </a:prstGeom>
          <a:solidFill>
            <a:schemeClr val="tx1">
              <a:lumMod val="75000"/>
            </a:schemeClr>
          </a:solidFill>
          <a:ln w="762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CA" sz="3200" b="1" baseline="30000" dirty="0" smtClean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</a:t>
            </a:r>
            <a:r>
              <a:rPr lang="en-CA" sz="3200" b="1" dirty="0" smtClean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3200" b="1" dirty="0" smtClean="0">
                <a:solidFill>
                  <a:srgbClr val="FF6600"/>
                </a:solidFill>
              </a:rPr>
              <a:t> Cycle</a:t>
            </a:r>
            <a:endParaRPr lang="en-CA" sz="3200" b="1" dirty="0">
              <a:solidFill>
                <a:srgbClr val="FF66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27819" y="1936599"/>
            <a:ext cx="5056934" cy="2692542"/>
          </a:xfrm>
          <a:prstGeom prst="wedgeRoundRectCallout">
            <a:avLst>
              <a:gd name="adj1" fmla="val 67447"/>
              <a:gd name="adj2" fmla="val -9922"/>
              <a:gd name="adj3" fmla="val 16667"/>
            </a:avLst>
          </a:prstGeom>
          <a:solidFill>
            <a:srgbClr val="FF0000"/>
          </a:solidFill>
          <a:ln w="762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factor is the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“common denominator” </a:t>
            </a:r>
            <a:r>
              <a:rPr lang="en-CA" sz="32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between the calendars, and has the essential</a:t>
            </a:r>
            <a:r>
              <a:rPr lang="en-CA" sz="3200" b="1" u="sng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32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importance of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60000"/>
                      <a:lumOff val="40000"/>
                    </a:schemeClr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oxygen!</a:t>
            </a:r>
            <a:endParaRPr lang="en-CA" sz="3200" b="1" dirty="0">
              <a:solidFill>
                <a:schemeClr val="bg1"/>
              </a:solidFill>
              <a:effectLst>
                <a:glow rad="127000">
                  <a:schemeClr val="tx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79266" y="3558404"/>
            <a:ext cx="504396" cy="389466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326989" y="4003840"/>
            <a:ext cx="6386" cy="856990"/>
          </a:xfrm>
          <a:prstGeom prst="straightConnector1">
            <a:avLst/>
          </a:prstGeom>
          <a:ln w="76200">
            <a:solidFill>
              <a:srgbClr val="0C27AC"/>
            </a:solidFill>
            <a:headEnd type="none" w="med" len="med"/>
            <a:tailEnd type="arrow" w="med" len="med"/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0737" y="1399807"/>
            <a:ext cx="804795" cy="437541"/>
          </a:xfrm>
          <a:prstGeom prst="roundRect">
            <a:avLst>
              <a:gd name="adj" fmla="val 43346"/>
            </a:avLst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485" y="2085191"/>
            <a:ext cx="2556284" cy="579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5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19" grpId="0" animBg="1"/>
      <p:bldP spid="23" grpId="0" animBg="1"/>
      <p:bldP spid="25" grpId="0" animBg="1"/>
      <p:bldP spid="26" grpId="0" animBg="1"/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0005" y="2173898"/>
            <a:ext cx="2740383" cy="4474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3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11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93700">
                    <a:srgbClr val="00FF99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937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>
                  <a:glow rad="342900">
                    <a:srgbClr val="FFCCFF"/>
                  </a:glow>
                </a:effectLst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342900">
                    <a:srgbClr val="FFCCFF"/>
                  </a:glow>
                </a:effectLst>
              </a:rPr>
              <a:t>th</a:t>
            </a:r>
            <a:r>
              <a:rPr lang="en-CA" sz="1100" b="1" dirty="0">
                <a:solidFill>
                  <a:srgbClr val="660033"/>
                </a:solidFill>
                <a:effectLst>
                  <a:glow rad="342900">
                    <a:srgbClr val="FFCCFF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 </a:t>
            </a:r>
            <a:r>
              <a:rPr lang="en-CA" sz="1100" b="1" dirty="0" smtClean="0">
                <a:solidFill>
                  <a:srgbClr val="660033"/>
                </a:solidFill>
              </a:rPr>
              <a:t> (Wed)</a:t>
            </a:r>
            <a:r>
              <a:rPr lang="en-CA" sz="1100" b="1" dirty="0">
                <a:solidFill>
                  <a:srgbClr val="660033"/>
                </a:solidFill>
              </a:rPr>
              <a:t>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15</a:t>
            </a:r>
            <a:b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</a:b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/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  <a:effectLst/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 </a:t>
            </a:r>
            <a:r>
              <a:rPr lang="en-CA" sz="1100" b="1" dirty="0" smtClean="0">
                <a:solidFill>
                  <a:srgbClr val="660033"/>
                </a:solidFill>
              </a:rPr>
              <a:t>  	</a:t>
            </a:r>
            <a:r>
              <a:rPr lang="en-CA" sz="1100" b="1" dirty="0">
                <a:solidFill>
                  <a:srgbClr val="660033"/>
                </a:solidFill>
              </a:rPr>
              <a:t>		    	</a:t>
            </a:r>
            <a:r>
              <a:rPr lang="en-CA" sz="1100" b="1" dirty="0" smtClean="0">
                <a:solidFill>
                  <a:srgbClr val="660033"/>
                </a:solidFill>
              </a:rPr>
              <a:t>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16</a:t>
            </a:r>
            <a:b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</a:br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317500">
                    <a:srgbClr val="00B0F0"/>
                  </a:glow>
                </a:effectLst>
              </a:rPr>
              <a:t>18</a:t>
            </a:r>
            <a:endParaRPr lang="en-CA" sz="1100" b="1" u="sng" dirty="0">
              <a:solidFill>
                <a:srgbClr val="0000FF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25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6445" y="2415269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CC      </a:t>
            </a:r>
            <a:r>
              <a:rPr lang="en-CA" sz="2800" dirty="0" smtClean="0">
                <a:solidFill>
                  <a:schemeClr val="bg1"/>
                </a:solidFill>
              </a:rPr>
              <a:t>Month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211" y="583325"/>
            <a:ext cx="2753064" cy="4664678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00FF99"/>
                  </a:glow>
                </a:effectLst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127000">
                    <a:srgbClr val="00FF99"/>
                  </a:glow>
                </a:effectLst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schemeClr val="bg1"/>
                </a:solidFill>
              </a:rPr>
              <a:t>1</a:t>
            </a:r>
            <a:endParaRPr lang="en-CA" sz="1100" dirty="0">
              <a:solidFill>
                <a:schemeClr val="bg1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schemeClr val="bg1"/>
                </a:solidFill>
              </a:rPr>
              <a:t>2</a:t>
            </a:r>
            <a:endParaRPr lang="en-CA" sz="1100" dirty="0">
              <a:solidFill>
                <a:schemeClr val="bg1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5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6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12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13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CCFF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sz="1100" b="1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FFCCFF"/>
                  </a:glow>
                </a:effectLst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127000">
                    <a:srgbClr val="FFCCFF"/>
                  </a:glow>
                </a:effectLst>
              </a:rPr>
              <a:t>th 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 </a:t>
            </a:r>
            <a:r>
              <a:rPr lang="en-CA" sz="1100" b="1" dirty="0" smtClean="0">
                <a:solidFill>
                  <a:srgbClr val="660033"/>
                </a:solidFill>
              </a:rPr>
              <a:t> (Wed)				 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254000">
                    <a:srgbClr val="FFCCFF"/>
                  </a:glow>
                </a:effectLst>
              </a:rPr>
              <a:t>24</a:t>
            </a:r>
            <a:endParaRPr lang="en-CA" sz="1100" b="1" u="sng" dirty="0">
              <a:solidFill>
                <a:srgbClr val="0000FF"/>
              </a:solidFill>
              <a:effectLst>
                <a:glow rad="254000">
                  <a:srgbClr val="FFCCFF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/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  <a:effectLst/>
              </a:rPr>
              <a:t>th</a:t>
            </a:r>
            <a:r>
              <a:rPr lang="en-CA" sz="1100" b="1" dirty="0">
                <a:solidFill>
                  <a:srgbClr val="660033"/>
                </a:solidFill>
                <a:effectLst>
                  <a:glow rad="317500">
                    <a:srgbClr val="FFCCFF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 	</a:t>
            </a:r>
            <a:r>
              <a:rPr lang="en-CA" sz="1100" b="1" dirty="0" smtClean="0">
                <a:solidFill>
                  <a:srgbClr val="660033"/>
                </a:solidFill>
              </a:rPr>
              <a:t> 	</a:t>
            </a:r>
            <a:r>
              <a:rPr lang="en-CA" sz="1100" b="1" dirty="0">
                <a:solidFill>
                  <a:srgbClr val="660033"/>
                </a:solidFill>
              </a:rPr>
              <a:t>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25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26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27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8527" y="730733"/>
            <a:ext cx="1675582" cy="38106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1</a:t>
            </a:r>
            <a:r>
              <a:rPr lang="en-CA" sz="2400" baseline="30000" dirty="0" smtClean="0">
                <a:solidFill>
                  <a:srgbClr val="002060"/>
                </a:solidFill>
              </a:rPr>
              <a:t>st</a:t>
            </a:r>
            <a:r>
              <a:rPr lang="en-CA" sz="2400" dirty="0" smtClean="0">
                <a:solidFill>
                  <a:srgbClr val="002060"/>
                </a:solidFill>
              </a:rPr>
              <a:t> Month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5152" y="1588668"/>
            <a:ext cx="4296050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(365)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48583" y="1680564"/>
            <a:ext cx="6896569" cy="382374"/>
          </a:xfrm>
          <a:prstGeom prst="straightConnector1">
            <a:avLst/>
          </a:prstGeom>
          <a:ln w="76200">
            <a:solidFill>
              <a:srgbClr val="99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0261" y="2179820"/>
            <a:ext cx="10426860" cy="423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976519" y="1179210"/>
            <a:ext cx="2867033" cy="501354"/>
          </a:xfrm>
          <a:prstGeom prst="wedgeRoundRectCallout">
            <a:avLst>
              <a:gd name="adj1" fmla="val -48962"/>
              <a:gd name="adj2" fmla="val 100384"/>
              <a:gd name="adj3" fmla="val 16667"/>
            </a:avLst>
          </a:prstGeom>
          <a:solidFill>
            <a:schemeClr val="tx1">
              <a:lumMod val="5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March 22 </a:t>
            </a:r>
            <a:r>
              <a:rPr lang="en-CA" sz="2400" dirty="0"/>
              <a:t> </a:t>
            </a:r>
            <a:r>
              <a:rPr lang="en-CA" sz="2400" dirty="0" smtClean="0"/>
              <a:t>Gregorian</a:t>
            </a:r>
            <a:endParaRPr lang="en-CA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8836" y="4716338"/>
            <a:ext cx="10426860" cy="63586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4492" y="110128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12 investigation</a:t>
            </a:r>
            <a:endParaRPr lang="en-CA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417251" y="2272704"/>
            <a:ext cx="4942222" cy="2539662"/>
          </a:xfrm>
          <a:prstGeom prst="wedgeRoundRectCallout">
            <a:avLst>
              <a:gd name="adj1" fmla="val 96407"/>
              <a:gd name="adj2" fmla="val 4092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63500">
                    <a:srgbClr val="FFFF00"/>
                  </a:glow>
                </a:effectLst>
              </a:rPr>
              <a:t>Yahusha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was 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215900">
                    <a:srgbClr val="00FF99"/>
                  </a:glow>
                </a:effectLst>
                <a:latin typeface="Arial Black" panose="020B0A04020102020204" pitchFamily="34" charset="0"/>
              </a:rPr>
              <a:t>IN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the</a:t>
            </a:r>
            <a:r>
              <a:rPr lang="en-CA" sz="3200" b="1" u="sng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Tabernacle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 - (</a:t>
            </a:r>
            <a:r>
              <a:rPr lang="en-CA" sz="3200" dirty="0" smtClean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by Statute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) observing the </a:t>
            </a:r>
            <a:b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b="1" dirty="0" smtClean="0">
                <a:ln w="28575">
                  <a:solidFill>
                    <a:srgbClr val="9933FF"/>
                  </a:solidFill>
                </a:ln>
                <a:solidFill>
                  <a:srgbClr val="0066FF"/>
                </a:solidFill>
                <a:effectLst>
                  <a:glow rad="431800">
                    <a:srgbClr val="FFFF00"/>
                  </a:glow>
                </a:effectLst>
                <a:latin typeface="Arial Black" panose="020B0A04020102020204" pitchFamily="34" charset="0"/>
              </a:rPr>
              <a:t>High Shabbat 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of </a:t>
            </a:r>
            <a:b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Unleavened Bread!  </a:t>
            </a:r>
          </a:p>
        </p:txBody>
      </p:sp>
      <p:sp>
        <p:nvSpPr>
          <p:cNvPr id="23" name="Oval 22"/>
          <p:cNvSpPr/>
          <p:nvPr/>
        </p:nvSpPr>
        <p:spPr>
          <a:xfrm>
            <a:off x="1384763" y="4359675"/>
            <a:ext cx="499533" cy="338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89168" y="3682341"/>
            <a:ext cx="1549400" cy="762001"/>
            <a:chOff x="1389168" y="3844266"/>
            <a:chExt cx="1549400" cy="762001"/>
          </a:xfrm>
        </p:grpSpPr>
        <p:sp>
          <p:nvSpPr>
            <p:cNvPr id="18" name="Oval 17"/>
            <p:cNvSpPr/>
            <p:nvPr/>
          </p:nvSpPr>
          <p:spPr>
            <a:xfrm>
              <a:off x="1391824" y="4182933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1389168" y="3844266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91357" y="4050438"/>
              <a:ext cx="1047211" cy="386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86952" y="4372862"/>
              <a:ext cx="1048825" cy="2334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1884296" y="4545485"/>
            <a:ext cx="1051481" cy="680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88763" y="2323276"/>
            <a:ext cx="2023474" cy="1796943"/>
            <a:chOff x="888763" y="767941"/>
            <a:chExt cx="2023474" cy="1796943"/>
          </a:xfrm>
        </p:grpSpPr>
        <p:sp>
          <p:nvSpPr>
            <p:cNvPr id="28" name="Right Brace 27"/>
            <p:cNvSpPr/>
            <p:nvPr/>
          </p:nvSpPr>
          <p:spPr>
            <a:xfrm rot="10800000">
              <a:off x="2641084" y="1531090"/>
              <a:ext cx="271153" cy="1033794"/>
            </a:xfrm>
            <a:prstGeom prst="rightBrace">
              <a:avLst>
                <a:gd name="adj1" fmla="val 50348"/>
                <a:gd name="adj2" fmla="val 77685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8763" y="767941"/>
              <a:ext cx="1603178" cy="1295011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000" b="1" dirty="0" smtClean="0">
                  <a:solidFill>
                    <a:srgbClr val="FF0000"/>
                  </a:solidFill>
                </a:rPr>
                <a:t>Lunar</a:t>
              </a:r>
              <a:r>
                <a:rPr lang="en-CA" sz="2000" dirty="0" smtClean="0">
                  <a:solidFill>
                    <a:srgbClr val="002060"/>
                  </a:solidFill>
                </a:rPr>
                <a:t>  festival of Unleavened Bread (?)</a:t>
              </a:r>
              <a:endParaRPr lang="en-CA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1146527" y="3682339"/>
            <a:ext cx="1012314" cy="925513"/>
            <a:chOff x="1298045" y="3716796"/>
            <a:chExt cx="996646" cy="804803"/>
          </a:xfrm>
        </p:grpSpPr>
        <p:sp>
          <p:nvSpPr>
            <p:cNvPr id="31" name="Oval 30"/>
            <p:cNvSpPr/>
            <p:nvPr/>
          </p:nvSpPr>
          <p:spPr>
            <a:xfrm>
              <a:off x="1298045" y="3716796"/>
              <a:ext cx="902867" cy="697126"/>
            </a:xfrm>
            <a:prstGeom prst="ellipse">
              <a:avLst/>
            </a:prstGeom>
            <a:solidFill>
              <a:srgbClr val="3E3EF0"/>
            </a:solidFill>
            <a:ln>
              <a:solidFill>
                <a:schemeClr val="bg1"/>
              </a:solidFill>
            </a:ln>
            <a:effectLst>
              <a:glow rad="508000">
                <a:srgbClr val="00FF99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CA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886950" y="4372863"/>
              <a:ext cx="407741" cy="148736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  <a:effectLst>
              <a:glow rad="76200">
                <a:srgbClr val="FFCCFF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809191" y="4489562"/>
            <a:ext cx="2057940" cy="1811412"/>
            <a:chOff x="888763" y="414277"/>
            <a:chExt cx="2057940" cy="1811412"/>
          </a:xfrm>
        </p:grpSpPr>
        <p:sp>
          <p:nvSpPr>
            <p:cNvPr id="42" name="Right Brace 41"/>
            <p:cNvSpPr/>
            <p:nvPr/>
          </p:nvSpPr>
          <p:spPr>
            <a:xfrm rot="10800000">
              <a:off x="2667517" y="414277"/>
              <a:ext cx="279186" cy="1333223"/>
            </a:xfrm>
            <a:prstGeom prst="rightBrace">
              <a:avLst>
                <a:gd name="adj1" fmla="val 50348"/>
                <a:gd name="adj2" fmla="val 46258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88763" y="962372"/>
              <a:ext cx="1778754" cy="1263317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400" b="1" dirty="0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Yahuah’s Covenant Festivals!</a:t>
              </a:r>
              <a:endParaRPr lang="en-CA" sz="2400" dirty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 rot="772642">
            <a:off x="8069615" y="4007789"/>
            <a:ext cx="1400176" cy="305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rgbClr val="0C27AC"/>
                </a:solidFill>
              </a:rPr>
              <a:t>Exo</a:t>
            </a:r>
            <a:r>
              <a:rPr lang="en-CA" dirty="0" smtClean="0">
                <a:solidFill>
                  <a:srgbClr val="0C27AC"/>
                </a:solidFill>
              </a:rPr>
              <a:t> 23:15-17</a:t>
            </a:r>
            <a:endParaRPr lang="en-CA" dirty="0">
              <a:solidFill>
                <a:srgbClr val="0C27AC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1728799" y="6478774"/>
            <a:ext cx="400049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41</a:t>
            </a:fld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912359" y="3265714"/>
            <a:ext cx="343886" cy="709127"/>
          </a:xfrm>
          <a:prstGeom prst="straightConnector1">
            <a:avLst/>
          </a:prstGeom>
          <a:ln w="38100">
            <a:solidFill>
              <a:srgbClr val="3E3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708710" y="3265714"/>
            <a:ext cx="1203649" cy="0"/>
          </a:xfrm>
          <a:prstGeom prst="line">
            <a:avLst/>
          </a:prstGeom>
          <a:ln w="38100">
            <a:solidFill>
              <a:srgbClr val="3E3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002112" y="924954"/>
            <a:ext cx="6961635" cy="436495"/>
          </a:xfrm>
          <a:prstGeom prst="wedgeRoundRectCallout">
            <a:avLst>
              <a:gd name="adj1" fmla="val -29791"/>
              <a:gd name="adj2" fmla="val 9344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On the 4</a:t>
            </a:r>
            <a:r>
              <a:rPr lang="en-CA" b="1" baseline="30000" dirty="0" smtClean="0">
                <a:solidFill>
                  <a:schemeClr val="bg1"/>
                </a:solidFill>
              </a:rPr>
              <a:t>th</a:t>
            </a:r>
            <a:r>
              <a:rPr lang="en-CA" b="1" dirty="0" smtClean="0">
                <a:solidFill>
                  <a:schemeClr val="bg1"/>
                </a:solidFill>
              </a:rPr>
              <a:t> cycle of the week, in the 1</a:t>
            </a:r>
            <a:r>
              <a:rPr lang="en-CA" b="1" baseline="30000" dirty="0" smtClean="0">
                <a:solidFill>
                  <a:schemeClr val="bg1"/>
                </a:solidFill>
              </a:rPr>
              <a:t>st</a:t>
            </a:r>
            <a:r>
              <a:rPr lang="en-CA" b="1" dirty="0" smtClean="0">
                <a:solidFill>
                  <a:schemeClr val="bg1"/>
                </a:solidFill>
              </a:rPr>
              <a:t> month of Covenant Calendar - 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>
            <a:stCxn id="12" idx="4"/>
          </p:cNvCxnSpPr>
          <p:nvPr/>
        </p:nvCxnSpPr>
        <p:spPr>
          <a:xfrm flipH="1">
            <a:off x="4662535" y="1551067"/>
            <a:ext cx="746454" cy="836316"/>
          </a:xfrm>
          <a:prstGeom prst="straightConnector1">
            <a:avLst/>
          </a:prstGeom>
          <a:ln w="76200">
            <a:solidFill>
              <a:srgbClr val="D73D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230796" y="5146768"/>
            <a:ext cx="8100705" cy="1544684"/>
          </a:xfrm>
          <a:prstGeom prst="wedgeRoundRectCallout">
            <a:avLst>
              <a:gd name="adj1" fmla="val -32010"/>
              <a:gd name="adj2" fmla="val -787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2800" dirty="0">
                <a:solidFill>
                  <a:srgbClr val="FF6600"/>
                </a:solidFill>
              </a:rPr>
              <a:t>If this 3</a:t>
            </a:r>
            <a:r>
              <a:rPr lang="en-CA" sz="2800" baseline="30000" dirty="0">
                <a:solidFill>
                  <a:srgbClr val="FF6600"/>
                </a:solidFill>
              </a:rPr>
              <a:t>rd</a:t>
            </a:r>
            <a:r>
              <a:rPr lang="en-CA" sz="2800" dirty="0">
                <a:solidFill>
                  <a:srgbClr val="FF6600"/>
                </a:solidFill>
              </a:rPr>
              <a:t> day </a:t>
            </a:r>
            <a:r>
              <a:rPr lang="en-CA" sz="2000" dirty="0" smtClean="0">
                <a:solidFill>
                  <a:srgbClr val="002060"/>
                </a:solidFill>
              </a:rPr>
              <a:t>(Wed) </a:t>
            </a:r>
            <a:r>
              <a:rPr lang="en-CA" sz="2800" dirty="0">
                <a:solidFill>
                  <a:srgbClr val="FF6600"/>
                </a:solidFill>
              </a:rPr>
              <a:t>, when </a:t>
            </a:r>
            <a:r>
              <a:rPr lang="en-CA" sz="2800" dirty="0">
                <a:solidFill>
                  <a:srgbClr val="3E3EF0"/>
                </a:solidFill>
              </a:rPr>
              <a:t>Yahusha</a:t>
            </a:r>
            <a:r>
              <a:rPr lang="en-CA" sz="2800" dirty="0">
                <a:solidFill>
                  <a:srgbClr val="FF6600"/>
                </a:solidFill>
              </a:rPr>
              <a:t> was </a:t>
            </a:r>
            <a:r>
              <a:rPr lang="en-CA" sz="2800" dirty="0" smtClean="0">
                <a:solidFill>
                  <a:srgbClr val="FF6600"/>
                </a:solidFill>
              </a:rPr>
              <a:t>discovered  </a:t>
            </a:r>
            <a:r>
              <a:rPr lang="en-CA" sz="2800" b="1" u="sng" dirty="0">
                <a:solidFill>
                  <a:prstClr val="black"/>
                </a:solidFill>
              </a:rPr>
              <a:t>AFTER THE</a:t>
            </a:r>
            <a:r>
              <a:rPr lang="en-CA" sz="2800" b="1" dirty="0">
                <a:solidFill>
                  <a:prstClr val="black"/>
                </a:solidFill>
              </a:rPr>
              <a:t> </a:t>
            </a:r>
            <a:r>
              <a:rPr lang="en-CA" sz="2800" b="1" dirty="0">
                <a:solidFill>
                  <a:srgbClr val="FF0000"/>
                </a:solidFill>
              </a:rPr>
              <a:t>(LUNAR) </a:t>
            </a:r>
            <a:r>
              <a:rPr lang="en-CA" sz="2800" b="1" u="sng" dirty="0">
                <a:solidFill>
                  <a:prstClr val="black"/>
                </a:solidFill>
              </a:rPr>
              <a:t>FEAST</a:t>
            </a:r>
            <a:r>
              <a:rPr lang="en-CA" sz="2800" dirty="0">
                <a:solidFill>
                  <a:prstClr val="black"/>
                </a:solidFill>
              </a:rPr>
              <a:t> of the </a:t>
            </a:r>
            <a:r>
              <a:rPr lang="en-CA" sz="2800" u="sng" dirty="0">
                <a:solidFill>
                  <a:srgbClr val="FF0000"/>
                </a:solidFill>
              </a:rPr>
              <a:t>Yahudim</a:t>
            </a:r>
            <a:r>
              <a:rPr lang="en-CA" sz="2800" dirty="0">
                <a:solidFill>
                  <a:srgbClr val="FF0000"/>
                </a:solidFill>
              </a:rPr>
              <a:t>, </a:t>
            </a:r>
            <a:r>
              <a:rPr lang="en-CA" sz="2800" dirty="0" smtClean="0">
                <a:solidFill>
                  <a:srgbClr val="FF0000"/>
                </a:solidFill>
              </a:rPr>
              <a:t/>
            </a:r>
            <a:br>
              <a:rPr lang="en-CA" sz="2800" dirty="0" smtClean="0">
                <a:solidFill>
                  <a:srgbClr val="FF0000"/>
                </a:solidFill>
              </a:rPr>
            </a:br>
            <a:r>
              <a:rPr lang="en-CA" sz="2800" dirty="0" smtClean="0">
                <a:solidFill>
                  <a:srgbClr val="FF0000"/>
                </a:solidFill>
              </a:rPr>
              <a:t>was </a:t>
            </a:r>
            <a:r>
              <a:rPr lang="en-CA" sz="2800" dirty="0">
                <a:solidFill>
                  <a:srgbClr val="FF0000"/>
                </a:solidFill>
              </a:rPr>
              <a:t>on the </a:t>
            </a:r>
            <a:r>
              <a:rPr lang="en-CA" sz="2800" dirty="0" smtClean="0">
                <a:solidFill>
                  <a:srgbClr val="FF0000"/>
                </a:solidFill>
              </a:rPr>
              <a:t>4</a:t>
            </a:r>
            <a:r>
              <a:rPr lang="en-CA" sz="2800" baseline="30000" dirty="0" smtClean="0">
                <a:solidFill>
                  <a:srgbClr val="FF0000"/>
                </a:solidFill>
              </a:rPr>
              <a:t>th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>
                <a:solidFill>
                  <a:srgbClr val="FF0000"/>
                </a:solidFill>
              </a:rPr>
              <a:t>cycle of that </a:t>
            </a:r>
            <a:r>
              <a:rPr lang="en-CA" sz="2800" dirty="0" smtClean="0">
                <a:solidFill>
                  <a:srgbClr val="FF0000"/>
                </a:solidFill>
              </a:rPr>
              <a:t>week …</a:t>
            </a:r>
            <a:r>
              <a:rPr lang="en-CA" sz="3200" dirty="0" smtClean="0">
                <a:solidFill>
                  <a:srgbClr val="0C27AC"/>
                </a:solidFill>
              </a:rPr>
              <a:t> </a:t>
            </a:r>
            <a:r>
              <a:rPr lang="en-CA" sz="3200" dirty="0">
                <a:solidFill>
                  <a:srgbClr val="0C27AC"/>
                </a:solidFill>
              </a:rPr>
              <a:t>	</a:t>
            </a:r>
            <a:r>
              <a:rPr lang="en-CA" sz="2000" dirty="0">
                <a:solidFill>
                  <a:srgbClr val="0C27AC"/>
                </a:solidFill>
              </a:rPr>
              <a:t>Luke 2:42 - 46</a:t>
            </a:r>
          </a:p>
        </p:txBody>
      </p:sp>
      <p:sp>
        <p:nvSpPr>
          <p:cNvPr id="15" name="Rounded Rectangle 14"/>
          <p:cNvSpPr/>
          <p:nvPr/>
        </p:nvSpPr>
        <p:spPr>
          <a:xfrm rot="19760882">
            <a:off x="9380467" y="3219708"/>
            <a:ext cx="2923602" cy="459379"/>
          </a:xfrm>
          <a:prstGeom prst="roundRect">
            <a:avLst>
              <a:gd name="adj" fmla="val 44948"/>
            </a:avLst>
          </a:prstGeom>
          <a:ln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Dei -</a:t>
            </a:r>
            <a:r>
              <a:rPr lang="en-CA" sz="2800" dirty="0" smtClean="0"/>
              <a:t> </a:t>
            </a:r>
            <a:r>
              <a:rPr lang="en-CA" sz="2800" b="1" u="sng" dirty="0" smtClean="0">
                <a:solidFill>
                  <a:srgbClr val="FE0000"/>
                </a:solidFill>
              </a:rPr>
              <a:t>Bindin</a:t>
            </a:r>
            <a:r>
              <a:rPr lang="en-CA" sz="2800" b="1" dirty="0" smtClean="0">
                <a:solidFill>
                  <a:srgbClr val="FE0000"/>
                </a:solidFill>
              </a:rPr>
              <a:t>g!</a:t>
            </a:r>
            <a:r>
              <a:rPr lang="en-CA" sz="2800" dirty="0" smtClean="0"/>
              <a:t>  </a:t>
            </a:r>
            <a:r>
              <a:rPr lang="en-CA" dirty="0" smtClean="0"/>
              <a:t>ISA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9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C -4.375E-6 0.0331 0.02696 0.05995 0.06003 0.05995 C 0.09896 0.05995 0.11303 0.03009 0.11901 0.01203 L 0.125 -0.01204 C 0.13099 -0.0301 0.14597 -0.05996 0.18998 -0.05996 C 0.21797 -0.05996 0.25 -0.03311 0.25 3.33333E-6 C 0.25 0.0331 0.21797 0.05995 0.18998 0.05995 C 0.14597 0.05995 0.13099 0.03009 0.125 0.01203 L 0.11901 -0.01204 C 0.11303 -0.0301 0.09896 -0.05996 0.06003 -0.05996 C 0.02696 -0.05996 -4.375E-6 -0.03311 -4.375E-6 3.33333E-6 Z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8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9" grpId="0" animBg="1"/>
      <p:bldP spid="16" grpId="0" animBg="1"/>
      <p:bldP spid="22" grpId="0" animBg="1"/>
      <p:bldP spid="23" grpId="0" animBg="1"/>
      <p:bldP spid="23" grpId="1" animBg="1"/>
      <p:bldP spid="38" grpId="0"/>
      <p:bldP spid="38" grpId="1"/>
      <p:bldP spid="12" grpId="0" animBg="1"/>
      <p:bldP spid="21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0005" y="2192948"/>
            <a:ext cx="2740383" cy="4353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3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11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93700">
                    <a:srgbClr val="00FF99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937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>
                  <a:glow rad="355600">
                    <a:srgbClr val="FFCCFF"/>
                  </a:glow>
                </a:effectLst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355600">
                    <a:srgbClr val="FFCCFF"/>
                  </a:glow>
                </a:effectLst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/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  <a:effectLst/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00B0F0"/>
                  </a:glow>
                </a:effectLst>
              </a:rPr>
              <a:t>16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/>
            </a:r>
            <a:b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</a:br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00B0F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00B0F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00B0F0"/>
                  </a:glow>
                </a:effectLst>
              </a:rPr>
              <a:t>18</a:t>
            </a:r>
            <a:endParaRPr lang="en-CA" sz="1100" b="1" u="sng" dirty="0">
              <a:solidFill>
                <a:srgbClr val="0000FF"/>
              </a:solidFill>
              <a:effectLst>
                <a:glow rad="1270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14300">
                    <a:srgbClr val="00B0F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1143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00B0F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00B0F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25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6445" y="2415269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CC      </a:t>
            </a:r>
            <a:r>
              <a:rPr lang="en-CA" sz="2800" dirty="0" smtClean="0">
                <a:solidFill>
                  <a:schemeClr val="bg1"/>
                </a:solidFill>
              </a:rPr>
              <a:t>Month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5152" y="1588668"/>
            <a:ext cx="3425236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4492" y="110128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12 investigation</a:t>
            </a:r>
            <a:endParaRPr lang="en-CA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417251" y="2301279"/>
            <a:ext cx="4942222" cy="2539662"/>
          </a:xfrm>
          <a:prstGeom prst="wedgeRoundRectCallout">
            <a:avLst>
              <a:gd name="adj1" fmla="val 96022"/>
              <a:gd name="adj2" fmla="val 4130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en-CA" sz="3200" b="1" dirty="0">
                <a:solidFill>
                  <a:srgbClr val="0C27AC"/>
                </a:solidFill>
                <a:effectLst>
                  <a:glow rad="63500">
                    <a:srgbClr val="FFFF00"/>
                  </a:glow>
                </a:effectLst>
              </a:rPr>
              <a:t>Yahusha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was </a:t>
            </a:r>
            <a:r>
              <a:rPr lang="en-CA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355600">
                    <a:srgbClr val="00FF99"/>
                  </a:glow>
                </a:effectLst>
                <a:latin typeface="Arial Black" panose="020B0A04020102020204" pitchFamily="34" charset="0"/>
              </a:rPr>
              <a:t>IN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</a:t>
            </a:r>
            <a:r>
              <a:rPr lang="en-CA" sz="3200" b="1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the</a:t>
            </a:r>
            <a:r>
              <a:rPr lang="en-CA" sz="3200" b="1" u="sng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Tabernacle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 - (</a:t>
            </a:r>
            <a:r>
              <a:rPr lang="en-CA" sz="3200" dirty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by Statute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) observing the </a:t>
            </a:r>
            <a:b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b="1" dirty="0">
                <a:ln w="28575">
                  <a:solidFill>
                    <a:srgbClr val="D73DCC"/>
                  </a:solidFill>
                </a:ln>
                <a:solidFill>
                  <a:srgbClr val="0066FF"/>
                </a:solidFill>
                <a:effectLst>
                  <a:glow rad="431800">
                    <a:srgbClr val="FFFF00"/>
                  </a:glow>
                </a:effectLst>
                <a:latin typeface="Arial Black" panose="020B0A04020102020204" pitchFamily="34" charset="0"/>
              </a:rPr>
              <a:t>High </a:t>
            </a:r>
            <a:r>
              <a:rPr lang="en-CA" sz="3200" b="1" dirty="0" smtClean="0">
                <a:ln w="28575">
                  <a:solidFill>
                    <a:srgbClr val="D73DCC"/>
                  </a:solidFill>
                </a:ln>
                <a:solidFill>
                  <a:srgbClr val="0066FF"/>
                </a:solidFill>
                <a:effectLst>
                  <a:glow rad="431800">
                    <a:srgbClr val="FFFF00"/>
                  </a:glow>
                </a:effectLst>
                <a:latin typeface="Arial Black" panose="020B0A04020102020204" pitchFamily="34" charset="0"/>
              </a:rPr>
              <a:t>Shabbat 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of </a:t>
            </a:r>
            <a:b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b="1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Unleavened 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Bread!  </a:t>
            </a:r>
            <a:endParaRPr lang="en-CA" sz="3200" b="1" dirty="0">
              <a:solidFill>
                <a:srgbClr val="7030A0"/>
              </a:solidFill>
              <a:effectLst>
                <a:glow rad="63500">
                  <a:srgbClr val="FFFF00"/>
                </a:glo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 flipH="1">
            <a:off x="11170690" y="3831493"/>
            <a:ext cx="973520" cy="807189"/>
            <a:chOff x="1327653" y="3813161"/>
            <a:chExt cx="958445" cy="701903"/>
          </a:xfrm>
        </p:grpSpPr>
        <p:sp>
          <p:nvSpPr>
            <p:cNvPr id="31" name="Oval 30"/>
            <p:cNvSpPr/>
            <p:nvPr/>
          </p:nvSpPr>
          <p:spPr>
            <a:xfrm>
              <a:off x="1327653" y="3813161"/>
              <a:ext cx="845703" cy="573238"/>
            </a:xfrm>
            <a:prstGeom prst="ellipse">
              <a:avLst/>
            </a:prstGeom>
            <a:solidFill>
              <a:srgbClr val="3E3EF0"/>
            </a:solidFill>
            <a:ln>
              <a:solidFill>
                <a:schemeClr val="bg1"/>
              </a:solidFill>
            </a:ln>
            <a:effectLst>
              <a:glow rad="533400">
                <a:srgbClr val="00FF99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CA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886949" y="4372863"/>
              <a:ext cx="399149" cy="142201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  <a:effectLst>
              <a:glow rad="127000">
                <a:srgbClr val="FFCCFF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809191" y="4489562"/>
            <a:ext cx="2055771" cy="1811412"/>
            <a:chOff x="888763" y="414277"/>
            <a:chExt cx="2055771" cy="1811412"/>
          </a:xfrm>
        </p:grpSpPr>
        <p:sp>
          <p:nvSpPr>
            <p:cNvPr id="42" name="Right Brace 41"/>
            <p:cNvSpPr/>
            <p:nvPr/>
          </p:nvSpPr>
          <p:spPr>
            <a:xfrm rot="10800000">
              <a:off x="2667517" y="414277"/>
              <a:ext cx="277017" cy="1225438"/>
            </a:xfrm>
            <a:prstGeom prst="rightBrace">
              <a:avLst>
                <a:gd name="adj1" fmla="val 50348"/>
                <a:gd name="adj2" fmla="val 46258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88763" y="962372"/>
              <a:ext cx="1778754" cy="1263317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400" b="1" dirty="0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Yahuah’s Covenant Festivals!</a:t>
              </a:r>
              <a:endParaRPr lang="en-CA" sz="2400" dirty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 rot="901707">
            <a:off x="8069615" y="4007789"/>
            <a:ext cx="1400176" cy="305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rgbClr val="0C27AC"/>
                </a:solidFill>
              </a:rPr>
              <a:t>Exo</a:t>
            </a:r>
            <a:r>
              <a:rPr lang="en-CA" dirty="0" smtClean="0">
                <a:solidFill>
                  <a:srgbClr val="0C27AC"/>
                </a:solidFill>
              </a:rPr>
              <a:t> 23:15-17</a:t>
            </a:r>
            <a:endParaRPr lang="en-CA" dirty="0">
              <a:solidFill>
                <a:srgbClr val="0C27AC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1728799" y="6478774"/>
            <a:ext cx="400049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42</a:t>
            </a:fld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912359" y="3265714"/>
            <a:ext cx="343886" cy="709127"/>
          </a:xfrm>
          <a:prstGeom prst="straightConnector1">
            <a:avLst/>
          </a:prstGeom>
          <a:ln w="38100">
            <a:solidFill>
              <a:srgbClr val="3E3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708710" y="3265714"/>
            <a:ext cx="1203649" cy="0"/>
          </a:xfrm>
          <a:prstGeom prst="line">
            <a:avLst/>
          </a:prstGeom>
          <a:ln w="38100">
            <a:solidFill>
              <a:srgbClr val="3E3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002112" y="924954"/>
            <a:ext cx="6961635" cy="436495"/>
          </a:xfrm>
          <a:prstGeom prst="wedgeRoundRectCallout">
            <a:avLst>
              <a:gd name="adj1" fmla="val -29791"/>
              <a:gd name="adj2" fmla="val 9344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On the 4</a:t>
            </a:r>
            <a:r>
              <a:rPr lang="en-CA" b="1" baseline="30000" dirty="0" smtClean="0">
                <a:solidFill>
                  <a:schemeClr val="bg1"/>
                </a:solidFill>
              </a:rPr>
              <a:t>th</a:t>
            </a:r>
            <a:r>
              <a:rPr lang="en-CA" b="1" dirty="0" smtClean="0">
                <a:solidFill>
                  <a:schemeClr val="bg1"/>
                </a:solidFill>
              </a:rPr>
              <a:t> cycle of the week, in the 1</a:t>
            </a:r>
            <a:r>
              <a:rPr lang="en-CA" b="1" baseline="30000" dirty="0" smtClean="0">
                <a:solidFill>
                  <a:schemeClr val="bg1"/>
                </a:solidFill>
              </a:rPr>
              <a:t>st</a:t>
            </a:r>
            <a:r>
              <a:rPr lang="en-CA" b="1" dirty="0" smtClean="0">
                <a:solidFill>
                  <a:schemeClr val="bg1"/>
                </a:solidFill>
              </a:rPr>
              <a:t> month of Covenant Calendar - 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>
            <a:stCxn id="12" idx="4"/>
          </p:cNvCxnSpPr>
          <p:nvPr/>
        </p:nvCxnSpPr>
        <p:spPr>
          <a:xfrm flipH="1">
            <a:off x="4962525" y="1551067"/>
            <a:ext cx="446464" cy="864202"/>
          </a:xfrm>
          <a:prstGeom prst="straightConnector1">
            <a:avLst/>
          </a:prstGeom>
          <a:ln w="76200">
            <a:solidFill>
              <a:srgbClr val="D73D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9952482">
            <a:off x="-96506" y="2017719"/>
            <a:ext cx="4333934" cy="9144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Again!  </a:t>
            </a:r>
            <a:r>
              <a:rPr lang="en-CA" sz="3600" b="1" u="sng" dirty="0" smtClean="0">
                <a:solidFill>
                  <a:srgbClr val="9933FF"/>
                </a:solidFill>
              </a:rPr>
              <a:t>Note</a:t>
            </a:r>
            <a:r>
              <a:rPr lang="en-CA" sz="3600" b="1" dirty="0" smtClean="0">
                <a:solidFill>
                  <a:srgbClr val="9933FF"/>
                </a:solidFill>
              </a:rPr>
              <a:t>: CE 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12!</a:t>
            </a:r>
            <a:endParaRPr lang="en-CA" sz="3600" b="1" dirty="0">
              <a:solidFill>
                <a:srgbClr val="9933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5915" y="4986483"/>
            <a:ext cx="8288752" cy="179814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rgbClr val="9933FF"/>
                </a:solidFill>
              </a:rPr>
              <a:t>      CE 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12!  Yahusha was - </a:t>
            </a:r>
            <a:r>
              <a:rPr lang="en-CA" sz="36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BY STATUTE</a:t>
            </a:r>
            <a:r>
              <a:rPr lang="en-CA" sz="36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, 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</a:rPr>
              <a:t>p</a:t>
            </a:r>
            <a:r>
              <a:rPr lang="en-CA" sz="3600" b="1" u="sng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</a:rPr>
              <a:t>resentin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</a:rPr>
              <a:t>g </a:t>
            </a:r>
            <a:r>
              <a:rPr lang="en-CA" sz="3600" b="1" u="sng" dirty="0" smtClean="0">
                <a:solidFill>
                  <a:srgbClr val="9933FF"/>
                </a:solidFill>
                <a:effectLst>
                  <a:glow rad="127000">
                    <a:srgbClr val="00FF99"/>
                  </a:glow>
                </a:effectLst>
              </a:rPr>
              <a:t>Himself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  - before Yahuah, </a:t>
            </a:r>
            <a:b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sz="3600" b="1" u="sng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INSIDE</a:t>
            </a:r>
            <a:r>
              <a:rPr lang="en-CA" sz="3600" b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 the Tabernacle!    </a:t>
            </a:r>
            <a:r>
              <a:rPr lang="en-CA" sz="2400" dirty="0" err="1" smtClean="0">
                <a:solidFill>
                  <a:schemeClr val="bg1"/>
                </a:solidFill>
              </a:rPr>
              <a:t>Exo</a:t>
            </a:r>
            <a:r>
              <a:rPr lang="en-CA" sz="2400" dirty="0" smtClean="0">
                <a:solidFill>
                  <a:schemeClr val="bg1"/>
                </a:solidFill>
              </a:rPr>
              <a:t> 23:17 </a:t>
            </a:r>
            <a:endParaRPr lang="en-CA" sz="2400" b="1" dirty="0">
              <a:solidFill>
                <a:schemeClr val="bg1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7" name="Notched Right Arrow 16"/>
          <p:cNvSpPr/>
          <p:nvPr/>
        </p:nvSpPr>
        <p:spPr>
          <a:xfrm rot="4188674">
            <a:off x="1653382" y="3243183"/>
            <a:ext cx="2217157" cy="1427602"/>
          </a:xfrm>
          <a:prstGeom prst="notchedRightArrow">
            <a:avLst>
              <a:gd name="adj1" fmla="val 38808"/>
              <a:gd name="adj2" fmla="val 78584"/>
            </a:avLst>
          </a:prstGeom>
          <a:solidFill>
            <a:srgbClr val="D73DCC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Notched Right Arrow 45"/>
          <p:cNvSpPr/>
          <p:nvPr/>
        </p:nvSpPr>
        <p:spPr>
          <a:xfrm rot="16378408">
            <a:off x="10670202" y="5194189"/>
            <a:ext cx="2040354" cy="797018"/>
          </a:xfrm>
          <a:prstGeom prst="notchedRightArrow">
            <a:avLst>
              <a:gd name="adj1" fmla="val 34546"/>
              <a:gd name="adj2" fmla="val 68126"/>
            </a:avLst>
          </a:prstGeom>
          <a:solidFill>
            <a:srgbClr val="FFFF00"/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3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" presetClass="entr" presetSubtype="5" repeatCount="5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12" grpId="0" animBg="1"/>
      <p:bldP spid="15" grpId="0" animBg="1"/>
      <p:bldP spid="45" grpId="0" animBg="1"/>
      <p:bldP spid="17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042" y="546256"/>
            <a:ext cx="11363324" cy="5765488"/>
          </a:xfrm>
          <a:prstGeom prst="roundRect">
            <a:avLst>
              <a:gd name="adj" fmla="val 17272"/>
            </a:avLst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en-CA" sz="2800" b="1" i="1" dirty="0" smtClean="0">
                <a:solidFill>
                  <a:schemeClr val="bg1"/>
                </a:solidFill>
              </a:rPr>
              <a:t>	In CE 12:  </a:t>
            </a:r>
            <a:r>
              <a:rPr lang="en-CA" sz="2800" b="1" i="1" dirty="0" smtClean="0">
                <a:solidFill>
                  <a:srgbClr val="0C27AC"/>
                </a:solidFill>
              </a:rPr>
              <a:t>Yahusha would have been -   </a:t>
            </a:r>
            <a:r>
              <a:rPr lang="en-CA" sz="2800" b="1" i="1" u="sng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 </a:t>
            </a:r>
            <a:r>
              <a:rPr lang="en-CA" sz="2800" b="1" i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TABERNACLE  </a:t>
            </a:r>
            <a:r>
              <a:rPr lang="en-CA" sz="2800" b="1" i="1" dirty="0" smtClean="0">
                <a:solidFill>
                  <a:srgbClr val="0C27AC"/>
                </a:solidFill>
              </a:rPr>
              <a:t>!</a:t>
            </a:r>
          </a:p>
          <a:p>
            <a:endParaRPr lang="en-CA" sz="2800" b="1" i="1" dirty="0" smtClean="0">
              <a:solidFill>
                <a:srgbClr val="0C27AC"/>
              </a:solidFill>
            </a:endParaRPr>
          </a:p>
          <a:p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Exo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23:15 – 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</a:rPr>
              <a:t>Guard the Festival of </a:t>
            </a:r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</a:rPr>
              <a:t>Matstsoth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</a:rPr>
              <a:t>.  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Seven days you eat 	unleavened bread, </a:t>
            </a:r>
            <a:r>
              <a:rPr lang="en-CA" sz="2800" b="1" i="1" dirty="0" smtClean="0">
                <a:solidFill>
                  <a:schemeClr val="tx1"/>
                </a:solidFill>
              </a:rPr>
              <a:t>as I have commanded you, at the time 	Appointed in the month Abib – </a:t>
            </a:r>
            <a:r>
              <a:rPr lang="en-CA" sz="2800" b="1" i="1" dirty="0" smtClean="0">
                <a:solidFill>
                  <a:srgbClr val="002060"/>
                </a:solidFill>
              </a:rPr>
              <a:t>and do not appear before me </a:t>
            </a:r>
            <a:br>
              <a:rPr lang="en-CA" sz="2800" b="1" i="1" dirty="0" smtClean="0">
                <a:solidFill>
                  <a:srgbClr val="002060"/>
                </a:solidFill>
              </a:rPr>
            </a:br>
            <a:r>
              <a:rPr lang="en-CA" sz="2800" b="1" i="1" dirty="0" smtClean="0">
                <a:solidFill>
                  <a:srgbClr val="002060"/>
                </a:solidFill>
              </a:rPr>
              <a:t>	empty handed.</a:t>
            </a:r>
          </a:p>
          <a:p>
            <a:endParaRPr lang="en-CA" sz="2800" b="1" i="1" dirty="0">
              <a:solidFill>
                <a:srgbClr val="002060"/>
              </a:solidFill>
            </a:endParaRPr>
          </a:p>
          <a:p>
            <a:endParaRPr lang="en-CA" sz="2800" b="1" i="1" dirty="0" smtClean="0">
              <a:solidFill>
                <a:srgbClr val="002060"/>
              </a:solidFill>
            </a:endParaRPr>
          </a:p>
          <a:p>
            <a:endParaRPr lang="en-CA" sz="2800" b="1" i="1" dirty="0">
              <a:solidFill>
                <a:srgbClr val="002060"/>
              </a:solidFill>
            </a:endParaRPr>
          </a:p>
          <a:p>
            <a:r>
              <a:rPr lang="en-CA" sz="2800" b="1" i="1" dirty="0" smtClean="0">
                <a:solidFill>
                  <a:schemeClr val="tx1"/>
                </a:solidFill>
              </a:rPr>
              <a:t/>
            </a:r>
            <a:br>
              <a:rPr lang="en-CA" sz="2800" b="1" i="1" dirty="0" smtClean="0">
                <a:solidFill>
                  <a:schemeClr val="tx1"/>
                </a:solidFill>
              </a:rPr>
            </a:br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Exo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34:23 -</a:t>
            </a:r>
            <a:r>
              <a:rPr lang="en-US" sz="2800" dirty="0" smtClean="0"/>
              <a:t>  </a:t>
            </a:r>
            <a:r>
              <a:rPr lang="en-US" sz="2800" b="1" dirty="0" smtClean="0"/>
              <a:t>“Three times in the year 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</a:rPr>
              <a:t>all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</a:rPr>
              <a:t> y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</a:rPr>
              <a:t>our men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</a:rPr>
              <a:t> </a:t>
            </a:r>
            <a:r>
              <a:rPr lang="en-US" sz="2800" b="1" dirty="0" smtClean="0">
                <a:ln w="19050"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are to </a:t>
            </a:r>
            <a:r>
              <a:rPr lang="en-US" sz="2800" b="1" u="sng" dirty="0" smtClean="0">
                <a:ln w="19050"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APPEAR</a:t>
            </a:r>
            <a:r>
              <a:rPr lang="en-US" sz="2800" b="1" dirty="0" smtClean="0">
                <a:ln w="19050"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	before 	the Master</a:t>
            </a:r>
            <a:r>
              <a:rPr lang="en-US" sz="2800" b="1" dirty="0" smtClean="0"/>
              <a:t>, </a:t>
            </a:r>
            <a:r>
              <a:rPr lang="he-IL" sz="2800" b="1" dirty="0" smtClean="0">
                <a:solidFill>
                  <a:srgbClr val="0C27AC"/>
                </a:solidFill>
              </a:rPr>
              <a:t>יהוה</a:t>
            </a:r>
            <a:r>
              <a:rPr lang="en-US" sz="2800" b="1" dirty="0" smtClean="0"/>
              <a:t> [</a:t>
            </a:r>
            <a:r>
              <a:rPr lang="en-US" sz="2800" b="1" dirty="0" smtClean="0">
                <a:solidFill>
                  <a:srgbClr val="0C27AC"/>
                </a:solidFill>
              </a:rPr>
              <a:t>Yahuah</a:t>
            </a:r>
            <a:r>
              <a:rPr lang="en-US" sz="2800" b="1" dirty="0" smtClean="0"/>
              <a:t>], the Elohim of </a:t>
            </a:r>
            <a:r>
              <a:rPr lang="en-US" sz="2800" b="1" dirty="0" err="1" smtClean="0"/>
              <a:t>Yisra’ĕl</a:t>
            </a:r>
            <a:r>
              <a:rPr lang="en-US" sz="2800" b="1" dirty="0" smtClean="0"/>
              <a:t>. 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</a:t>
            </a:r>
            <a:endParaRPr lang="en-CA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43</a:t>
            </a:fld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980217" y="3889166"/>
            <a:ext cx="157943" cy="482138"/>
          </a:xfrm>
          <a:prstGeom prst="straightConnector1">
            <a:avLst/>
          </a:prstGeom>
          <a:ln w="10160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97245" y="3429000"/>
            <a:ext cx="10731731" cy="1699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Exo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CA" sz="2800" b="1" i="1" dirty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23:17 -</a:t>
            </a:r>
            <a:r>
              <a:rPr lang="en-US" sz="2800" dirty="0">
                <a:solidFill>
                  <a:prstClr val="white"/>
                </a:solidFill>
              </a:rPr>
              <a:t>  </a:t>
            </a:r>
            <a:r>
              <a:rPr lang="en-US" sz="2800" b="1" dirty="0">
                <a:solidFill>
                  <a:prstClr val="white"/>
                </a:solidFill>
              </a:rPr>
              <a:t>“Three times in the year </a:t>
            </a:r>
            <a:r>
              <a:rPr lang="en-US" sz="2800" b="1" u="sng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ALL </a:t>
            </a:r>
            <a:r>
              <a:rPr lang="en-US" sz="2800" b="1" u="sng" dirty="0" smtClean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YOUR </a:t>
            </a:r>
            <a:r>
              <a:rPr lang="en-US" sz="2800" b="1" u="sng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MALES</a:t>
            </a:r>
            <a:r>
              <a:rPr lang="en-US" sz="2800" b="1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are to 							</a:t>
            </a:r>
            <a:r>
              <a:rPr lang="en-US" sz="2800" b="1" dirty="0" smtClean="0">
                <a:solidFill>
                  <a:prstClr val="white"/>
                </a:solidFill>
              </a:rPr>
              <a:t>	appear </a:t>
            </a:r>
            <a:r>
              <a:rPr lang="en-US" sz="2800" b="1" dirty="0">
                <a:solidFill>
                  <a:prstClr val="white"/>
                </a:solidFill>
              </a:rPr>
              <a:t>before the </a:t>
            </a:r>
            <a:r>
              <a:rPr lang="en-US" sz="2800" b="1" dirty="0" smtClean="0">
                <a:solidFill>
                  <a:prstClr val="white"/>
                </a:solidFill>
              </a:rPr>
              <a:t>Master      </a:t>
            </a:r>
            <a:r>
              <a:rPr lang="he-IL" sz="2800" b="1" dirty="0" smtClean="0">
                <a:solidFill>
                  <a:srgbClr val="0C27AC"/>
                </a:solidFill>
              </a:rPr>
              <a:t>יהוה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[</a:t>
            </a:r>
            <a:r>
              <a:rPr lang="en-US" sz="2800" b="1" dirty="0">
                <a:solidFill>
                  <a:srgbClr val="0C27AC"/>
                </a:solidFill>
              </a:rPr>
              <a:t>Yahuah</a:t>
            </a:r>
            <a:r>
              <a:rPr lang="en-US" sz="2800" b="1" dirty="0">
                <a:solidFill>
                  <a:prstClr val="white"/>
                </a:solidFill>
              </a:rPr>
              <a:t>]. </a:t>
            </a:r>
          </a:p>
          <a:p>
            <a:pPr lvl="0"/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		</a:t>
            </a:r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Where were these offerings </a:t>
            </a:r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srgbClr val="FF6600"/>
                </a:solidFill>
              </a:rPr>
              <a:t>{living sacrifices} </a:t>
            </a:r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for Yahuah </a:t>
            </a:r>
            <a:br>
              <a:rPr lang="en-US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</a:br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		to be brought if not </a:t>
            </a:r>
            <a:r>
              <a:rPr lang="en-US" sz="2800" b="1" i="1" u="sng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to the Tabernacle</a:t>
            </a:r>
            <a:r>
              <a:rPr lang="en-US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?</a:t>
            </a:r>
            <a:r>
              <a:rPr lang="en-CA" sz="2800" b="1" i="1" dirty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01168" y="3247869"/>
            <a:ext cx="1021994" cy="307571"/>
          </a:xfrm>
          <a:prstGeom prst="roundRect">
            <a:avLst>
              <a:gd name="adj" fmla="val 49100"/>
            </a:avLst>
          </a:prstGeom>
          <a:solidFill>
            <a:srgbClr val="FFCCFF"/>
          </a:solidFill>
          <a:ln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shaneh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042" y="247673"/>
            <a:ext cx="11363324" cy="5406678"/>
          </a:xfrm>
          <a:prstGeom prst="roundRect">
            <a:avLst>
              <a:gd name="adj" fmla="val 17272"/>
            </a:avLst>
          </a:prstGeom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/>
          </a:bodyPr>
          <a:lstStyle/>
          <a:p>
            <a:r>
              <a:rPr lang="en-CA" sz="2800" b="1" i="1" dirty="0" smtClean="0">
                <a:solidFill>
                  <a:schemeClr val="bg1"/>
                </a:solidFill>
              </a:rPr>
              <a:t>	</a:t>
            </a:r>
            <a:r>
              <a:rPr lang="en-CA" sz="2800" b="1" i="1" u="sng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</a:rPr>
              <a:t>A closer look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</a:rPr>
              <a:t>:   </a:t>
            </a:r>
            <a:r>
              <a:rPr lang="en-CA" sz="2800" b="1" i="1" dirty="0" smtClean="0">
                <a:solidFill>
                  <a:schemeClr val="bg1"/>
                </a:solidFill>
              </a:rPr>
              <a:t>This verse originates in the Torah, thousands of years prior to the time when </a:t>
            </a:r>
            <a:r>
              <a:rPr lang="en-CA" sz="2800" b="1" i="1" dirty="0" smtClean="0">
                <a:solidFill>
                  <a:srgbClr val="3E3EF0"/>
                </a:solidFill>
              </a:rPr>
              <a:t>Yahusha’s</a:t>
            </a:r>
            <a:r>
              <a:rPr lang="en-CA" sz="2800" b="1" i="1" dirty="0" smtClean="0">
                <a:solidFill>
                  <a:schemeClr val="bg1"/>
                </a:solidFill>
              </a:rPr>
              <a:t> earthly parents </a:t>
            </a:r>
            <a:r>
              <a:rPr lang="en-CA" sz="2800" b="1" i="1" u="sng" dirty="0" smtClean="0">
                <a:solidFill>
                  <a:schemeClr val="bg1"/>
                </a:solidFill>
              </a:rPr>
              <a:t>discovered</a:t>
            </a:r>
            <a:r>
              <a:rPr lang="en-CA" sz="2800" b="1" i="1" dirty="0" smtClean="0">
                <a:solidFill>
                  <a:schemeClr val="bg1"/>
                </a:solidFill>
              </a:rPr>
              <a:t> Him observing the </a:t>
            </a:r>
            <a:r>
              <a:rPr lang="en-CA" sz="2800" b="1" i="1" dirty="0" smtClean="0">
                <a:solidFill>
                  <a:srgbClr val="3E3EF0"/>
                </a:solidFill>
              </a:rPr>
              <a:t>Statutes of Yahuah, IN  THE  TABERNACLE. </a:t>
            </a:r>
          </a:p>
          <a:p>
            <a:endParaRPr lang="en-CA" sz="2800" b="1" i="1" dirty="0">
              <a:solidFill>
                <a:srgbClr val="3E3EF0"/>
              </a:solidFill>
            </a:endParaRPr>
          </a:p>
          <a:p>
            <a:r>
              <a:rPr lang="en-CA" sz="2800" b="1" i="1" dirty="0" smtClean="0">
                <a:solidFill>
                  <a:srgbClr val="3E3EF0"/>
                </a:solidFill>
              </a:rPr>
              <a:t>	</a:t>
            </a:r>
          </a:p>
          <a:p>
            <a:endParaRPr lang="en-CA" sz="2800" b="1" i="1" dirty="0">
              <a:solidFill>
                <a:srgbClr val="3E3EF0"/>
              </a:solidFill>
            </a:endParaRPr>
          </a:p>
          <a:p>
            <a:endParaRPr lang="en-CA" sz="2800" b="1" i="1" dirty="0" smtClean="0">
              <a:solidFill>
                <a:srgbClr val="3E3EF0"/>
              </a:solidFill>
            </a:endParaRPr>
          </a:p>
          <a:p>
            <a:endParaRPr lang="en-CA" sz="1600" b="1" i="1" dirty="0">
              <a:solidFill>
                <a:srgbClr val="3E3EF0"/>
              </a:solidFill>
            </a:endParaRPr>
          </a:p>
          <a:p>
            <a:r>
              <a:rPr lang="en-CA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QUESTION: </a:t>
            </a:r>
            <a:r>
              <a:rPr lang="en-CA" sz="2800" b="1" i="1" dirty="0" smtClean="0">
                <a:solidFill>
                  <a:srgbClr val="9933FF"/>
                </a:solidFill>
              </a:rPr>
              <a:t>Yahusha was observing the Statutes according to the 	</a:t>
            </a:r>
            <a:r>
              <a:rPr lang="en-CA" sz="2800" b="1" i="1" u="sng" dirty="0" smtClean="0">
                <a:ln>
                  <a:solidFill>
                    <a:srgbClr val="0C27AC"/>
                  </a:solidFill>
                </a:ln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Shaneh</a:t>
            </a:r>
            <a:r>
              <a:rPr lang="en-CA" sz="2800" b="1" i="1" dirty="0" smtClean="0">
                <a:solidFill>
                  <a:srgbClr val="9933FF"/>
                </a:solidFill>
              </a:rPr>
              <a:t> </a:t>
            </a:r>
            <a:r>
              <a:rPr lang="en-CA" sz="2000" b="1" i="1" dirty="0" smtClean="0">
                <a:solidFill>
                  <a:schemeClr val="bg1"/>
                </a:solidFill>
              </a:rPr>
              <a:t>(year) </a:t>
            </a:r>
            <a:r>
              <a:rPr lang="en-CA" sz="2800" b="1" i="1" dirty="0" smtClean="0">
                <a:solidFill>
                  <a:srgbClr val="9933FF"/>
                </a:solidFill>
              </a:rPr>
              <a:t>of </a:t>
            </a:r>
            <a:r>
              <a:rPr lang="en-CA" sz="2800" b="1" i="1" u="sng" dirty="0" smtClean="0">
                <a:solidFill>
                  <a:srgbClr val="9933FF"/>
                </a:solidFill>
              </a:rPr>
              <a:t>the Torah</a:t>
            </a:r>
            <a:r>
              <a:rPr lang="en-CA" sz="2800" b="1" i="1" dirty="0">
                <a:solidFill>
                  <a:srgbClr val="9933FF"/>
                </a:solidFill>
              </a:rPr>
              <a:t>.</a:t>
            </a:r>
            <a:r>
              <a:rPr lang="en-CA" sz="2800" b="1" i="1" dirty="0" smtClean="0">
                <a:solidFill>
                  <a:srgbClr val="9933FF"/>
                </a:solidFill>
              </a:rPr>
              <a:t> </a:t>
            </a:r>
            <a:r>
              <a:rPr lang="en-CA" sz="2800" b="1" i="1" dirty="0">
                <a:solidFill>
                  <a:srgbClr val="9933FF"/>
                </a:solidFill>
              </a:rPr>
              <a:t>W</a:t>
            </a:r>
            <a:r>
              <a:rPr lang="en-CA" sz="2800" b="1" i="1" dirty="0" smtClean="0">
                <a:solidFill>
                  <a:srgbClr val="9933FF"/>
                </a:solidFill>
              </a:rPr>
              <a:t>as Yahusha then </a:t>
            </a:r>
            <a:r>
              <a:rPr lang="en-CA" sz="2800" b="1" i="1" u="sng" dirty="0" smtClean="0">
                <a:solidFill>
                  <a:schemeClr val="bg1"/>
                </a:solidFill>
              </a:rPr>
              <a:t>SINNING</a:t>
            </a:r>
            <a:r>
              <a:rPr lang="en-CA" sz="2800" b="1" i="1" dirty="0" smtClean="0">
                <a:solidFill>
                  <a:srgbClr val="9933FF"/>
                </a:solidFill>
              </a:rPr>
              <a:t> </a:t>
            </a:r>
            <a:r>
              <a:rPr lang="en-CA" sz="2800" b="1" i="1" dirty="0" smtClean="0">
                <a:solidFill>
                  <a:srgbClr val="C00000"/>
                </a:solidFill>
              </a:rPr>
              <a:t>by default of 	the </a:t>
            </a:r>
            <a:r>
              <a:rPr lang="en-CA" sz="2800" b="1" i="1" dirty="0" smtClean="0">
                <a:solidFill>
                  <a:srgbClr val="A50021"/>
                </a:solidFill>
              </a:rPr>
              <a:t>(LUNAR) YEAR of the Jews,</a:t>
            </a:r>
            <a:r>
              <a:rPr lang="en-CA" sz="2800" b="1" i="1" dirty="0" smtClean="0">
                <a:solidFill>
                  <a:srgbClr val="9933FF"/>
                </a:solidFill>
              </a:rPr>
              <a:t> </a:t>
            </a:r>
            <a:r>
              <a:rPr lang="en-CA" sz="2800" b="1" i="1" dirty="0" smtClean="0"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occurring earlier </a:t>
            </a:r>
            <a:r>
              <a:rPr lang="en-CA" sz="2800" b="1" i="1" dirty="0" smtClean="0">
                <a:solidFill>
                  <a:srgbClr val="9933FF"/>
                </a:solidFill>
              </a:rPr>
              <a:t>and </a:t>
            </a:r>
            <a:r>
              <a:rPr lang="en-CA" sz="2800" b="1" i="1" u="sng" dirty="0" smtClean="0">
                <a:solidFill>
                  <a:schemeClr val="bg1"/>
                </a:solidFill>
              </a:rPr>
              <a:t>NOW</a:t>
            </a:r>
            <a:r>
              <a:rPr lang="en-CA" sz="2800" b="1" i="1" dirty="0" smtClean="0">
                <a:solidFill>
                  <a:srgbClr val="9933FF"/>
                </a:solidFill>
              </a:rPr>
              <a:t> the – </a:t>
            </a:r>
            <a:br>
              <a:rPr lang="en-CA" sz="2800" b="1" i="1" dirty="0" smtClean="0">
                <a:solidFill>
                  <a:srgbClr val="9933FF"/>
                </a:solidFill>
              </a:rPr>
            </a:br>
            <a:r>
              <a:rPr lang="en-CA" sz="2800" b="1" i="1" dirty="0" smtClean="0">
                <a:solidFill>
                  <a:srgbClr val="9933FF"/>
                </a:solidFill>
              </a:rPr>
              <a:t>	</a:t>
            </a:r>
            <a:r>
              <a:rPr lang="en-CA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CA" sz="28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NEW REALITY</a:t>
            </a:r>
            <a:r>
              <a:rPr lang="en-CA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?”  	</a:t>
            </a:r>
            <a:r>
              <a:rPr lang="en-CA" sz="2000" b="1" i="1" dirty="0" smtClean="0">
                <a:solidFill>
                  <a:schemeClr val="bg1"/>
                </a:solidFill>
              </a:rPr>
              <a:t>(Note: There is no Scriptural Hebrew name for a lunar year!)</a:t>
            </a:r>
            <a:endParaRPr lang="en-CA" sz="2000" b="1" i="1" dirty="0">
              <a:solidFill>
                <a:schemeClr val="bg1"/>
              </a:solidFill>
            </a:endParaRPr>
          </a:p>
          <a:p>
            <a:endParaRPr lang="en-CA" sz="2800" b="1" i="1" dirty="0" smtClean="0">
              <a:solidFill>
                <a:srgbClr val="002060"/>
              </a:solidFill>
            </a:endParaRPr>
          </a:p>
          <a:p>
            <a:endParaRPr lang="en-CA" sz="2800" b="1" i="1" dirty="0">
              <a:solidFill>
                <a:srgbClr val="002060"/>
              </a:solidFill>
            </a:endParaRPr>
          </a:p>
          <a:p>
            <a:r>
              <a:rPr lang="en-CA" sz="2800" b="1" i="1" dirty="0" smtClean="0">
                <a:solidFill>
                  <a:schemeClr val="tx1"/>
                </a:solidFill>
              </a:rPr>
              <a:t/>
            </a:r>
            <a:br>
              <a:rPr lang="en-CA" sz="2800" b="1" i="1" dirty="0" smtClean="0">
                <a:solidFill>
                  <a:schemeClr val="tx1"/>
                </a:solidFill>
              </a:rPr>
            </a:br>
            <a:r>
              <a:rPr lang="en-CA" sz="2800" b="1" i="1" dirty="0" smtClean="0">
                <a:solidFill>
                  <a:schemeClr val="tx1"/>
                </a:solidFill>
              </a:rPr>
              <a:t>  </a:t>
            </a:r>
            <a:endParaRPr lang="en-CA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44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09153" y="2567233"/>
            <a:ext cx="10731731" cy="11183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Exo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CA" sz="2800" b="1" i="1" dirty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23:17 -</a:t>
            </a:r>
            <a:r>
              <a:rPr lang="en-US" sz="2800" dirty="0">
                <a:solidFill>
                  <a:prstClr val="white"/>
                </a:solidFill>
              </a:rPr>
              <a:t>  </a:t>
            </a:r>
            <a:r>
              <a:rPr lang="en-US" sz="2800" b="1" dirty="0">
                <a:solidFill>
                  <a:prstClr val="white"/>
                </a:solidFill>
              </a:rPr>
              <a:t>“Three times in the </a:t>
            </a:r>
            <a:r>
              <a:rPr lang="en-US" sz="2800" b="1" dirty="0">
                <a:ln>
                  <a:solidFill>
                    <a:srgbClr val="0C27AC"/>
                  </a:solidFill>
                </a:ln>
                <a:solidFill>
                  <a:srgbClr val="9933FF"/>
                </a:solidFill>
                <a:effectLst>
                  <a:glow rad="127000">
                    <a:srgbClr val="FFFF00"/>
                  </a:glow>
                </a:effectLst>
              </a:rPr>
              <a:t>year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u="sng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ALL </a:t>
            </a:r>
            <a:r>
              <a:rPr lang="en-US" sz="2800" b="1" u="sng" dirty="0" smtClean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YOUR </a:t>
            </a:r>
            <a:r>
              <a:rPr lang="en-US" sz="2800" b="1" u="sng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MALES</a:t>
            </a:r>
            <a:r>
              <a:rPr lang="en-US" sz="2800" b="1" dirty="0">
                <a:ln w="12700">
                  <a:solidFill>
                    <a:srgbClr val="3E3EF0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are to 							</a:t>
            </a:r>
            <a:r>
              <a:rPr lang="en-US" sz="2800" b="1" dirty="0" smtClean="0">
                <a:solidFill>
                  <a:prstClr val="white"/>
                </a:solidFill>
              </a:rPr>
              <a:t>	appear </a:t>
            </a:r>
            <a:r>
              <a:rPr lang="en-US" sz="2800" b="1" dirty="0">
                <a:solidFill>
                  <a:prstClr val="white"/>
                </a:solidFill>
              </a:rPr>
              <a:t>before the </a:t>
            </a:r>
            <a:r>
              <a:rPr lang="en-US" sz="2800" b="1" dirty="0" smtClean="0">
                <a:solidFill>
                  <a:prstClr val="white"/>
                </a:solidFill>
              </a:rPr>
              <a:t>Master  </a:t>
            </a:r>
            <a:r>
              <a:rPr lang="he-IL" sz="2800" b="1" dirty="0" smtClean="0">
                <a:solidFill>
                  <a:srgbClr val="0C27AC"/>
                </a:solidFill>
              </a:rPr>
              <a:t>יהוה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</a:rPr>
              <a:t>[</a:t>
            </a:r>
            <a:r>
              <a:rPr lang="en-US" sz="2800" b="1" dirty="0">
                <a:solidFill>
                  <a:srgbClr val="0C27AC"/>
                </a:solidFill>
              </a:rPr>
              <a:t>Yahuah</a:t>
            </a:r>
            <a:r>
              <a:rPr lang="en-US" sz="2800" b="1" dirty="0">
                <a:solidFill>
                  <a:prstClr val="white"/>
                </a:solidFill>
              </a:rPr>
              <a:t>].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30957" y="1840767"/>
            <a:ext cx="7030979" cy="605023"/>
          </a:xfrm>
          <a:prstGeom prst="roundRect">
            <a:avLst>
              <a:gd name="adj" fmla="val 49100"/>
            </a:avLst>
          </a:prstGeom>
          <a:solidFill>
            <a:srgbClr val="FFCCFF"/>
          </a:solidFill>
          <a:ln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Shaneh</a:t>
            </a:r>
            <a:r>
              <a:rPr lang="en-CA" sz="4000" dirty="0" smtClean="0">
                <a:solidFill>
                  <a:schemeClr val="bg1"/>
                </a:solidFill>
              </a:rPr>
              <a:t> – </a:t>
            </a:r>
            <a:r>
              <a:rPr lang="en-CA" sz="3200" dirty="0" smtClean="0">
                <a:solidFill>
                  <a:schemeClr val="bg1"/>
                </a:solidFill>
              </a:rPr>
              <a:t>reckoned by the </a:t>
            </a:r>
            <a:r>
              <a:rPr lang="en-CA" sz="3200" b="1" dirty="0" smtClean="0">
                <a:ln>
                  <a:solidFill>
                    <a:srgbClr val="0C27AC"/>
                  </a:solidFill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Tequfah!</a:t>
            </a:r>
            <a:endParaRPr lang="en-CA" sz="3200" b="1" dirty="0">
              <a:ln>
                <a:solidFill>
                  <a:srgbClr val="0C27AC"/>
                </a:solidFill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5589039" y="1642188"/>
            <a:ext cx="410542" cy="1679508"/>
          </a:xfrm>
          <a:prstGeom prst="rightBrace">
            <a:avLst>
              <a:gd name="adj1" fmla="val 45840"/>
              <a:gd name="adj2" fmla="val 43836"/>
            </a:avLst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250646" y="5835866"/>
            <a:ext cx="11723639" cy="779819"/>
          </a:xfrm>
          <a:prstGeom prst="roundRect">
            <a:avLst>
              <a:gd name="adj" fmla="val 4381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dirty="0">
                <a:solidFill>
                  <a:srgbClr val="008080"/>
                </a:solidFill>
                <a:latin typeface="Georgia" panose="02040502050405020303" pitchFamily="18" charset="0"/>
              </a:rPr>
              <a:t>Mal 3:6</a:t>
            </a:r>
            <a:r>
              <a:rPr lang="en-CA" sz="4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CA" sz="4400" dirty="0">
                <a:solidFill>
                  <a:srgbClr val="0000FF"/>
                </a:solidFill>
                <a:latin typeface="Georgia" panose="02040502050405020303" pitchFamily="18" charset="0"/>
              </a:rPr>
              <a:t>“For I am </a:t>
            </a:r>
            <a:r>
              <a:rPr lang="he-IL" sz="44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, </a:t>
            </a:r>
            <a:r>
              <a:rPr lang="en-US" sz="4400" u="sng" dirty="0">
                <a:solidFill>
                  <a:srgbClr val="0000FF"/>
                </a:solidFill>
                <a:latin typeface="Georgia" panose="02040502050405020303" pitchFamily="18" charset="0"/>
              </a:rPr>
              <a:t>I shall not </a:t>
            </a:r>
            <a:r>
              <a:rPr lang="en-US" sz="44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chan</a:t>
            </a:r>
            <a:r>
              <a:rPr lang="en-US" sz="4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g</a:t>
            </a:r>
            <a:r>
              <a:rPr lang="en-US" sz="44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e</a:t>
            </a:r>
            <a:r>
              <a:rPr lang="en-US" sz="4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…”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2602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0526" y="1166327"/>
            <a:ext cx="11363324" cy="4732952"/>
          </a:xfrm>
          <a:prstGeom prst="roundRect">
            <a:avLst>
              <a:gd name="adj" fmla="val 17272"/>
            </a:avLst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en-CA" sz="2800" b="1" i="1" dirty="0" smtClean="0">
                <a:solidFill>
                  <a:schemeClr val="bg1"/>
                </a:solidFill>
              </a:rPr>
              <a:t>	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/>
            </a:r>
            <a:b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</a:b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CA" sz="2800" b="1" i="1" dirty="0" err="1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Deut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16:16 – </a:t>
            </a:r>
            <a:r>
              <a:rPr lang="en-US" sz="2800" dirty="0" smtClean="0"/>
              <a:t> </a:t>
            </a:r>
            <a:r>
              <a:rPr lang="en-US" sz="2800" b="1" dirty="0"/>
              <a:t>“Three times a year </a:t>
            </a:r>
            <a:r>
              <a:rPr lang="en-US" sz="2800" b="1" u="sng" dirty="0" smtClean="0">
                <a:ln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Cooper Black" panose="0208090404030B020404" pitchFamily="18" charset="0"/>
              </a:rPr>
              <a:t>ALL</a:t>
            </a:r>
            <a:r>
              <a:rPr lang="en-US" sz="2800" b="1" dirty="0" smtClean="0">
                <a:ln>
                  <a:solidFill>
                    <a:srgbClr val="9933FF"/>
                  </a:solidFill>
                </a:ln>
                <a:latin typeface="Cooper Black" panose="0208090404030B020404" pitchFamily="18" charset="0"/>
              </a:rPr>
              <a:t> </a:t>
            </a:r>
            <a:r>
              <a:rPr lang="en-US" sz="2800" b="1" u="sng" dirty="0" smtClean="0">
                <a:ln>
                  <a:solidFill>
                    <a:srgbClr val="9933FF"/>
                  </a:solidFill>
                </a:ln>
                <a:latin typeface="Cooper Black" panose="0208090404030B020404" pitchFamily="18" charset="0"/>
              </a:rPr>
              <a:t>YOUR MALES </a:t>
            </a:r>
            <a:r>
              <a:rPr lang="en-US" sz="2800" b="1" u="sng" dirty="0" smtClean="0">
                <a:ln w="28575">
                  <a:solidFill>
                    <a:srgbClr val="9933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APPEAR </a:t>
            </a:r>
            <a:r>
              <a:rPr lang="en-US" sz="2800" b="1" u="sng" dirty="0" smtClean="0">
                <a:ln>
                  <a:solidFill>
                    <a:srgbClr val="9933FF"/>
                  </a:solidFill>
                </a:ln>
              </a:rPr>
              <a:t>before </a:t>
            </a:r>
            <a:r>
              <a:rPr lang="he-IL" sz="2800" b="1" u="sng" dirty="0">
                <a:ln>
                  <a:solidFill>
                    <a:srgbClr val="9933FF"/>
                  </a:solidFill>
                </a:ln>
              </a:rPr>
              <a:t>יהוה</a:t>
            </a:r>
            <a:r>
              <a:rPr lang="en-US" sz="2800" b="1" u="sng" dirty="0">
                <a:ln>
                  <a:solidFill>
                    <a:srgbClr val="9933FF"/>
                  </a:solidFill>
                </a:ln>
              </a:rPr>
              <a:t> </a:t>
            </a:r>
            <a:r>
              <a:rPr lang="en-US" sz="2800" b="1" dirty="0" smtClean="0">
                <a:ln>
                  <a:solidFill>
                    <a:srgbClr val="9933FF"/>
                  </a:solidFill>
                </a:ln>
              </a:rPr>
              <a:t>	</a:t>
            </a:r>
            <a:r>
              <a:rPr lang="en-US" sz="2800" b="1" u="sng" dirty="0" smtClean="0">
                <a:ln>
                  <a:solidFill>
                    <a:srgbClr val="9933FF"/>
                  </a:solidFill>
                </a:ln>
              </a:rPr>
              <a:t>your </a:t>
            </a:r>
            <a:r>
              <a:rPr lang="en-US" sz="2800" b="1" u="sng" dirty="0">
                <a:ln>
                  <a:solidFill>
                    <a:srgbClr val="9933FF"/>
                  </a:solidFill>
                </a:ln>
              </a:rPr>
              <a:t>Elohim</a:t>
            </a:r>
            <a:r>
              <a:rPr lang="en-US" sz="2800" b="1" dirty="0">
                <a:ln>
                  <a:solidFill>
                    <a:srgbClr val="9933FF"/>
                  </a:solidFill>
                </a:ln>
              </a:rPr>
              <a:t> </a:t>
            </a:r>
            <a:r>
              <a:rPr lang="en-US" sz="2800" b="1" dirty="0">
                <a:ln w="12700"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rgbClr val="FFFF00"/>
                  </a:glow>
                </a:effectLst>
              </a:rPr>
              <a:t>in the place which He </a:t>
            </a:r>
            <a:r>
              <a:rPr lang="en-US" sz="2800" b="1" dirty="0" smtClean="0">
                <a:ln w="12700"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rgbClr val="FFFF00"/>
                  </a:glow>
                </a:effectLst>
              </a:rPr>
              <a:t>chooses:</a:t>
            </a:r>
            <a:r>
              <a:rPr lang="en-US" sz="2800" b="1" dirty="0" smtClean="0"/>
              <a:t>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effectLst>
                  <a:glow rad="127000">
                    <a:srgbClr val="00FF99"/>
                  </a:glow>
                </a:effectLst>
              </a:rPr>
              <a:t>at the Festival of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effectLst>
                  <a:glow rad="127000">
                    <a:srgbClr val="00FF99"/>
                  </a:glow>
                </a:effectLst>
              </a:rPr>
              <a:t>Unleavened Bread,</a:t>
            </a:r>
          </a:p>
          <a:p>
            <a:endParaRPr lang="en-US" sz="2800" b="1" dirty="0">
              <a:ln>
                <a:solidFill>
                  <a:schemeClr val="bg1"/>
                </a:solidFill>
              </a:ln>
              <a:solidFill>
                <a:srgbClr val="D73DCC"/>
              </a:solidFill>
              <a:effectLst>
                <a:glow rad="127000">
                  <a:srgbClr val="00FF99"/>
                </a:glow>
              </a:effectLst>
            </a:endParaRPr>
          </a:p>
          <a:p>
            <a:endParaRPr lang="en-US" sz="2800" b="1" dirty="0" smtClean="0">
              <a:ln>
                <a:solidFill>
                  <a:schemeClr val="bg1"/>
                </a:solidFill>
              </a:ln>
              <a:solidFill>
                <a:srgbClr val="D73DCC"/>
              </a:solidFill>
              <a:effectLst>
                <a:glow rad="127000">
                  <a:srgbClr val="00FF99"/>
                </a:glow>
              </a:effectLst>
            </a:endParaRPr>
          </a:p>
          <a:p>
            <a:r>
              <a:rPr lang="en-US" sz="2800" b="1" dirty="0" smtClean="0"/>
              <a:t> </a:t>
            </a:r>
            <a:endParaRPr lang="en-CA" sz="2800" b="1" dirty="0"/>
          </a:p>
          <a:p>
            <a:r>
              <a:rPr lang="en-CA" sz="2800" b="1" dirty="0" smtClean="0">
                <a:solidFill>
                  <a:schemeClr val="tx1"/>
                </a:solidFill>
              </a:rPr>
              <a:t> </a:t>
            </a:r>
            <a:r>
              <a:rPr lang="en-CA" sz="2800" b="1" i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  </a:t>
            </a:r>
            <a:r>
              <a:rPr lang="en-CA" sz="2800" b="1" i="1" dirty="0" smtClean="0">
                <a:solidFill>
                  <a:srgbClr val="0C27AC"/>
                </a:solidFill>
              </a:rPr>
              <a:t>For 3 days (</a:t>
            </a:r>
            <a:r>
              <a:rPr lang="en-CA" sz="2800" b="1" i="1" dirty="0" smtClean="0">
                <a:solidFill>
                  <a:schemeClr val="accent4">
                    <a:lumMod val="75000"/>
                  </a:schemeClr>
                </a:solidFill>
              </a:rPr>
              <a:t>starting on Abib 14</a:t>
            </a:r>
            <a:r>
              <a:rPr lang="en-CA" sz="2800" b="1" i="1" dirty="0" smtClean="0">
                <a:solidFill>
                  <a:srgbClr val="0C27AC"/>
                </a:solidFill>
              </a:rPr>
              <a:t>), can it safely be said that Yahusha was</a:t>
            </a:r>
            <a:r>
              <a:rPr lang="en-CA" sz="2800" b="1" i="1" dirty="0">
                <a:solidFill>
                  <a:srgbClr val="0C27AC"/>
                </a:solidFill>
              </a:rPr>
              <a:t> </a:t>
            </a:r>
            <a:r>
              <a:rPr lang="en-CA" sz="2800" b="1" i="1" dirty="0" smtClean="0">
                <a:solidFill>
                  <a:srgbClr val="0C27AC"/>
                </a:solidFill>
              </a:rPr>
              <a:t>	   </a:t>
            </a:r>
            <a:r>
              <a:rPr lang="en-CA" sz="4000" b="1" i="1" dirty="0" smtClean="0">
                <a:solidFill>
                  <a:srgbClr val="0C27AC"/>
                </a:solidFill>
                <a:latin typeface="Arial Black" panose="020B0A04020102020204" pitchFamily="34" charset="0"/>
              </a:rPr>
              <a:t>“</a:t>
            </a:r>
            <a:r>
              <a:rPr lang="en-CA" sz="4000" b="1" i="1" u="sng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ABOUT MY FATHERS BUSINESS</a:t>
            </a:r>
            <a:r>
              <a:rPr lang="en-CA" sz="4000" b="1" i="1" dirty="0" smtClean="0">
                <a:solidFill>
                  <a:srgbClr val="0C27AC"/>
                </a:solidFill>
                <a:latin typeface="Arial Black" panose="020B0A04020102020204" pitchFamily="34" charset="0"/>
              </a:rPr>
              <a:t>!?”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45</a:t>
            </a:fld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34157" y="4228503"/>
            <a:ext cx="9107786" cy="905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11710" y="561304"/>
            <a:ext cx="4646308" cy="605023"/>
          </a:xfrm>
          <a:prstGeom prst="roundRect">
            <a:avLst>
              <a:gd name="adj" fmla="val 49100"/>
            </a:avLst>
          </a:prstGeom>
          <a:solidFill>
            <a:srgbClr val="FFCCFF"/>
          </a:solidFill>
          <a:ln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Continuing on-</a:t>
            </a:r>
            <a:endParaRPr lang="en-CA" sz="3200" b="1" dirty="0">
              <a:ln>
                <a:solidFill>
                  <a:srgbClr val="0C27AC"/>
                </a:solidFill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8695" y="2632396"/>
            <a:ext cx="10898155" cy="16515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white"/>
                </a:solidFill>
              </a:rPr>
              <a:t>							and </a:t>
            </a:r>
            <a:r>
              <a:rPr lang="en-US" sz="2800" b="1" dirty="0">
                <a:solidFill>
                  <a:prstClr val="white"/>
                </a:solidFill>
              </a:rPr>
              <a:t>at the Festival of Weeks, and at the 	Festival of Booths. And none should appear before </a:t>
            </a:r>
            <a:r>
              <a:rPr lang="he-IL" sz="2800" b="1" dirty="0">
                <a:solidFill>
                  <a:srgbClr val="0C27AC"/>
                </a:solidFill>
              </a:rPr>
              <a:t>יהוה</a:t>
            </a:r>
            <a:r>
              <a:rPr lang="en-US" sz="2800" b="1" dirty="0">
                <a:solidFill>
                  <a:prstClr val="white"/>
                </a:solidFill>
              </a:rPr>
              <a:t> [</a:t>
            </a:r>
            <a:r>
              <a:rPr lang="en-US" sz="2800" b="1" dirty="0">
                <a:solidFill>
                  <a:srgbClr val="0C27AC"/>
                </a:solidFill>
              </a:rPr>
              <a:t>Yahuah</a:t>
            </a:r>
            <a:r>
              <a:rPr lang="en-US" sz="2800" b="1" dirty="0">
                <a:solidFill>
                  <a:prstClr val="white"/>
                </a:solidFill>
              </a:rPr>
              <a:t>] 	empty-handed.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848710" y="1293961"/>
            <a:ext cx="681487" cy="641321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8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0005" y="2222133"/>
            <a:ext cx="2740383" cy="4256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3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11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93700">
                    <a:srgbClr val="00FF99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937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16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317500">
                    <a:srgbClr val="00B0F0"/>
                  </a:glow>
                </a:effectLst>
              </a:rPr>
              <a:t>18</a:t>
            </a:r>
            <a:endParaRPr lang="en-CA" sz="1100" b="1" u="sng" dirty="0">
              <a:solidFill>
                <a:srgbClr val="0000FF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25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6445" y="2415269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      </a:t>
            </a:r>
            <a:r>
              <a:rPr lang="en-CA" sz="2800" dirty="0" smtClean="0">
                <a:solidFill>
                  <a:schemeClr val="bg1"/>
                </a:solidFill>
              </a:rPr>
              <a:t>Month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69621" y="1588668"/>
            <a:ext cx="4110087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441720" y="2301279"/>
            <a:ext cx="4942222" cy="2539662"/>
          </a:xfrm>
          <a:prstGeom prst="wedgeRoundRectCallout">
            <a:avLst>
              <a:gd name="adj1" fmla="val 96600"/>
              <a:gd name="adj2" fmla="val 4205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3200" b="1" dirty="0">
                <a:solidFill>
                  <a:srgbClr val="0C27AC"/>
                </a:solidFill>
                <a:effectLst>
                  <a:glow rad="63500">
                    <a:srgbClr val="FFFF00"/>
                  </a:glow>
                </a:effectLst>
              </a:rPr>
              <a:t>Yahusha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was </a:t>
            </a:r>
            <a:r>
              <a:rPr lang="en-CA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355600">
                    <a:srgbClr val="00FF99"/>
                  </a:glow>
                </a:effectLst>
                <a:latin typeface="Arial Black" panose="020B0A04020102020204" pitchFamily="34" charset="0"/>
              </a:rPr>
              <a:t>IN</a:t>
            </a:r>
            <a:r>
              <a:rPr lang="en-CA" sz="3200" b="1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the</a:t>
            </a:r>
            <a:r>
              <a:rPr lang="en-CA" sz="3200" b="1" u="sng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Tabernacle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 - (</a:t>
            </a:r>
            <a:r>
              <a:rPr lang="en-CA" sz="3200" dirty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by Statute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) observing the </a:t>
            </a:r>
            <a:b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b="1" dirty="0">
                <a:ln w="28575">
                  <a:solidFill>
                    <a:srgbClr val="9933FF"/>
                  </a:solidFill>
                </a:ln>
                <a:solidFill>
                  <a:srgbClr val="0066FF"/>
                </a:solidFill>
                <a:effectLst>
                  <a:glow rad="431800">
                    <a:srgbClr val="FFFF00"/>
                  </a:glow>
                </a:effectLst>
                <a:latin typeface="Arial Black" panose="020B0A04020102020204" pitchFamily="34" charset="0"/>
              </a:rPr>
              <a:t>High Sabbath </a:t>
            </a: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of </a:t>
            </a:r>
            <a:b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</a:br>
            <a:r>
              <a:rPr lang="en-CA" sz="3200" dirty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Unleavened Bread!  </a:t>
            </a:r>
          </a:p>
        </p:txBody>
      </p:sp>
      <p:grpSp>
        <p:nvGrpSpPr>
          <p:cNvPr id="32" name="Group 31"/>
          <p:cNvGrpSpPr/>
          <p:nvPr/>
        </p:nvGrpSpPr>
        <p:grpSpPr>
          <a:xfrm flipH="1">
            <a:off x="11104744" y="3694061"/>
            <a:ext cx="1058208" cy="1013341"/>
            <a:chOff x="1302044" y="3238569"/>
            <a:chExt cx="1041825" cy="881168"/>
          </a:xfrm>
        </p:grpSpPr>
        <p:sp>
          <p:nvSpPr>
            <p:cNvPr id="33" name="Oval 32"/>
            <p:cNvSpPr/>
            <p:nvPr/>
          </p:nvSpPr>
          <p:spPr>
            <a:xfrm>
              <a:off x="1302044" y="3238569"/>
              <a:ext cx="1023069" cy="827613"/>
            </a:xfrm>
            <a:prstGeom prst="ellipse">
              <a:avLst/>
            </a:prstGeom>
            <a:solidFill>
              <a:srgbClr val="3E3EF0"/>
            </a:solidFill>
            <a:ln>
              <a:solidFill>
                <a:schemeClr val="bg1"/>
              </a:solidFill>
            </a:ln>
            <a:effectLst>
              <a:glow rad="254000">
                <a:srgbClr val="00FF99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CA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822987" y="4024800"/>
              <a:ext cx="520882" cy="94937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  <a:effectLst>
              <a:glow rad="88900">
                <a:srgbClr val="FFCCFF"/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809191" y="4489562"/>
            <a:ext cx="2052514" cy="1772500"/>
            <a:chOff x="888763" y="414277"/>
            <a:chExt cx="2052514" cy="1772500"/>
          </a:xfrm>
        </p:grpSpPr>
        <p:sp>
          <p:nvSpPr>
            <p:cNvPr id="42" name="Right Brace 41"/>
            <p:cNvSpPr/>
            <p:nvPr/>
          </p:nvSpPr>
          <p:spPr>
            <a:xfrm rot="10800000">
              <a:off x="2667517" y="414277"/>
              <a:ext cx="273760" cy="1263537"/>
            </a:xfrm>
            <a:prstGeom prst="rightBrace">
              <a:avLst>
                <a:gd name="adj1" fmla="val 50348"/>
                <a:gd name="adj2" fmla="val 46258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88763" y="923460"/>
              <a:ext cx="1778754" cy="1263317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400" b="1" dirty="0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Yahuah’s Covenant Festivals!</a:t>
              </a:r>
              <a:endParaRPr lang="en-CA" sz="2400" dirty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 rot="901707">
            <a:off x="7737712" y="3975146"/>
            <a:ext cx="1400176" cy="305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rgbClr val="0C27AC"/>
                </a:solidFill>
              </a:rPr>
              <a:t>Exo</a:t>
            </a:r>
            <a:r>
              <a:rPr lang="en-CA" dirty="0" smtClean="0">
                <a:solidFill>
                  <a:srgbClr val="0C27AC"/>
                </a:solidFill>
              </a:rPr>
              <a:t> 23:15-17</a:t>
            </a:r>
            <a:endParaRPr lang="en-CA" dirty="0">
              <a:solidFill>
                <a:srgbClr val="0C27A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661620">
            <a:off x="292096" y="857440"/>
            <a:ext cx="4317548" cy="719285"/>
          </a:xfrm>
          <a:prstGeom prst="roundRect">
            <a:avLst>
              <a:gd name="adj" fmla="val 32727"/>
            </a:avLst>
          </a:prstGeom>
          <a:solidFill>
            <a:schemeClr val="tx1">
              <a:lumMod val="75000"/>
            </a:schemeClr>
          </a:solidFill>
          <a:ln w="381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>
                <a:solidFill>
                  <a:srgbClr val="0C27AC"/>
                </a:solidFill>
              </a:rPr>
              <a:t>Yahusha was </a:t>
            </a:r>
            <a:r>
              <a:rPr lang="en-CA" sz="3600" b="1" u="sng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DOING</a:t>
            </a:r>
            <a:endParaRPr lang="en-CA" sz="3600" b="1" u="sng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 rot="20661620">
            <a:off x="438661" y="1905081"/>
            <a:ext cx="3911271" cy="73623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>
                <a:solidFill>
                  <a:srgbClr val="0C27AC"/>
                </a:solidFill>
              </a:rPr>
              <a:t>t</a:t>
            </a:r>
            <a:r>
              <a:rPr lang="en-CA" sz="3600" dirty="0" smtClean="0">
                <a:solidFill>
                  <a:srgbClr val="0C27AC"/>
                </a:solidFill>
              </a:rPr>
              <a:t>hat is </a:t>
            </a:r>
            <a:r>
              <a:rPr lang="en-CA" sz="3600" b="1" dirty="0" smtClean="0">
                <a:solidFill>
                  <a:srgbClr val="0C27AC"/>
                </a:solidFill>
              </a:rPr>
              <a:t>- </a:t>
            </a:r>
            <a:r>
              <a:rPr lang="en-CA" sz="3600" b="1" u="sng" dirty="0" smtClean="0">
                <a:solidFill>
                  <a:srgbClr val="0C27AC"/>
                </a:solidFill>
              </a:rPr>
              <a:t>SHEMA</a:t>
            </a:r>
            <a:r>
              <a:rPr lang="en-CA" sz="3600" b="1" dirty="0" smtClean="0">
                <a:solidFill>
                  <a:srgbClr val="0C27AC"/>
                </a:solidFill>
              </a:rPr>
              <a:t> -</a:t>
            </a:r>
            <a:endParaRPr lang="en-CA" sz="3600" b="1" dirty="0">
              <a:solidFill>
                <a:srgbClr val="0C27AC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rot="20661620">
            <a:off x="145880" y="3160211"/>
            <a:ext cx="3186946" cy="664457"/>
          </a:xfrm>
          <a:prstGeom prst="roundRect">
            <a:avLst>
              <a:gd name="adj" fmla="val 35966"/>
            </a:avLst>
          </a:prstGeom>
          <a:solidFill>
            <a:srgbClr val="FFFF00"/>
          </a:solidFill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(OBEDIENT  TO)</a:t>
            </a:r>
            <a:endParaRPr lang="en-CA" sz="3200" b="1" u="sng" dirty="0">
              <a:solidFill>
                <a:schemeClr val="bg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624731" y="5453754"/>
            <a:ext cx="7686706" cy="1239086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83000">
                <a:srgbClr val="00FFCC"/>
              </a:gs>
              <a:gs pos="12000">
                <a:srgbClr val="FFCCFF"/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dirty="0">
                <a:solidFill>
                  <a:srgbClr val="0000FF"/>
                </a:solidFill>
              </a:rPr>
              <a:t>t</a:t>
            </a:r>
            <a:r>
              <a:rPr lang="en-CA" sz="4000" b="1" dirty="0" smtClean="0">
                <a:solidFill>
                  <a:srgbClr val="0000FF"/>
                </a:solidFill>
              </a:rPr>
              <a:t>he </a:t>
            </a:r>
            <a:r>
              <a:rPr lang="en-CA" sz="4000" b="1" dirty="0">
                <a:solidFill>
                  <a:srgbClr val="0000FF"/>
                </a:solidFill>
              </a:rPr>
              <a:t>Covenant </a:t>
            </a:r>
            <a:r>
              <a:rPr lang="en-CA" sz="4000" b="1" dirty="0" smtClean="0">
                <a:solidFill>
                  <a:srgbClr val="0000FF"/>
                </a:solidFill>
              </a:rPr>
              <a:t>Statutes of the </a:t>
            </a:r>
            <a:r>
              <a:rPr lang="en-CA" sz="4000" b="1" dirty="0" err="1" smtClean="0">
                <a:solidFill>
                  <a:srgbClr val="0000FF"/>
                </a:solidFill>
              </a:rPr>
              <a:t>MelekTzedek</a:t>
            </a:r>
            <a:r>
              <a:rPr lang="en-CA" sz="4000" b="1" dirty="0" smtClean="0">
                <a:solidFill>
                  <a:srgbClr val="0000FF"/>
                </a:solidFill>
              </a:rPr>
              <a:t> Administration!</a:t>
            </a:r>
            <a:endParaRPr lang="en-CA" sz="4000" b="1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176047" y="107013"/>
            <a:ext cx="6326048" cy="1402509"/>
          </a:xfrm>
          <a:prstGeom prst="roundRect">
            <a:avLst>
              <a:gd name="adj" fmla="val 32155"/>
            </a:avLst>
          </a:prstGeom>
          <a:solidFill>
            <a:schemeClr val="tx1">
              <a:lumMod val="75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0C27AC"/>
                </a:solidFill>
              </a:rPr>
              <a:t>Is it any surprise that p</a:t>
            </a:r>
            <a:r>
              <a:rPr lang="en-CA" sz="2800" u="sng" dirty="0" smtClean="0">
                <a:solidFill>
                  <a:srgbClr val="0C27AC"/>
                </a:solidFill>
              </a:rPr>
              <a:t>erfect ali</a:t>
            </a:r>
            <a:r>
              <a:rPr lang="en-CA" sz="2800" dirty="0" smtClean="0">
                <a:solidFill>
                  <a:srgbClr val="0C27AC"/>
                </a:solidFill>
              </a:rPr>
              <a:t>g</a:t>
            </a:r>
            <a:r>
              <a:rPr lang="en-CA" sz="2800" u="sng" dirty="0" smtClean="0">
                <a:solidFill>
                  <a:srgbClr val="0C27AC"/>
                </a:solidFill>
              </a:rPr>
              <a:t>nment </a:t>
            </a:r>
            <a:r>
              <a:rPr lang="en-CA" sz="2800" dirty="0" smtClean="0">
                <a:solidFill>
                  <a:srgbClr val="0C27AC"/>
                </a:solidFill>
              </a:rPr>
              <a:t> is exposed when we simply accept the Words as Yahuah preserved them?</a:t>
            </a:r>
            <a:endParaRPr lang="en-CA" sz="2800" u="sng" dirty="0">
              <a:solidFill>
                <a:srgbClr val="0C27A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71913" y="6478323"/>
            <a:ext cx="49209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46</a:t>
            </a:fld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 rot="20661620">
            <a:off x="190517" y="4216125"/>
            <a:ext cx="3186946" cy="664457"/>
          </a:xfrm>
          <a:prstGeom prst="roundRect">
            <a:avLst>
              <a:gd name="adj" fmla="val 35966"/>
            </a:avLst>
          </a:prstGeom>
          <a:solidFill>
            <a:srgbClr val="FFFF00"/>
          </a:solidFill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&amp;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</a:rPr>
              <a:t>FULFILLING</a:t>
            </a:r>
            <a:endParaRPr lang="en-CA" sz="3200" b="1" u="sng" dirty="0">
              <a:solidFill>
                <a:schemeClr val="bg1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 rot="20661620">
            <a:off x="1752612" y="4655461"/>
            <a:ext cx="1427875" cy="437079"/>
          </a:xfrm>
          <a:prstGeom prst="roundRect">
            <a:avLst>
              <a:gd name="adj" fmla="val 35966"/>
            </a:avLst>
          </a:prstGeom>
          <a:solidFill>
            <a:srgbClr val="FFCCFF"/>
          </a:solidFill>
          <a:ln w="762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Matt 5:17</a:t>
            </a:r>
            <a:endParaRPr lang="en-CA" sz="2000" b="1" u="sng" dirty="0">
              <a:solidFill>
                <a:schemeClr val="bg1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4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40" grpId="0" animBg="1"/>
      <p:bldP spid="46" grpId="0" animBg="1"/>
      <p:bldP spid="47" grpId="0" animBg="1"/>
      <p:bldP spid="24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03224" y="6502206"/>
            <a:ext cx="388776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47</a:t>
            </a:fld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800103" y="498021"/>
            <a:ext cx="10360477" cy="5641522"/>
          </a:xfrm>
          <a:prstGeom prst="ellipse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Think not that I am come </a:t>
            </a: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 </a:t>
            </a:r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destroy the law, </a:t>
            </a: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or</a:t>
            </a:r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 the prophets: </a:t>
            </a: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 am not come to destroy, </a:t>
            </a: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400" dirty="0" smtClean="0">
                <a:ln w="28575">
                  <a:solidFill>
                    <a:srgbClr val="D73DCC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BUT TO </a:t>
            </a:r>
            <a:r>
              <a:rPr lang="en-US" sz="4400" dirty="0" smtClean="0">
                <a:ln w="28575">
                  <a:solidFill>
                    <a:srgbClr val="D73DCC"/>
                  </a:solidFill>
                </a:ln>
                <a:solidFill>
                  <a:srgbClr val="FFFF00"/>
                </a:solidFill>
                <a:effectLst>
                  <a:glow rad="101600">
                    <a:srgbClr val="FFCCFF"/>
                  </a:glow>
                </a:effectLst>
                <a:latin typeface="Arial Black" panose="020B0A04020102020204" pitchFamily="34" charset="0"/>
              </a:rPr>
              <a:t>FULFILL.</a:t>
            </a:r>
            <a:endParaRPr lang="en-CA" sz="4400" dirty="0">
              <a:ln w="28575">
                <a:solidFill>
                  <a:srgbClr val="D73DCC"/>
                </a:solidFill>
              </a:ln>
              <a:solidFill>
                <a:srgbClr val="FFFF00"/>
              </a:solidFill>
              <a:effectLst>
                <a:glow rad="1016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25" y="498021"/>
            <a:ext cx="3623488" cy="793493"/>
          </a:xfrm>
          <a:prstGeom prst="roundRect">
            <a:avLst>
              <a:gd name="adj" fmla="val 35966"/>
            </a:avLst>
          </a:prstGeom>
          <a:solidFill>
            <a:srgbClr val="FFCCFF"/>
          </a:solidFill>
          <a:ln w="762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solidFill>
                  <a:schemeClr val="bg1"/>
                </a:solidFill>
              </a:rPr>
              <a:t>Matt 5:17</a:t>
            </a:r>
            <a:endParaRPr lang="en-CA" sz="4400" b="1" u="sng" dirty="0">
              <a:solidFill>
                <a:schemeClr val="bg1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37164" y="5029200"/>
            <a:ext cx="4963886" cy="8164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0244" y="1339913"/>
            <a:ext cx="11485074" cy="5234829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2:50 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But </a:t>
            </a:r>
            <a:r>
              <a:rPr lang="en-CA" sz="2800" u="sng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the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y did not understand </a:t>
            </a:r>
            <a:b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								</a:t>
            </a:r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CA" sz="3600" u="sng" dirty="0" smtClean="0">
                <a:ln w="28575">
                  <a:solidFill>
                    <a:srgbClr val="9933FF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Word</a:t>
            </a:r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which He spoke!</a:t>
            </a:r>
          </a:p>
          <a:p>
            <a:pPr algn="ctr"/>
            <a:endParaRPr lang="en-CA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it that the earthly parents of </a:t>
            </a:r>
            <a:r>
              <a:rPr lang="en-CA" sz="2800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not understand?  Was it His audible language? </a:t>
            </a:r>
            <a:r>
              <a:rPr lang="en-CA" sz="2800" b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was it -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Yahuah’s Covenant Calendar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which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Black" panose="020B0A04020102020204" pitchFamily="34" charset="0"/>
              </a:rPr>
              <a:t>HAD PREVIOUSLY BEEN DISCARDED?</a:t>
            </a:r>
            <a:r>
              <a:rPr lang="en-CA" sz="1200" dirty="0" smtClean="0">
                <a:ln>
                  <a:solidFill>
                    <a:srgbClr val="0C27A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CA" sz="1200" dirty="0" smtClean="0">
                <a:ln>
                  <a:solidFill>
                    <a:srgbClr val="0C27A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Black" panose="020B0A04020102020204" pitchFamily="34" charset="0"/>
              </a:rPr>
            </a:br>
            <a:endParaRPr lang="en-CA" sz="1200" dirty="0" smtClean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 smtClean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 smtClean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 smtClean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 smtClean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  <a:p>
            <a:endParaRPr lang="en-C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4521" y="193975"/>
            <a:ext cx="11224367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</a:rPr>
              <a:t>The Great </a:t>
            </a:r>
            <a:r>
              <a:rPr lang="en-CA" sz="3600" dirty="0">
                <a:solidFill>
                  <a:srgbClr val="FFFF00"/>
                </a:solidFill>
              </a:rPr>
              <a:t>S</a:t>
            </a:r>
            <a:r>
              <a:rPr lang="en-CA" sz="3600" dirty="0" smtClean="0">
                <a:solidFill>
                  <a:srgbClr val="FFFF00"/>
                </a:solidFill>
              </a:rPr>
              <a:t>adness about - Yahusha’s earthly parents -</a:t>
            </a:r>
            <a:endParaRPr lang="en-CA" sz="36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48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846" y="4092166"/>
            <a:ext cx="11353043" cy="2199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Black" panose="020B0A04020102020204" pitchFamily="34" charset="0"/>
              </a:rPr>
              <a:t>Consider this: </a:t>
            </a:r>
            <a:r>
              <a:rPr lang="en-CA" sz="2800" dirty="0">
                <a:solidFill>
                  <a:prstClr val="black"/>
                </a:solidFill>
                <a:latin typeface="Arial Black" panose="020B0A04020102020204" pitchFamily="34" charset="0"/>
              </a:rPr>
              <a:t>– </a:t>
            </a:r>
            <a:r>
              <a:rPr lang="en-CA" sz="2800" dirty="0">
                <a:solidFill>
                  <a:srgbClr val="608F3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11:52 </a:t>
            </a:r>
            <a:r>
              <a:rPr lang="en-CA" sz="2800" dirty="0">
                <a:solidFill>
                  <a:prstClr val="black"/>
                </a:solidFill>
                <a:latin typeface="Arial Black" panose="020B0A04020102020204" pitchFamily="34" charset="0"/>
              </a:rPr>
              <a:t>–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Woe </a:t>
            </a:r>
            <a:r>
              <a:rPr lang="en-CA" sz="2800" dirty="0">
                <a:ln>
                  <a:solidFill>
                    <a:srgbClr val="0C27AC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to you learned in the Torah, because you took away </a:t>
            </a:r>
            <a:r>
              <a:rPr lang="en-CA" sz="2800" u="sng" dirty="0">
                <a:ln>
                  <a:solidFill>
                    <a:srgbClr val="0C27AC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the </a:t>
            </a:r>
            <a:r>
              <a:rPr lang="en-CA" sz="2800" u="sng" dirty="0">
                <a:ln>
                  <a:solidFill>
                    <a:srgbClr val="0C27AC"/>
                  </a:solidFill>
                </a:ln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KEY</a:t>
            </a:r>
            <a:r>
              <a:rPr lang="en-CA" sz="2800" dirty="0">
                <a:ln>
                  <a:solidFill>
                    <a:srgbClr val="0C27AC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TO UNDERSTANDING.</a:t>
            </a:r>
            <a:r>
              <a:rPr lang="en-CA" sz="2800" dirty="0">
                <a:solidFill>
                  <a:prstClr val="black"/>
                </a:solidFill>
                <a:latin typeface="Arial Black" panose="020B0A04020102020204" pitchFamily="34" charset="0"/>
              </a:rPr>
              <a:t> You did not enter yourselves, and those who were entering in you hindered.</a:t>
            </a:r>
            <a:endParaRPr lang="en-CA" dirty="0"/>
          </a:p>
        </p:txBody>
      </p:sp>
      <p:pic>
        <p:nvPicPr>
          <p:cNvPr id="6" name="Picture 2" descr="https://www.myjerusalemstore.com/media/catalog/product/Assets/NewProductImages/product_page_image_large_no_frame/D/e/Deluxe-Mini-Torah-Scroll-Replica-JT-1107-3_large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02" y="1056655"/>
            <a:ext cx="1619250" cy="161925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570672" y="2277374"/>
            <a:ext cx="2562045" cy="60384"/>
          </a:xfrm>
          <a:prstGeom prst="straightConnector1">
            <a:avLst/>
          </a:prstGeom>
          <a:ln w="187325">
            <a:solidFill>
              <a:srgbClr val="3E3E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3989" y="1258981"/>
            <a:ext cx="7596436" cy="1527111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2:50  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But </a:t>
            </a:r>
            <a:r>
              <a:rPr lang="en-CA" sz="2800" u="sng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the</a:t>
            </a: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y did not understand </a:t>
            </a:r>
            <a:b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CA" sz="2800" dirty="0" smtClean="0">
                <a:ln>
                  <a:solidFill>
                    <a:srgbClr val="0C27AC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				</a:t>
            </a:r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CA" sz="3600" u="sng" dirty="0" smtClean="0">
                <a:ln w="28575">
                  <a:solidFill>
                    <a:srgbClr val="9933FF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Word</a:t>
            </a:r>
            <a:r>
              <a:rPr lang="en-C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which He spoke!</a:t>
            </a:r>
            <a:endParaRPr lang="en-CA" sz="1200" dirty="0">
              <a:ln>
                <a:solidFill>
                  <a:srgbClr val="0C27AC"/>
                </a:solidFill>
              </a:ln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3989" y="144082"/>
            <a:ext cx="7680288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</a:rPr>
              <a:t>More </a:t>
            </a:r>
            <a:r>
              <a:rPr lang="en-CA" sz="3600" b="1" u="sng" dirty="0" smtClean="0">
                <a:solidFill>
                  <a:srgbClr val="FF6600"/>
                </a:solidFill>
              </a:rPr>
              <a:t>Realit</a:t>
            </a:r>
            <a:r>
              <a:rPr lang="en-CA" sz="3600" b="1" dirty="0" smtClean="0">
                <a:solidFill>
                  <a:srgbClr val="FF6600"/>
                </a:solidFill>
              </a:rPr>
              <a:t>y</a:t>
            </a:r>
            <a:r>
              <a:rPr lang="en-CA" sz="3600" dirty="0" smtClean="0">
                <a:solidFill>
                  <a:srgbClr val="FFFF00"/>
                </a:solidFill>
              </a:rPr>
              <a:t> Which Yahusha Spoke!</a:t>
            </a:r>
            <a:endParaRPr lang="en-CA" sz="36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49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www.myjerusalemstore.com/media/catalog/product/Assets/NewProductImages/product_page_image_large_no_frame/D/e/Deluxe-Mini-Torah-Scroll-Replica-JT-1107-3_large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18" y="427985"/>
            <a:ext cx="2947035" cy="2947035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075498" y="2270100"/>
            <a:ext cx="2229927" cy="0"/>
          </a:xfrm>
          <a:prstGeom prst="straightConnector1">
            <a:avLst/>
          </a:prstGeom>
          <a:ln w="187325">
            <a:solidFill>
              <a:srgbClr val="3E3E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14350" y="3724275"/>
            <a:ext cx="11096625" cy="276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 smtClean="0">
                <a:solidFill>
                  <a:srgbClr val="FF6600"/>
                </a:solidFill>
                <a:latin typeface="Georgia" panose="02040502050405020303" pitchFamily="18" charset="0"/>
              </a:rPr>
              <a:t>John </a:t>
            </a:r>
            <a:r>
              <a:rPr lang="en-CA" sz="2400" dirty="0">
                <a:solidFill>
                  <a:srgbClr val="FF6600"/>
                </a:solidFill>
                <a:latin typeface="Georgia" panose="02040502050405020303" pitchFamily="18" charset="0"/>
              </a:rPr>
              <a:t>7:6  </a:t>
            </a:r>
            <a:r>
              <a:rPr lang="he-IL" sz="3600" dirty="0">
                <a:solidFill>
                  <a:srgbClr val="FFFF00"/>
                </a:solidFill>
                <a:latin typeface="Arial" panose="020B0604020202020204" pitchFamily="34" charset="0"/>
              </a:rPr>
              <a:t>יהושע</a:t>
            </a:r>
            <a:r>
              <a:rPr lang="en-US" sz="36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therefore said to them, “My time has not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	yet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come, but your time is always ready. 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Georgia" panose="02040502050405020303" pitchFamily="18" charset="0"/>
              </a:rPr>
              <a:t>John </a:t>
            </a:r>
            <a:r>
              <a:rPr lang="en-US" sz="2400" dirty="0">
                <a:solidFill>
                  <a:srgbClr val="FF6600"/>
                </a:solidFill>
                <a:latin typeface="Georgia" panose="02040502050405020303" pitchFamily="18" charset="0"/>
              </a:rPr>
              <a:t>7:7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“It is impossible for the world to hate you, but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	it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hates Me </a:t>
            </a:r>
            <a:r>
              <a:rPr lang="en-US" sz="3600" b="1" dirty="0" smtClean="0">
                <a:ln>
                  <a:solidFill>
                    <a:srgbClr val="9933FF"/>
                  </a:solidFill>
                </a:ln>
                <a:solidFill>
                  <a:srgbClr val="FFFF00"/>
                </a:solidFill>
                <a:latin typeface="Georgia" panose="02040502050405020303" pitchFamily="18" charset="0"/>
              </a:rPr>
              <a:t>BECAUSE </a:t>
            </a:r>
            <a:r>
              <a:rPr lang="en-US" sz="3600" b="1" dirty="0" smtClean="0">
                <a:ln w="12700">
                  <a:solidFill>
                    <a:srgbClr val="9933FF"/>
                  </a:solidFill>
                </a:ln>
                <a:solidFill>
                  <a:srgbClr val="FFFF00"/>
                </a:solidFill>
                <a:effectLst>
                  <a:glow rad="101600">
                    <a:srgbClr val="0C27AC"/>
                  </a:glow>
                </a:effectLst>
                <a:latin typeface="Georgia" panose="02040502050405020303" pitchFamily="18" charset="0"/>
              </a:rPr>
              <a:t>I BEAR WITNESS </a:t>
            </a:r>
            <a:r>
              <a:rPr lang="en-US" sz="3600" b="1" dirty="0" smtClean="0">
                <a:ln>
                  <a:solidFill>
                    <a:srgbClr val="9933FF"/>
                  </a:solidFill>
                </a:ln>
                <a:solidFill>
                  <a:srgbClr val="FFFF00"/>
                </a:solidFill>
                <a:latin typeface="Georgia" panose="02040502050405020303" pitchFamily="18" charset="0"/>
              </a:rPr>
              <a:t>				OF IT, THAT </a:t>
            </a:r>
            <a:r>
              <a:rPr lang="en-US" sz="3600" b="1" dirty="0" smtClean="0">
                <a:ln>
                  <a:solidFill>
                    <a:srgbClr val="9933FF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ITS WORKS ARE WICKED. </a:t>
            </a:r>
            <a:endParaRPr lang="en-US" sz="3600" b="1" dirty="0">
              <a:ln>
                <a:solidFill>
                  <a:srgbClr val="9933FF"/>
                </a:solidFill>
              </a:ln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94030" y="5900468"/>
            <a:ext cx="6578720" cy="33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76056" y="289249"/>
            <a:ext cx="11268269" cy="6382139"/>
          </a:xfrm>
          <a:prstGeom prst="flowChartAlternateProcess">
            <a:avLst/>
          </a:prstGeom>
          <a:solidFill>
            <a:schemeClr val="accent3">
              <a:lumMod val="75000"/>
              <a:alpha val="35000"/>
            </a:schemeClr>
          </a:solidFill>
          <a:ln w="76200" cap="flat" cmpd="sng" algn="ctr">
            <a:solidFill>
              <a:srgbClr val="0066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900" dirty="0" smtClean="0">
                <a:ln>
                  <a:solidFill>
                    <a:srgbClr val="0C27AC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Note of extreme importance. </a:t>
            </a:r>
          </a:p>
          <a:p>
            <a:pPr algn="ctr"/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Temple festivals were operating on the </a:t>
            </a:r>
            <a:r>
              <a:rPr lang="en-CA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</a:t>
            </a:r>
            <a:r>
              <a:rPr lang="en-C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calendar. </a:t>
            </a:r>
            <a:b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civil calendar was the Roman 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calendar. </a:t>
            </a:r>
          </a:p>
          <a:p>
            <a:pPr algn="ctr"/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see the Gregorian calendar months in this study.</a:t>
            </a:r>
          </a:p>
          <a:p>
            <a:pPr algn="ctr"/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matters not whether the Julian or Gregorian months are used to delineate our recognition of designated time, as it is only the </a:t>
            </a:r>
            <a:r>
              <a:rPr lang="en-CA" b="1" u="sng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Covenant Calendar</a:t>
            </a:r>
            <a:r>
              <a:rPr lang="en-CA" b="1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C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Lunar Calendar 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depth of meaning in this study. </a:t>
            </a:r>
          </a:p>
          <a:p>
            <a:pPr algn="ctr"/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historic documentation in here is given according to the Gregorian calendar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what is used for </a:t>
            </a:r>
            <a:r>
              <a:rPr lang="en-CA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IDENTIFICATION and RECOGNITION OF TIME purposes </a:t>
            </a:r>
            <a:r>
              <a:rPr lang="en-CA" b="1" u="sng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ONLY</a:t>
            </a:r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facts and reckoning of time strictly belong to the </a:t>
            </a:r>
            <a:r>
              <a:rPr lang="en-CA" b="1" u="sng" dirty="0" smtClean="0">
                <a:ln>
                  <a:solidFill>
                    <a:schemeClr val="bg1"/>
                  </a:solidFill>
                </a:ln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Covenant Calendar</a:t>
            </a:r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Lunar Calendar of the Jews.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44325" y="6492875"/>
            <a:ext cx="4476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6" y="131421"/>
            <a:ext cx="11353799" cy="6595158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next verse, is it possible (or </a:t>
            </a:r>
            <a:r>
              <a:rPr lang="en-CA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</a:t>
            </a:r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that </a:t>
            </a:r>
            <a:r>
              <a:rPr lang="en-CA" sz="2800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referencing </a:t>
            </a:r>
            <a:r>
              <a:rPr lang="en-CA" sz="2800" u="sng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smtClean="0">
                <a:ln w="19050">
                  <a:solidFill>
                    <a:srgbClr val="0066FF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Tequfah / Shaneh based </a:t>
            </a:r>
            <a:br>
              <a:rPr lang="en-CA" sz="2800" b="1" dirty="0" smtClean="0">
                <a:ln w="19050">
                  <a:solidFill>
                    <a:srgbClr val="0066FF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CA" sz="2800" b="1" dirty="0" smtClean="0">
                <a:ln w="19050">
                  <a:solidFill>
                    <a:srgbClr val="0066FF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Covenant Calendar </a:t>
            </a:r>
            <a:r>
              <a:rPr lang="en-CA" sz="2800" dirty="0" smtClean="0">
                <a:ln w="19050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CA" sz="2800" b="1" dirty="0" smtClean="0">
                <a:ln w="19050">
                  <a:solidFill>
                    <a:srgbClr val="0066FF"/>
                  </a:solidFill>
                </a:ln>
                <a:solidFill>
                  <a:srgbClr val="D73DC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inculcated at creation ?</a:t>
            </a:r>
          </a:p>
          <a:p>
            <a:pPr algn="ctr"/>
            <a:r>
              <a:rPr lang="en-CA" sz="2000" b="1" dirty="0" smtClean="0">
                <a:ln w="19050"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Inculcate =</a:t>
            </a:r>
            <a:r>
              <a:rPr lang="en-CA" sz="2000" b="1" dirty="0" smtClean="0">
                <a:ln w="19050"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11111"/>
                </a:solidFill>
                <a:latin typeface="Roboto"/>
              </a:rPr>
              <a:t>instill </a:t>
            </a:r>
            <a:r>
              <a:rPr lang="en-US" sz="2000" dirty="0">
                <a:solidFill>
                  <a:srgbClr val="111111"/>
                </a:solidFill>
                <a:latin typeface="Roboto"/>
              </a:rPr>
              <a:t>(an attitude, idea, or habit) by persistent </a:t>
            </a:r>
            <a:r>
              <a:rPr lang="en-US" sz="2000" dirty="0" smtClean="0">
                <a:solidFill>
                  <a:srgbClr val="111111"/>
                </a:solidFill>
                <a:latin typeface="Roboto"/>
              </a:rPr>
              <a:t>instruction.</a:t>
            </a:r>
            <a:br>
              <a:rPr lang="en-US" sz="2000" dirty="0" smtClean="0">
                <a:solidFill>
                  <a:srgbClr val="111111"/>
                </a:solidFill>
                <a:latin typeface="Roboto"/>
              </a:rPr>
            </a:br>
            <a:r>
              <a:rPr lang="en-CA" sz="900" b="1" dirty="0" smtClean="0">
                <a:ln w="19050"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CA" sz="900" dirty="0" smtClean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360 day </a:t>
            </a:r>
            <a:r>
              <a:rPr lang="en-CA" sz="2800" b="1" u="sng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Festal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had been abandoned shortly after Hezekiah’s sun dial event, in </a:t>
            </a:r>
            <a:r>
              <a:rPr lang="en-CA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defiance</a:t>
            </a:r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2800" dirty="0" smtClean="0">
                <a:solidFill>
                  <a:srgbClr val="0C2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Yahuah</a:t>
            </a: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b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worshi</a:t>
            </a:r>
            <a:r>
              <a:rPr lang="en-C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p</a:t>
            </a:r>
            <a:r>
              <a:rPr lang="en-CA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ractice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officially adopted instead!</a:t>
            </a:r>
          </a:p>
          <a:p>
            <a:pPr algn="ctr"/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this be why </a:t>
            </a:r>
            <a:r>
              <a:rPr lang="en-CA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Yahusha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declared in </a:t>
            </a:r>
            <a:r>
              <a:rPr lang="en-CA" sz="28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23:15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Woe to you, scribes and Pharisees, </a:t>
            </a:r>
            <a:r>
              <a:rPr lang="en-CA" sz="2800" b="1" u="sng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HYPOCRITES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Because you go about the land and the sea to win one convert, and when he is won, you make him a son of </a:t>
            </a:r>
            <a:r>
              <a:rPr lang="en-CA" sz="2800" b="1" dirty="0" err="1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Gey-Hinnom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u="sng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TWOFOLD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than yourselves. </a:t>
            </a:r>
          </a:p>
          <a:p>
            <a:pPr algn="ctr"/>
            <a:endParaRPr lang="en-CA" b="1" dirty="0">
              <a:ln>
                <a:solidFill>
                  <a:schemeClr val="bg1"/>
                </a:solidFill>
              </a:ln>
              <a:solidFill>
                <a:srgbClr val="D73D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1" u="sng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Who</a:t>
            </a:r>
            <a:r>
              <a:rPr lang="en-CA" sz="2800" b="1" u="sng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it</a:t>
            </a:r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gives their allegiance to the moon?</a:t>
            </a:r>
            <a:endParaRPr lang="en-CA" sz="2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t>50</a:t>
            </a:fld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36294" y="1639019"/>
            <a:ext cx="4268755" cy="86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962" y="352425"/>
            <a:ext cx="11353799" cy="3182420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Speaking to the scribes much later in His life –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What reasoning caused </a:t>
            </a:r>
            <a:r>
              <a:rPr lang="en-US" sz="2800" dirty="0" smtClean="0">
                <a:solidFill>
                  <a:srgbClr val="3E3EF0"/>
                </a:solidFill>
                <a:latin typeface="Georgia" panose="02040502050405020303" pitchFamily="18" charset="0"/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to speak these words?</a:t>
            </a:r>
          </a:p>
          <a:p>
            <a:endParaRPr lang="en-US" sz="1600" dirty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John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7:19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“Did not Mosheh give you the Torah?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Yet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NOT ONE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 of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you does the Torah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!</a:t>
            </a:r>
            <a:endParaRPr lang="en-US" sz="4000" b="1" baseline="300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Georgia" panose="02040502050405020303" pitchFamily="18" charset="0"/>
            </a:endParaRPr>
          </a:p>
          <a:p>
            <a:r>
              <a:rPr lang="en-US" sz="2800" baseline="30000" dirty="0">
                <a:solidFill>
                  <a:srgbClr val="0000FF"/>
                </a:solidFill>
                <a:latin typeface="Georgia" panose="02040502050405020303" pitchFamily="18" charset="0"/>
              </a:rPr>
              <a:t>	</a:t>
            </a:r>
            <a:r>
              <a:rPr lang="en-US" sz="2800" baseline="300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				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Why do you seek to kill Me?”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51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432619">
            <a:off x="9899584" y="2382415"/>
            <a:ext cx="2552700" cy="2495550"/>
            <a:chOff x="8077588" y="4854445"/>
            <a:chExt cx="2552700" cy="2495550"/>
          </a:xfrm>
        </p:grpSpPr>
        <p:sp>
          <p:nvSpPr>
            <p:cNvPr id="3" name="Rounded Rectangle 2"/>
            <p:cNvSpPr/>
            <p:nvPr/>
          </p:nvSpPr>
          <p:spPr>
            <a:xfrm>
              <a:off x="8901404" y="5542384"/>
              <a:ext cx="905069" cy="671804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 descr="C:\Users\Rae\Desktop\blue face what clea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588" y="4854445"/>
              <a:ext cx="2552700" cy="249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83354" y="5718941"/>
            <a:ext cx="12005014" cy="84681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000" dirty="0" smtClean="0">
                <a:solidFill>
                  <a:schemeClr val="bg1"/>
                </a:solidFill>
              </a:rPr>
              <a:t>Could </a:t>
            </a:r>
            <a:r>
              <a:rPr lang="en-CA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it</a:t>
            </a:r>
            <a:r>
              <a:rPr lang="en-CA" sz="3000" dirty="0" smtClean="0">
                <a:solidFill>
                  <a:schemeClr val="bg1"/>
                </a:solidFill>
              </a:rPr>
              <a:t> be pointing us to </a:t>
            </a:r>
            <a:r>
              <a:rPr lang="en-CA" sz="30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geographical Judah </a:t>
            </a:r>
            <a:r>
              <a:rPr lang="en-CA" sz="3000" dirty="0" smtClean="0">
                <a:solidFill>
                  <a:schemeClr val="bg1"/>
                </a:solidFill>
              </a:rPr>
              <a:t>instead of - the </a:t>
            </a:r>
            <a:r>
              <a:rPr lang="en-CA" sz="30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Jews</a:t>
            </a:r>
            <a:r>
              <a:rPr lang="en-CA" sz="3000" dirty="0" smtClean="0">
                <a:solidFill>
                  <a:schemeClr val="bg1"/>
                </a:solidFill>
              </a:rPr>
              <a:t>?!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sym typeface="Wingdings" panose="05000000000000000000" pitchFamily="2" charset="2"/>
              </a:rPr>
              <a:t></a:t>
            </a:r>
            <a:endParaRPr lang="en-CA" sz="3200" dirty="0">
              <a:solidFill>
                <a:schemeClr val="bg1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105" y="3809434"/>
            <a:ext cx="9775955" cy="1666526"/>
          </a:xfrm>
          <a:prstGeom prst="roundRect">
            <a:avLst>
              <a:gd name="adj" fmla="val 50000"/>
            </a:avLst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And yet I am </a:t>
            </a:r>
            <a:r>
              <a:rPr lang="en-CA" sz="3200" b="1" u="sng" dirty="0" smtClean="0">
                <a:solidFill>
                  <a:schemeClr val="bg1"/>
                </a:solidFill>
              </a:rPr>
              <a:t>hammered</a:t>
            </a:r>
            <a:r>
              <a:rPr lang="en-CA" sz="3200" dirty="0" smtClean="0">
                <a:solidFill>
                  <a:schemeClr val="bg1"/>
                </a:solidFill>
              </a:rPr>
              <a:t> with the idea that – “Salvation is of the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Jews</a:t>
            </a:r>
            <a:r>
              <a:rPr lang="en-CA" sz="3200" dirty="0" smtClean="0">
                <a:solidFill>
                  <a:schemeClr val="bg1"/>
                </a:solidFill>
              </a:rPr>
              <a:t>”? 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u="sng" dirty="0" smtClean="0">
                <a:solidFill>
                  <a:schemeClr val="bg1"/>
                </a:solidFill>
              </a:rPr>
              <a:t>What is the correct</a:t>
            </a:r>
            <a:r>
              <a:rPr lang="en-CA" sz="3200" dirty="0" smtClean="0">
                <a:solidFill>
                  <a:schemeClr val="bg1"/>
                </a:solidFill>
              </a:rPr>
              <a:t> translation and understanding?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51" y="311686"/>
            <a:ext cx="11640326" cy="4450814"/>
          </a:xfrm>
          <a:prstGeom prst="roundRect">
            <a:avLst/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Consider these words of Yahusha!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6600"/>
                </a:solidFill>
              </a:rPr>
              <a:t>Matt </a:t>
            </a:r>
            <a:r>
              <a:rPr lang="en-US" sz="2800" dirty="0">
                <a:solidFill>
                  <a:srgbClr val="FF6600"/>
                </a:solidFill>
              </a:rPr>
              <a:t>5:20  </a:t>
            </a:r>
            <a:r>
              <a:rPr lang="en-US" sz="2800" dirty="0"/>
              <a:t>“For I say to you, that unless your righteousness </a:t>
            </a:r>
            <a:r>
              <a:rPr lang="en-US" sz="2800" b="1" dirty="0">
                <a:solidFill>
                  <a:srgbClr val="9933FF"/>
                </a:solidFill>
                <a:effectLst>
                  <a:glow rad="76200">
                    <a:srgbClr val="FFFF00"/>
                  </a:glow>
                </a:effectLst>
              </a:rPr>
              <a:t>exceeds</a:t>
            </a:r>
            <a:r>
              <a:rPr lang="en-US" sz="2800" dirty="0"/>
              <a:t> that </a:t>
            </a:r>
            <a:r>
              <a:rPr lang="en-US" sz="2800" dirty="0" smtClean="0"/>
              <a:t>			of </a:t>
            </a:r>
            <a:r>
              <a:rPr lang="en-US" sz="2800" dirty="0"/>
              <a:t>the scribes and Pharisees</a:t>
            </a:r>
            <a:r>
              <a:rPr lang="en-US" sz="2800" dirty="0" smtClean="0"/>
              <a:t>, </a:t>
            </a:r>
            <a:r>
              <a:rPr lang="en-US" sz="2800" dirty="0"/>
              <a:t>you shall by no means enter into the </a:t>
            </a:r>
            <a:r>
              <a:rPr lang="en-US" sz="2800" dirty="0" smtClean="0"/>
              <a:t>			      reign </a:t>
            </a:r>
            <a:r>
              <a:rPr lang="en-US" sz="2800" dirty="0"/>
              <a:t>of the heavens</a:t>
            </a:r>
            <a:r>
              <a:rPr lang="en-US" sz="2800" dirty="0" smtClean="0"/>
              <a:t>.”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>
                <a:solidFill>
                  <a:srgbClr val="0C27AC"/>
                </a:solidFill>
              </a:rPr>
              <a:t>Consider the statements found in these verses below, then carefully 	ponder from whom you accept doctrine.</a:t>
            </a:r>
            <a:br>
              <a:rPr lang="en-US" sz="2800" dirty="0" smtClean="0">
                <a:solidFill>
                  <a:srgbClr val="0C27AC"/>
                </a:solidFill>
              </a:rPr>
            </a:br>
            <a:r>
              <a:rPr lang="en-US" sz="2800" dirty="0" smtClean="0">
                <a:solidFill>
                  <a:srgbClr val="0C27AC"/>
                </a:solidFill>
              </a:rPr>
              <a:t>		</a:t>
            </a:r>
            <a:r>
              <a:rPr lang="en-US" sz="2800" b="1" dirty="0" smtClean="0">
                <a:solidFill>
                  <a:srgbClr val="9933FF"/>
                </a:solidFill>
              </a:rPr>
              <a:t>Matt 15:3-9; Mark 7:7-13; </a:t>
            </a:r>
            <a:r>
              <a:rPr lang="en-US" sz="2800" b="1" dirty="0">
                <a:solidFill>
                  <a:srgbClr val="9933FF"/>
                </a:solidFill>
              </a:rPr>
              <a:t>Acts </a:t>
            </a:r>
            <a:r>
              <a:rPr lang="en-US" sz="2800" b="1" dirty="0" smtClean="0">
                <a:solidFill>
                  <a:srgbClr val="9933FF"/>
                </a:solidFill>
              </a:rPr>
              <a:t>7:53; Rom 2:23-27; Gal </a:t>
            </a:r>
            <a:r>
              <a:rPr lang="en-US" sz="2800" b="1" dirty="0">
                <a:solidFill>
                  <a:srgbClr val="9933FF"/>
                </a:solidFill>
              </a:rPr>
              <a:t>6:13.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52</a:t>
            </a:fld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10439" y="1906613"/>
            <a:ext cx="1194320" cy="9330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01637" y="4880493"/>
            <a:ext cx="11172825" cy="1744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/>
              <a:t>Exceed – </a:t>
            </a:r>
            <a:r>
              <a:rPr lang="en-CA" sz="6000" u="sng" dirty="0" smtClean="0">
                <a:ln w="28575">
                  <a:solidFill>
                    <a:srgbClr val="9933FF"/>
                  </a:solidFill>
                </a:ln>
                <a:latin typeface="Comic Sans MS" panose="030F0702030302020204" pitchFamily="66" charset="0"/>
              </a:rPr>
              <a:t>IS NOT</a:t>
            </a:r>
            <a:r>
              <a:rPr lang="en-CA" sz="6000" dirty="0" smtClean="0">
                <a:ln w="28575">
                  <a:solidFill>
                    <a:srgbClr val="9933FF"/>
                  </a:solidFill>
                </a:ln>
                <a:latin typeface="Comic Sans MS" panose="030F0702030302020204" pitchFamily="66" charset="0"/>
              </a:rPr>
              <a:t> </a:t>
            </a:r>
            <a:r>
              <a:rPr lang="en-CA" sz="4000" dirty="0" smtClean="0"/>
              <a:t>– </a:t>
            </a:r>
            <a:r>
              <a:rPr lang="en-CA" sz="4000" u="sng" dirty="0" smtClean="0">
                <a:solidFill>
                  <a:srgbClr val="00FF99"/>
                </a:solidFill>
              </a:rPr>
              <a:t>E</a:t>
            </a:r>
            <a:r>
              <a:rPr lang="en-CA" sz="4000" dirty="0" smtClean="0">
                <a:solidFill>
                  <a:srgbClr val="00FF99"/>
                </a:solidFill>
              </a:rPr>
              <a:t>q</a:t>
            </a:r>
            <a:r>
              <a:rPr lang="en-CA" sz="4000" u="sng" dirty="0" smtClean="0">
                <a:solidFill>
                  <a:srgbClr val="00FF99"/>
                </a:solidFill>
              </a:rPr>
              <a:t>ual to</a:t>
            </a:r>
            <a:r>
              <a:rPr lang="en-CA" sz="4000" dirty="0" smtClean="0">
                <a:solidFill>
                  <a:srgbClr val="00FF99"/>
                </a:solidFill>
              </a:rPr>
              <a:t>, </a:t>
            </a:r>
            <a:r>
              <a:rPr lang="en-CA" sz="4000" dirty="0" smtClean="0">
                <a:solidFill>
                  <a:schemeClr val="tx1"/>
                </a:solidFill>
              </a:rPr>
              <a:t>nor –</a:t>
            </a:r>
            <a:r>
              <a:rPr lang="en-CA" sz="4000" dirty="0" smtClean="0">
                <a:solidFill>
                  <a:srgbClr val="00FF99"/>
                </a:solidFill>
              </a:rPr>
              <a:t> </a:t>
            </a:r>
            <a:r>
              <a:rPr lang="en-CA" sz="4000" u="sng" dirty="0" smtClean="0">
                <a:solidFill>
                  <a:srgbClr val="00FF99"/>
                </a:solidFill>
              </a:rPr>
              <a:t>Same as</a:t>
            </a:r>
            <a:r>
              <a:rPr lang="en-CA" sz="4000" dirty="0" smtClean="0">
                <a:solidFill>
                  <a:srgbClr val="00FF99"/>
                </a:solidFill>
              </a:rPr>
              <a:t>!</a:t>
            </a:r>
          </a:p>
          <a:p>
            <a:pPr algn="ctr"/>
            <a:r>
              <a:rPr lang="en-CA" sz="40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Exceed is – </a:t>
            </a:r>
            <a:r>
              <a:rPr lang="en-CA" sz="4000" b="1" u="sng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ABOVE</a:t>
            </a:r>
            <a:r>
              <a:rPr lang="en-CA" sz="40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en-CA" sz="4000" b="1" u="sng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BETTER</a:t>
            </a:r>
            <a:r>
              <a:rPr lang="en-CA" sz="40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 and </a:t>
            </a:r>
            <a:r>
              <a:rPr lang="en-CA" sz="40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  <a:effectLst>
                  <a:glow rad="101600">
                    <a:srgbClr val="FFCCFF"/>
                  </a:glow>
                </a:effectLst>
              </a:rPr>
              <a:t>BEYOND!</a:t>
            </a:r>
            <a:endParaRPr lang="en-CA" sz="4000" b="1" dirty="0">
              <a:ln>
                <a:solidFill>
                  <a:srgbClr val="3E3EF0"/>
                </a:solidFill>
              </a:ln>
              <a:solidFill>
                <a:srgbClr val="FFFF00"/>
              </a:solidFill>
              <a:effectLst>
                <a:glow rad="101600">
                  <a:srgbClr val="FFCC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9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40" y="1037510"/>
            <a:ext cx="11053372" cy="4613989"/>
          </a:xfrm>
        </p:spPr>
        <p:txBody>
          <a:bodyPr>
            <a:normAutofit/>
          </a:bodyPr>
          <a:lstStyle/>
          <a:p>
            <a:r>
              <a:rPr lang="en-CA" dirty="0" smtClean="0"/>
              <a:t>Now it is time to view CE </a:t>
            </a:r>
            <a:r>
              <a:rPr lang="en-CA" dirty="0" smtClean="0">
                <a:solidFill>
                  <a:srgbClr val="FF6600"/>
                </a:solidFill>
              </a:rPr>
              <a:t>11.</a:t>
            </a:r>
          </a:p>
          <a:p>
            <a:endParaRPr lang="en-CA" dirty="0">
              <a:solidFill>
                <a:srgbClr val="FF6600"/>
              </a:solidFill>
            </a:endParaRPr>
          </a:p>
          <a:p>
            <a:r>
              <a:rPr lang="en-CA" dirty="0" smtClean="0"/>
              <a:t>Let’s see if CE </a:t>
            </a:r>
            <a:r>
              <a:rPr lang="en-CA" dirty="0" smtClean="0">
                <a:solidFill>
                  <a:srgbClr val="FF6600"/>
                </a:solidFill>
              </a:rPr>
              <a:t>11</a:t>
            </a:r>
            <a:r>
              <a:rPr lang="en-CA" dirty="0" smtClean="0"/>
              <a:t> can match </a:t>
            </a:r>
            <a:r>
              <a:rPr lang="en-CA" b="1" u="sng" dirty="0" smtClean="0">
                <a:solidFill>
                  <a:srgbClr val="0099FF"/>
                </a:solidFill>
              </a:rPr>
              <a:t>or deliver better reasonin</a:t>
            </a:r>
            <a:r>
              <a:rPr lang="en-CA" b="1" dirty="0" smtClean="0">
                <a:solidFill>
                  <a:srgbClr val="0099FF"/>
                </a:solidFill>
              </a:rPr>
              <a:t>g</a:t>
            </a:r>
            <a:r>
              <a:rPr lang="en-CA" dirty="0" smtClean="0">
                <a:solidFill>
                  <a:srgbClr val="0099FF"/>
                </a:solidFill>
              </a:rPr>
              <a:t>,</a:t>
            </a:r>
            <a:r>
              <a:rPr lang="en-CA" dirty="0" smtClean="0"/>
              <a:t> than  CE </a:t>
            </a:r>
            <a:r>
              <a:rPr lang="en-CA" dirty="0" smtClean="0">
                <a:solidFill>
                  <a:srgbClr val="FF6600"/>
                </a:solidFill>
              </a:rPr>
              <a:t>12.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We are once again looking for </a:t>
            </a:r>
            <a:r>
              <a:rPr lang="en-CA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TIMING EVIDENCE </a:t>
            </a:r>
            <a:r>
              <a:rPr lang="en-CA" dirty="0" smtClean="0"/>
              <a:t>to determine 	exactly </a:t>
            </a:r>
            <a:r>
              <a:rPr lang="en-CA" sz="5400" b="1" dirty="0" smtClean="0">
                <a:ln w="28575">
                  <a:solidFill>
                    <a:srgbClr val="9933FF"/>
                  </a:solidFill>
                </a:ln>
                <a:latin typeface="Arial Black" panose="020B0A04020102020204" pitchFamily="34" charset="0"/>
              </a:rPr>
              <a:t>WHY</a:t>
            </a:r>
            <a:r>
              <a:rPr lang="en-CA" dirty="0" smtClean="0"/>
              <a:t>  Yahusha was </a:t>
            </a:r>
            <a:r>
              <a:rPr lang="en-CA" b="1" dirty="0" smtClean="0">
                <a:solidFill>
                  <a:srgbClr val="FF0000"/>
                </a:solidFill>
              </a:rPr>
              <a:t>“</a:t>
            </a:r>
            <a:r>
              <a:rPr lang="en-CA" b="1" u="sng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DISCOVERED</a:t>
            </a:r>
            <a:r>
              <a:rPr lang="en-CA" b="1" dirty="0" smtClean="0">
                <a:solidFill>
                  <a:srgbClr val="FF0000"/>
                </a:solidFill>
              </a:rPr>
              <a:t>”</a:t>
            </a:r>
            <a:r>
              <a:rPr lang="en-CA" b="1" dirty="0" smtClean="0">
                <a:solidFill>
                  <a:srgbClr val="0099FF"/>
                </a:solidFill>
              </a:rPr>
              <a:t> </a:t>
            </a:r>
            <a:r>
              <a:rPr lang="en-CA" dirty="0" smtClean="0"/>
              <a:t>in the 	tabernacle, 3 days </a:t>
            </a:r>
            <a:r>
              <a:rPr lang="en-CA" u="sng" dirty="0" smtClean="0">
                <a:solidFill>
                  <a:srgbClr val="FFFF00"/>
                </a:solidFill>
              </a:rPr>
              <a:t>after the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b="1" u="sng" dirty="0" smtClean="0">
                <a:solidFill>
                  <a:srgbClr val="D73DCC"/>
                </a:solidFill>
              </a:rPr>
              <a:t>lunar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u="sng" dirty="0" smtClean="0">
                <a:solidFill>
                  <a:srgbClr val="FFFF00"/>
                </a:solidFill>
              </a:rPr>
              <a:t>feast</a:t>
            </a:r>
            <a:r>
              <a:rPr lang="en-CA" dirty="0" smtClean="0"/>
              <a:t> of the Jews!</a:t>
            </a:r>
          </a:p>
          <a:p>
            <a:r>
              <a:rPr lang="en-CA" u="sng" dirty="0" smtClean="0"/>
              <a:t>Note</a:t>
            </a:r>
            <a:r>
              <a:rPr lang="en-CA" dirty="0" smtClean="0"/>
              <a:t>:  There will be 2 options for </a:t>
            </a:r>
            <a:r>
              <a:rPr lang="en-CA" dirty="0" smtClean="0">
                <a:solidFill>
                  <a:schemeClr val="tx1"/>
                </a:solidFill>
              </a:rPr>
              <a:t>CE</a:t>
            </a:r>
            <a:r>
              <a:rPr lang="en-CA" dirty="0" smtClean="0"/>
              <a:t> </a:t>
            </a:r>
            <a:r>
              <a:rPr lang="en-CA" dirty="0">
                <a:solidFill>
                  <a:srgbClr val="FF6600"/>
                </a:solidFill>
              </a:rPr>
              <a:t>11</a:t>
            </a:r>
            <a:r>
              <a:rPr lang="en-CA" dirty="0" smtClean="0">
                <a:solidFill>
                  <a:srgbClr val="FF6600"/>
                </a:solidFill>
              </a:rPr>
              <a:t>.  </a:t>
            </a:r>
            <a:r>
              <a:rPr lang="en-CA" dirty="0" smtClean="0">
                <a:solidFill>
                  <a:schemeClr val="tx1"/>
                </a:solidFill>
              </a:rPr>
              <a:t>Both options use a different placement for the moon month from the position of the tequfah.</a:t>
            </a:r>
            <a:endParaRPr lang="en-CA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7049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93" y="1261533"/>
            <a:ext cx="11562539" cy="5276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6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en-CA" sz="6500" b="1" u="sng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OBEDIENCE</a:t>
            </a:r>
            <a:r>
              <a:rPr lang="en-CA" sz="6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to -</a:t>
            </a:r>
            <a: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1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 </a:t>
            </a:r>
            <a: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His Father’s Business!</a:t>
            </a:r>
            <a:b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24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	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72" y="539578"/>
            <a:ext cx="2377440" cy="1485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2152" y="400462"/>
            <a:ext cx="5271796" cy="664143"/>
          </a:xfrm>
          <a:prstGeom prst="ellipse">
            <a:avLst/>
          </a:prstGeom>
          <a:solidFill>
            <a:schemeClr val="tx1">
              <a:lumMod val="65000"/>
            </a:schemeClr>
          </a:solidFill>
          <a:ln w="190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400" b="1" dirty="0" smtClean="0">
                <a:ln>
                  <a:solidFill>
                    <a:srgbClr val="00FF99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11- Option -	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435" y="4220608"/>
            <a:ext cx="10571584" cy="19967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i="1" dirty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 </a:t>
            </a:r>
            <a:r>
              <a:rPr lang="en-CA" sz="3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Examining CE </a:t>
            </a:r>
            <a:r>
              <a:rPr lang="en-CA" sz="3400" b="1" dirty="0">
                <a:ln>
                  <a:solidFill>
                    <a:srgbClr val="0C27AC"/>
                  </a:solidFill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>
                  <a:glow rad="2286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CA" sz="3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  (</a:t>
            </a:r>
            <a:r>
              <a:rPr lang="en-CA" sz="3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400" dirty="0">
                <a:solidFill>
                  <a:srgbClr val="FF660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3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Sliver </a:t>
            </a:r>
            <a:r>
              <a:rPr lang="en-CA" sz="3400" i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CA" sz="3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Tequfah.</a:t>
            </a:r>
            <a:r>
              <a:rPr lang="en-CA" sz="3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) </a:t>
            </a:r>
            <a:r>
              <a:rPr lang="en-CA" sz="3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/>
            </a:r>
            <a:br>
              <a:rPr lang="en-CA" sz="3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</a:b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Historic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documentation is recorded </a:t>
            </a:r>
            <a:r>
              <a:rPr lang="en-CA" sz="2800" u="sng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and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</a:t>
            </a:r>
            <a:r>
              <a:rPr lang="en-CA" sz="2800" u="sng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roven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that in this era, </a:t>
            </a: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/>
            </a:r>
            <a:b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</a:br>
            <a:r>
              <a:rPr lang="en-CA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they 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were choosing the sliver moon </a:t>
            </a:r>
            <a:r>
              <a:rPr lang="en-CA" sz="2800" u="sng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before</a:t>
            </a:r>
            <a:r>
              <a:rPr lang="en-CA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the Tequfah. </a:t>
            </a:r>
            <a:endParaRPr lang="en-CA" dirty="0"/>
          </a:p>
        </p:txBody>
      </p:sp>
      <p:sp>
        <p:nvSpPr>
          <p:cNvPr id="2" name="Explosion 1 1"/>
          <p:cNvSpPr/>
          <p:nvPr/>
        </p:nvSpPr>
        <p:spPr>
          <a:xfrm>
            <a:off x="7266539" y="3639122"/>
            <a:ext cx="914400" cy="914400"/>
          </a:xfrm>
          <a:prstGeom prst="irregularSeal1">
            <a:avLst/>
          </a:prstGeom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0469" y="6415017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54</a:t>
            </a:fld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553006" y="419957"/>
            <a:ext cx="522122" cy="6251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556 C -0.05404 0.00556 -0.09727 0.04514 -0.0974 0.09398 C -0.09727 0.15139 -0.04909 0.17223 -0.01993 0.18102 L 0.01862 0.18982 C 0.04765 0.19861 0.0957 0.22084 0.09583 0.28565 C 0.09583 0.32685 0.0526 0.37431 -0.00092 0.37431 C -0.05404 0.37408 -0.09727 0.32685 -0.09727 0.28565 C -0.09727 0.22084 -0.04909 0.19861 -0.0198 0.18982 L 0.01862 0.18102 C 0.04765 0.17223 0.0957 0.15139 0.0957 0.09398 C 0.0957 0.04514 0.0526 0.00556 -0.00079 0.00556 Z " pathEditMode="relative" rAng="5400000" ptsTypes="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/>
      <p:bldP spid="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5" y="161925"/>
            <a:ext cx="11493502" cy="12001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4" y="1502877"/>
            <a:ext cx="11427844" cy="3818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5508" y="1499521"/>
            <a:ext cx="450967" cy="364986"/>
          </a:xfrm>
          <a:prstGeom prst="roundRect">
            <a:avLst>
              <a:gd name="adj" fmla="val 29630"/>
            </a:avLst>
          </a:prstGeom>
          <a:noFill/>
          <a:ln w="76200">
            <a:solidFill>
              <a:srgbClr val="00FF99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29" y="2081823"/>
            <a:ext cx="8016000" cy="46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0737" y="1042321"/>
            <a:ext cx="2290526" cy="842385"/>
          </a:xfrm>
          <a:prstGeom prst="rect">
            <a:avLst/>
          </a:prstGeom>
          <a:noFill/>
          <a:ln w="57150">
            <a:solidFill>
              <a:srgbClr val="D73D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397858" y="5338491"/>
            <a:ext cx="509533" cy="455558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ular Callout 10"/>
          <p:cNvSpPr/>
          <p:nvPr/>
        </p:nvSpPr>
        <p:spPr>
          <a:xfrm>
            <a:off x="4839344" y="4241770"/>
            <a:ext cx="1919307" cy="612648"/>
          </a:xfrm>
          <a:prstGeom prst="wedgeRoundRectCallout">
            <a:avLst>
              <a:gd name="adj1" fmla="val -10454"/>
              <a:gd name="adj2" fmla="val 124064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4226" y="5338491"/>
            <a:ext cx="516040" cy="455558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7000861" y="4481320"/>
            <a:ext cx="4520904" cy="612648"/>
          </a:xfrm>
          <a:prstGeom prst="wedgeRoundRectCallout">
            <a:avLst>
              <a:gd name="adj1" fmla="val -55966"/>
              <a:gd name="adj2" fmla="val 10920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A Shaneh New Year Day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356497" y="4172427"/>
            <a:ext cx="2181324" cy="463421"/>
          </a:xfrm>
          <a:prstGeom prst="wedgeRoundRectCallout">
            <a:avLst>
              <a:gd name="adj1" fmla="val 36518"/>
              <a:gd name="adj2" fmla="val 11914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Conjunction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34658" y="5917741"/>
            <a:ext cx="2268542" cy="896079"/>
          </a:xfrm>
          <a:prstGeom prst="wedgeRoundRectCallout">
            <a:avLst>
              <a:gd name="adj1" fmla="val 21637"/>
              <a:gd name="adj2" fmla="val -6621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New </a:t>
            </a:r>
            <a:r>
              <a:rPr lang="en-CA" sz="2800" b="1" dirty="0" err="1" smtClean="0">
                <a:solidFill>
                  <a:schemeClr val="bg1"/>
                </a:solidFill>
              </a:rPr>
              <a:t>Moonth</a:t>
            </a:r>
            <a:r>
              <a:rPr lang="en-CA" sz="2800" b="1" dirty="0" smtClean="0">
                <a:solidFill>
                  <a:schemeClr val="bg1"/>
                </a:solidFill>
              </a:rPr>
              <a:t> Day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980" y="5381408"/>
            <a:ext cx="426758" cy="3894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135162" y="4966117"/>
            <a:ext cx="426758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ular Callout 17"/>
          <p:cNvSpPr/>
          <p:nvPr/>
        </p:nvSpPr>
        <p:spPr>
          <a:xfrm>
            <a:off x="92565" y="4481320"/>
            <a:ext cx="2096343" cy="463421"/>
          </a:xfrm>
          <a:prstGeom prst="wedgeRoundRectCallout">
            <a:avLst>
              <a:gd name="adj1" fmla="val 24071"/>
              <a:gd name="adj2" fmla="val 1311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Sliver Moon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6186" y="5364050"/>
            <a:ext cx="426758" cy="389466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1326346" y="536840"/>
            <a:ext cx="1919307" cy="489040"/>
          </a:xfrm>
          <a:prstGeom prst="wedgeRoundRectCallout">
            <a:avLst>
              <a:gd name="adj1" fmla="val -957"/>
              <a:gd name="adj2" fmla="val 4478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9653" y="6289945"/>
            <a:ext cx="811034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ounded Rectangle 1"/>
          <p:cNvSpPr/>
          <p:nvPr/>
        </p:nvSpPr>
        <p:spPr>
          <a:xfrm>
            <a:off x="5320182" y="3708503"/>
            <a:ext cx="664044" cy="523642"/>
          </a:xfrm>
          <a:prstGeom prst="roundRect">
            <a:avLst/>
          </a:prstGeom>
          <a:noFill/>
          <a:ln w="57150">
            <a:solidFill>
              <a:srgbClr val="3E3EF0"/>
            </a:solidFill>
          </a:ln>
          <a:effectLst>
            <a:glow rad="127000">
              <a:srgbClr val="FFCC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ounded Rectangular Callout 2"/>
          <p:cNvSpPr/>
          <p:nvPr/>
        </p:nvSpPr>
        <p:spPr>
          <a:xfrm>
            <a:off x="4485590" y="2812641"/>
            <a:ext cx="1802650" cy="612648"/>
          </a:xfrm>
          <a:prstGeom prst="wedgeRoundRectCallout">
            <a:avLst>
              <a:gd name="adj1" fmla="val -560"/>
              <a:gd name="adj2" fmla="val 92351"/>
              <a:gd name="adj3" fmla="val 16667"/>
            </a:avLst>
          </a:prstGeom>
          <a:solidFill>
            <a:schemeClr val="tx1">
              <a:lumMod val="75000"/>
            </a:schemeClr>
          </a:solidFill>
          <a:ln w="762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CA" sz="3200" b="1" baseline="30000" dirty="0" smtClean="0">
                <a:solidFill>
                  <a:srgbClr val="FF6600"/>
                </a:solidFill>
              </a:rPr>
              <a:t>nd</a:t>
            </a:r>
            <a:r>
              <a:rPr lang="en-CA" sz="3200" b="1" dirty="0" smtClean="0">
                <a:solidFill>
                  <a:srgbClr val="FF6600"/>
                </a:solidFill>
              </a:rPr>
              <a:t> Cycle</a:t>
            </a:r>
            <a:endParaRPr lang="en-CA" sz="3200" b="1" dirty="0">
              <a:solidFill>
                <a:srgbClr val="FF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78666" y="6448695"/>
            <a:ext cx="390524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55</a:t>
            </a:fld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90687" y="5381408"/>
            <a:ext cx="279628" cy="908538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805597" y="1981809"/>
            <a:ext cx="4647448" cy="2007055"/>
          </a:xfrm>
          <a:prstGeom prst="wedgeRoundRectCallout">
            <a:avLst>
              <a:gd name="adj1" fmla="val -60403"/>
              <a:gd name="adj2" fmla="val 8612"/>
              <a:gd name="adj3" fmla="val 16667"/>
            </a:avLst>
          </a:prstGeom>
          <a:solidFill>
            <a:srgbClr val="FF0000"/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32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HUGE IMPORTANCE for calendar comparison alignment purposes!</a:t>
            </a:r>
            <a:endParaRPr lang="en-CA" sz="3200" b="1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40737" y="1458175"/>
            <a:ext cx="804795" cy="437541"/>
          </a:xfrm>
          <a:prstGeom prst="roundRect">
            <a:avLst>
              <a:gd name="adj" fmla="val 43346"/>
            </a:avLst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3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21" grpId="0" animBg="1"/>
      <p:bldP spid="20" grpId="0" animBg="1"/>
      <p:bldP spid="2" grpId="0" animBg="1"/>
      <p:bldP spid="3" grpId="0" animBg="1"/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prstClr val="black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	Date</a:t>
            </a:r>
            <a:endParaRPr lang="en-CA" sz="2800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00975" y="33179"/>
            <a:ext cx="3915451" cy="542754"/>
            <a:chOff x="7800975" y="33179"/>
            <a:chExt cx="3915451" cy="542754"/>
          </a:xfrm>
        </p:grpSpPr>
        <p:sp>
          <p:nvSpPr>
            <p:cNvPr id="4" name="Rectangle 3"/>
            <p:cNvSpPr/>
            <p:nvPr/>
          </p:nvSpPr>
          <p:spPr>
            <a:xfrm>
              <a:off x="7800975" y="33179"/>
              <a:ext cx="3915451" cy="5427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>
                  <a:solidFill>
                    <a:prstClr val="black"/>
                  </a:solidFill>
                </a:rPr>
                <a:t>Cycle		     			Date</a:t>
              </a:r>
              <a:endParaRPr lang="en-CA" sz="2800" dirty="0">
                <a:solidFill>
                  <a:prstClr val="black"/>
                </a:solidFill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8868747" y="94664"/>
              <a:ext cx="1830707" cy="384638"/>
            </a:xfrm>
            <a:prstGeom prst="wedgeRoundRectCallout">
              <a:avLst>
                <a:gd name="adj1" fmla="val 36917"/>
                <a:gd name="adj2" fmla="val 50962"/>
                <a:gd name="adj3" fmla="val 16667"/>
              </a:avLst>
            </a:prstGeom>
            <a:gradFill flip="none" rotWithShape="1">
              <a:gsLst>
                <a:gs pos="27000">
                  <a:schemeClr val="accent5">
                    <a:lumMod val="75000"/>
                    <a:alpha val="0"/>
                  </a:schemeClr>
                </a:gs>
                <a:gs pos="83000">
                  <a:srgbClr val="00FFCC"/>
                </a:gs>
                <a:gs pos="5000">
                  <a:schemeClr val="accent6">
                    <a:lumMod val="75000"/>
                  </a:schemeClr>
                </a:gs>
                <a:gs pos="47000">
                  <a:srgbClr val="FFFF00"/>
                </a:gs>
              </a:gsLst>
              <a:lin ang="2700000" scaled="1"/>
              <a:tileRect/>
            </a:gradFill>
            <a:ln w="5715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rgbClr val="0000FF"/>
                  </a:solidFill>
                </a:rPr>
                <a:t>Covenant Count</a:t>
              </a:r>
              <a:endParaRPr lang="en-CA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20567" y="101984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prstClr val="black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11 investigation</a:t>
            </a:r>
            <a:endParaRPr lang="en-CA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824" y="1304924"/>
            <a:ext cx="2937759" cy="5403195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FFFF00"/>
                  </a:glow>
                </a:effectLst>
              </a:rPr>
              <a:t>1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 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   (25)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3    (26)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4    (27)</a:t>
            </a:r>
          </a:p>
          <a:p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5 </a:t>
            </a:r>
            <a:r>
              <a:rPr lang="en-CA" sz="1100" dirty="0" smtClean="0">
                <a:solidFill>
                  <a:srgbClr val="0000FF"/>
                </a:solidFill>
              </a:rPr>
              <a:t>   (28)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30200">
                    <a:srgbClr val="00FF99"/>
                  </a:glow>
                </a:effectLst>
              </a:rPr>
              <a:t>6    (1)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 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  <a:endParaRPr lang="en-CA" sz="1100" u="sng" dirty="0" smtClean="0">
              <a:solidFill>
                <a:srgbClr val="0000FF"/>
              </a:solidFill>
            </a:endParaRPr>
          </a:p>
          <a:p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11</a:t>
            </a:r>
            <a:br>
              <a:rPr lang="en-CA" sz="1100" dirty="0" smtClean="0">
                <a:solidFill>
                  <a:prstClr val="black"/>
                </a:solidFill>
              </a:rPr>
            </a:br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12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14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15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 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16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17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18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00FF00"/>
                </a:glow>
              </a:effectLst>
            </a:endParaRPr>
          </a:p>
          <a:p>
            <a:r>
              <a:rPr lang="en-CA" sz="1100" dirty="0">
                <a:solidFill>
                  <a:prstClr val="black"/>
                </a:solidFill>
              </a:rPr>
              <a:t> </a:t>
            </a: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19</a:t>
            </a:r>
            <a:endParaRPr lang="en-CA" sz="1100" u="sng" dirty="0">
              <a:solidFill>
                <a:srgbClr val="0000FF"/>
              </a:solidFill>
              <a:effectLst>
                <a:glow rad="127000">
                  <a:srgbClr val="00FF00"/>
                </a:glow>
              </a:effectLst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20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00FF00"/>
                </a:glow>
              </a:effectLst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21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00FF00"/>
                </a:glow>
              </a:effectLst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</a:rPr>
              <a:t>22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24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FFCCFF"/>
                </a:glow>
              </a:effectLst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25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26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27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  <a:effectLst>
                  <a:glow rad="317500">
                    <a:srgbClr val="FFFF00"/>
                  </a:glow>
                </a:effectLst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317500">
                    <a:srgbClr val="FFFF00"/>
                  </a:glow>
                </a:effectLst>
              </a:rPr>
              <a:t>nd</a:t>
            </a:r>
            <a:r>
              <a:rPr lang="en-CA" sz="1100" b="1" dirty="0">
                <a:solidFill>
                  <a:srgbClr val="660033"/>
                </a:solidFill>
                <a:effectLst>
                  <a:glow rad="317500">
                    <a:srgbClr val="FFFF00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/>
              </a:rPr>
              <a:t>28 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01600">
                    <a:srgbClr val="00FF99"/>
                  </a:glow>
                </a:effectLst>
              </a:rPr>
              <a:t>(23)</a:t>
            </a:r>
            <a:endParaRPr lang="en-CA" sz="1100" b="1" dirty="0">
              <a:solidFill>
                <a:prstClr val="black"/>
              </a:solidFill>
              <a:effectLst>
                <a:glow rad="101600">
                  <a:srgbClr val="00FF99"/>
                </a:glow>
              </a:effectLst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</a:rPr>
              <a:t>29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30??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dirty="0" smtClean="0">
                <a:solidFill>
                  <a:prstClr val="black"/>
                </a:solidFill>
              </a:rPr>
              <a:t> </a:t>
            </a:r>
            <a:endParaRPr lang="en-CA" sz="1100" dirty="0">
              <a:solidFill>
                <a:prstClr val="black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340248" y="1195850"/>
            <a:ext cx="2029311" cy="889633"/>
          </a:xfrm>
          <a:prstGeom prst="wedgeRoundRectCallout">
            <a:avLst>
              <a:gd name="adj1" fmla="val -76790"/>
              <a:gd name="adj2" fmla="val 21077"/>
              <a:gd name="adj3" fmla="val 16667"/>
            </a:avLst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  <a:effectLst>
                  <a:glow rad="127000">
                    <a:srgbClr val="00B050"/>
                  </a:glow>
                </a:effectLst>
              </a:rPr>
              <a:t>February</a:t>
            </a:r>
            <a:r>
              <a:rPr lang="en-CA" sz="2400" dirty="0" smtClean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 24!</a:t>
            </a:r>
            <a:r>
              <a:rPr lang="en-CA" sz="2400" dirty="0" smtClean="0">
                <a:solidFill>
                  <a:prstClr val="white"/>
                </a:solidFill>
              </a:rPr>
              <a:t/>
            </a:r>
            <a:br>
              <a:rPr lang="en-CA" sz="2400" dirty="0" smtClean="0">
                <a:solidFill>
                  <a:prstClr val="white"/>
                </a:solidFill>
              </a:rPr>
            </a:br>
            <a:r>
              <a:rPr lang="en-CA" sz="2400" dirty="0" smtClean="0">
                <a:solidFill>
                  <a:prstClr val="black"/>
                </a:solidFill>
              </a:rPr>
              <a:t>Gregorian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220031" y="1833111"/>
            <a:ext cx="1337911" cy="1595889"/>
          </a:xfrm>
          <a:prstGeom prst="wedgeRoundRectCallout">
            <a:avLst>
              <a:gd name="adj1" fmla="val 60956"/>
              <a:gd name="adj2" fmla="val -63317"/>
              <a:gd name="adj3" fmla="val 16667"/>
            </a:avLst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Lunar month begins here!</a:t>
            </a:r>
            <a:endParaRPr lang="en-CA" sz="24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61975" y="2257425"/>
            <a:ext cx="4124325" cy="0"/>
          </a:xfrm>
          <a:prstGeom prst="line">
            <a:avLst/>
          </a:prstGeom>
          <a:ln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3726299" y="2403673"/>
            <a:ext cx="1665813" cy="1460453"/>
          </a:xfrm>
          <a:prstGeom prst="wedgeRoundRectCallout">
            <a:avLst>
              <a:gd name="adj1" fmla="val -73127"/>
              <a:gd name="adj2" fmla="val -45350"/>
              <a:gd name="adj3" fmla="val 16667"/>
            </a:avLst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March </a:t>
            </a:r>
            <a:r>
              <a:rPr lang="en-CA" sz="1600" dirty="0" smtClean="0">
                <a:solidFill>
                  <a:prstClr val="black"/>
                </a:solidFill>
              </a:rPr>
              <a:t>(Gregorian)</a:t>
            </a:r>
            <a:r>
              <a:rPr lang="en-CA" sz="1600" dirty="0" smtClean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ln>
                  <a:solidFill>
                    <a:srgbClr val="0C27AC"/>
                  </a:solidFill>
                </a:ln>
                <a:solidFill>
                  <a:prstClr val="black"/>
                </a:solidFill>
              </a:rPr>
              <a:t>begins here.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3552029" y="1195850"/>
            <a:ext cx="2268542" cy="896079"/>
          </a:xfrm>
          <a:prstGeom prst="wedgeRoundRectCallout">
            <a:avLst>
              <a:gd name="adj1" fmla="val -69824"/>
              <a:gd name="adj2" fmla="val -139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prstClr val="black"/>
                </a:solidFill>
              </a:rPr>
              <a:t>New </a:t>
            </a:r>
            <a:r>
              <a:rPr lang="en-CA" sz="2800" b="1" dirty="0" err="1" smtClean="0">
                <a:solidFill>
                  <a:prstClr val="black"/>
                </a:solidFill>
              </a:rPr>
              <a:t>Moonth</a:t>
            </a:r>
            <a:r>
              <a:rPr lang="en-CA" sz="2800" b="1" dirty="0" smtClean="0">
                <a:solidFill>
                  <a:prstClr val="black"/>
                </a:solidFill>
              </a:rPr>
              <a:t> Day</a:t>
            </a:r>
            <a:endParaRPr lang="en-CA" sz="2800" b="1" dirty="0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12458" y="6136084"/>
            <a:ext cx="10751184" cy="23830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719498" y="5000813"/>
            <a:ext cx="4110087" cy="1070875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lang="en-CA" sz="28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sz="2800" b="1" kern="0" baseline="3000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			</a:t>
            </a:r>
            <a:r>
              <a:rPr lang="en-CA" sz="28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36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b="1" kern="0" baseline="30000" dirty="0" smtClean="0">
                <a:solidFill>
                  <a:srgbClr val="0C27A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364</a:t>
            </a:r>
            <a:r>
              <a:rPr lang="en-CA" sz="36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lang="en-CA" sz="28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800" b="1" kern="0" baseline="3000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CA" sz="2800" b="1" kern="0" dirty="0" smtClean="0">
                <a:solidFill>
                  <a:srgbClr val="660033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rgbClr val="455F51">
                      <a:lumMod val="60000"/>
                      <a:lumOff val="40000"/>
                    </a:srgbClr>
                  </a:solidFill>
                </a:ln>
                <a:solidFill>
                  <a:srgbClr val="00FF00"/>
                </a:solidFill>
                <a:effectLst>
                  <a:glow rad="571500">
                    <a:srgbClr val="F4DE3A">
                      <a:lumMod val="75000"/>
                    </a:srgbClr>
                  </a:glow>
                </a:effectLst>
                <a:latin typeface="Arial Black" panose="020B0A04020102020204" pitchFamily="34" charset="0"/>
              </a:rPr>
              <a:t>TEQUFAH</a:t>
            </a:r>
            <a:r>
              <a:rPr lang="en-CA" sz="2800" b="1" kern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CA" sz="2800" b="1" kern="0" dirty="0" smtClean="0"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lang="en-CA" sz="2800" b="1" kern="0" dirty="0"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868746" y="992594"/>
            <a:ext cx="2850506" cy="3144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This slide is specifically to expose the New </a:t>
            </a:r>
            <a:r>
              <a:rPr lang="en-CA" sz="2400" dirty="0" err="1" smtClean="0">
                <a:solidFill>
                  <a:srgbClr val="002060"/>
                </a:solidFill>
              </a:rPr>
              <a:t>Moonth</a:t>
            </a:r>
            <a:r>
              <a:rPr lang="en-CA" sz="2400" dirty="0" smtClean="0">
                <a:solidFill>
                  <a:srgbClr val="002060"/>
                </a:solidFill>
              </a:rPr>
              <a:t> day </a:t>
            </a:r>
            <a:r>
              <a:rPr lang="en-CA" sz="2400" b="1" u="sng" dirty="0" smtClean="0">
                <a:solidFill>
                  <a:srgbClr val="002060"/>
                </a:solidFill>
              </a:rPr>
              <a:t>location</a:t>
            </a:r>
            <a:r>
              <a:rPr lang="en-CA" sz="2400" dirty="0">
                <a:solidFill>
                  <a:srgbClr val="002060"/>
                </a:solidFill>
              </a:rPr>
              <a:t> </a:t>
            </a:r>
            <a:r>
              <a:rPr lang="en-CA" sz="2400" dirty="0" smtClean="0">
                <a:solidFill>
                  <a:srgbClr val="002060"/>
                </a:solidFill>
              </a:rPr>
              <a:t>- </a:t>
            </a:r>
            <a:br>
              <a:rPr lang="en-CA" sz="2400" dirty="0" smtClean="0">
                <a:solidFill>
                  <a:srgbClr val="002060"/>
                </a:solidFill>
              </a:rPr>
            </a:br>
            <a:r>
              <a:rPr lang="en-CA" sz="2400" b="1" dirty="0" smtClean="0">
                <a:solidFill>
                  <a:srgbClr val="D73DCC"/>
                </a:solidFill>
              </a:rPr>
              <a:t>in </a:t>
            </a:r>
            <a:r>
              <a:rPr lang="en-CA" sz="2400" b="1" u="sng" dirty="0" smtClean="0">
                <a:solidFill>
                  <a:srgbClr val="D73DCC"/>
                </a:solidFill>
              </a:rPr>
              <a:t>relation to</a:t>
            </a:r>
            <a:r>
              <a:rPr lang="en-CA" sz="2400" b="1" dirty="0" smtClean="0">
                <a:solidFill>
                  <a:srgbClr val="D73DCC"/>
                </a:solidFill>
              </a:rPr>
              <a:t> the Tequfah.</a:t>
            </a:r>
            <a:endParaRPr lang="en-CA" sz="2400" b="1" dirty="0">
              <a:solidFill>
                <a:srgbClr val="D73D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875175" y="5461000"/>
            <a:ext cx="5925801" cy="398624"/>
          </a:xfrm>
          <a:prstGeom prst="lin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48809" y="5461000"/>
            <a:ext cx="1026366" cy="477327"/>
          </a:xfrm>
          <a:prstGeom prst="straightConnector1">
            <a:avLst/>
          </a:prstGeom>
          <a:ln w="57150">
            <a:solidFill>
              <a:srgbClr val="FFFF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800974" y="4419477"/>
            <a:ext cx="3915451" cy="542754"/>
            <a:chOff x="7800975" y="33179"/>
            <a:chExt cx="3915451" cy="542754"/>
          </a:xfrm>
        </p:grpSpPr>
        <p:sp>
          <p:nvSpPr>
            <p:cNvPr id="26" name="Rectangle 25"/>
            <p:cNvSpPr/>
            <p:nvPr/>
          </p:nvSpPr>
          <p:spPr>
            <a:xfrm>
              <a:off x="7800975" y="33179"/>
              <a:ext cx="3915451" cy="5427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>
                  <a:solidFill>
                    <a:prstClr val="black"/>
                  </a:solidFill>
                </a:rPr>
                <a:t>Cycle		     			Date</a:t>
              </a:r>
              <a:endParaRPr lang="en-CA" sz="2800" dirty="0">
                <a:solidFill>
                  <a:prstClr val="black"/>
                </a:solidFill>
              </a:endParaRPr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8868747" y="94664"/>
              <a:ext cx="1830707" cy="384638"/>
            </a:xfrm>
            <a:prstGeom prst="wedgeRoundRectCallout">
              <a:avLst>
                <a:gd name="adj1" fmla="val 36917"/>
                <a:gd name="adj2" fmla="val 50962"/>
                <a:gd name="adj3" fmla="val 16667"/>
              </a:avLst>
            </a:prstGeom>
            <a:gradFill flip="none" rotWithShape="1">
              <a:gsLst>
                <a:gs pos="27000">
                  <a:schemeClr val="accent5">
                    <a:lumMod val="75000"/>
                    <a:alpha val="0"/>
                  </a:schemeClr>
                </a:gs>
                <a:gs pos="83000">
                  <a:srgbClr val="00FFCC"/>
                </a:gs>
                <a:gs pos="5000">
                  <a:schemeClr val="accent6">
                    <a:lumMod val="75000"/>
                  </a:schemeClr>
                </a:gs>
                <a:gs pos="47000">
                  <a:srgbClr val="FFFF00"/>
                </a:gs>
              </a:gsLst>
              <a:lin ang="2700000" scaled="1"/>
              <a:tileRect/>
            </a:gradFill>
            <a:ln w="5715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rgbClr val="0000FF"/>
                  </a:solidFill>
                </a:rPr>
                <a:t>Covenant Count</a:t>
              </a:r>
              <a:endParaRPr lang="en-CA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689554" y="555359"/>
            <a:ext cx="0" cy="8210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59514" y="555359"/>
            <a:ext cx="0" cy="8210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47658" y="2705400"/>
            <a:ext cx="2765542" cy="10305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dirty="0" smtClean="0">
                <a:solidFill>
                  <a:prstClr val="black"/>
                </a:solidFill>
              </a:rPr>
              <a:t>These are here for our timing location recognition purposes </a:t>
            </a:r>
            <a:r>
              <a:rPr lang="en-CA" u="sng" dirty="0" smtClean="0">
                <a:solidFill>
                  <a:prstClr val="black"/>
                </a:solidFill>
              </a:rPr>
              <a:t>onl</a:t>
            </a:r>
            <a:r>
              <a:rPr lang="en-CA" dirty="0" smtClean="0">
                <a:solidFill>
                  <a:prstClr val="black"/>
                </a:solidFill>
              </a:rPr>
              <a:t>y!</a:t>
            </a:r>
            <a:endParaRPr lang="en-CA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70490" y="2091930"/>
            <a:ext cx="4751" cy="6134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92112" y="3069771"/>
            <a:ext cx="355546" cy="22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16425" y="6471211"/>
            <a:ext cx="42862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56</a:t>
            </a:fld>
            <a:endParaRPr lang="en-US" sz="14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95873" y="2398665"/>
            <a:ext cx="0" cy="3539662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372418" y="5833807"/>
            <a:ext cx="2761213" cy="263698"/>
          </a:xfrm>
          <a:prstGeom prst="round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dirty="0" smtClean="0">
                <a:solidFill>
                  <a:schemeClr val="accent4">
                    <a:lumMod val="50000"/>
                  </a:schemeClr>
                </a:solidFill>
              </a:rPr>
              <a:t>Mar 23 / 2</a:t>
            </a:r>
            <a:r>
              <a:rPr lang="en-CA" baseline="30000" dirty="0" smtClean="0">
                <a:solidFill>
                  <a:schemeClr val="accent4">
                    <a:lumMod val="50000"/>
                  </a:schemeClr>
                </a:solidFill>
              </a:rPr>
              <a:t>nd</a:t>
            </a:r>
            <a:r>
              <a:rPr lang="en-CA" dirty="0" smtClean="0">
                <a:solidFill>
                  <a:schemeClr val="accent4">
                    <a:lumMod val="50000"/>
                  </a:schemeClr>
                </a:solidFill>
              </a:rPr>
              <a:t> Cycle- Tequfah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435813" y="3735981"/>
            <a:ext cx="1311845" cy="20978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4" grpId="0" animBg="1"/>
      <p:bldP spid="37" grpId="0" animBg="1"/>
      <p:bldP spid="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0567" y="101984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11 </a:t>
            </a:r>
            <a:r>
              <a:rPr lang="en-CA" sz="2800" dirty="0" smtClean="0">
                <a:solidFill>
                  <a:prstClr val="black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investigation</a:t>
            </a:r>
            <a:endParaRPr lang="en-CA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1829" y="3846634"/>
            <a:ext cx="2740383" cy="246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4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5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>
                <a:solidFill>
                  <a:prstClr val="black"/>
                </a:solidFill>
                <a:effectLst/>
              </a:rPr>
              <a:t>8</a:t>
            </a: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9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10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12</a:t>
            </a:r>
            <a:endParaRPr lang="en-CA" sz="1100" u="sng" dirty="0">
              <a:solidFill>
                <a:srgbClr val="0000FF"/>
              </a:solidFill>
              <a:effectLst/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13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 </a:t>
            </a:r>
            <a:r>
              <a:rPr lang="en-CA" sz="1100" b="1" dirty="0" smtClean="0">
                <a:solidFill>
                  <a:srgbClr val="660033"/>
                </a:solidFill>
              </a:rPr>
              <a:t>(Apr) 	</a:t>
            </a:r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00FF99"/>
                  </a:glow>
                </a:effectLst>
              </a:rPr>
              <a:t>Passover</a:t>
            </a:r>
            <a:r>
              <a:rPr lang="en-CA" sz="1100" b="1" dirty="0">
                <a:solidFill>
                  <a:srgbClr val="660033"/>
                </a:solidFill>
              </a:rPr>
              <a:t>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FF99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FF99"/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13536" y="3962493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      </a:t>
            </a:r>
            <a:r>
              <a:rPr lang="en-CA" sz="2800" dirty="0" smtClean="0">
                <a:solidFill>
                  <a:schemeClr val="bg1"/>
                </a:solidFill>
              </a:rPr>
              <a:t>Month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6615" y="3223812"/>
            <a:ext cx="4110087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825" y="607364"/>
            <a:ext cx="2753064" cy="3562984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10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12</a:t>
            </a:r>
            <a:endParaRPr lang="en-CA" sz="1100" u="sng" dirty="0">
              <a:solidFill>
                <a:srgbClr val="0000FF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13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14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/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  <a:effectLst/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  <a:endParaRPr lang="en-CA" sz="1100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  <a:endParaRPr lang="en-CA" sz="1100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endParaRPr lang="en-CA" sz="11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/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  <a:effectLst/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304800">
                    <a:srgbClr val="FFCCFF"/>
                  </a:glow>
                </a:effectLst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304800">
                    <a:srgbClr val="FFCCFF"/>
                  </a:glow>
                </a:effectLst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 </a:t>
            </a:r>
            <a:r>
              <a:rPr lang="en-CA" sz="1100" b="1" dirty="0" smtClean="0">
                <a:solidFill>
                  <a:srgbClr val="660033"/>
                </a:solidFill>
              </a:rPr>
              <a:t> (Thu)		</a:t>
            </a:r>
            <a:r>
              <a:rPr lang="en-CA" sz="1100" b="1" dirty="0" smtClean="0">
                <a:solidFill>
                  <a:schemeClr val="bg1"/>
                </a:solidFill>
                <a:effectLst>
                  <a:glow rad="673100">
                    <a:srgbClr val="FFCCFF"/>
                  </a:glow>
                </a:effectLst>
              </a:rPr>
              <a:t>361</a:t>
            </a:r>
            <a:r>
              <a:rPr lang="en-CA" sz="1100" b="1" dirty="0" smtClean="0">
                <a:solidFill>
                  <a:srgbClr val="660033"/>
                </a:solidFill>
              </a:rPr>
              <a:t>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609600">
                    <a:srgbClr val="FFCCFF"/>
                  </a:glow>
                </a:effectLst>
              </a:rPr>
              <a:t>24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</a:t>
            </a:r>
            <a:r>
              <a:rPr lang="en-CA" sz="1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362</a:t>
            </a:r>
            <a:r>
              <a:rPr lang="en-CA" sz="1100" dirty="0">
                <a:solidFill>
                  <a:srgbClr val="660033"/>
                </a:solidFill>
                <a:effectLst/>
              </a:rPr>
              <a:t>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25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</a:t>
            </a:r>
            <a:r>
              <a:rPr lang="en-CA" sz="1100" u="sng" dirty="0" smtClean="0">
                <a:solidFill>
                  <a:srgbClr val="0000FF"/>
                </a:solidFill>
              </a:rPr>
              <a:t>363</a:t>
            </a:r>
            <a:r>
              <a:rPr lang="en-CA" sz="1100" u="sng" dirty="0">
                <a:solidFill>
                  <a:srgbClr val="0000FF"/>
                </a:solidFill>
              </a:rPr>
              <a:t>		</a:t>
            </a:r>
            <a:r>
              <a:rPr lang="en-CA" sz="1100" u="sng" dirty="0" smtClean="0">
                <a:solidFill>
                  <a:srgbClr val="0000FF"/>
                </a:solidFill>
              </a:rPr>
              <a:t>26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</a:t>
            </a:r>
            <a:r>
              <a:rPr lang="en-CA" sz="1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364</a:t>
            </a:r>
            <a:r>
              <a:rPr lang="en-CA" sz="1100" b="1" dirty="0">
                <a:solidFill>
                  <a:srgbClr val="660033"/>
                </a:solidFill>
              </a:rPr>
              <a:t>		</a:t>
            </a:r>
            <a:r>
              <a:rPr lang="en-CA" sz="1100" dirty="0" smtClean="0">
                <a:solidFill>
                  <a:prstClr val="black"/>
                </a:solidFill>
              </a:rPr>
              <a:t>27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</a:t>
            </a:r>
            <a:r>
              <a:rPr lang="en-CA" sz="11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</a:rPr>
              <a:t>365</a:t>
            </a:r>
            <a:r>
              <a:rPr lang="en-CA" sz="1100" b="1" dirty="0">
                <a:solidFill>
                  <a:srgbClr val="660033"/>
                </a:solidFill>
              </a:rPr>
              <a:t>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00FF99"/>
                  </a:glow>
                </a:effectLst>
              </a:rPr>
              <a:t>28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b="1" dirty="0" smtClean="0">
                <a:solidFill>
                  <a:prstClr val="black"/>
                </a:solidFill>
                <a:effectLst/>
              </a:rPr>
              <a:t>29</a:t>
            </a:r>
            <a:endParaRPr lang="en-CA" sz="1100" b="1" dirty="0">
              <a:solidFill>
                <a:prstClr val="black"/>
              </a:solidFill>
              <a:effectLst/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30??</a:t>
            </a:r>
            <a:endParaRPr lang="en-CA" sz="11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0211" y="3850367"/>
            <a:ext cx="10557608" cy="658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4006" y="6335473"/>
            <a:ext cx="10423813" cy="9519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49094" y="1938008"/>
            <a:ext cx="1542200" cy="798618"/>
            <a:chOff x="1349094" y="2090408"/>
            <a:chExt cx="1542200" cy="79861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44222" y="2343395"/>
              <a:ext cx="1047072" cy="54563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349094" y="2090408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43293" y="2301924"/>
            <a:ext cx="1549397" cy="595971"/>
            <a:chOff x="1343293" y="2469739"/>
            <a:chExt cx="1549397" cy="595971"/>
          </a:xfrm>
        </p:grpSpPr>
        <p:sp>
          <p:nvSpPr>
            <p:cNvPr id="16" name="Oval 15"/>
            <p:cNvSpPr/>
            <p:nvPr/>
          </p:nvSpPr>
          <p:spPr>
            <a:xfrm>
              <a:off x="1343293" y="2469739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48627" y="2694494"/>
              <a:ext cx="1044063" cy="37121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343293" y="2668563"/>
            <a:ext cx="1548001" cy="384697"/>
            <a:chOff x="1342033" y="2998987"/>
            <a:chExt cx="1548001" cy="384697"/>
          </a:xfrm>
        </p:grpSpPr>
        <p:sp>
          <p:nvSpPr>
            <p:cNvPr id="17" name="Oval 16"/>
            <p:cNvSpPr/>
            <p:nvPr/>
          </p:nvSpPr>
          <p:spPr>
            <a:xfrm>
              <a:off x="1342033" y="2998987"/>
              <a:ext cx="499533" cy="338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841566" y="3184797"/>
              <a:ext cx="1048468" cy="1988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ular Callout 20"/>
          <p:cNvSpPr/>
          <p:nvPr/>
        </p:nvSpPr>
        <p:spPr>
          <a:xfrm>
            <a:off x="1154113" y="4179563"/>
            <a:ext cx="7055610" cy="818270"/>
          </a:xfrm>
          <a:prstGeom prst="wedgeRoundRectCallout">
            <a:avLst>
              <a:gd name="adj1" fmla="val -33816"/>
              <a:gd name="adj2" fmla="val -1754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rgbClr val="FF6600"/>
                </a:solidFill>
              </a:rPr>
              <a:t>This 3</a:t>
            </a:r>
            <a:r>
              <a:rPr lang="en-CA" sz="2400" baseline="30000" dirty="0" smtClean="0">
                <a:solidFill>
                  <a:srgbClr val="FF6600"/>
                </a:solidFill>
              </a:rPr>
              <a:t>rd</a:t>
            </a:r>
            <a:r>
              <a:rPr lang="en-CA" sz="2400" dirty="0" smtClean="0">
                <a:solidFill>
                  <a:srgbClr val="FF6600"/>
                </a:solidFill>
              </a:rPr>
              <a:t> day, </a:t>
            </a:r>
            <a:r>
              <a:rPr lang="en-CA" sz="2400" dirty="0" smtClean="0">
                <a:solidFill>
                  <a:schemeClr val="bg1"/>
                </a:solidFill>
              </a:rPr>
              <a:t>on the 5</a:t>
            </a:r>
            <a:r>
              <a:rPr lang="en-CA" sz="2400" baseline="30000" dirty="0" smtClean="0">
                <a:solidFill>
                  <a:schemeClr val="bg1"/>
                </a:solidFill>
              </a:rPr>
              <a:t>th</a:t>
            </a:r>
            <a:r>
              <a:rPr lang="en-CA" sz="2400" dirty="0" smtClean="0">
                <a:solidFill>
                  <a:schemeClr val="bg1"/>
                </a:solidFill>
              </a:rPr>
              <a:t> cycle of the week) </a:t>
            </a:r>
            <a:r>
              <a:rPr lang="en-CA" sz="2400" b="1" u="sng" dirty="0" smtClean="0">
                <a:solidFill>
                  <a:schemeClr val="bg1"/>
                </a:solidFill>
              </a:rPr>
              <a:t>AFTER THE </a:t>
            </a:r>
            <a:br>
              <a:rPr lang="en-CA" sz="2400" b="1" u="sng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(LUNAR) </a:t>
            </a:r>
            <a:r>
              <a:rPr lang="en-CA" sz="2400" b="1" u="sng" dirty="0" smtClean="0">
                <a:solidFill>
                  <a:schemeClr val="bg1"/>
                </a:solidFill>
              </a:rPr>
              <a:t>FEAST</a:t>
            </a:r>
            <a:r>
              <a:rPr lang="en-CA" sz="2400" dirty="0" smtClean="0">
                <a:solidFill>
                  <a:schemeClr val="bg1"/>
                </a:solidFill>
              </a:rPr>
              <a:t> of the </a:t>
            </a:r>
            <a:r>
              <a:rPr lang="en-CA" sz="2400" dirty="0" smtClean="0">
                <a:solidFill>
                  <a:srgbClr val="FF0000"/>
                </a:solidFill>
              </a:rPr>
              <a:t>Yahudim;       </a:t>
            </a:r>
            <a:r>
              <a:rPr lang="en-CA" sz="2400" dirty="0" smtClean="0">
                <a:solidFill>
                  <a:srgbClr val="0070C0"/>
                </a:solidFill>
              </a:rPr>
              <a:t>(Luke 2:42 – 46)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450032" y="895010"/>
            <a:ext cx="1652910" cy="714134"/>
          </a:xfrm>
          <a:prstGeom prst="wedgeRoundRectCallout">
            <a:avLst>
              <a:gd name="adj1" fmla="val -60710"/>
              <a:gd name="adj2" fmla="val 34104"/>
              <a:gd name="adj3" fmla="val 16667"/>
            </a:avLst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ln>
                  <a:solidFill>
                    <a:srgbClr val="0C27AC"/>
                  </a:solidFill>
                </a:ln>
                <a:solidFill>
                  <a:schemeClr val="bg1"/>
                </a:solidFill>
              </a:rPr>
              <a:t>March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b="1" dirty="0" smtClean="0"/>
              <a:t>Gregorian</a:t>
            </a:r>
            <a:endParaRPr lang="en-CA" sz="2400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026366" y="5469945"/>
            <a:ext cx="4941701" cy="714134"/>
          </a:xfrm>
          <a:prstGeom prst="wedgeRoundRectCallout">
            <a:avLst>
              <a:gd name="adj1" fmla="val 8263"/>
              <a:gd name="adj2" fmla="val -116353"/>
              <a:gd name="adj3" fmla="val 16667"/>
            </a:avLst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Was</a:t>
            </a:r>
            <a:r>
              <a:rPr lang="en-CA" sz="2800" dirty="0" smtClean="0">
                <a:solidFill>
                  <a:srgbClr val="0C27AC"/>
                </a:solidFill>
              </a:rPr>
              <a:t> Yahusha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discovered </a:t>
            </a:r>
            <a:r>
              <a:rPr lang="en-CA" sz="2800" b="1" u="sng" dirty="0" smtClean="0">
                <a:solidFill>
                  <a:schemeClr val="bg1"/>
                </a:solidFill>
              </a:rPr>
              <a:t>HERE</a:t>
            </a:r>
            <a:r>
              <a:rPr lang="en-CA" sz="2800" dirty="0" smtClean="0">
                <a:solidFill>
                  <a:schemeClr val="bg1"/>
                </a:solidFill>
              </a:rPr>
              <a:t>?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135830" y="2304875"/>
            <a:ext cx="2541891" cy="755810"/>
          </a:xfrm>
          <a:prstGeom prst="straightConnector1">
            <a:avLst/>
          </a:prstGeom>
          <a:ln w="76200">
            <a:solidFill>
              <a:srgbClr val="D73D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028914" y="2773300"/>
            <a:ext cx="1124451" cy="574770"/>
          </a:xfrm>
          <a:prstGeom prst="rect">
            <a:avLst/>
          </a:prstGeom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361</a:t>
            </a:r>
            <a:r>
              <a:rPr lang="en-CA" sz="3200" b="1" baseline="30000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st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  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452533" y="979334"/>
            <a:ext cx="6593287" cy="1502179"/>
          </a:xfrm>
          <a:prstGeom prst="wedgeRoundRectCallout">
            <a:avLst>
              <a:gd name="adj1" fmla="val -37514"/>
              <a:gd name="adj2" fmla="val 704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4775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2800" dirty="0" smtClean="0">
                <a:solidFill>
                  <a:srgbClr val="FF6600"/>
                </a:solidFill>
              </a:rPr>
              <a:t>Is there </a:t>
            </a:r>
            <a:r>
              <a:rPr lang="en-CA" sz="2800" u="sng" dirty="0" smtClean="0">
                <a:solidFill>
                  <a:srgbClr val="FF6600"/>
                </a:solidFill>
              </a:rPr>
              <a:t>an</a:t>
            </a:r>
            <a:r>
              <a:rPr lang="en-CA" sz="2800" dirty="0" smtClean="0">
                <a:solidFill>
                  <a:srgbClr val="FF6600"/>
                </a:solidFill>
              </a:rPr>
              <a:t>y</a:t>
            </a:r>
            <a:r>
              <a:rPr lang="en-CA" sz="2800" u="sng" dirty="0" smtClean="0">
                <a:solidFill>
                  <a:srgbClr val="FF6600"/>
                </a:solidFill>
              </a:rPr>
              <a:t>thin</a:t>
            </a:r>
            <a:r>
              <a:rPr lang="en-CA" sz="2800" dirty="0" smtClean="0">
                <a:solidFill>
                  <a:srgbClr val="FF6600"/>
                </a:solidFill>
              </a:rPr>
              <a:t>g about </a:t>
            </a:r>
            <a:r>
              <a:rPr lang="en-CA" sz="2800" dirty="0">
                <a:solidFill>
                  <a:srgbClr val="FF6600"/>
                </a:solidFill>
              </a:rPr>
              <a:t>the 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361</a:t>
            </a:r>
            <a:r>
              <a:rPr lang="en-CA" sz="2800" b="1" baseline="30000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st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r>
              <a:rPr lang="en-CA" sz="2800" dirty="0" smtClean="0">
                <a:solidFill>
                  <a:srgbClr val="FF6600"/>
                </a:solidFill>
              </a:rPr>
              <a:t>cycle, </a:t>
            </a:r>
            <a:r>
              <a:rPr lang="en-CA" sz="2800" dirty="0">
                <a:solidFill>
                  <a:srgbClr val="FF6600"/>
                </a:solidFill>
              </a:rPr>
              <a:t>that </a:t>
            </a:r>
            <a:r>
              <a:rPr lang="en-CA" sz="2800" dirty="0" smtClean="0">
                <a:solidFill>
                  <a:srgbClr val="FF6600"/>
                </a:solidFill>
              </a:rPr>
              <a:t>could cause </a:t>
            </a:r>
            <a:r>
              <a:rPr lang="en-CA" sz="2800" dirty="0" smtClean="0">
                <a:solidFill>
                  <a:srgbClr val="0C27AC"/>
                </a:solidFill>
              </a:rPr>
              <a:t>Yahusha</a:t>
            </a:r>
            <a:r>
              <a:rPr lang="en-CA" sz="2800" dirty="0" smtClean="0">
                <a:solidFill>
                  <a:srgbClr val="FF6600"/>
                </a:solidFill>
              </a:rPr>
              <a:t> to be </a:t>
            </a:r>
            <a:r>
              <a:rPr lang="en-CA" sz="2800" dirty="0">
                <a:solidFill>
                  <a:srgbClr val="FF6600"/>
                </a:solidFill>
              </a:rPr>
              <a:t>– </a:t>
            </a:r>
            <a:r>
              <a:rPr lang="en-CA" sz="2800" dirty="0" smtClean="0">
                <a:solidFill>
                  <a:srgbClr val="FF6600"/>
                </a:solidFill>
              </a:rPr>
              <a:t/>
            </a:r>
            <a:br>
              <a:rPr lang="en-CA" sz="2800" dirty="0" smtClean="0">
                <a:solidFill>
                  <a:srgbClr val="FF6600"/>
                </a:solidFill>
              </a:rPr>
            </a:br>
            <a:r>
              <a:rPr lang="en-CA" sz="2800" dirty="0" smtClean="0">
                <a:solidFill>
                  <a:srgbClr val="FF6600"/>
                </a:solidFill>
              </a:rPr>
              <a:t>“</a:t>
            </a:r>
            <a:r>
              <a:rPr lang="en-CA" sz="2800" b="1" i="1" dirty="0">
                <a:solidFill>
                  <a:srgbClr val="0C27AC"/>
                </a:solidFill>
                <a:effectLst>
                  <a:glow rad="101600">
                    <a:srgbClr val="D73DCC">
                      <a:alpha val="60000"/>
                    </a:srgbClr>
                  </a:glow>
                </a:effectLst>
              </a:rPr>
              <a:t>about My Father’s </a:t>
            </a:r>
            <a:r>
              <a:rPr lang="en-CA" sz="2800" b="1" i="1" dirty="0" smtClean="0">
                <a:solidFill>
                  <a:srgbClr val="0C27AC"/>
                </a:solidFill>
                <a:effectLst>
                  <a:glow rad="101600">
                    <a:srgbClr val="D73DCC">
                      <a:alpha val="60000"/>
                    </a:srgbClr>
                  </a:glow>
                </a:effectLst>
              </a:rPr>
              <a:t>business</a:t>
            </a:r>
            <a:r>
              <a:rPr lang="en-CA" sz="2800" dirty="0" smtClean="0">
                <a:solidFill>
                  <a:srgbClr val="FF6600"/>
                </a:solidFill>
              </a:rPr>
              <a:t>”</a:t>
            </a:r>
            <a:r>
              <a:rPr lang="en-CA" sz="2800" dirty="0" smtClean="0">
                <a:solidFill>
                  <a:srgbClr val="0C27AC"/>
                </a:solidFill>
              </a:rPr>
              <a:t> </a:t>
            </a:r>
            <a:r>
              <a:rPr lang="en-CA" sz="2800" dirty="0" smtClean="0">
                <a:solidFill>
                  <a:srgbClr val="FF6600"/>
                </a:solidFill>
              </a:rPr>
              <a:t>(</a:t>
            </a:r>
            <a:r>
              <a:rPr lang="en-CA" sz="2800" dirty="0" smtClean="0">
                <a:solidFill>
                  <a:schemeClr val="bg1"/>
                </a:solidFill>
              </a:rPr>
              <a:t>Luke 2:49</a:t>
            </a:r>
            <a:r>
              <a:rPr lang="en-CA" sz="2800" dirty="0" smtClean="0">
                <a:solidFill>
                  <a:srgbClr val="FF6600"/>
                </a:solidFill>
              </a:rPr>
              <a:t>)? </a:t>
            </a:r>
            <a:endParaRPr lang="en-CA" sz="2800" dirty="0">
              <a:solidFill>
                <a:srgbClr val="FF66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8763" y="583331"/>
            <a:ext cx="2002531" cy="1980897"/>
            <a:chOff x="888763" y="583331"/>
            <a:chExt cx="2002531" cy="1980897"/>
          </a:xfrm>
        </p:grpSpPr>
        <p:sp>
          <p:nvSpPr>
            <p:cNvPr id="2" name="Right Brace 1"/>
            <p:cNvSpPr/>
            <p:nvPr/>
          </p:nvSpPr>
          <p:spPr>
            <a:xfrm rot="10800000">
              <a:off x="2641085" y="1531090"/>
              <a:ext cx="250209" cy="1033138"/>
            </a:xfrm>
            <a:prstGeom prst="rightBrace">
              <a:avLst>
                <a:gd name="adj1" fmla="val 50348"/>
                <a:gd name="adj2" fmla="val 77685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88763" y="583331"/>
              <a:ext cx="1603178" cy="1279393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000" b="1" dirty="0" smtClean="0">
                  <a:solidFill>
                    <a:srgbClr val="FF0000"/>
                  </a:solidFill>
                </a:rPr>
                <a:t>Lunar </a:t>
              </a:r>
              <a:r>
                <a:rPr lang="en-CA" sz="2000" dirty="0" smtClean="0">
                  <a:solidFill>
                    <a:schemeClr val="bg1"/>
                  </a:solidFill>
                </a:rPr>
                <a:t>festival of  </a:t>
              </a:r>
              <a:r>
                <a:rPr lang="en-CA" sz="2000" dirty="0" smtClean="0">
                  <a:solidFill>
                    <a:srgbClr val="002060"/>
                  </a:solidFill>
                </a:rPr>
                <a:t>Unleavened Bread (?)</a:t>
              </a:r>
              <a:endParaRPr lang="en-CA" sz="20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026366" y="3170768"/>
            <a:ext cx="3002548" cy="7664"/>
          </a:xfrm>
          <a:prstGeom prst="line">
            <a:avLst/>
          </a:prstGeom>
          <a:ln w="19050">
            <a:solidFill>
              <a:srgbClr val="0C27A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49087" y="6492875"/>
            <a:ext cx="42862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57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21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  <p:bldP spid="25" grpId="0" animBg="1"/>
      <p:bldP spid="27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93" y="1811867"/>
            <a:ext cx="11562539" cy="3784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lvl="1" indent="0">
              <a:buNone/>
            </a:pPr>
            <a:r>
              <a:rPr lang="en-CA" sz="61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				In </a:t>
            </a:r>
            <a:r>
              <a:rPr lang="en-CA" sz="6100" b="1" u="sng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OBEDIENCE</a:t>
            </a:r>
            <a:r>
              <a:rPr lang="en-CA" sz="61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en-CA" sz="7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7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1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 </a:t>
            </a:r>
            <a:r>
              <a:rPr lang="en-CA" sz="7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76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76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His Father’s Business!</a:t>
            </a:r>
            <a:br>
              <a:rPr lang="en-CA" sz="76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6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6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2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	 </a:t>
            </a:r>
            <a:r>
              <a:rPr lang="en-CA" sz="3000" dirty="0" smtClean="0"/>
              <a:t>Looking at CE </a:t>
            </a:r>
            <a:r>
              <a:rPr lang="en-CA" sz="3000" b="1" dirty="0" smtClean="0">
                <a:ln>
                  <a:solidFill>
                    <a:srgbClr val="0C27AC"/>
                  </a:solidFill>
                </a:ln>
                <a:effectLst>
                  <a:glow rad="228600">
                    <a:srgbClr val="00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CA" sz="3000" dirty="0" smtClean="0"/>
              <a:t>   (</a:t>
            </a:r>
            <a:r>
              <a:rPr lang="en-CA" sz="3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Sliver </a:t>
            </a:r>
            <a:r>
              <a:rPr lang="en-CA" sz="30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CA" sz="3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Tequfah</a:t>
            </a:r>
            <a:r>
              <a:rPr lang="en-CA" sz="3000" dirty="0" smtClean="0"/>
              <a:t>)</a:t>
            </a:r>
            <a:endParaRPr lang="en-CA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44822" y="5266796"/>
            <a:ext cx="495656" cy="8546"/>
          </a:xfrm>
          <a:prstGeom prst="line">
            <a:avLst/>
          </a:prstGeom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4"/>
          <p:cNvSpPr/>
          <p:nvPr/>
        </p:nvSpPr>
        <p:spPr>
          <a:xfrm>
            <a:off x="6368066" y="3708979"/>
            <a:ext cx="914400" cy="914400"/>
          </a:xfrm>
          <a:prstGeom prst="irregularSeal1">
            <a:avLst/>
          </a:prstGeom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4634622" y="642224"/>
            <a:ext cx="5549687" cy="664143"/>
          </a:xfrm>
          <a:prstGeom prst="ellipse">
            <a:avLst/>
          </a:prstGeom>
          <a:solidFill>
            <a:schemeClr val="tx1">
              <a:lumMod val="65000"/>
            </a:schemeClr>
          </a:solidFill>
          <a:ln w="190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400" b="1" dirty="0" smtClean="0">
                <a:ln>
                  <a:solidFill>
                    <a:srgbClr val="00FF99"/>
                  </a:solidFill>
                </a:ln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11- Option </a:t>
            </a:r>
            <a:r>
              <a:rPr lang="en-CA" sz="3400" dirty="0">
                <a:solidFill>
                  <a:srgbClr val="FF660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400" dirty="0" smtClean="0">
                <a:solidFill>
                  <a:srgbClr val="FF660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CA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988" y="530693"/>
            <a:ext cx="2919057" cy="2235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0125" y="5610523"/>
            <a:ext cx="10106025" cy="73818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>
                <a:solidFill>
                  <a:srgbClr val="9933FF"/>
                </a:solidFill>
              </a:rPr>
              <a:t>John 7:6 </a:t>
            </a:r>
            <a:r>
              <a:rPr lang="en-CA" sz="4000" dirty="0" smtClean="0"/>
              <a:t>… but </a:t>
            </a:r>
            <a:r>
              <a:rPr lang="en-CA" sz="4000" u="sng" dirty="0" smtClean="0"/>
              <a:t>YOUR</a:t>
            </a:r>
            <a:r>
              <a:rPr lang="en-CA" sz="4000" dirty="0" smtClean="0"/>
              <a:t> time is </a:t>
            </a:r>
            <a:r>
              <a:rPr lang="en-CA" sz="4000" b="1" u="sng" dirty="0" smtClean="0">
                <a:solidFill>
                  <a:schemeClr val="bg1"/>
                </a:solidFill>
              </a:rPr>
              <a:t>ALWAYS</a:t>
            </a:r>
            <a:r>
              <a:rPr lang="en-CA" sz="4000" dirty="0" smtClean="0"/>
              <a:t> ready! </a:t>
            </a:r>
            <a:endParaRPr lang="en-CA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72900" y="6492875"/>
            <a:ext cx="419100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6D22F896-40B5-4ADD-8801-0D06FADFA095}" type="slidenum">
              <a:rPr lang="en-US" sz="1400" smtClean="0"/>
              <a:t>58</a:t>
            </a:fld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527450" y="5283728"/>
            <a:ext cx="636836" cy="48648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699049" y="715839"/>
            <a:ext cx="544749" cy="5544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CA" sz="3400" dirty="0">
                <a:solidFill>
                  <a:srgbClr val="FF660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139 C -0.02448 0.09583 -0.00117 0.21574 0.05417 0.26782 C 0.12071 0.32731 0.16966 0.26204 0.19466 0.21921 L 0.225 0.15926 C 0.25 0.1162 0.3 0.05301 0.37513 0.12037 C 0.4224 0.16389 0.45508 0.2912 0.42761 0.38634 C 0.40013 0.48079 0.32305 0.50995 0.27552 0.46667 C 0.20143 0.39931 0.20052 0.28843 0.20482 0.2287 L 0.21446 0.15 C 0.21953 0.08796 0.22018 -0.01944 0.15417 -0.07917 C 0.09779 -0.13032 0.02969 -0.09444 0.00235 0.00139 Z " pathEditMode="relative" rAng="1620000" ptsTypes="AAAAAAAAA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C 0.06901 2.59259E-6 0.125 0.05602 0.125 0.125 C 0.125 0.19398 0.06901 0.25 4.375E-6 0.25 C -0.06901 0.25 -0.125 0.19398 -0.125 0.125 C -0.125 0.05602 -0.06901 2.59259E-6 4.375E-6 2.59259E-6 Z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5" y="161925"/>
            <a:ext cx="11493502" cy="12001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4" y="1502877"/>
            <a:ext cx="11427844" cy="3818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5508" y="1499521"/>
            <a:ext cx="450967" cy="364986"/>
          </a:xfrm>
          <a:prstGeom prst="roundRect">
            <a:avLst>
              <a:gd name="adj" fmla="val 29630"/>
            </a:avLst>
          </a:prstGeom>
          <a:noFill/>
          <a:ln w="76200">
            <a:solidFill>
              <a:srgbClr val="00FF99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140737" y="1042321"/>
            <a:ext cx="2290526" cy="842385"/>
          </a:xfrm>
          <a:prstGeom prst="rect">
            <a:avLst/>
          </a:prstGeom>
          <a:noFill/>
          <a:ln w="57150">
            <a:solidFill>
              <a:srgbClr val="D73D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4" y="2145667"/>
            <a:ext cx="3478948" cy="454219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623" y="3335382"/>
            <a:ext cx="3553097" cy="30044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86286" y="5133391"/>
            <a:ext cx="426758" cy="389466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ular Callout 10"/>
          <p:cNvSpPr/>
          <p:nvPr/>
        </p:nvSpPr>
        <p:spPr>
          <a:xfrm>
            <a:off x="6011200" y="3009986"/>
            <a:ext cx="1919307" cy="612648"/>
          </a:xfrm>
          <a:prstGeom prst="wedgeRoundRectCallout">
            <a:avLst>
              <a:gd name="adj1" fmla="val -8986"/>
              <a:gd name="adj2" fmla="val 263513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1175" y="5133391"/>
            <a:ext cx="426758" cy="389466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6853084" y="4266421"/>
            <a:ext cx="4428911" cy="612648"/>
          </a:xfrm>
          <a:prstGeom prst="wedgeRoundRectCallout">
            <a:avLst>
              <a:gd name="adj1" fmla="val -38287"/>
              <a:gd name="adj2" fmla="val 86837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A Shaneh New Year Day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897101" y="4799764"/>
            <a:ext cx="3417597" cy="463421"/>
          </a:xfrm>
          <a:prstGeom prst="wedgeRoundRectCallout">
            <a:avLst>
              <a:gd name="adj1" fmla="val 56996"/>
              <a:gd name="adj2" fmla="val 392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(Also) Conjunction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395329" y="5321219"/>
            <a:ext cx="2629001" cy="1129192"/>
          </a:xfrm>
          <a:prstGeom prst="wedgeRoundRectCallout">
            <a:avLst>
              <a:gd name="adj1" fmla="val -80330"/>
              <a:gd name="adj2" fmla="val -339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5</a:t>
            </a:r>
            <a:r>
              <a:rPr lang="en-CA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Cycle, New </a:t>
            </a:r>
            <a:r>
              <a:rPr lang="en-CA" sz="2800" b="1" dirty="0" err="1" smtClean="0">
                <a:solidFill>
                  <a:schemeClr val="bg1"/>
                </a:solidFill>
              </a:rPr>
              <a:t>Moonth</a:t>
            </a:r>
            <a:r>
              <a:rPr lang="en-CA" sz="2800" b="1" dirty="0" smtClean="0">
                <a:solidFill>
                  <a:schemeClr val="bg1"/>
                </a:solidFill>
              </a:rPr>
              <a:t> Day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2360" y="5150323"/>
            <a:ext cx="426758" cy="3894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ular Callout 14"/>
          <p:cNvSpPr/>
          <p:nvPr/>
        </p:nvSpPr>
        <p:spPr>
          <a:xfrm>
            <a:off x="6246382" y="6260291"/>
            <a:ext cx="2096343" cy="463421"/>
          </a:xfrm>
          <a:prstGeom prst="wedgeRoundRectCallout">
            <a:avLst>
              <a:gd name="adj1" fmla="val 22424"/>
              <a:gd name="adj2" fmla="val -1944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Sliver Moon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3035" y="5150017"/>
            <a:ext cx="426758" cy="389466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ular Callout 18"/>
          <p:cNvSpPr/>
          <p:nvPr/>
        </p:nvSpPr>
        <p:spPr>
          <a:xfrm>
            <a:off x="1326346" y="536840"/>
            <a:ext cx="1919307" cy="489040"/>
          </a:xfrm>
          <a:prstGeom prst="wedgeRoundRectCallout">
            <a:avLst>
              <a:gd name="adj1" fmla="val -957"/>
              <a:gd name="adj2" fmla="val 4478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0737" y="2867025"/>
            <a:ext cx="4843886" cy="156107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3E3E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solidFill>
                  <a:srgbClr val="9933FF"/>
                </a:solidFill>
              </a:rPr>
              <a:t>Tequfah is still on the 2</a:t>
            </a:r>
            <a:r>
              <a:rPr lang="en-CA" sz="2400" baseline="30000" dirty="0" smtClean="0">
                <a:solidFill>
                  <a:srgbClr val="9933FF"/>
                </a:solidFill>
              </a:rPr>
              <a:t>nd</a:t>
            </a:r>
            <a:r>
              <a:rPr lang="en-CA" sz="2400" dirty="0" smtClean="0">
                <a:solidFill>
                  <a:srgbClr val="9933FF"/>
                </a:solidFill>
              </a:rPr>
              <a:t> Cycle of the week, 12</a:t>
            </a:r>
            <a:r>
              <a:rPr lang="en-CA" sz="2400" baseline="30000" dirty="0" smtClean="0">
                <a:solidFill>
                  <a:srgbClr val="9933FF"/>
                </a:solidFill>
              </a:rPr>
              <a:t>th</a:t>
            </a:r>
            <a:r>
              <a:rPr lang="en-CA" sz="2400" dirty="0" smtClean="0">
                <a:solidFill>
                  <a:srgbClr val="9933FF"/>
                </a:solidFill>
              </a:rPr>
              <a:t> month, 365</a:t>
            </a:r>
            <a:r>
              <a:rPr lang="en-CA" sz="2400" baseline="30000" dirty="0" smtClean="0">
                <a:solidFill>
                  <a:srgbClr val="9933FF"/>
                </a:solidFill>
              </a:rPr>
              <a:t>th</a:t>
            </a:r>
            <a:r>
              <a:rPr lang="en-CA" sz="2400" dirty="0" smtClean="0">
                <a:solidFill>
                  <a:srgbClr val="9933FF"/>
                </a:solidFill>
              </a:rPr>
              <a:t> cycle, </a:t>
            </a:r>
            <a:br>
              <a:rPr lang="en-CA" sz="2400" dirty="0" smtClean="0">
                <a:solidFill>
                  <a:srgbClr val="9933FF"/>
                </a:solidFill>
              </a:rPr>
            </a:br>
            <a:r>
              <a:rPr lang="en-CA" sz="2400" dirty="0" smtClean="0">
                <a:solidFill>
                  <a:srgbClr val="9933FF"/>
                </a:solidFill>
              </a:rPr>
              <a:t>(or </a:t>
            </a:r>
            <a:r>
              <a:rPr lang="en-CA" sz="2400" dirty="0" smtClean="0">
                <a:solidFill>
                  <a:schemeClr val="bg1"/>
                </a:solidFill>
              </a:rPr>
              <a:t>March 23 Gregorian</a:t>
            </a:r>
            <a:r>
              <a:rPr lang="en-CA" sz="2400" dirty="0" smtClean="0">
                <a:solidFill>
                  <a:srgbClr val="9933FF"/>
                </a:solidFill>
              </a:rPr>
              <a:t>.)</a:t>
            </a:r>
            <a:endParaRPr lang="en-CA" sz="2400" dirty="0">
              <a:solidFill>
                <a:srgbClr val="9933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13044" y="5522857"/>
            <a:ext cx="1397531" cy="50646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309" y="1994419"/>
            <a:ext cx="3899948" cy="7562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110296" y="3773019"/>
            <a:ext cx="426758" cy="3894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urved Up Arrow 21"/>
          <p:cNvSpPr/>
          <p:nvPr/>
        </p:nvSpPr>
        <p:spPr>
          <a:xfrm rot="12680193">
            <a:off x="8547439" y="2313877"/>
            <a:ext cx="3675796" cy="2356979"/>
          </a:xfrm>
          <a:prstGeom prst="curvedUpArrow">
            <a:avLst>
              <a:gd name="adj1" fmla="val 14630"/>
              <a:gd name="adj2" fmla="val 32139"/>
              <a:gd name="adj3" fmla="val 25000"/>
            </a:avLst>
          </a:prstGeom>
          <a:gradFill>
            <a:gsLst>
              <a:gs pos="0">
                <a:srgbClr val="FFFF00"/>
              </a:gs>
              <a:gs pos="36000">
                <a:srgbClr val="FF6600"/>
              </a:gs>
              <a:gs pos="83000">
                <a:schemeClr val="bg1"/>
              </a:gs>
            </a:gsLst>
            <a:lin ang="5400000" scaled="1"/>
          </a:gradFill>
          <a:ln w="38100">
            <a:solidFill>
              <a:srgbClr val="9933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8728" y="6492001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59</a:t>
            </a:fld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1140737" y="1458175"/>
            <a:ext cx="804795" cy="437541"/>
          </a:xfrm>
          <a:prstGeom prst="roundRect">
            <a:avLst>
              <a:gd name="adj" fmla="val 43346"/>
            </a:avLst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1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2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46000">
              <a:srgbClr val="FFCCFF"/>
            </a:gs>
            <a:gs pos="99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0" y="1054"/>
            <a:ext cx="11111971" cy="3055232"/>
          </a:xfrm>
          <a:gradFill>
            <a:gsLst>
              <a:gs pos="0">
                <a:srgbClr val="FF6600">
                  <a:alpha val="86000"/>
                  <a:lumMod val="56000"/>
                  <a:lumOff val="44000"/>
                </a:srgbClr>
              </a:gs>
              <a:gs pos="46000">
                <a:srgbClr val="FFCCFF"/>
              </a:gs>
              <a:gs pos="99000">
                <a:schemeClr val="tx2">
                  <a:lumMod val="5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CA" sz="9600" b="1" dirty="0" smtClean="0">
                <a:ln>
                  <a:solidFill>
                    <a:schemeClr val="tx1"/>
                  </a:solidFill>
                </a:ln>
                <a:solidFill>
                  <a:srgbClr val="0C27AC"/>
                </a:solidFill>
                <a:effectLst>
                  <a:glow rad="228600">
                    <a:srgbClr val="FFFF00"/>
                  </a:glow>
                </a:effectLst>
              </a:rPr>
              <a:t>I</a:t>
            </a:r>
            <a:r>
              <a:rPr lang="en-CA" sz="96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CA" sz="9600" b="1" dirty="0" smtClean="0">
                <a:ln w="19050">
                  <a:solidFill>
                    <a:srgbClr val="FFFF00"/>
                  </a:solidFill>
                </a:ln>
                <a:solidFill>
                  <a:srgbClr val="0C27AC"/>
                </a:solidFill>
                <a:effectLst>
                  <a:glow rad="228600">
                    <a:srgbClr val="FFCCFF"/>
                  </a:glow>
                </a:effectLst>
              </a:rPr>
              <a:t>must</a:t>
            </a:r>
            <a:r>
              <a:rPr lang="en-CA" sz="9600" b="1" dirty="0" smtClean="0"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sz="9600" b="1" dirty="0" smtClean="0">
                <a:ln>
                  <a:solidFill>
                    <a:schemeClr val="tx1"/>
                  </a:solidFill>
                </a:ln>
                <a:solidFill>
                  <a:srgbClr val="0C27A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 about My Father’s Business</a:t>
            </a:r>
            <a:endParaRPr lang="en-CA" sz="9600" b="1" dirty="0">
              <a:ln>
                <a:solidFill>
                  <a:schemeClr val="tx1"/>
                </a:solidFill>
              </a:ln>
              <a:solidFill>
                <a:srgbClr val="0C27A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00553" y="1808456"/>
            <a:ext cx="914400" cy="889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KJV Luke 2:49</a:t>
            </a:r>
            <a:endParaRPr lang="en-CA" sz="1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88723" y="1337932"/>
            <a:ext cx="2373549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76200">
              <a:srgbClr val="D73DCC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.ytimg.com/vi/7Ot-vRrUP58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527" y="3196035"/>
            <a:ext cx="6091393" cy="34264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91515" y="3563611"/>
            <a:ext cx="4295774" cy="1987457"/>
          </a:xfrm>
          <a:prstGeom prst="wedgeRoundRectCallout">
            <a:avLst>
              <a:gd name="adj1" fmla="val 62414"/>
              <a:gd name="adj2" fmla="val 3066"/>
              <a:gd name="adj3" fmla="val 16667"/>
            </a:avLst>
          </a:prstGeom>
          <a:solidFill>
            <a:srgbClr val="FFCCFF"/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solidFill>
                  <a:srgbClr val="002060"/>
                </a:solidFill>
              </a:rPr>
              <a:t>Did Yahusha consider Malachi relevant in CE 12? </a:t>
            </a:r>
            <a:endParaRPr lang="en-CA" sz="36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-2293739" y="6349005"/>
            <a:ext cx="14355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0567" y="108182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11 </a:t>
            </a:r>
            <a:r>
              <a:rPr lang="en-CA" sz="2800" dirty="0" smtClean="0">
                <a:solidFill>
                  <a:prstClr val="black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investigation</a:t>
            </a:r>
            <a:endParaRPr lang="en-CA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0005" y="1373855"/>
            <a:ext cx="2740383" cy="51899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4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5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>
                <a:solidFill>
                  <a:prstClr val="black"/>
                </a:solidFill>
                <a:effectLst/>
              </a:rPr>
              <a:t>8</a:t>
            </a: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9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10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12</a:t>
            </a:r>
            <a:endParaRPr lang="en-CA" sz="1100" u="sng" dirty="0">
              <a:solidFill>
                <a:srgbClr val="0000FF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13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FF0000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FF00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18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317500">
                    <a:srgbClr val="00B0F0"/>
                  </a:glow>
                </a:effectLst>
              </a:rPr>
              <a:t>19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24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25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  <a:effectLst>
                  <a:glow rad="330200">
                    <a:srgbClr val="FFCCFF"/>
                  </a:glow>
                </a:effectLst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  <a:effectLst>
                  <a:glow rad="330200">
                    <a:srgbClr val="FFCCFF"/>
                  </a:glow>
                </a:effectLst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26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/>
              </a:rPr>
              <a:t>27</a:t>
            </a:r>
            <a:endParaRPr lang="en-CA" sz="1100" b="1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28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29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30</a:t>
            </a:r>
            <a:endParaRPr lang="en-CA" sz="11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68748" y="1621248"/>
            <a:ext cx="1954762" cy="55680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Month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5152" y="862501"/>
            <a:ext cx="4110087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544" y="1665836"/>
            <a:ext cx="2753064" cy="5106155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3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/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  <a:effectLst/>
              </a:rPr>
              <a:t>rd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 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  <a:endParaRPr lang="en-CA" sz="1100" u="sng" dirty="0" smtClean="0">
              <a:solidFill>
                <a:srgbClr val="0000FF"/>
              </a:solidFill>
            </a:endParaRP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8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9</a:t>
            </a:r>
            <a:r>
              <a:rPr lang="en-CA" sz="1100" dirty="0" smtClean="0">
                <a:solidFill>
                  <a:prstClr val="black"/>
                </a:solidFill>
              </a:rPr>
              <a:t/>
            </a:r>
            <a:br>
              <a:rPr lang="en-CA" sz="1100" dirty="0" smtClean="0">
                <a:solidFill>
                  <a:prstClr val="black"/>
                </a:solidFill>
              </a:rPr>
            </a:br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10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13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D73DCC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D73DCC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endParaRPr lang="en-CA" sz="1100" b="1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endParaRPr lang="en-CA" sz="1100" b="1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  <a:effectLst>
                  <a:glow rad="215900">
                    <a:srgbClr val="FFCCFF"/>
                  </a:glow>
                </a:effectLst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  <a:effectLst>
                  <a:glow rad="215900">
                    <a:srgbClr val="FFCCFF"/>
                  </a:glow>
                </a:effectLst>
              </a:rPr>
              <a:t>th</a:t>
            </a:r>
            <a:r>
              <a:rPr lang="en-CA" sz="1100" b="1" u="sng" dirty="0">
                <a:solidFill>
                  <a:srgbClr val="0000FF"/>
                </a:solidFill>
                <a:effectLst>
                  <a:glow rad="215900">
                    <a:srgbClr val="FFCCFF"/>
                  </a:glow>
                </a:effectLst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52400">
                    <a:srgbClr val="FFCCFF"/>
                  </a:glow>
                </a:effectLst>
              </a:rPr>
              <a:t>24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25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27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28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  <a:endParaRPr lang="en-CA" sz="11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602" y="1415483"/>
            <a:ext cx="10424744" cy="77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4445" y="5843909"/>
            <a:ext cx="10423813" cy="9519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25448" y="4806473"/>
            <a:ext cx="1553805" cy="1016001"/>
            <a:chOff x="1316395" y="4887865"/>
            <a:chExt cx="1553805" cy="10160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22989" y="5075931"/>
              <a:ext cx="1047211" cy="386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316395" y="4887865"/>
              <a:ext cx="1551014" cy="1016001"/>
              <a:chOff x="1316395" y="4869759"/>
              <a:chExt cx="1551014" cy="101600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0800" y="4869759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19051" y="5208426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16395" y="5547093"/>
                <a:ext cx="499533" cy="338667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818584" y="5398355"/>
                <a:ext cx="1048825" cy="23340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815928" y="5732903"/>
                <a:ext cx="1051481" cy="6802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ounded Rectangular Callout 20"/>
          <p:cNvSpPr/>
          <p:nvPr/>
        </p:nvSpPr>
        <p:spPr>
          <a:xfrm>
            <a:off x="348681" y="6050405"/>
            <a:ext cx="6943772" cy="758230"/>
          </a:xfrm>
          <a:prstGeom prst="wedgeRoundRectCallout">
            <a:avLst>
              <a:gd name="adj1" fmla="val -31444"/>
              <a:gd name="adj2" fmla="val -82975"/>
              <a:gd name="adj3" fmla="val 16667"/>
            </a:avLst>
          </a:prstGeom>
          <a:solidFill>
            <a:schemeClr val="accent2"/>
          </a:solidFill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rgbClr val="FF6600"/>
                </a:solidFill>
              </a:rPr>
              <a:t>The 3</a:t>
            </a:r>
            <a:r>
              <a:rPr lang="en-CA" sz="2400" baseline="30000" dirty="0" smtClean="0">
                <a:solidFill>
                  <a:srgbClr val="FF6600"/>
                </a:solidFill>
              </a:rPr>
              <a:t>rd</a:t>
            </a:r>
            <a:r>
              <a:rPr lang="en-CA" sz="2400" dirty="0" smtClean="0">
                <a:solidFill>
                  <a:srgbClr val="FF6600"/>
                </a:solidFill>
              </a:rPr>
              <a:t> cycle – (</a:t>
            </a:r>
            <a:r>
              <a:rPr lang="en-CA" sz="2400" dirty="0" smtClean="0">
                <a:solidFill>
                  <a:srgbClr val="3E3EF0"/>
                </a:solidFill>
              </a:rPr>
              <a:t>a 7</a:t>
            </a:r>
            <a:r>
              <a:rPr lang="en-CA" sz="2400" baseline="30000" dirty="0" smtClean="0">
                <a:solidFill>
                  <a:srgbClr val="3E3EF0"/>
                </a:solidFill>
              </a:rPr>
              <a:t>th</a:t>
            </a:r>
            <a:r>
              <a:rPr lang="en-CA" sz="2400" dirty="0" smtClean="0">
                <a:solidFill>
                  <a:srgbClr val="3E3EF0"/>
                </a:solidFill>
              </a:rPr>
              <a:t> day Sabbath</a:t>
            </a:r>
            <a:r>
              <a:rPr lang="en-CA" sz="2400" dirty="0" smtClean="0">
                <a:solidFill>
                  <a:srgbClr val="FF6600"/>
                </a:solidFill>
              </a:rPr>
              <a:t>) - </a:t>
            </a:r>
            <a:r>
              <a:rPr lang="en-CA" sz="2400" b="1" u="sng" dirty="0" smtClean="0">
                <a:solidFill>
                  <a:schemeClr val="bg1"/>
                </a:solidFill>
              </a:rPr>
              <a:t>AFTER THE </a:t>
            </a:r>
            <a:br>
              <a:rPr lang="en-CA" sz="2400" b="1" u="sng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(LUNAR)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en-CA" sz="2400" b="1" u="sng" dirty="0" smtClean="0">
                <a:solidFill>
                  <a:schemeClr val="bg1"/>
                </a:solidFill>
              </a:rPr>
              <a:t>FEAST</a:t>
            </a:r>
            <a:r>
              <a:rPr lang="en-CA" sz="2400" dirty="0" smtClean="0">
                <a:solidFill>
                  <a:schemeClr val="bg1"/>
                </a:solidFill>
              </a:rPr>
              <a:t> of the </a:t>
            </a:r>
            <a:r>
              <a:rPr lang="en-CA" sz="2400" dirty="0" smtClean="0">
                <a:solidFill>
                  <a:srgbClr val="FF0000"/>
                </a:solidFill>
              </a:rPr>
              <a:t>Yahudim.</a:t>
            </a:r>
            <a:r>
              <a:rPr lang="en-CA" sz="2400" dirty="0">
                <a:solidFill>
                  <a:srgbClr val="0C27AC"/>
                </a:solidFill>
              </a:rPr>
              <a:t> </a:t>
            </a:r>
            <a:r>
              <a:rPr lang="en-CA" sz="2400" dirty="0" smtClean="0">
                <a:solidFill>
                  <a:srgbClr val="0C27AC"/>
                </a:solidFill>
              </a:rPr>
              <a:t>      Luke 2:42 - 46</a:t>
            </a:r>
            <a:endParaRPr lang="en-CA" sz="2400" dirty="0">
              <a:solidFill>
                <a:srgbClr val="0C27AC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433624" y="2376032"/>
            <a:ext cx="7302108" cy="2525837"/>
          </a:xfrm>
          <a:prstGeom prst="wedgeRoundRectCallout">
            <a:avLst>
              <a:gd name="adj1" fmla="val 48791"/>
              <a:gd name="adj2" fmla="val 7629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4775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3200" b="1" u="sng" dirty="0" smtClean="0">
                <a:solidFill>
                  <a:srgbClr val="C00000"/>
                </a:solidFill>
                <a:effectLst>
                  <a:glow rad="127000">
                    <a:srgbClr val="00B050"/>
                  </a:glow>
                </a:effectLst>
              </a:rPr>
              <a:t>After</a:t>
            </a:r>
            <a:r>
              <a:rPr lang="en-CA" sz="3200" u="sng" dirty="0" smtClean="0">
                <a:solidFill>
                  <a:srgbClr val="C00000"/>
                </a:solidFill>
              </a:rPr>
              <a:t> </a:t>
            </a:r>
            <a:r>
              <a:rPr lang="en-CA" sz="3200" u="sng" dirty="0">
                <a:solidFill>
                  <a:srgbClr val="C00000"/>
                </a:solidFill>
              </a:rPr>
              <a:t>the </a:t>
            </a:r>
            <a:r>
              <a:rPr lang="en-CA" sz="3200" u="sng" dirty="0" smtClean="0">
                <a:solidFill>
                  <a:srgbClr val="C00000"/>
                </a:solidFill>
              </a:rPr>
              <a:t>Mo-</a:t>
            </a:r>
            <a:r>
              <a:rPr lang="en-CA" sz="3200" u="sng" dirty="0" err="1" smtClean="0">
                <a:solidFill>
                  <a:srgbClr val="C00000"/>
                </a:solidFill>
              </a:rPr>
              <a:t>edim</a:t>
            </a:r>
            <a:r>
              <a:rPr lang="en-CA" sz="3200" u="sng" dirty="0" smtClean="0">
                <a:solidFill>
                  <a:srgbClr val="C00000"/>
                </a:solidFill>
              </a:rPr>
              <a:t> </a:t>
            </a:r>
            <a:r>
              <a:rPr lang="en-CA" sz="3200" u="sng" dirty="0">
                <a:solidFill>
                  <a:srgbClr val="C00000"/>
                </a:solidFill>
              </a:rPr>
              <a:t>of </a:t>
            </a:r>
            <a:r>
              <a:rPr lang="en-CA" sz="3200" u="sng" dirty="0" smtClean="0">
                <a:solidFill>
                  <a:srgbClr val="0C27AC"/>
                </a:solidFill>
              </a:rPr>
              <a:t>Yahuah</a:t>
            </a:r>
            <a:r>
              <a:rPr lang="en-CA" sz="3200" dirty="0" smtClean="0">
                <a:solidFill>
                  <a:srgbClr val="0C27AC"/>
                </a:solidFill>
              </a:rPr>
              <a:t>: - </a:t>
            </a:r>
            <a:r>
              <a:rPr lang="en-CA" sz="3200" dirty="0" smtClean="0">
                <a:solidFill>
                  <a:srgbClr val="FF6600"/>
                </a:solidFill>
              </a:rPr>
              <a:t>Is there </a:t>
            </a:r>
            <a:r>
              <a:rPr lang="en-CA" sz="3200" b="1" u="sng" dirty="0" smtClean="0">
                <a:solidFill>
                  <a:srgbClr val="3E3EF0"/>
                </a:solidFill>
              </a:rPr>
              <a:t>a</a:t>
            </a:r>
            <a:r>
              <a:rPr lang="en-CA" sz="3200" b="1" dirty="0" smtClean="0">
                <a:solidFill>
                  <a:srgbClr val="3E3EF0"/>
                </a:solidFill>
              </a:rPr>
              <a:t> </a:t>
            </a:r>
            <a:r>
              <a:rPr lang="en-CA" sz="3200" b="1" u="sng" dirty="0" smtClean="0">
                <a:solidFill>
                  <a:srgbClr val="3E3EF0"/>
                </a:solidFill>
              </a:rPr>
              <a:t>Torah statute</a:t>
            </a:r>
            <a:r>
              <a:rPr lang="en-CA" sz="3200" dirty="0" smtClean="0">
                <a:solidFill>
                  <a:srgbClr val="FF6600"/>
                </a:solidFill>
              </a:rPr>
              <a:t> concerning </a:t>
            </a:r>
            <a:r>
              <a:rPr lang="en-CA" sz="3200" dirty="0">
                <a:solidFill>
                  <a:srgbClr val="FF6600"/>
                </a:solidFill>
              </a:rPr>
              <a:t>the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26</a:t>
            </a:r>
            <a:r>
              <a:rPr lang="en-CA" sz="3200" b="1" baseline="30000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r>
              <a:rPr lang="en-CA" sz="3200" dirty="0">
                <a:solidFill>
                  <a:srgbClr val="FF6600"/>
                </a:solidFill>
              </a:rPr>
              <a:t>cycle of the </a:t>
            </a:r>
            <a:r>
              <a:rPr lang="en-CA" sz="3200" b="1" dirty="0" smtClean="0">
                <a:solidFill>
                  <a:srgbClr val="0C27AC"/>
                </a:solidFill>
              </a:rPr>
              <a:t>1</a:t>
            </a:r>
            <a:r>
              <a:rPr lang="en-CA" sz="3200" b="1" baseline="30000" dirty="0" smtClean="0">
                <a:solidFill>
                  <a:srgbClr val="0C27AC"/>
                </a:solidFill>
              </a:rPr>
              <a:t>st</a:t>
            </a:r>
            <a:r>
              <a:rPr lang="en-CA" sz="3200" dirty="0" smtClean="0">
                <a:solidFill>
                  <a:srgbClr val="FF6600"/>
                </a:solidFill>
              </a:rPr>
              <a:t> month, </a:t>
            </a:r>
            <a:r>
              <a:rPr lang="en-CA" sz="3200" u="sng" dirty="0" smtClean="0">
                <a:solidFill>
                  <a:srgbClr val="FF6600"/>
                </a:solidFill>
              </a:rPr>
              <a:t>that could require </a:t>
            </a:r>
            <a:r>
              <a:rPr lang="en-CA" sz="3200" u="sng" dirty="0" smtClean="0">
                <a:solidFill>
                  <a:srgbClr val="0C27AC"/>
                </a:solidFill>
              </a:rPr>
              <a:t>Yahusha</a:t>
            </a:r>
            <a:r>
              <a:rPr lang="en-CA" sz="3200" u="sng" dirty="0" smtClean="0">
                <a:solidFill>
                  <a:srgbClr val="FF6600"/>
                </a:solidFill>
              </a:rPr>
              <a:t> to </a:t>
            </a:r>
            <a:r>
              <a:rPr lang="en-CA" sz="3200" b="1" u="sng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DO</a:t>
            </a:r>
            <a:r>
              <a:rPr lang="en-CA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,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r>
              <a:rPr lang="en-CA" sz="3200" u="sng" dirty="0" smtClean="0">
                <a:solidFill>
                  <a:srgbClr val="FF6600"/>
                </a:solidFill>
              </a:rPr>
              <a:t>and </a:t>
            </a:r>
            <a:r>
              <a:rPr lang="en-CA" sz="3200" b="1" u="sng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EXCLAIM</a:t>
            </a:r>
            <a:r>
              <a:rPr lang="en-CA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CA" sz="3200" dirty="0" smtClean="0">
                <a:solidFill>
                  <a:srgbClr val="FF6600"/>
                </a:solidFill>
              </a:rPr>
              <a:t> – </a:t>
            </a:r>
            <a:br>
              <a:rPr lang="en-CA" sz="3200" dirty="0" smtClean="0">
                <a:solidFill>
                  <a:srgbClr val="FF6600"/>
                </a:solidFill>
              </a:rPr>
            </a:br>
            <a:r>
              <a:rPr lang="en-CA" sz="3200" dirty="0" smtClean="0">
                <a:solidFill>
                  <a:srgbClr val="FF6600"/>
                </a:solidFill>
              </a:rPr>
              <a:t>“</a:t>
            </a:r>
            <a:r>
              <a:rPr lang="en-CA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I </a:t>
            </a:r>
            <a:r>
              <a:rPr lang="en-CA" sz="3200" b="1" u="sng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MUST</a:t>
            </a:r>
            <a:r>
              <a:rPr lang="en-CA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CA" sz="3200" dirty="0" smtClean="0">
                <a:solidFill>
                  <a:srgbClr val="FF6600"/>
                </a:solidFill>
              </a:rPr>
              <a:t>be </a:t>
            </a:r>
            <a:r>
              <a:rPr lang="en-CA" sz="3200" b="1" u="sng" dirty="0" smtClean="0">
                <a:solidFill>
                  <a:srgbClr val="3E3EF0"/>
                </a:solidFill>
              </a:rPr>
              <a:t>IN</a:t>
            </a:r>
            <a:r>
              <a:rPr lang="en-CA" sz="3200" u="sng" dirty="0" smtClean="0">
                <a:solidFill>
                  <a:srgbClr val="3E3EF0"/>
                </a:solidFill>
              </a:rPr>
              <a:t> the house</a:t>
            </a:r>
            <a:r>
              <a:rPr lang="en-CA" sz="3200" dirty="0" smtClean="0">
                <a:solidFill>
                  <a:srgbClr val="3E3EF0"/>
                </a:solidFill>
              </a:rPr>
              <a:t> of My Father!?” </a:t>
            </a:r>
            <a:endParaRPr lang="en-CA" sz="3200" dirty="0">
              <a:solidFill>
                <a:srgbClr val="3E3EF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515908" y="772273"/>
            <a:ext cx="2093720" cy="819644"/>
          </a:xfrm>
          <a:prstGeom prst="wedgeRoundRectCallout">
            <a:avLst>
              <a:gd name="adj1" fmla="val -124285"/>
              <a:gd name="adj2" fmla="val 67398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March 26 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dirty="0" smtClean="0"/>
              <a:t>Gregorian</a:t>
            </a:r>
            <a:endParaRPr lang="en-CA" sz="2400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3301608" y="5145139"/>
            <a:ext cx="4961859" cy="611577"/>
          </a:xfrm>
          <a:prstGeom prst="wedgeRoundRectCallout">
            <a:avLst>
              <a:gd name="adj1" fmla="val -53016"/>
              <a:gd name="adj2" fmla="val 39638"/>
              <a:gd name="adj3" fmla="val 16667"/>
            </a:avLst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0C27AC"/>
                </a:solidFill>
              </a:rPr>
              <a:t>Was Yahusha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discovered </a:t>
            </a:r>
            <a:r>
              <a:rPr lang="en-CA" sz="2800" b="1" u="sng" dirty="0" smtClean="0">
                <a:solidFill>
                  <a:schemeClr val="bg1"/>
                </a:solidFill>
              </a:rPr>
              <a:t>HERE</a:t>
            </a:r>
            <a:r>
              <a:rPr lang="en-CA" sz="2800" dirty="0" smtClean="0">
                <a:solidFill>
                  <a:schemeClr val="bg1"/>
                </a:solidFill>
              </a:rPr>
              <a:t>?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3392" y="3180019"/>
            <a:ext cx="1853070" cy="2047280"/>
            <a:chOff x="1023392" y="3180019"/>
            <a:chExt cx="1853070" cy="2047280"/>
          </a:xfrm>
        </p:grpSpPr>
        <p:sp>
          <p:nvSpPr>
            <p:cNvPr id="27" name="Right Brace 26"/>
            <p:cNvSpPr/>
            <p:nvPr/>
          </p:nvSpPr>
          <p:spPr>
            <a:xfrm rot="10800000">
              <a:off x="2626894" y="4222979"/>
              <a:ext cx="249568" cy="1004320"/>
            </a:xfrm>
            <a:prstGeom prst="rightBrace">
              <a:avLst>
                <a:gd name="adj1" fmla="val 50348"/>
                <a:gd name="adj2" fmla="val 77685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3392" y="3180019"/>
              <a:ext cx="1603178" cy="1423729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000" b="1" dirty="0" smtClean="0">
                  <a:solidFill>
                    <a:srgbClr val="FF0000"/>
                  </a:solidFill>
                </a:rPr>
                <a:t>Lunar </a:t>
              </a:r>
              <a:r>
                <a:rPr lang="en-CA" sz="2000" dirty="0" smtClean="0">
                  <a:solidFill>
                    <a:schemeClr val="bg1"/>
                  </a:solidFill>
                </a:rPr>
                <a:t>festival of  </a:t>
              </a:r>
              <a:r>
                <a:rPr lang="en-CA" sz="2000" dirty="0" smtClean="0">
                  <a:solidFill>
                    <a:srgbClr val="002060"/>
                  </a:solidFill>
                </a:rPr>
                <a:t>Unleavened Bread (?)</a:t>
              </a:r>
              <a:endParaRPr lang="en-CA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1023392" y="2068925"/>
            <a:ext cx="1732118" cy="1037175"/>
          </a:xfrm>
          <a:prstGeom prst="wedgeRoundRectCallout">
            <a:avLst>
              <a:gd name="adj1" fmla="val -54771"/>
              <a:gd name="adj2" fmla="val -6344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Cycle – </a:t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New </a:t>
            </a:r>
            <a:r>
              <a:rPr lang="en-CA" b="1" dirty="0" err="1" smtClean="0">
                <a:solidFill>
                  <a:srgbClr val="C00000"/>
                </a:solidFill>
              </a:rPr>
              <a:t>Moonth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rgbClr val="C00000"/>
                </a:solidFill>
              </a:rPr>
              <a:t>Day 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0841104" y="2231510"/>
            <a:ext cx="1309581" cy="1012925"/>
          </a:xfrm>
          <a:prstGeom prst="wedgeRoundRectCallout">
            <a:avLst>
              <a:gd name="adj1" fmla="val -28704"/>
              <a:gd name="adj2" fmla="val 92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>
                <a:solidFill>
                  <a:srgbClr val="3E3EF0"/>
                </a:solidFill>
              </a:rPr>
              <a:t>Yahuah’s </a:t>
            </a:r>
            <a:r>
              <a:rPr lang="en-CA" b="1" dirty="0" err="1" smtClean="0">
                <a:solidFill>
                  <a:srgbClr val="3E3EF0"/>
                </a:solidFill>
              </a:rPr>
              <a:t>Moedim</a:t>
            </a:r>
            <a:r>
              <a:rPr lang="en-CA" b="1" dirty="0" smtClean="0">
                <a:solidFill>
                  <a:srgbClr val="3E3EF0"/>
                </a:solidFill>
              </a:rPr>
              <a:t>!</a:t>
            </a:r>
            <a:br>
              <a:rPr lang="en-CA" b="1" dirty="0" smtClean="0">
                <a:solidFill>
                  <a:srgbClr val="3E3EF0"/>
                </a:solidFill>
              </a:rPr>
            </a:br>
            <a:r>
              <a:rPr lang="en-CA" b="1" dirty="0" smtClean="0">
                <a:solidFill>
                  <a:srgbClr val="3E3EF0"/>
                </a:solidFill>
                <a:sym typeface="Wingdings" panose="05000000000000000000" pitchFamily="2" charset="2"/>
              </a:rPr>
              <a:t></a:t>
            </a:r>
            <a:endParaRPr lang="en-CA" b="1" dirty="0">
              <a:solidFill>
                <a:srgbClr val="3E3EF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778231" y="6491590"/>
            <a:ext cx="372454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93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  <p:bldP spid="22" grpId="0" animBg="1"/>
      <p:bldP spid="25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ae\Desktop\Edit Tschoepe for CCC\2. Galatians &amp; Beggerly Elements\Galatians Art\questions12bk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1" y="0"/>
            <a:ext cx="13423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350044"/>
            <a:ext cx="8382000" cy="4260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400" dirty="0" smtClean="0">
                <a:solidFill>
                  <a:srgbClr val="9933FF"/>
                </a:solidFill>
              </a:rPr>
              <a:t>Considering CE </a:t>
            </a:r>
            <a:r>
              <a:rPr lang="en-CA" sz="3400" dirty="0" smtClean="0">
                <a:solidFill>
                  <a:srgbClr val="99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11, </a:t>
            </a:r>
            <a:r>
              <a:rPr lang="en-CA" sz="3400" dirty="0" smtClean="0">
                <a:solidFill>
                  <a:srgbClr val="9933FF"/>
                </a:solidFill>
              </a:rPr>
              <a:t>have you found any specific Scriptural reason why Yahusha would declare He was being obedient </a:t>
            </a:r>
            <a:br>
              <a:rPr lang="en-CA" sz="3400" dirty="0" smtClean="0">
                <a:solidFill>
                  <a:srgbClr val="9933FF"/>
                </a:solidFill>
              </a:rPr>
            </a:br>
            <a:r>
              <a:rPr lang="en-CA" sz="3400" dirty="0" smtClean="0">
                <a:solidFill>
                  <a:srgbClr val="9933FF"/>
                </a:solidFill>
              </a:rPr>
              <a:t>to the Will of  Yahuah</a:t>
            </a:r>
            <a:br>
              <a:rPr lang="en-CA" sz="3400" dirty="0" smtClean="0">
                <a:solidFill>
                  <a:srgbClr val="9933FF"/>
                </a:solidFill>
              </a:rPr>
            </a:br>
            <a:r>
              <a:rPr lang="en-CA" sz="3400" b="1" dirty="0" smtClean="0">
                <a:solidFill>
                  <a:schemeClr val="bg1"/>
                </a:solidFill>
              </a:rPr>
              <a:t>on Abib 26?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61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94" y="395893"/>
            <a:ext cx="11621806" cy="542493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6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en-CA" sz="6500" b="1" u="sng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OBEDIENCE</a:t>
            </a:r>
            <a:r>
              <a:rPr lang="en-CA" sz="6500" b="1" dirty="0" smtClean="0">
                <a:ln w="38100">
                  <a:solidFill>
                    <a:srgbClr val="0C27AC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to -</a:t>
            </a:r>
            <a: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44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 </a:t>
            </a:r>
            <a: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/>
            </a:r>
            <a:br>
              <a:rPr lang="en-CA" sz="8000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His Father’s Business!</a:t>
            </a:r>
            <a:b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8000" b="1" i="1" dirty="0" smtClean="0">
                <a:ln w="38100">
                  <a:solidFill>
                    <a:srgbClr val="0C27A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				 </a:t>
            </a:r>
            <a:r>
              <a:rPr lang="en-CA" sz="3400" dirty="0" smtClean="0"/>
              <a:t>Looking at CE </a:t>
            </a:r>
            <a:r>
              <a:rPr lang="en-CA" sz="3400" b="1" dirty="0" smtClean="0">
                <a:ln>
                  <a:solidFill>
                    <a:srgbClr val="0C27AC"/>
                  </a:solidFill>
                </a:ln>
                <a:solidFill>
                  <a:srgbClr val="FFFF00"/>
                </a:solidFill>
                <a:effectLst>
                  <a:glow rad="127000">
                    <a:srgbClr val="FFCC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96539" y="4055165"/>
            <a:ext cx="487938" cy="1415"/>
          </a:xfrm>
          <a:prstGeom prst="line">
            <a:avLst/>
          </a:prstGeom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18011" y="4442382"/>
            <a:ext cx="11244364" cy="198823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Luke </a:t>
            </a:r>
            <a:r>
              <a:rPr lang="en-US" sz="2800" b="1" dirty="0">
                <a:solidFill>
                  <a:srgbClr val="C00000"/>
                </a:solidFill>
              </a:rPr>
              <a:t>2:49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>
                <a:solidFill>
                  <a:srgbClr val="00FF99"/>
                </a:solidFill>
              </a:rPr>
              <a:t>He said to them, Why were you looking for me? </a:t>
            </a:r>
            <a:r>
              <a:rPr lang="en-US" sz="2800" b="1" dirty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did you not </a:t>
            </a:r>
            <a:r>
              <a:rPr lang="en-US" sz="28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	know </a:t>
            </a:r>
            <a:r>
              <a:rPr lang="en-US" sz="2800" b="1" dirty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that I would be</a:t>
            </a:r>
            <a:r>
              <a:rPr lang="en-US" sz="4000" b="1" dirty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40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IN THE HOUSE</a:t>
            </a:r>
            <a:r>
              <a:rPr lang="en-US" sz="40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of </a:t>
            </a:r>
            <a:r>
              <a:rPr lang="en-US" sz="2800" b="1" dirty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my Father</a:t>
            </a:r>
            <a:r>
              <a:rPr lang="en-US" sz="2800" b="1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</a:rPr>
              <a:t>?      											</a:t>
            </a:r>
            <a:r>
              <a:rPr lang="en-US" dirty="0" smtClean="0">
                <a:solidFill>
                  <a:schemeClr val="bg1"/>
                </a:solidFill>
                <a:effectLst/>
              </a:rPr>
              <a:t>Ancient Eastern Texts: Aramaic 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of  the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Peshitta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37975" y="6492875"/>
            <a:ext cx="400049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2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1" y="2296141"/>
            <a:ext cx="6209734" cy="426939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59" y="1493748"/>
            <a:ext cx="11486608" cy="48832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85" y="161925"/>
            <a:ext cx="11493502" cy="1200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9251" y="5251058"/>
            <a:ext cx="524141" cy="415068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ular Callout 9"/>
          <p:cNvSpPr/>
          <p:nvPr/>
        </p:nvSpPr>
        <p:spPr>
          <a:xfrm>
            <a:off x="459020" y="4445844"/>
            <a:ext cx="2096343" cy="463421"/>
          </a:xfrm>
          <a:prstGeom prst="wedgeRoundRectCallout">
            <a:avLst>
              <a:gd name="adj1" fmla="val -33073"/>
              <a:gd name="adj2" fmla="val 19948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Conjunction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87842" y="5202705"/>
            <a:ext cx="2257898" cy="463421"/>
          </a:xfrm>
          <a:prstGeom prst="wedgeRoundRectCallout">
            <a:avLst>
              <a:gd name="adj1" fmla="val 81504"/>
              <a:gd name="adj2" fmla="val -18523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Sliver Moon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78574" y="3443099"/>
            <a:ext cx="1919307" cy="612648"/>
          </a:xfrm>
          <a:prstGeom prst="wedgeRoundRectCallout">
            <a:avLst>
              <a:gd name="adj1" fmla="val 88919"/>
              <a:gd name="adj2" fmla="val 225023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685" y="5627409"/>
            <a:ext cx="426758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990211" y="4201667"/>
            <a:ext cx="484788" cy="389466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511650" y="4201667"/>
            <a:ext cx="426758" cy="3894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ounded Rectangular Callout 16"/>
          <p:cNvSpPr/>
          <p:nvPr/>
        </p:nvSpPr>
        <p:spPr>
          <a:xfrm>
            <a:off x="4986815" y="2413337"/>
            <a:ext cx="2268542" cy="1129192"/>
          </a:xfrm>
          <a:prstGeom prst="wedgeRoundRectCallout">
            <a:avLst>
              <a:gd name="adj1" fmla="val -17380"/>
              <a:gd name="adj2" fmla="val 1046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New </a:t>
            </a:r>
            <a:r>
              <a:rPr lang="en-CA" sz="2800" b="1" dirty="0" err="1" smtClean="0">
                <a:solidFill>
                  <a:schemeClr val="bg1"/>
                </a:solidFill>
              </a:rPr>
              <a:t>Moonth</a:t>
            </a:r>
            <a:r>
              <a:rPr lang="en-CA" sz="2800" b="1" dirty="0" smtClean="0">
                <a:solidFill>
                  <a:schemeClr val="bg1"/>
                </a:solidFill>
              </a:rPr>
              <a:t> Day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37796" y="5251058"/>
            <a:ext cx="476311" cy="415068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le 19"/>
          <p:cNvSpPr/>
          <p:nvPr/>
        </p:nvSpPr>
        <p:spPr>
          <a:xfrm>
            <a:off x="454890" y="1549276"/>
            <a:ext cx="450967" cy="364986"/>
          </a:xfrm>
          <a:prstGeom prst="roundRect">
            <a:avLst>
              <a:gd name="adj" fmla="val 29630"/>
            </a:avLst>
          </a:prstGeom>
          <a:noFill/>
          <a:ln w="76200">
            <a:solidFill>
              <a:srgbClr val="00FF99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140736" y="974777"/>
            <a:ext cx="2449139" cy="967237"/>
          </a:xfrm>
          <a:prstGeom prst="rect">
            <a:avLst/>
          </a:prstGeom>
          <a:noFill/>
          <a:ln w="57150">
            <a:solidFill>
              <a:srgbClr val="D73D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1374471" y="517590"/>
            <a:ext cx="1919307" cy="489040"/>
          </a:xfrm>
          <a:prstGeom prst="wedgeRoundRectCallout">
            <a:avLst>
              <a:gd name="adj1" fmla="val -957"/>
              <a:gd name="adj2" fmla="val 4478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1899" y="3800921"/>
            <a:ext cx="519959" cy="389466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65363" y="3949635"/>
            <a:ext cx="921452" cy="0"/>
          </a:xfrm>
          <a:prstGeom prst="straightConnector1">
            <a:avLst/>
          </a:prstGeom>
          <a:ln w="76200">
            <a:solidFill>
              <a:srgbClr val="9933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95874" y="5943664"/>
            <a:ext cx="1281718" cy="2591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665603" y="6121777"/>
            <a:ext cx="4986068" cy="612648"/>
          </a:xfrm>
          <a:prstGeom prst="wedgeRoundRectCallout">
            <a:avLst>
              <a:gd name="adj1" fmla="val 12035"/>
              <a:gd name="adj2" fmla="val -119519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The  Shaneh New Year Day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44325" y="6448165"/>
            <a:ext cx="385102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63</a:t>
            </a:fld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1140737" y="1487359"/>
            <a:ext cx="804795" cy="437541"/>
          </a:xfrm>
          <a:prstGeom prst="roundRect">
            <a:avLst>
              <a:gd name="adj" fmla="val 43346"/>
            </a:avLst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ular Callout 11"/>
          <p:cNvSpPr/>
          <p:nvPr/>
        </p:nvSpPr>
        <p:spPr>
          <a:xfrm>
            <a:off x="7623390" y="2113741"/>
            <a:ext cx="4449320" cy="4634192"/>
          </a:xfrm>
          <a:prstGeom prst="wedgeRoundRectCallout">
            <a:avLst>
              <a:gd name="adj1" fmla="val -59446"/>
              <a:gd name="adj2" fmla="val -282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As documented by Morgenstern, </a:t>
            </a:r>
            <a:r>
              <a:rPr lang="en-CA" sz="3200" u="sng" dirty="0" smtClean="0">
                <a:solidFill>
                  <a:schemeClr val="bg1"/>
                </a:solidFill>
              </a:rPr>
              <a:t>and </a:t>
            </a:r>
            <a:r>
              <a:rPr lang="en-CA" sz="3200" dirty="0" smtClean="0">
                <a:solidFill>
                  <a:schemeClr val="bg1"/>
                </a:solidFill>
              </a:rPr>
              <a:t>p</a:t>
            </a:r>
            <a:r>
              <a:rPr lang="en-CA" sz="3200" u="sng" dirty="0" smtClean="0">
                <a:solidFill>
                  <a:schemeClr val="bg1"/>
                </a:solidFill>
              </a:rPr>
              <a:t>roven</a:t>
            </a:r>
            <a:r>
              <a:rPr lang="en-CA" sz="3200" dirty="0" smtClean="0">
                <a:solidFill>
                  <a:schemeClr val="bg1"/>
                </a:solidFill>
              </a:rPr>
              <a:t>, the sliver moon </a:t>
            </a:r>
            <a:r>
              <a:rPr lang="en-CA" sz="3200" b="1" u="sng" dirty="0" smtClean="0">
                <a:solidFill>
                  <a:schemeClr val="bg1"/>
                </a:solidFill>
              </a:rPr>
              <a:t>PRIOR TO THE TEQUFAH</a:t>
            </a:r>
            <a:r>
              <a:rPr lang="en-CA" sz="3200" dirty="0" smtClean="0">
                <a:solidFill>
                  <a:schemeClr val="bg1"/>
                </a:solidFill>
              </a:rPr>
              <a:t> was chosen in this era, as the beginning of their new year. (</a:t>
            </a:r>
            <a:r>
              <a:rPr lang="en-CA" sz="3200" dirty="0" smtClean="0">
                <a:solidFill>
                  <a:srgbClr val="FF0000"/>
                </a:solidFill>
              </a:rPr>
              <a:t>Most likely a 13</a:t>
            </a:r>
            <a:r>
              <a:rPr lang="en-CA" sz="3200" baseline="30000" dirty="0" smtClean="0">
                <a:solidFill>
                  <a:srgbClr val="FF0000"/>
                </a:solidFill>
              </a:rPr>
              <a:t>th</a:t>
            </a:r>
            <a:r>
              <a:rPr lang="en-CA" sz="3200" dirty="0" smtClean="0">
                <a:solidFill>
                  <a:srgbClr val="FF0000"/>
                </a:solidFill>
              </a:rPr>
              <a:t> lunar month!</a:t>
            </a:r>
            <a:r>
              <a:rPr lang="en-CA" sz="3200" dirty="0" smtClean="0">
                <a:solidFill>
                  <a:schemeClr val="bg1"/>
                </a:solidFill>
              </a:rPr>
              <a:t>)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8508" y="4206275"/>
            <a:ext cx="2740383" cy="2597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1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304800">
                    <a:srgbClr val="00FF99"/>
                  </a:glow>
                </a:effectLst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304800">
                    <a:srgbClr val="00FF99"/>
                  </a:glow>
                </a:effectLst>
              </a:rPr>
              <a:t>st</a:t>
            </a:r>
            <a:r>
              <a:rPr lang="en-CA" sz="1100" dirty="0" smtClean="0">
                <a:solidFill>
                  <a:srgbClr val="0000FF"/>
                </a:solidFill>
                <a:effectLst>
                  <a:glow rad="304800">
                    <a:srgbClr val="00FF99"/>
                  </a:glow>
                </a:effectLst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266700">
                    <a:srgbClr val="00FF99"/>
                  </a:glow>
                </a:effectLst>
              </a:rPr>
              <a:t>3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/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  <a:effectLst/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  <a:effectLst/>
              </a:rPr>
              <a:t> </a:t>
            </a:r>
            <a:r>
              <a:rPr lang="en-CA" sz="1100" b="1" dirty="0" smtClean="0">
                <a:solidFill>
                  <a:srgbClr val="660033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/>
              </a:rPr>
              <a:t>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8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10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14</a:t>
            </a:r>
          </a:p>
          <a:p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15</a:t>
            </a:r>
            <a:endParaRPr lang="en-CA" sz="11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68747" y="5032966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CC       </a:t>
            </a:r>
            <a:r>
              <a:rPr lang="en-CA" sz="2800" dirty="0" smtClean="0">
                <a:solidFill>
                  <a:schemeClr val="bg1"/>
                </a:solidFill>
              </a:rPr>
              <a:t>Month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211" y="555360"/>
            <a:ext cx="2753064" cy="5238538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schemeClr val="bg1"/>
                </a:solidFill>
              </a:rPr>
              <a:t>3</a:t>
            </a:r>
            <a:endParaRPr lang="en-CA" sz="1100" dirty="0">
              <a:solidFill>
                <a:schemeClr val="bg1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schemeClr val="bg1"/>
                </a:solidFill>
              </a:rPr>
              <a:t>4</a:t>
            </a:r>
            <a:endParaRPr lang="en-CA" sz="1100" dirty="0">
              <a:solidFill>
                <a:schemeClr val="bg1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schemeClr val="bg1"/>
                </a:solidFill>
              </a:rPr>
              <a:t>5</a:t>
            </a:r>
            <a:endParaRPr lang="en-CA" sz="1100" dirty="0">
              <a:solidFill>
                <a:schemeClr val="bg1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9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CCFF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ysClr val="windowText" lastClr="000000"/>
                </a:solidFill>
                <a:effectLst>
                  <a:glow rad="127000">
                    <a:srgbClr val="00FF99"/>
                  </a:glow>
                </a:effectLst>
              </a:rPr>
              <a:t>5</a:t>
            </a:r>
            <a:r>
              <a:rPr lang="en-CA" sz="1100" b="1" baseline="30000" dirty="0">
                <a:solidFill>
                  <a:sysClr val="windowText" lastClr="000000"/>
                </a:solidFill>
                <a:effectLst>
                  <a:glow rad="127000">
                    <a:srgbClr val="00FF99"/>
                  </a:glow>
                </a:effectLst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 </a:t>
            </a:r>
            <a:r>
              <a:rPr lang="en-CA" sz="1100" b="1" dirty="0" smtClean="0">
                <a:solidFill>
                  <a:srgbClr val="660033"/>
                </a:solidFill>
              </a:rPr>
              <a:t> (Thu) 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23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>
                  <a:glow rad="190500">
                    <a:srgbClr val="00FF99"/>
                  </a:glow>
                </a:effectLst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190500">
                    <a:srgbClr val="00FF99"/>
                  </a:glow>
                </a:effectLst>
              </a:rPr>
              <a:t>s</a:t>
            </a:r>
            <a:r>
              <a:rPr lang="en-CA" sz="1100" b="1" baseline="30000" dirty="0">
                <a:solidFill>
                  <a:srgbClr val="660033"/>
                </a:solidFill>
              </a:rPr>
              <a:t>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266700">
                    <a:srgbClr val="00FF99"/>
                  </a:glow>
                </a:effectLst>
              </a:rPr>
              <a:t>24</a:t>
            </a:r>
            <a:endParaRPr lang="en-CA" sz="1100" b="1" dirty="0">
              <a:solidFill>
                <a:prstClr val="black"/>
              </a:solidFill>
              <a:effectLst>
                <a:glow rad="2667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/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  <a:effectLst/>
              </a:rPr>
              <a:t>nd</a:t>
            </a:r>
            <a:r>
              <a:rPr lang="en-CA" sz="1100" b="1" dirty="0">
                <a:solidFill>
                  <a:srgbClr val="660033"/>
                </a:solidFill>
                <a:effectLst>
                  <a:glow rad="127000">
                    <a:srgbClr val="00FF99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25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</a:rPr>
              <a:t>26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27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28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29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30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2128" y="1523230"/>
            <a:ext cx="1675582" cy="38106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1</a:t>
            </a:r>
            <a:r>
              <a:rPr lang="en-CA" sz="2400" baseline="30000" dirty="0" smtClean="0">
                <a:solidFill>
                  <a:srgbClr val="002060"/>
                </a:solidFill>
              </a:rPr>
              <a:t>st</a:t>
            </a:r>
            <a:r>
              <a:rPr lang="en-CA" sz="2400" dirty="0" smtClean="0">
                <a:solidFill>
                  <a:srgbClr val="002060"/>
                </a:solidFill>
              </a:rPr>
              <a:t> Month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9056" y="3517608"/>
            <a:ext cx="3505001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96515" y="3795894"/>
            <a:ext cx="4632541" cy="3373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65605" y="4182980"/>
            <a:ext cx="10230643" cy="45631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3258253" y="3172323"/>
            <a:ext cx="3077752" cy="599341"/>
          </a:xfrm>
          <a:prstGeom prst="wedgeRoundRectCallout">
            <a:avLst>
              <a:gd name="adj1" fmla="val -49694"/>
              <a:gd name="adj2" fmla="val 88708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March 23 </a:t>
            </a:r>
            <a:r>
              <a:rPr lang="en-CA" sz="2400" dirty="0"/>
              <a:t> </a:t>
            </a:r>
            <a:r>
              <a:rPr lang="en-CA" sz="2400" dirty="0" smtClean="0"/>
              <a:t> </a:t>
            </a:r>
            <a:r>
              <a:rPr lang="en-CA" sz="2400" b="1" dirty="0" smtClean="0"/>
              <a:t>Gregorian</a:t>
            </a:r>
            <a:endParaRPr lang="en-CA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8263" y="4691664"/>
            <a:ext cx="10244352" cy="70823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79109" y="5225766"/>
            <a:ext cx="8106465" cy="1503153"/>
          </a:xfrm>
          <a:prstGeom prst="wedgeRoundRectCallout">
            <a:avLst>
              <a:gd name="adj1" fmla="val -31042"/>
              <a:gd name="adj2" fmla="val -85747"/>
              <a:gd name="adj3" fmla="val 16667"/>
            </a:avLst>
          </a:prstGeom>
          <a:solidFill>
            <a:schemeClr val="accent2"/>
          </a:solidFill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FF6600"/>
                </a:solidFill>
              </a:rPr>
              <a:t>Here is the 3</a:t>
            </a:r>
            <a:r>
              <a:rPr lang="en-CA" sz="3200" baseline="30000" dirty="0" smtClean="0">
                <a:solidFill>
                  <a:srgbClr val="FF6600"/>
                </a:solidFill>
              </a:rPr>
              <a:t>rd</a:t>
            </a:r>
            <a:r>
              <a:rPr lang="en-CA" sz="3200" dirty="0" smtClean="0">
                <a:solidFill>
                  <a:srgbClr val="FF6600"/>
                </a:solidFill>
              </a:rPr>
              <a:t> day – </a:t>
            </a:r>
            <a:r>
              <a:rPr lang="en-CA" sz="3200" dirty="0" smtClean="0">
                <a:solidFill>
                  <a:schemeClr val="bg1"/>
                </a:solidFill>
              </a:rPr>
              <a:t>(1</a:t>
            </a:r>
            <a:r>
              <a:rPr lang="en-CA" sz="3200" baseline="30000" dirty="0" smtClean="0">
                <a:solidFill>
                  <a:schemeClr val="bg1"/>
                </a:solidFill>
              </a:rPr>
              <a:t>st</a:t>
            </a:r>
            <a:r>
              <a:rPr lang="en-CA" sz="3200" dirty="0" smtClean="0">
                <a:solidFill>
                  <a:schemeClr val="bg1"/>
                </a:solidFill>
              </a:rPr>
              <a:t> cycle of the week) </a:t>
            </a:r>
            <a:r>
              <a:rPr lang="en-CA" sz="3200" dirty="0" smtClean="0">
                <a:solidFill>
                  <a:srgbClr val="FF0000"/>
                </a:solidFill>
              </a:rPr>
              <a:t>after the feast of the Yahudim.  </a:t>
            </a:r>
            <a:r>
              <a:rPr lang="en-CA" sz="3200" dirty="0" smtClean="0">
                <a:solidFill>
                  <a:srgbClr val="002060"/>
                </a:solidFill>
              </a:rPr>
              <a:t>Luke 2:42 - 46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47726" y="245923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</a:t>
            </a:r>
            <a:r>
              <a:rPr lang="en-CA" sz="2800" u="sng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13 </a:t>
            </a:r>
            <a:r>
              <a:rPr lang="en-CA" sz="2800" dirty="0" smtClean="0">
                <a:solidFill>
                  <a:prstClr val="black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investigation</a:t>
            </a:r>
            <a:endParaRPr lang="en-CA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495675" y="994876"/>
            <a:ext cx="8520159" cy="2052099"/>
          </a:xfrm>
          <a:prstGeom prst="wedgeRoundRectCallout">
            <a:avLst>
              <a:gd name="adj1" fmla="val 36258"/>
              <a:gd name="adj2" fmla="val 5987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4775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en-CA" sz="3200" dirty="0" smtClean="0">
                <a:solidFill>
                  <a:srgbClr val="FF6600"/>
                </a:solidFill>
              </a:rPr>
              <a:t>Did the </a:t>
            </a:r>
            <a:r>
              <a:rPr lang="en-CA" sz="3200" b="1" dirty="0" smtClean="0">
                <a:solidFill>
                  <a:srgbClr val="3E3EF0"/>
                </a:solidFill>
              </a:rPr>
              <a:t>Torah’s statutes </a:t>
            </a:r>
            <a:r>
              <a:rPr lang="en-CA" sz="3200" dirty="0" smtClean="0">
                <a:solidFill>
                  <a:srgbClr val="FF6600"/>
                </a:solidFill>
              </a:rPr>
              <a:t>require </a:t>
            </a:r>
            <a:r>
              <a:rPr lang="en-CA" sz="3200" dirty="0" smtClean="0">
                <a:solidFill>
                  <a:srgbClr val="3E3EF0"/>
                </a:solidFill>
              </a:rPr>
              <a:t>Yahusha,</a:t>
            </a:r>
            <a:r>
              <a:rPr lang="en-CA" sz="3200" dirty="0" smtClean="0">
                <a:solidFill>
                  <a:srgbClr val="FF6600"/>
                </a:solidFill>
              </a:rPr>
              <a:t> on the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3</a:t>
            </a:r>
            <a:r>
              <a:rPr lang="en-CA" sz="3200" b="1" baseline="30000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rd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“</a:t>
            </a:r>
            <a:r>
              <a:rPr lang="en-CA" sz="3200" i="1" dirty="0" smtClean="0">
                <a:solidFill>
                  <a:srgbClr val="002060"/>
                </a:solidFill>
              </a:rPr>
              <a:t>day</a:t>
            </a:r>
            <a:r>
              <a:rPr lang="en-CA" sz="3200" dirty="0" smtClean="0">
                <a:solidFill>
                  <a:srgbClr val="002060"/>
                </a:solidFill>
              </a:rPr>
              <a:t>”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r>
              <a:rPr lang="en-CA" sz="3200" u="sng" dirty="0">
                <a:solidFill>
                  <a:srgbClr val="FF6600"/>
                </a:solidFill>
              </a:rPr>
              <a:t>of the </a:t>
            </a:r>
            <a:r>
              <a:rPr lang="en-CA" sz="3200" u="sng" dirty="0" smtClean="0">
                <a:solidFill>
                  <a:srgbClr val="FF6600"/>
                </a:solidFill>
              </a:rPr>
              <a:t>1</a:t>
            </a:r>
            <a:r>
              <a:rPr lang="en-CA" sz="3200" u="sng" baseline="30000" dirty="0" smtClean="0">
                <a:solidFill>
                  <a:srgbClr val="FF6600"/>
                </a:solidFill>
              </a:rPr>
              <a:t>st</a:t>
            </a:r>
            <a:r>
              <a:rPr lang="en-CA" sz="3200" u="sng" dirty="0" smtClean="0">
                <a:solidFill>
                  <a:srgbClr val="FF6600"/>
                </a:solidFill>
              </a:rPr>
              <a:t> month</a:t>
            </a:r>
            <a:r>
              <a:rPr lang="en-CA" sz="3200" dirty="0">
                <a:solidFill>
                  <a:srgbClr val="FF6600"/>
                </a:solidFill>
              </a:rPr>
              <a:t>, </a:t>
            </a:r>
            <a:r>
              <a:rPr lang="en-CA" sz="3200" dirty="0" smtClean="0">
                <a:solidFill>
                  <a:srgbClr val="FF6600"/>
                </a:solidFill>
              </a:rPr>
              <a:t>to be </a:t>
            </a:r>
            <a:r>
              <a:rPr lang="en-CA" sz="3200" b="1" u="sng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IN THE HOUSE OF  YAHUAH</a:t>
            </a:r>
            <a:r>
              <a:rPr lang="en-CA" sz="3200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,</a:t>
            </a:r>
            <a:r>
              <a:rPr lang="en-CA" sz="3200" dirty="0" smtClean="0">
                <a:solidFill>
                  <a:srgbClr val="FF6600"/>
                </a:solidFill>
              </a:rPr>
              <a:t> - “</a:t>
            </a:r>
            <a:r>
              <a:rPr lang="en-CA" sz="3200" dirty="0" smtClean="0">
                <a:solidFill>
                  <a:srgbClr val="0C27AC"/>
                </a:solidFill>
              </a:rPr>
              <a:t>about </a:t>
            </a:r>
            <a:r>
              <a:rPr lang="en-CA" sz="3200" dirty="0">
                <a:solidFill>
                  <a:srgbClr val="0C27AC"/>
                </a:solidFill>
              </a:rPr>
              <a:t>My Father’s </a:t>
            </a:r>
            <a:r>
              <a:rPr lang="en-CA" sz="3200" dirty="0" smtClean="0">
                <a:solidFill>
                  <a:srgbClr val="0C27AC"/>
                </a:solidFill>
              </a:rPr>
              <a:t>business</a:t>
            </a:r>
            <a:r>
              <a:rPr lang="en-CA" sz="3200" dirty="0" smtClean="0">
                <a:solidFill>
                  <a:srgbClr val="FF6600"/>
                </a:solidFill>
              </a:rPr>
              <a:t>”? </a:t>
            </a:r>
            <a:endParaRPr lang="en-CA" sz="3200" dirty="0">
              <a:solidFill>
                <a:srgbClr val="FF66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8178" y="3677444"/>
            <a:ext cx="1553805" cy="1016001"/>
            <a:chOff x="1316395" y="4887865"/>
            <a:chExt cx="1553805" cy="10160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22989" y="5075931"/>
              <a:ext cx="1047211" cy="3863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316395" y="4887865"/>
              <a:ext cx="1551014" cy="1016001"/>
              <a:chOff x="1316395" y="4869759"/>
              <a:chExt cx="1551014" cy="101600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20800" y="4869759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19051" y="5208426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16395" y="5547093"/>
                <a:ext cx="499533" cy="338667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818584" y="5398355"/>
                <a:ext cx="1048825" cy="23340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15928" y="5732903"/>
                <a:ext cx="1051481" cy="6802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878366" y="2223478"/>
            <a:ext cx="1976863" cy="1929141"/>
            <a:chOff x="878366" y="1089832"/>
            <a:chExt cx="1976863" cy="1445530"/>
          </a:xfrm>
        </p:grpSpPr>
        <p:sp>
          <p:nvSpPr>
            <p:cNvPr id="29" name="Right Brace 28"/>
            <p:cNvSpPr/>
            <p:nvPr/>
          </p:nvSpPr>
          <p:spPr>
            <a:xfrm rot="10800000">
              <a:off x="2641085" y="1706888"/>
              <a:ext cx="214144" cy="828474"/>
            </a:xfrm>
            <a:prstGeom prst="rightBrace">
              <a:avLst>
                <a:gd name="adj1" fmla="val 50348"/>
                <a:gd name="adj2" fmla="val 77685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78366" y="1089832"/>
              <a:ext cx="1603178" cy="1066479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000" b="1" dirty="0" smtClean="0">
                  <a:solidFill>
                    <a:srgbClr val="FF0000"/>
                  </a:solidFill>
                </a:rPr>
                <a:t>Lunar</a:t>
              </a:r>
              <a:r>
                <a:rPr lang="en-CA" sz="2000" dirty="0" smtClean="0">
                  <a:solidFill>
                    <a:srgbClr val="002060"/>
                  </a:solidFill>
                </a:rPr>
                <a:t>  festival of  Unleavened Bread (?)</a:t>
              </a:r>
              <a:endParaRPr lang="en-CA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Curved Left Arrow 11"/>
          <p:cNvSpPr/>
          <p:nvPr/>
        </p:nvSpPr>
        <p:spPr>
          <a:xfrm>
            <a:off x="10896248" y="3234270"/>
            <a:ext cx="1171867" cy="1724229"/>
          </a:xfrm>
          <a:prstGeom prst="curvedLeftArrow">
            <a:avLst>
              <a:gd name="adj1" fmla="val 12900"/>
              <a:gd name="adj2" fmla="val 50000"/>
              <a:gd name="adj3" fmla="val 31698"/>
            </a:avLst>
          </a:prstGeom>
          <a:solidFill>
            <a:srgbClr val="FFFF00"/>
          </a:solidFill>
          <a:ln w="38100">
            <a:solidFill>
              <a:srgbClr val="D73DCC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716426" y="6492636"/>
            <a:ext cx="475574" cy="349250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64</a:t>
            </a:fld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1029920" y="583465"/>
            <a:ext cx="1675582" cy="373665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rgbClr val="002060"/>
                </a:solidFill>
              </a:rPr>
              <a:t>New</a:t>
            </a: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1400" dirty="0" err="1" smtClean="0">
                <a:solidFill>
                  <a:srgbClr val="002060"/>
                </a:solidFill>
              </a:rPr>
              <a:t>Moonth</a:t>
            </a: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1400" dirty="0" smtClean="0">
                <a:solidFill>
                  <a:srgbClr val="002060"/>
                </a:solidFill>
              </a:rPr>
              <a:t>Day</a:t>
            </a:r>
            <a:endParaRPr lang="en-CA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1" grpId="0" animBg="1"/>
      <p:bldP spid="15" grpId="0" animBg="1"/>
      <p:bldP spid="2" grpId="1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629399" y="3466796"/>
            <a:ext cx="4602467" cy="29340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9933FF"/>
                </a:solidFill>
              </a:rPr>
              <a:t>OK!</a:t>
            </a:r>
            <a:r>
              <a:rPr lang="en-CA" sz="3200" dirty="0" smtClean="0">
                <a:solidFill>
                  <a:srgbClr val="9933FF"/>
                </a:solidFill>
              </a:rPr>
              <a:t>  </a:t>
            </a:r>
            <a:r>
              <a:rPr lang="en-CA" sz="3200" dirty="0" smtClean="0">
                <a:solidFill>
                  <a:srgbClr val="9933FF"/>
                </a:solidFill>
                <a:sym typeface="Wingdings" panose="05000000000000000000" pitchFamily="2" charset="2"/>
              </a:rPr>
              <a:t></a:t>
            </a:r>
            <a:r>
              <a:rPr lang="en-CA" sz="3200" dirty="0" smtClean="0">
                <a:solidFill>
                  <a:srgbClr val="9933FF"/>
                </a:solidFill>
              </a:rPr>
              <a:t> </a:t>
            </a:r>
            <a:br>
              <a:rPr lang="en-CA" sz="3200" dirty="0" smtClean="0">
                <a:solidFill>
                  <a:srgbClr val="9933FF"/>
                </a:solidFill>
              </a:rPr>
            </a:br>
            <a:r>
              <a:rPr lang="en-CA" sz="3200" b="1" dirty="0" smtClean="0">
                <a:solidFill>
                  <a:srgbClr val="9933FF"/>
                </a:solidFill>
              </a:rPr>
              <a:t>Moving onto the </a:t>
            </a:r>
            <a:br>
              <a:rPr lang="en-CA" sz="3200" b="1" dirty="0" smtClean="0">
                <a:solidFill>
                  <a:srgbClr val="9933FF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next step </a:t>
            </a:r>
            <a:r>
              <a:rPr lang="en-CA" sz="3200" b="1" dirty="0" smtClean="0">
                <a:solidFill>
                  <a:srgbClr val="9933FF"/>
                </a:solidFill>
              </a:rPr>
              <a:t/>
            </a:r>
            <a:br>
              <a:rPr lang="en-CA" sz="3200" b="1" dirty="0" smtClean="0">
                <a:solidFill>
                  <a:srgbClr val="9933FF"/>
                </a:solidFill>
              </a:rPr>
            </a:br>
            <a:r>
              <a:rPr lang="en-CA" sz="3200" b="1" dirty="0" smtClean="0">
                <a:solidFill>
                  <a:srgbClr val="9933FF"/>
                </a:solidFill>
              </a:rPr>
              <a:t>of this journey.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65</a:t>
            </a:fld>
            <a:endParaRPr lang="en-US" sz="1400" dirty="0"/>
          </a:p>
        </p:txBody>
      </p:sp>
      <p:pic>
        <p:nvPicPr>
          <p:cNvPr id="2050" name="Picture 2" descr="C:\Users\Rae\Desktop\Edit Tschoepe for CCC\2. Galatians &amp; Beggerly Elements\Galatians Art\twisting scri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" y="2618274"/>
            <a:ext cx="5822331" cy="3071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4634" y="296376"/>
            <a:ext cx="11292866" cy="2052099"/>
          </a:xfrm>
          <a:prstGeom prst="wedgeRoundRectCallout">
            <a:avLst>
              <a:gd name="adj1" fmla="val -22897"/>
              <a:gd name="adj2" fmla="val 7720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04775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en-CA" sz="3200" dirty="0" smtClean="0">
                <a:solidFill>
                  <a:srgbClr val="FF6600"/>
                </a:solidFill>
              </a:rPr>
              <a:t>To say the </a:t>
            </a:r>
            <a:r>
              <a:rPr lang="en-CA" sz="3200" b="1" dirty="0" smtClean="0">
                <a:solidFill>
                  <a:srgbClr val="3E3EF0"/>
                </a:solidFill>
              </a:rPr>
              <a:t>Torah’s statutes </a:t>
            </a:r>
            <a:r>
              <a:rPr lang="en-CA" sz="3200" dirty="0" smtClean="0">
                <a:solidFill>
                  <a:srgbClr val="FF6600"/>
                </a:solidFill>
              </a:rPr>
              <a:t>require </a:t>
            </a:r>
            <a:r>
              <a:rPr lang="en-CA" sz="3200" dirty="0" smtClean="0">
                <a:solidFill>
                  <a:srgbClr val="3E3EF0"/>
                </a:solidFill>
              </a:rPr>
              <a:t>Yahusha,</a:t>
            </a:r>
            <a:r>
              <a:rPr lang="en-CA" sz="3200" dirty="0" smtClean="0">
                <a:solidFill>
                  <a:srgbClr val="FF6600"/>
                </a:solidFill>
              </a:rPr>
              <a:t> on the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3</a:t>
            </a:r>
            <a:r>
              <a:rPr lang="en-CA" sz="3200" b="1" baseline="30000" dirty="0" smtClean="0">
                <a:solidFill>
                  <a:srgbClr val="0C27AC"/>
                </a:solidFill>
                <a:effectLst>
                  <a:glow rad="127000">
                    <a:srgbClr val="FFCCFF"/>
                  </a:glow>
                </a:effectLst>
              </a:rPr>
              <a:t>rd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“</a:t>
            </a:r>
            <a:r>
              <a:rPr lang="en-CA" sz="3200" i="1" dirty="0" smtClean="0">
                <a:solidFill>
                  <a:srgbClr val="002060"/>
                </a:solidFill>
              </a:rPr>
              <a:t>day</a:t>
            </a:r>
            <a:r>
              <a:rPr lang="en-CA" sz="3200" dirty="0" smtClean="0">
                <a:solidFill>
                  <a:srgbClr val="002060"/>
                </a:solidFill>
              </a:rPr>
              <a:t>”</a:t>
            </a:r>
            <a:r>
              <a:rPr lang="en-CA" sz="3200" dirty="0" smtClean="0">
                <a:solidFill>
                  <a:srgbClr val="FF6600"/>
                </a:solidFill>
              </a:rPr>
              <a:t> </a:t>
            </a:r>
            <a:br>
              <a:rPr lang="en-CA" sz="3200" dirty="0" smtClean="0">
                <a:solidFill>
                  <a:srgbClr val="FF6600"/>
                </a:solidFill>
              </a:rPr>
            </a:br>
            <a:r>
              <a:rPr lang="en-CA" sz="3200" u="sng" dirty="0" smtClean="0">
                <a:solidFill>
                  <a:srgbClr val="FF6600"/>
                </a:solidFill>
              </a:rPr>
              <a:t>of </a:t>
            </a:r>
            <a:r>
              <a:rPr lang="en-CA" sz="3200" u="sng" dirty="0">
                <a:solidFill>
                  <a:srgbClr val="FF6600"/>
                </a:solidFill>
              </a:rPr>
              <a:t>the </a:t>
            </a:r>
            <a:r>
              <a:rPr lang="en-CA" sz="3200" u="sng" dirty="0" smtClean="0">
                <a:solidFill>
                  <a:srgbClr val="FF6600"/>
                </a:solidFill>
              </a:rPr>
              <a:t>1</a:t>
            </a:r>
            <a:r>
              <a:rPr lang="en-CA" sz="3200" u="sng" baseline="30000" dirty="0" smtClean="0">
                <a:solidFill>
                  <a:srgbClr val="FF6600"/>
                </a:solidFill>
              </a:rPr>
              <a:t>st</a:t>
            </a:r>
            <a:r>
              <a:rPr lang="en-CA" sz="3200" u="sng" dirty="0" smtClean="0">
                <a:solidFill>
                  <a:srgbClr val="FF6600"/>
                </a:solidFill>
              </a:rPr>
              <a:t> month</a:t>
            </a:r>
            <a:r>
              <a:rPr lang="en-CA" sz="3200" dirty="0">
                <a:solidFill>
                  <a:srgbClr val="FF6600"/>
                </a:solidFill>
              </a:rPr>
              <a:t>, </a:t>
            </a:r>
            <a:r>
              <a:rPr lang="en-CA" sz="3200" dirty="0" smtClean="0">
                <a:solidFill>
                  <a:srgbClr val="FF6600"/>
                </a:solidFill>
              </a:rPr>
              <a:t>to be </a:t>
            </a:r>
            <a:r>
              <a:rPr lang="en-CA" sz="3200" b="1" u="sng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IN THE HOUSE OF  YAHUAH</a:t>
            </a:r>
            <a:r>
              <a:rPr lang="en-CA" sz="3200" dirty="0" smtClean="0">
                <a:ln>
                  <a:solidFill>
                    <a:srgbClr val="3E3EF0"/>
                  </a:solidFill>
                </a:ln>
                <a:solidFill>
                  <a:srgbClr val="FFCCFF"/>
                </a:solidFill>
              </a:rPr>
              <a:t>,</a:t>
            </a:r>
            <a:r>
              <a:rPr lang="en-CA" sz="3200" dirty="0" smtClean="0">
                <a:solidFill>
                  <a:srgbClr val="FF6600"/>
                </a:solidFill>
              </a:rPr>
              <a:t> - </a:t>
            </a:r>
            <a:br>
              <a:rPr lang="en-CA" sz="3200" dirty="0" smtClean="0">
                <a:solidFill>
                  <a:srgbClr val="FF6600"/>
                </a:solidFill>
              </a:rPr>
            </a:br>
            <a:r>
              <a:rPr lang="en-CA" sz="3200" dirty="0" smtClean="0">
                <a:solidFill>
                  <a:srgbClr val="FF6600"/>
                </a:solidFill>
              </a:rPr>
              <a:t>“</a:t>
            </a:r>
            <a:r>
              <a:rPr lang="en-CA" sz="3200" dirty="0" smtClean="0">
                <a:solidFill>
                  <a:srgbClr val="0C27AC"/>
                </a:solidFill>
              </a:rPr>
              <a:t>about </a:t>
            </a:r>
            <a:r>
              <a:rPr lang="en-CA" sz="3200" dirty="0">
                <a:solidFill>
                  <a:srgbClr val="0C27AC"/>
                </a:solidFill>
              </a:rPr>
              <a:t>My Father’s </a:t>
            </a:r>
            <a:r>
              <a:rPr lang="en-CA" sz="3200" dirty="0" smtClean="0">
                <a:solidFill>
                  <a:srgbClr val="0C27AC"/>
                </a:solidFill>
              </a:rPr>
              <a:t>business</a:t>
            </a:r>
            <a:r>
              <a:rPr lang="en-CA" sz="3200" dirty="0" smtClean="0">
                <a:solidFill>
                  <a:srgbClr val="FF6600"/>
                </a:solidFill>
              </a:rPr>
              <a:t>” is a twist of Scripture! </a:t>
            </a:r>
            <a:endParaRPr lang="en-CA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62196" y="150725"/>
            <a:ext cx="11293486" cy="658548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114425" y="644678"/>
            <a:ext cx="10513847" cy="1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04807" y="110533"/>
            <a:ext cx="552688" cy="542611"/>
          </a:xfrm>
          <a:prstGeom prst="ellipse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ular Callout 7"/>
          <p:cNvSpPr/>
          <p:nvPr/>
        </p:nvSpPr>
        <p:spPr>
          <a:xfrm>
            <a:off x="2282813" y="1147096"/>
            <a:ext cx="8175871" cy="3789888"/>
          </a:xfrm>
          <a:prstGeom prst="wedgeRoundRectCallout">
            <a:avLst>
              <a:gd name="adj1" fmla="val -54542"/>
              <a:gd name="adj2" fmla="val -65520"/>
              <a:gd name="adj3" fmla="val 16667"/>
            </a:avLst>
          </a:prstGeom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600" b="1" dirty="0" smtClean="0">
                <a:solidFill>
                  <a:srgbClr val="0C27AC"/>
                </a:solidFill>
              </a:rPr>
              <a:t>At the end of the Gregorian year, Yahusha’s age would change and show the next year’s number.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Yahusha would complete His </a:t>
            </a:r>
            <a:r>
              <a:rPr lang="en-CA" sz="3600" b="1" dirty="0" smtClean="0">
                <a:solidFill>
                  <a:srgbClr val="D73DCC"/>
                </a:solidFill>
              </a:rPr>
              <a:t>14</a:t>
            </a:r>
            <a:r>
              <a:rPr lang="en-CA" sz="3600" b="1" baseline="30000" dirty="0" smtClean="0">
                <a:solidFill>
                  <a:srgbClr val="D73DCC"/>
                </a:solidFill>
              </a:rPr>
              <a:t>th</a:t>
            </a:r>
            <a:r>
              <a:rPr lang="en-CA" sz="3600" dirty="0" smtClean="0"/>
              <a:t> year in the </a:t>
            </a:r>
            <a:r>
              <a:rPr lang="en-CA" sz="3600" dirty="0" smtClean="0">
                <a:solidFill>
                  <a:srgbClr val="9933FF"/>
                </a:solidFill>
              </a:rPr>
              <a:t>9</a:t>
            </a:r>
            <a:r>
              <a:rPr lang="en-CA" sz="3600" baseline="30000" dirty="0" smtClean="0">
                <a:solidFill>
                  <a:srgbClr val="9933FF"/>
                </a:solidFill>
              </a:rPr>
              <a:t>th</a:t>
            </a:r>
            <a:r>
              <a:rPr lang="en-CA" sz="3600" dirty="0" smtClean="0">
                <a:solidFill>
                  <a:srgbClr val="9933FF"/>
                </a:solidFill>
              </a:rPr>
              <a:t> month of Covenant Calendar,</a:t>
            </a:r>
            <a:r>
              <a:rPr lang="en-CA" sz="3600" dirty="0" smtClean="0"/>
              <a:t> </a:t>
            </a:r>
            <a:br>
              <a:rPr lang="en-CA" sz="3600" dirty="0" smtClean="0"/>
            </a:br>
            <a:r>
              <a:rPr lang="en-CA" sz="3600" dirty="0" smtClean="0"/>
              <a:t>(or Dec of CE </a:t>
            </a:r>
            <a:r>
              <a:rPr lang="en-CA" sz="3600" dirty="0" smtClean="0">
                <a:solidFill>
                  <a:srgbClr val="C00000"/>
                </a:solidFill>
              </a:rPr>
              <a:t>13</a:t>
            </a:r>
            <a:r>
              <a:rPr lang="en-CA" sz="3600" dirty="0" smtClean="0"/>
              <a:t>).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049365" y="225443"/>
            <a:ext cx="578907" cy="297146"/>
          </a:xfrm>
          <a:prstGeom prst="ellipse">
            <a:avLst/>
          </a:prstGeom>
          <a:solidFill>
            <a:srgbClr val="FF0000"/>
          </a:solidFill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14</a:t>
            </a:r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>
            <a:off x="583660" y="5379396"/>
            <a:ext cx="11044612" cy="914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rgbClr val="002060"/>
                </a:solidFill>
              </a:rPr>
              <a:t>D</a:t>
            </a:r>
            <a:r>
              <a:rPr lang="en-CA" sz="3200" dirty="0" smtClean="0">
                <a:solidFill>
                  <a:srgbClr val="002060"/>
                </a:solidFill>
              </a:rPr>
              <a:t>oes this time reckoning align with Yahusha’s Crucifixion?</a:t>
            </a:r>
            <a:endParaRPr lang="en-CA" sz="3200" dirty="0">
              <a:solidFill>
                <a:srgbClr val="00206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821785" y="2648309"/>
            <a:ext cx="1314253" cy="417108"/>
          </a:xfrm>
          <a:prstGeom prst="line">
            <a:avLst/>
          </a:prstGeom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9379676" y="6464647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t>66</a:t>
            </a:fld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136038" y="644680"/>
            <a:ext cx="1099409" cy="2003629"/>
          </a:xfrm>
          <a:prstGeom prst="straightConnector1">
            <a:avLst/>
          </a:prstGeom>
          <a:ln w="76200">
            <a:solidFill>
              <a:srgbClr val="FF66FF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62196" y="150725"/>
            <a:ext cx="11293486" cy="658548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04807" y="110533"/>
            <a:ext cx="552688" cy="542611"/>
          </a:xfrm>
          <a:prstGeom prst="ellipse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06230" y="981859"/>
            <a:ext cx="10549452" cy="14992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6230" y="1838804"/>
            <a:ext cx="10549452" cy="2108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06230" y="2675753"/>
            <a:ext cx="10549452" cy="3711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86774" y="3531980"/>
            <a:ext cx="10568907" cy="969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86774" y="4370445"/>
            <a:ext cx="10568906" cy="2377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6230" y="5182315"/>
            <a:ext cx="10549450" cy="3389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06230" y="6008261"/>
            <a:ext cx="10549450" cy="5553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86774" y="6765392"/>
            <a:ext cx="10549449" cy="12387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81151" y="538027"/>
            <a:ext cx="10455072" cy="476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06230" y="1419403"/>
            <a:ext cx="10549449" cy="106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06230" y="2235013"/>
            <a:ext cx="10549449" cy="4918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06230" y="3061876"/>
            <a:ext cx="10548844" cy="162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6774" y="3924365"/>
            <a:ext cx="10568300" cy="5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86774" y="4764707"/>
            <a:ext cx="10568300" cy="7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06230" y="5589849"/>
            <a:ext cx="10548844" cy="1462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06230" y="6434996"/>
            <a:ext cx="10548844" cy="4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1176167" y="245861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14</a:t>
            </a:r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11176166" y="65204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15</a:t>
            </a:r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11176165" y="1060256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16</a:t>
            </a:r>
            <a:endParaRPr lang="en-CA" dirty="0"/>
          </a:p>
        </p:txBody>
      </p:sp>
      <p:sp>
        <p:nvSpPr>
          <p:cNvPr id="45" name="Oval 44"/>
          <p:cNvSpPr/>
          <p:nvPr/>
        </p:nvSpPr>
        <p:spPr>
          <a:xfrm>
            <a:off x="11176164" y="151898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17</a:t>
            </a:r>
            <a:endParaRPr lang="en-CA" dirty="0"/>
          </a:p>
        </p:txBody>
      </p:sp>
      <p:sp>
        <p:nvSpPr>
          <p:cNvPr id="46" name="Oval 45"/>
          <p:cNvSpPr/>
          <p:nvPr/>
        </p:nvSpPr>
        <p:spPr>
          <a:xfrm>
            <a:off x="11176163" y="1982662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18</a:t>
            </a:r>
            <a:endParaRPr lang="en-CA" dirty="0"/>
          </a:p>
        </p:txBody>
      </p:sp>
      <p:sp>
        <p:nvSpPr>
          <p:cNvPr id="47" name="Oval 46"/>
          <p:cNvSpPr/>
          <p:nvPr/>
        </p:nvSpPr>
        <p:spPr>
          <a:xfrm>
            <a:off x="11176162" y="2383722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19</a:t>
            </a:r>
            <a:endParaRPr lang="en-CA" dirty="0"/>
          </a:p>
        </p:txBody>
      </p:sp>
      <p:sp>
        <p:nvSpPr>
          <p:cNvPr id="48" name="Oval 47"/>
          <p:cNvSpPr/>
          <p:nvPr/>
        </p:nvSpPr>
        <p:spPr>
          <a:xfrm>
            <a:off x="11095120" y="2737644"/>
            <a:ext cx="65994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20</a:t>
            </a:r>
            <a:endParaRPr lang="en-CA" dirty="0"/>
          </a:p>
        </p:txBody>
      </p:sp>
      <p:sp>
        <p:nvSpPr>
          <p:cNvPr id="49" name="Oval 48"/>
          <p:cNvSpPr/>
          <p:nvPr/>
        </p:nvSpPr>
        <p:spPr>
          <a:xfrm>
            <a:off x="11095120" y="3189151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21</a:t>
            </a:r>
            <a:endParaRPr lang="en-CA" dirty="0"/>
          </a:p>
        </p:txBody>
      </p:sp>
      <p:sp>
        <p:nvSpPr>
          <p:cNvPr id="50" name="Oval 49"/>
          <p:cNvSpPr/>
          <p:nvPr/>
        </p:nvSpPr>
        <p:spPr>
          <a:xfrm>
            <a:off x="11095120" y="3592302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22</a:t>
            </a:r>
            <a:endParaRPr lang="en-CA" dirty="0"/>
          </a:p>
        </p:txBody>
      </p:sp>
      <p:sp>
        <p:nvSpPr>
          <p:cNvPr id="51" name="Oval 50"/>
          <p:cNvSpPr/>
          <p:nvPr/>
        </p:nvSpPr>
        <p:spPr>
          <a:xfrm>
            <a:off x="11090094" y="4034947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23</a:t>
            </a:r>
            <a:endParaRPr lang="en-CA" dirty="0"/>
          </a:p>
        </p:txBody>
      </p:sp>
      <p:sp>
        <p:nvSpPr>
          <p:cNvPr id="52" name="Oval 51"/>
          <p:cNvSpPr/>
          <p:nvPr/>
        </p:nvSpPr>
        <p:spPr>
          <a:xfrm>
            <a:off x="11095120" y="4447101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24</a:t>
            </a:r>
            <a:endParaRPr lang="en-CA" dirty="0"/>
          </a:p>
        </p:txBody>
      </p:sp>
      <p:sp>
        <p:nvSpPr>
          <p:cNvPr id="53" name="Oval 52"/>
          <p:cNvSpPr/>
          <p:nvPr/>
        </p:nvSpPr>
        <p:spPr>
          <a:xfrm>
            <a:off x="11085070" y="4871216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25</a:t>
            </a:r>
            <a:endParaRPr lang="en-CA" dirty="0"/>
          </a:p>
        </p:txBody>
      </p:sp>
      <p:sp>
        <p:nvSpPr>
          <p:cNvPr id="54" name="Oval 53"/>
          <p:cNvSpPr/>
          <p:nvPr/>
        </p:nvSpPr>
        <p:spPr>
          <a:xfrm>
            <a:off x="11095119" y="5255268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26</a:t>
            </a:r>
            <a:endParaRPr lang="en-CA" dirty="0"/>
          </a:p>
        </p:txBody>
      </p:sp>
      <p:sp>
        <p:nvSpPr>
          <p:cNvPr id="55" name="Oval 54"/>
          <p:cNvSpPr/>
          <p:nvPr/>
        </p:nvSpPr>
        <p:spPr>
          <a:xfrm>
            <a:off x="11095119" y="5699978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27</a:t>
            </a:r>
            <a:endParaRPr lang="en-CA" dirty="0"/>
          </a:p>
        </p:txBody>
      </p:sp>
      <p:sp>
        <p:nvSpPr>
          <p:cNvPr id="57" name="Oval 56"/>
          <p:cNvSpPr/>
          <p:nvPr/>
        </p:nvSpPr>
        <p:spPr>
          <a:xfrm>
            <a:off x="11085069" y="6104615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28</a:t>
            </a:r>
            <a:endParaRPr lang="en-CA" dirty="0"/>
          </a:p>
        </p:txBody>
      </p:sp>
      <p:sp>
        <p:nvSpPr>
          <p:cNvPr id="58" name="Oval 57"/>
          <p:cNvSpPr/>
          <p:nvPr/>
        </p:nvSpPr>
        <p:spPr>
          <a:xfrm>
            <a:off x="11095119" y="6478121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29</a:t>
            </a:r>
            <a:endParaRPr lang="en-CA" dirty="0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9429750" y="6496089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67</a:t>
            </a:fld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 rot="20587042">
            <a:off x="2293212" y="2776051"/>
            <a:ext cx="7795967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Just a slide to show the years and </a:t>
            </a:r>
            <a:r>
              <a:rPr lang="en-CA" sz="2800" dirty="0" smtClean="0">
                <a:solidFill>
                  <a:srgbClr val="3E3EF0"/>
                </a:solidFill>
              </a:rPr>
              <a:t>Yahusha’s age.</a:t>
            </a:r>
            <a:endParaRPr lang="en-CA" sz="2800" dirty="0">
              <a:solidFill>
                <a:srgbClr val="3E3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9" b="84292"/>
          <a:stretch/>
        </p:blipFill>
        <p:spPr>
          <a:xfrm>
            <a:off x="306448" y="362664"/>
            <a:ext cx="11609032" cy="9759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5775" y="1238250"/>
            <a:ext cx="11399777" cy="2043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12147" y="828794"/>
            <a:ext cx="940447" cy="6488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733843" y="1559760"/>
            <a:ext cx="3203464" cy="3532984"/>
          </a:xfrm>
          <a:prstGeom prst="wedgeRoundRectCallout">
            <a:avLst>
              <a:gd name="adj1" fmla="val 25608"/>
              <a:gd name="adj2" fmla="val -49757"/>
              <a:gd name="adj3" fmla="val 16667"/>
            </a:avLst>
          </a:prstGeom>
          <a:solidFill>
            <a:srgbClr val="FFFF00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i="1" u="sng" dirty="0" smtClean="0">
                <a:solidFill>
                  <a:schemeClr val="bg1"/>
                </a:solidFill>
              </a:rPr>
              <a:t>Remember</a:t>
            </a:r>
            <a:r>
              <a:rPr lang="en-CA" sz="2800" dirty="0" smtClean="0">
                <a:solidFill>
                  <a:schemeClr val="bg1"/>
                </a:solidFill>
              </a:rPr>
              <a:t> -Yahusha did </a:t>
            </a:r>
            <a:r>
              <a:rPr lang="en-CA" sz="2800" b="1" u="sng" dirty="0" smtClean="0">
                <a:solidFill>
                  <a:schemeClr val="bg1"/>
                </a:solidFill>
              </a:rPr>
              <a:t>not</a:t>
            </a:r>
            <a:r>
              <a:rPr lang="en-CA" sz="2800" dirty="0" smtClean="0">
                <a:solidFill>
                  <a:schemeClr val="bg1"/>
                </a:solidFill>
              </a:rPr>
              <a:t> stay on earth until the 9</a:t>
            </a:r>
            <a:r>
              <a:rPr lang="en-CA" sz="2800" baseline="30000" dirty="0" smtClean="0">
                <a:solidFill>
                  <a:schemeClr val="bg1"/>
                </a:solidFill>
              </a:rPr>
              <a:t>th</a:t>
            </a:r>
            <a:r>
              <a:rPr lang="en-CA" sz="2800" dirty="0" smtClean="0">
                <a:solidFill>
                  <a:schemeClr val="bg1"/>
                </a:solidFill>
              </a:rPr>
              <a:t> month CC (Dec/Jan), where He would have then fulfilled 31 earthly years!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811000" y="647450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68</a:t>
            </a:fld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35821" y="849816"/>
            <a:ext cx="403481" cy="37916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8675" y="1062003"/>
            <a:ext cx="1734254" cy="1703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74012" y="5332001"/>
            <a:ext cx="9748078" cy="134789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dirty="0" smtClean="0">
                <a:solidFill>
                  <a:srgbClr val="3E3EF0"/>
                </a:solidFill>
                <a:latin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3E3EF0"/>
                </a:solidFill>
                <a:latin typeface="arial" panose="020B0604020202020204" pitchFamily="34" charset="0"/>
              </a:rPr>
              <a:t>Exo</a:t>
            </a:r>
            <a:r>
              <a:rPr lang="en-US" sz="2800" dirty="0" smtClean="0">
                <a:solidFill>
                  <a:srgbClr val="3E3EF0"/>
                </a:solidFill>
                <a:latin typeface="arial" panose="020B0604020202020204" pitchFamily="34" charset="0"/>
              </a:rPr>
              <a:t> 12:5   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-   Your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lamb shall be without blemish, a 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	  										</a:t>
            </a:r>
            <a:r>
              <a:rPr lang="en-US" sz="28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MALE OF</a:t>
            </a:r>
            <a:r>
              <a:rPr lang="en-US" sz="2800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 </a:t>
            </a:r>
            <a:r>
              <a:rPr lang="en-US" sz="28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THE</a:t>
            </a:r>
            <a:r>
              <a:rPr lang="en-US" sz="2800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 </a:t>
            </a:r>
            <a:r>
              <a:rPr lang="en-US" sz="28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FIRST</a:t>
            </a:r>
            <a:r>
              <a:rPr lang="en-US" sz="2800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 </a:t>
            </a:r>
            <a:r>
              <a:rPr lang="en-US" sz="2800" b="1" u="sng" dirty="0" smtClean="0">
                <a:solidFill>
                  <a:srgbClr val="3E3EF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YEAR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: </a:t>
            </a:r>
            <a:b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	ye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shall take </a:t>
            </a:r>
            <a:r>
              <a:rPr lang="en-US" sz="2800" i="1" dirty="0">
                <a:solidFill>
                  <a:srgbClr val="01103A"/>
                </a:solidFill>
                <a:latin typeface="arial" panose="020B0604020202020204" pitchFamily="34" charset="0"/>
              </a:rPr>
              <a:t>it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 out from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 sheep, 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or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from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 goats:</a:t>
            </a:r>
            <a:endParaRPr lang="en-CA" sz="2800" i="1" dirty="0">
              <a:solidFill>
                <a:srgbClr val="0C27A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29" y="82600"/>
            <a:ext cx="10209153" cy="73107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At the </a:t>
            </a:r>
            <a:r>
              <a:rPr lang="en-CA" sz="2800" b="1" dirty="0" smtClean="0">
                <a:solidFill>
                  <a:srgbClr val="C00000"/>
                </a:solidFill>
              </a:rPr>
              <a:t>beginning</a:t>
            </a:r>
            <a:r>
              <a:rPr lang="en-CA" sz="2800" dirty="0" smtClean="0">
                <a:solidFill>
                  <a:schemeClr val="bg1"/>
                </a:solidFill>
              </a:rPr>
              <a:t> of </a:t>
            </a:r>
            <a:r>
              <a:rPr lang="en-CA" sz="2800" u="sng" dirty="0" smtClean="0">
                <a:solidFill>
                  <a:schemeClr val="bg1"/>
                </a:solidFill>
              </a:rPr>
              <a:t>CE </a:t>
            </a:r>
            <a:r>
              <a:rPr lang="en-CA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30</a:t>
            </a:r>
            <a:r>
              <a:rPr lang="en-CA" sz="2800" dirty="0" smtClean="0">
                <a:solidFill>
                  <a:schemeClr val="bg1"/>
                </a:solidFill>
              </a:rPr>
              <a:t>,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01600">
                    <a:srgbClr val="0099FF"/>
                  </a:glow>
                </a:effectLst>
              </a:rPr>
              <a:t>Yahusha was already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01600">
                    <a:srgbClr val="FFFF00"/>
                  </a:glow>
                </a:effectLst>
              </a:rPr>
              <a:t>31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01600">
                    <a:srgbClr val="0099FF"/>
                  </a:glow>
                </a:effectLst>
              </a:rPr>
              <a:t> years of age</a:t>
            </a:r>
            <a:r>
              <a:rPr lang="en-CA" sz="2800" dirty="0" smtClean="0">
                <a:solidFill>
                  <a:schemeClr val="bg1"/>
                </a:solidFill>
              </a:rPr>
              <a:t>.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3620" y="5759948"/>
            <a:ext cx="5527384" cy="492000"/>
            <a:chOff x="336478" y="5759948"/>
            <a:chExt cx="5364526" cy="492000"/>
          </a:xfrm>
        </p:grpSpPr>
        <p:sp>
          <p:nvSpPr>
            <p:cNvPr id="18" name="Rounded Rectangle 17"/>
            <p:cNvSpPr/>
            <p:nvPr/>
          </p:nvSpPr>
          <p:spPr>
            <a:xfrm>
              <a:off x="336478" y="5759948"/>
              <a:ext cx="4748705" cy="492000"/>
            </a:xfrm>
            <a:prstGeom prst="roundRect">
              <a:avLst>
                <a:gd name="adj" fmla="val 50000"/>
              </a:avLst>
            </a:prstGeom>
            <a:solidFill>
              <a:srgbClr val="00FF99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800" dirty="0" smtClean="0">
                  <a:solidFill>
                    <a:srgbClr val="3E3EF0"/>
                  </a:solidFill>
                </a:rPr>
                <a:t>The Torah’s </a:t>
              </a:r>
              <a:r>
                <a:rPr lang="en-CA" sz="2800" b="1" dirty="0" smtClean="0">
                  <a:solidFill>
                    <a:srgbClr val="3E3EF0"/>
                  </a:solidFill>
                  <a:effectLst>
                    <a:glow rad="127000">
                      <a:srgbClr val="FFFF00"/>
                    </a:glow>
                  </a:effectLst>
                </a:rPr>
                <a:t>Type</a:t>
              </a:r>
              <a:r>
                <a:rPr lang="en-CA" sz="2800" dirty="0" smtClean="0">
                  <a:solidFill>
                    <a:srgbClr val="3E3EF0"/>
                  </a:solidFill>
                </a:rPr>
                <a:t> - for Yahusha</a:t>
              </a:r>
              <a:endParaRPr lang="en-CA" sz="2800" dirty="0">
                <a:solidFill>
                  <a:srgbClr val="3E3EF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8" idx="3"/>
            </p:cNvCxnSpPr>
            <p:nvPr/>
          </p:nvCxnSpPr>
          <p:spPr>
            <a:xfrm>
              <a:off x="5085183" y="6005948"/>
              <a:ext cx="615821" cy="296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ular Callout 22"/>
          <p:cNvSpPr/>
          <p:nvPr/>
        </p:nvSpPr>
        <p:spPr>
          <a:xfrm>
            <a:off x="173620" y="1723661"/>
            <a:ext cx="8319931" cy="3394367"/>
          </a:xfrm>
          <a:prstGeom prst="wedgeRoundRectCallout">
            <a:avLst>
              <a:gd name="adj1" fmla="val -41084"/>
              <a:gd name="adj2" fmla="val -6337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</a:rPr>
              <a:t>Crucifixion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 - Passover  CE 30!  </a:t>
            </a:r>
            <a:r>
              <a:rPr lang="en-CA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Roman Calendar: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/>
            </a:r>
            <a:b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</a:b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		 </a:t>
            </a:r>
            <a:r>
              <a:rPr lang="en-CA" sz="3200" b="1" dirty="0" smtClean="0">
                <a:solidFill>
                  <a:srgbClr val="0C27AC"/>
                </a:solidFill>
              </a:rPr>
              <a:t>Yahusha died at </a:t>
            </a:r>
            <a:r>
              <a:rPr lang="en-CA" sz="3200" i="1" dirty="0" smtClean="0">
                <a:solidFill>
                  <a:schemeClr val="bg1"/>
                </a:solidFill>
                <a:latin typeface="+mj-lt"/>
              </a:rPr>
              <a:t>approximately</a:t>
            </a:r>
            <a:r>
              <a:rPr lang="en-CA" sz="3200" b="1" dirty="0" smtClean="0">
                <a:solidFill>
                  <a:srgbClr val="0C27AC"/>
                </a:solidFill>
              </a:rPr>
              <a:t> the </a:t>
            </a:r>
            <a:br>
              <a:rPr lang="en-CA" sz="3200" b="1" dirty="0" smtClean="0">
                <a:solidFill>
                  <a:srgbClr val="0C27AC"/>
                </a:solidFill>
              </a:rPr>
            </a:br>
            <a:r>
              <a:rPr lang="en-CA" sz="3200" b="1" dirty="0" smtClean="0">
                <a:solidFill>
                  <a:srgbClr val="0C27AC"/>
                </a:solidFill>
              </a:rPr>
              <a:t>			4</a:t>
            </a:r>
            <a:r>
              <a:rPr lang="en-CA" sz="3200" b="1" baseline="30000" dirty="0" smtClean="0">
                <a:solidFill>
                  <a:srgbClr val="0C27AC"/>
                </a:solidFill>
              </a:rPr>
              <a:t>th</a:t>
            </a:r>
            <a:r>
              <a:rPr lang="en-CA" sz="3200" b="1" dirty="0" smtClean="0">
                <a:solidFill>
                  <a:srgbClr val="0C27AC"/>
                </a:solidFill>
              </a:rPr>
              <a:t> month, within His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31</a:t>
            </a:r>
            <a:r>
              <a:rPr lang="en-CA" sz="3200" b="1" baseline="30000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st</a:t>
            </a:r>
            <a:r>
              <a:rPr lang="en-CA" sz="3200" b="1" dirty="0" smtClean="0">
                <a:solidFill>
                  <a:srgbClr val="0C27AC"/>
                </a:solidFill>
              </a:rPr>
              <a:t> year.</a:t>
            </a:r>
          </a:p>
          <a:p>
            <a:pPr algn="ctr"/>
            <a:r>
              <a:rPr lang="en-CA" sz="3200" b="1" dirty="0" smtClean="0">
                <a:solidFill>
                  <a:srgbClr val="0C27AC"/>
                </a:solidFill>
              </a:rPr>
              <a:t>Yahusha  was </a:t>
            </a:r>
            <a:r>
              <a:rPr lang="en-CA" sz="3200" b="1" u="sng" dirty="0" smtClean="0">
                <a:solidFill>
                  <a:srgbClr val="9933FF"/>
                </a:solidFill>
              </a:rPr>
              <a:t>still</a:t>
            </a:r>
            <a:r>
              <a:rPr lang="en-CA" sz="3200" b="1" dirty="0" smtClean="0">
                <a:solidFill>
                  <a:srgbClr val="0C27AC"/>
                </a:solidFill>
              </a:rPr>
              <a:t> a “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lamb of the </a:t>
            </a:r>
            <a:r>
              <a:rPr lang="en-CA" sz="3200" b="1" u="sng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first 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ear</a:t>
            </a:r>
            <a:r>
              <a:rPr lang="en-CA" sz="3200" b="1" dirty="0" smtClean="0">
                <a:solidFill>
                  <a:srgbClr val="0C27AC"/>
                </a:solidFill>
              </a:rPr>
              <a:t>”!</a:t>
            </a:r>
            <a:br>
              <a:rPr lang="en-CA" sz="3200" b="1" dirty="0" smtClean="0">
                <a:solidFill>
                  <a:srgbClr val="0C27AC"/>
                </a:solidFill>
              </a:rPr>
            </a:b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He had </a:t>
            </a:r>
            <a:r>
              <a:rPr lang="en-CA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not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y</a:t>
            </a:r>
            <a:r>
              <a:rPr lang="en-CA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et accom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CA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lished</a:t>
            </a:r>
            <a:r>
              <a:rPr lang="en-C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nor</a:t>
            </a:r>
            <a:r>
              <a:rPr lang="en-CA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com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CA" sz="3200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leted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His 2</a:t>
            </a:r>
            <a:r>
              <a:rPr lang="en-CA" sz="3200" b="1" baseline="30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nd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year of ministry! </a:t>
            </a:r>
            <a:endParaRPr lang="en-CA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13670" y="14677"/>
            <a:ext cx="1899968" cy="308578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FF00"/>
                </a:solidFill>
              </a:rPr>
              <a:t>Yahusha’s Age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098482" y="378402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333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8" grpId="0" animBg="1"/>
      <p:bldP spid="6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20525" y="6492875"/>
            <a:ext cx="3714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69</a:t>
            </a:fld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774325" y="1410509"/>
            <a:ext cx="10676268" cy="192148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 final review -</a:t>
            </a:r>
          </a:p>
          <a:p>
            <a:pPr algn="ctr"/>
            <a:r>
              <a:rPr lang="en-CA" sz="3200" b="1" dirty="0" smtClean="0">
                <a:ln w="12700">
                  <a:solidFill>
                    <a:srgbClr val="9933FF"/>
                  </a:solidFill>
                </a:ln>
                <a:solidFill>
                  <a:srgbClr val="00FF99"/>
                </a:solidFill>
              </a:rPr>
              <a:t>Let’s have another look at CE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  <a:latin typeface="Arial Rounded MT Bold" panose="020F0704030504030204" pitchFamily="34" charset="0"/>
              </a:rPr>
              <a:t>12</a:t>
            </a:r>
            <a:r>
              <a:rPr lang="en-CA" sz="3200" dirty="0" smtClean="0">
                <a:ln>
                  <a:solidFill>
                    <a:srgbClr val="9933FF"/>
                  </a:solidFill>
                </a:ln>
                <a:solidFill>
                  <a:srgbClr val="00FF99"/>
                </a:solidFill>
              </a:rPr>
              <a:t>.</a:t>
            </a:r>
            <a:r>
              <a:rPr lang="en-CA" sz="3200" dirty="0" smtClean="0">
                <a:solidFill>
                  <a:srgbClr val="00FF99"/>
                </a:solidFill>
              </a:rPr>
              <a:t> </a:t>
            </a:r>
            <a:br>
              <a:rPr lang="en-CA" sz="3200" dirty="0" smtClean="0">
                <a:solidFill>
                  <a:srgbClr val="00FF99"/>
                </a:solidFill>
              </a:rPr>
            </a:br>
            <a:r>
              <a:rPr lang="en-CA" sz="3200" b="1" dirty="0" smtClean="0">
                <a:ln w="12700">
                  <a:solidFill>
                    <a:srgbClr val="9933FF"/>
                  </a:solidFill>
                </a:ln>
                <a:solidFill>
                  <a:srgbClr val="00FF99"/>
                </a:solidFill>
              </a:rPr>
              <a:t>But this time we will view OPTION </a:t>
            </a:r>
            <a:r>
              <a:rPr lang="en-CA" sz="3200" b="1" dirty="0" smtClean="0">
                <a:ln w="19050">
                  <a:solidFill>
                    <a:srgbClr val="9933FF"/>
                  </a:solidFill>
                </a:ln>
                <a:solidFill>
                  <a:srgbClr val="00FF99"/>
                </a:solidFill>
              </a:rPr>
              <a:t>“</a:t>
            </a:r>
            <a:r>
              <a:rPr lang="en-CA" sz="3200" b="1" u="sng" dirty="0" smtClean="0">
                <a:solidFill>
                  <a:schemeClr val="bg1"/>
                </a:solidFill>
              </a:rPr>
              <a:t>B</a:t>
            </a:r>
            <a:r>
              <a:rPr lang="en-CA" sz="3200" dirty="0" smtClean="0">
                <a:ln w="19050">
                  <a:solidFill>
                    <a:srgbClr val="9933FF"/>
                  </a:solidFill>
                </a:ln>
                <a:solidFill>
                  <a:srgbClr val="00FF99"/>
                </a:solidFill>
              </a:rPr>
              <a:t>”!</a:t>
            </a:r>
            <a:r>
              <a:rPr lang="en-CA" sz="3200" dirty="0" smtClean="0">
                <a:solidFill>
                  <a:srgbClr val="00FF99"/>
                </a:solidFill>
              </a:rPr>
              <a:t>  </a:t>
            </a:r>
            <a:endParaRPr lang="en-CA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5287658" y="4231532"/>
            <a:ext cx="1400783" cy="10408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5" descr="C:\Users\Rae\Desktop\yellow face writing cl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906" y="3634412"/>
            <a:ext cx="2592286" cy="29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6" y="689539"/>
            <a:ext cx="11353799" cy="332636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smtClean="0">
                <a:ln w="28575">
                  <a:solidFill>
                    <a:srgbClr val="3E3EF0"/>
                  </a:solidFill>
                </a:ln>
                <a:solidFill>
                  <a:srgbClr val="D73DCC"/>
                </a:solidFill>
                <a:latin typeface="Cooper Black" panose="0208090404030B020404" pitchFamily="18" charset="0"/>
              </a:rPr>
              <a:t>Remember</a:t>
            </a:r>
            <a:r>
              <a:rPr lang="en-US" sz="4400" b="1" dirty="0" smtClean="0">
                <a:ln>
                  <a:solidFill>
                    <a:srgbClr val="3E3EF0"/>
                  </a:solidFill>
                </a:ln>
                <a:solidFill>
                  <a:srgbClr val="D73DCC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the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27000">
                    <a:srgbClr val="00FF99"/>
                  </a:glow>
                </a:effectLst>
              </a:rPr>
              <a:t>Torah</a:t>
            </a:r>
            <a:r>
              <a:rPr lang="en-US" sz="4400" b="1" dirty="0" smtClean="0">
                <a:solidFill>
                  <a:schemeClr val="bg1"/>
                </a:solidFill>
              </a:rPr>
              <a:t> of Mosheh,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My servant which I commanded him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in </a:t>
            </a:r>
            <a:r>
              <a:rPr lang="en-US" sz="4400" b="1" dirty="0" err="1" smtClean="0">
                <a:solidFill>
                  <a:schemeClr val="bg1"/>
                </a:solidFill>
              </a:rPr>
              <a:t>Horeb</a:t>
            </a:r>
            <a:r>
              <a:rPr lang="en-US" sz="4400" b="1" dirty="0" smtClean="0">
                <a:solidFill>
                  <a:schemeClr val="bg1"/>
                </a:solidFill>
              </a:rPr>
              <a:t> for all </a:t>
            </a:r>
            <a:r>
              <a:rPr lang="en-US" sz="4400" b="1" dirty="0" err="1" smtClean="0">
                <a:solidFill>
                  <a:schemeClr val="bg1"/>
                </a:solidFill>
              </a:rPr>
              <a:t>Yisra’el</a:t>
            </a:r>
            <a:r>
              <a:rPr lang="en-US" sz="4400" b="1" dirty="0" smtClean="0">
                <a:solidFill>
                  <a:schemeClr val="bg1"/>
                </a:solidFill>
              </a:rPr>
              <a:t> –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Laws and Right-Rulings.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1090" y="4570769"/>
            <a:ext cx="11608869" cy="1922106"/>
          </a:xfrm>
          <a:prstGeom prst="roundRect">
            <a:avLst>
              <a:gd name="adj" fmla="val 4087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i="1" u="sng" dirty="0" smtClean="0">
                <a:solidFill>
                  <a:srgbClr val="002060"/>
                </a:solidFill>
              </a:rPr>
              <a:t>Could it be</a:t>
            </a:r>
            <a:r>
              <a:rPr lang="en-CA" sz="4000" dirty="0" smtClean="0">
                <a:solidFill>
                  <a:srgbClr val="002060"/>
                </a:solidFill>
              </a:rPr>
              <a:t>:  </a:t>
            </a:r>
            <a:r>
              <a:rPr lang="en-CA" sz="3200" dirty="0" smtClean="0">
                <a:solidFill>
                  <a:srgbClr val="002060"/>
                </a:solidFill>
              </a:rPr>
              <a:t>When </a:t>
            </a:r>
            <a:r>
              <a:rPr lang="en-CA" sz="3200" dirty="0">
                <a:solidFill>
                  <a:srgbClr val="002060"/>
                </a:solidFill>
              </a:rPr>
              <a:t>Yahusha was “LOST</a:t>
            </a:r>
            <a:r>
              <a:rPr lang="en-CA" sz="3200" dirty="0" smtClean="0">
                <a:solidFill>
                  <a:srgbClr val="002060"/>
                </a:solidFill>
              </a:rPr>
              <a:t>” and </a:t>
            </a:r>
            <a:r>
              <a:rPr lang="en-CA" sz="3200" u="sng" dirty="0">
                <a:solidFill>
                  <a:srgbClr val="002060"/>
                </a:solidFill>
              </a:rPr>
              <a:t>IN THE TABERNACLE</a:t>
            </a:r>
            <a:r>
              <a:rPr lang="en-CA" sz="3200" dirty="0">
                <a:solidFill>
                  <a:srgbClr val="002060"/>
                </a:solidFill>
              </a:rPr>
              <a:t> 3 CYCLES </a:t>
            </a:r>
            <a:r>
              <a:rPr lang="en-CA" sz="3200" b="1" i="1" dirty="0">
                <a:ln>
                  <a:solidFill>
                    <a:srgbClr val="FF0000"/>
                  </a:solidFill>
                </a:ln>
                <a:solidFill>
                  <a:srgbClr val="D73DCC"/>
                </a:solidFill>
              </a:rPr>
              <a:t>AFTER THE FEAST OF THE JEWS</a:t>
            </a:r>
            <a:r>
              <a:rPr lang="en-CA" sz="3200" dirty="0">
                <a:solidFill>
                  <a:srgbClr val="D73DCC"/>
                </a:solidFill>
              </a:rPr>
              <a:t>,</a:t>
            </a:r>
            <a:r>
              <a:rPr lang="en-CA" sz="3200" dirty="0">
                <a:solidFill>
                  <a:srgbClr val="002060"/>
                </a:solidFill>
              </a:rPr>
              <a:t> was Yahusha actually </a:t>
            </a:r>
            <a:r>
              <a:rPr lang="en-CA" sz="4000" b="1" dirty="0" smtClean="0">
                <a:ln w="28575">
                  <a:solidFill>
                    <a:srgbClr val="3E3E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“REMEMBERING”</a:t>
            </a:r>
            <a:r>
              <a:rPr lang="en-CA" sz="4000" dirty="0" smtClean="0"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the Torah statutes?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43796" y="3265714"/>
            <a:ext cx="979714" cy="38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3E3EF0"/>
                </a:solidFill>
              </a:rPr>
              <a:t>Mal 4:4</a:t>
            </a:r>
            <a:endParaRPr lang="en-CA" dirty="0">
              <a:solidFill>
                <a:srgbClr val="3E3EF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0823511" y="4823927"/>
            <a:ext cx="1227470" cy="359490"/>
          </a:xfrm>
          <a:prstGeom prst="wedgeRoundRectCallout">
            <a:avLst>
              <a:gd name="adj1" fmla="val -68537"/>
              <a:gd name="adj2" fmla="val 117735"/>
              <a:gd name="adj3" fmla="val 16667"/>
            </a:avLst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3E3EF0"/>
                </a:solidFill>
              </a:rPr>
              <a:t>Luke 2:46</a:t>
            </a:r>
            <a:endParaRPr lang="en-CA" b="1" dirty="0">
              <a:solidFill>
                <a:srgbClr val="3E3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5151" y="1838739"/>
            <a:ext cx="11010122" cy="4534069"/>
          </a:xfrm>
          <a:prstGeom prst="ellipse">
            <a:avLst/>
          </a:prstGeom>
          <a:solidFill>
            <a:srgbClr val="FFCCFF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i="1" dirty="0" smtClean="0">
                <a:ln w="28575">
                  <a:solidFill>
                    <a:srgbClr val="0C27AC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</a:rPr>
              <a:t>What </a:t>
            </a:r>
            <a:r>
              <a:rPr lang="en-CA" sz="4000" i="1" dirty="0">
                <a:ln w="28575">
                  <a:solidFill>
                    <a:srgbClr val="0C27AC"/>
                  </a:solidFill>
                </a:ln>
                <a:solidFill>
                  <a:srgbClr val="D73DCC"/>
                </a:solidFill>
                <a:latin typeface="Arial Black" panose="020B0A04020102020204" pitchFamily="34" charset="0"/>
              </a:rPr>
              <a:t>if </a:t>
            </a:r>
            <a:r>
              <a:rPr lang="en-CA" sz="4000" dirty="0">
                <a:solidFill>
                  <a:srgbClr val="D73DCC"/>
                </a:solidFill>
              </a:rPr>
              <a:t>the </a:t>
            </a:r>
            <a:r>
              <a:rPr lang="en-CA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Drunken Sailor</a:t>
            </a:r>
            <a:r>
              <a:rPr lang="en-CA" sz="4000" dirty="0">
                <a:solidFill>
                  <a:schemeClr val="bg1"/>
                </a:solidFill>
              </a:rPr>
              <a:t>,</a:t>
            </a:r>
            <a:r>
              <a:rPr lang="en-CA" sz="4000" dirty="0">
                <a:solidFill>
                  <a:srgbClr val="D73DCC"/>
                </a:solidFill>
              </a:rPr>
              <a:t> waited </a:t>
            </a:r>
            <a:r>
              <a:rPr lang="en-CA" sz="4000" dirty="0" smtClean="0">
                <a:solidFill>
                  <a:srgbClr val="D73DCC"/>
                </a:solidFill>
              </a:rPr>
              <a:t>to appear on the </a:t>
            </a:r>
            <a:r>
              <a:rPr lang="en-CA" sz="4000" b="1" u="sng" dirty="0" smtClean="0">
                <a:ln>
                  <a:solidFill>
                    <a:srgbClr val="0C27AC"/>
                  </a:solidFill>
                </a:ln>
                <a:solidFill>
                  <a:srgbClr val="D73DCC"/>
                </a:solidFill>
              </a:rPr>
              <a:t>third</a:t>
            </a:r>
            <a:r>
              <a:rPr lang="en-CA" sz="4000" dirty="0" smtClean="0">
                <a:solidFill>
                  <a:srgbClr val="D73DCC"/>
                </a:solidFill>
              </a:rPr>
              <a:t> evening after the conjunction?</a:t>
            </a:r>
          </a:p>
          <a:p>
            <a:pPr algn="ctr"/>
            <a:r>
              <a:rPr lang="en-CA" sz="4000" dirty="0" smtClean="0">
                <a:solidFill>
                  <a:srgbClr val="0C27AC"/>
                </a:solidFill>
              </a:rPr>
              <a:t>Will this make a significant change in favor of the lunar calendar </a:t>
            </a:r>
            <a:br>
              <a:rPr lang="en-CA" sz="4000" dirty="0" smtClean="0">
                <a:solidFill>
                  <a:srgbClr val="0C27AC"/>
                </a:solidFill>
              </a:rPr>
            </a:br>
            <a:r>
              <a:rPr lang="en-CA" sz="4000" dirty="0" smtClean="0">
                <a:solidFill>
                  <a:srgbClr val="0C27AC"/>
                </a:solidFill>
              </a:rPr>
              <a:t>for CE </a:t>
            </a:r>
            <a:r>
              <a:rPr lang="en-CA" sz="4000" dirty="0" smtClean="0">
                <a:solidFill>
                  <a:srgbClr val="0C27AC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Arial Rounded MT Bold" panose="020F0704030504030204" pitchFamily="34" charset="0"/>
              </a:rPr>
              <a:t>12</a:t>
            </a:r>
            <a:r>
              <a:rPr lang="en-CA" sz="4000" dirty="0" smtClean="0">
                <a:solidFill>
                  <a:srgbClr val="0C27AC"/>
                </a:solidFill>
              </a:rPr>
              <a:t>?     </a:t>
            </a:r>
            <a:endParaRPr lang="en-CA" sz="4000" dirty="0">
              <a:solidFill>
                <a:srgbClr val="0C27A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72900" y="6492875"/>
            <a:ext cx="4191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70</a:t>
            </a:fld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516835" y="159026"/>
            <a:ext cx="11197950" cy="124239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black"/>
                </a:solidFill>
              </a:rPr>
              <a:t>Note the </a:t>
            </a:r>
            <a:r>
              <a:rPr lang="en-CA" sz="4000" u="sng" dirty="0">
                <a:solidFill>
                  <a:prstClr val="black"/>
                </a:solidFill>
              </a:rPr>
              <a:t>mockin</a:t>
            </a:r>
            <a:r>
              <a:rPr lang="en-CA" sz="4000" dirty="0">
                <a:solidFill>
                  <a:prstClr val="black"/>
                </a:solidFill>
              </a:rPr>
              <a:t>g</a:t>
            </a:r>
            <a:r>
              <a:rPr lang="en-CA" sz="4000" u="sng" dirty="0">
                <a:solidFill>
                  <a:prstClr val="black"/>
                </a:solidFill>
              </a:rPr>
              <a:t> moniker</a:t>
            </a:r>
            <a:r>
              <a:rPr lang="en-CA" sz="4000" dirty="0">
                <a:solidFill>
                  <a:prstClr val="black"/>
                </a:solidFill>
              </a:rPr>
              <a:t> applied </a:t>
            </a:r>
            <a:r>
              <a:rPr lang="en-CA" sz="4000" dirty="0" smtClean="0">
                <a:solidFill>
                  <a:prstClr val="black"/>
                </a:solidFill>
              </a:rPr>
              <a:t>by sailors to </a:t>
            </a:r>
            <a:br>
              <a:rPr lang="en-CA" sz="4000" dirty="0" smtClean="0">
                <a:solidFill>
                  <a:prstClr val="black"/>
                </a:solidFill>
              </a:rPr>
            </a:br>
            <a:r>
              <a:rPr lang="en-CA" sz="4000" dirty="0" smtClean="0">
                <a:solidFill>
                  <a:prstClr val="black"/>
                </a:solidFill>
              </a:rPr>
              <a:t>the </a:t>
            </a:r>
            <a:r>
              <a:rPr lang="en-CA" sz="4000" dirty="0">
                <a:solidFill>
                  <a:prstClr val="black"/>
                </a:solidFill>
              </a:rPr>
              <a:t>inconsistent </a:t>
            </a:r>
            <a:r>
              <a:rPr lang="en-CA" sz="4000" dirty="0" smtClean="0">
                <a:solidFill>
                  <a:prstClr val="black"/>
                </a:solidFill>
              </a:rPr>
              <a:t>characteristics </a:t>
            </a:r>
            <a:r>
              <a:rPr lang="en-CA" sz="4000" dirty="0">
                <a:solidFill>
                  <a:prstClr val="black"/>
                </a:solidFill>
              </a:rPr>
              <a:t>of </a:t>
            </a:r>
            <a:r>
              <a:rPr lang="en-CA" sz="4000" u="sng" dirty="0">
                <a:solidFill>
                  <a:prstClr val="black"/>
                </a:solidFill>
              </a:rPr>
              <a:t>the </a:t>
            </a:r>
            <a:r>
              <a:rPr lang="en-CA" sz="4000" u="sng" dirty="0" smtClean="0">
                <a:solidFill>
                  <a:prstClr val="black"/>
                </a:solidFill>
              </a:rPr>
              <a:t>moon</a:t>
            </a:r>
            <a:r>
              <a:rPr lang="en-CA" sz="4000" dirty="0" smtClean="0">
                <a:solidFill>
                  <a:prstClr val="black"/>
                </a:solidFill>
              </a:rPr>
              <a:t>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4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9916" y="1126275"/>
            <a:ext cx="10676268" cy="4605449"/>
          </a:xfrm>
          <a:prstGeom prst="roundRect">
            <a:avLst>
              <a:gd name="adj" fmla="val 44093"/>
            </a:avLst>
          </a:prstGeom>
          <a:solidFill>
            <a:srgbClr val="A5002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4000" dirty="0" smtClean="0">
                <a:ln w="28575">
                  <a:solidFill>
                    <a:srgbClr val="9933FF"/>
                  </a:solidFill>
                </a:ln>
                <a:solidFill>
                  <a:srgbClr val="00FF99"/>
                </a:solidFill>
                <a:latin typeface="Arial Black" panose="020B0A04020102020204" pitchFamily="34" charset="0"/>
              </a:rPr>
              <a:t>What would have changed?</a:t>
            </a:r>
          </a:p>
          <a:p>
            <a:pPr algn="ctr"/>
            <a:r>
              <a:rPr lang="en-CA" sz="3200" b="1" dirty="0" smtClean="0">
                <a:ln>
                  <a:solidFill>
                    <a:srgbClr val="9933FF"/>
                  </a:solidFill>
                </a:ln>
              </a:rPr>
              <a:t>1. </a:t>
            </a:r>
            <a:r>
              <a:rPr lang="en-CA" sz="3200" b="1" u="sng" dirty="0" smtClean="0">
                <a:ln>
                  <a:solidFill>
                    <a:srgbClr val="9933FF"/>
                  </a:solidFill>
                </a:ln>
              </a:rPr>
              <a:t>Onl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</a:rPr>
              <a:t>y</a:t>
            </a:r>
            <a:r>
              <a:rPr lang="en-CA" sz="3200" b="1" u="sng" dirty="0" smtClean="0">
                <a:ln>
                  <a:solidFill>
                    <a:srgbClr val="9933FF"/>
                  </a:solidFill>
                </a:ln>
              </a:rPr>
              <a:t> the c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</a:rPr>
              <a:t>y</a:t>
            </a:r>
            <a:r>
              <a:rPr lang="en-CA" sz="3200" b="1" u="sng" dirty="0" smtClean="0">
                <a:ln>
                  <a:solidFill>
                    <a:srgbClr val="9933FF"/>
                  </a:solidFill>
                </a:ln>
              </a:rPr>
              <a:t>cle of the week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</a:rPr>
              <a:t> </a:t>
            </a:r>
            <a:br>
              <a:rPr lang="en-CA" sz="3200" b="1" dirty="0" smtClean="0">
                <a:ln>
                  <a:solidFill>
                    <a:srgbClr val="9933FF"/>
                  </a:solidFill>
                </a:ln>
              </a:rPr>
            </a:br>
            <a:r>
              <a:rPr lang="en-CA" sz="3200" dirty="0" smtClean="0"/>
              <a:t>upon which they started the lunar month; </a:t>
            </a:r>
            <a:br>
              <a:rPr lang="en-CA" sz="3200" dirty="0" smtClean="0"/>
            </a:br>
            <a:r>
              <a:rPr lang="en-CA" sz="3200" dirty="0" smtClean="0"/>
              <a:t>2. </a:t>
            </a:r>
            <a:r>
              <a:rPr lang="en-CA" sz="3200" u="sng" dirty="0">
                <a:solidFill>
                  <a:schemeClr val="tx1"/>
                </a:solidFill>
              </a:rPr>
              <a:t>A</a:t>
            </a:r>
            <a:r>
              <a:rPr lang="en-CA" sz="3200" u="sng" dirty="0" smtClean="0">
                <a:solidFill>
                  <a:schemeClr val="tx1"/>
                </a:solidFill>
              </a:rPr>
              <a:t>nd conse</a:t>
            </a:r>
            <a:r>
              <a:rPr lang="en-CA" sz="3200" dirty="0" smtClean="0">
                <a:solidFill>
                  <a:schemeClr val="tx1"/>
                </a:solidFill>
              </a:rPr>
              <a:t>q</a:t>
            </a:r>
            <a:r>
              <a:rPr lang="en-CA" sz="3200" u="sng" dirty="0" smtClean="0">
                <a:solidFill>
                  <a:schemeClr val="tx1"/>
                </a:solidFill>
              </a:rPr>
              <a:t>uentl</a:t>
            </a:r>
            <a:r>
              <a:rPr lang="en-CA" sz="3200" dirty="0" smtClean="0">
                <a:solidFill>
                  <a:schemeClr val="tx1"/>
                </a:solidFill>
              </a:rPr>
              <a:t>y</a:t>
            </a:r>
            <a:r>
              <a:rPr lang="en-CA" sz="3200" dirty="0" smtClean="0"/>
              <a:t>, </a:t>
            </a:r>
            <a:br>
              <a:rPr lang="en-CA" sz="3200" dirty="0" smtClean="0"/>
            </a:br>
            <a:r>
              <a:rPr lang="en-CA" sz="3200" b="1" dirty="0" smtClean="0">
                <a:solidFill>
                  <a:srgbClr val="FFFF00"/>
                </a:solidFill>
              </a:rPr>
              <a:t>the </a:t>
            </a:r>
            <a:r>
              <a:rPr lang="en-CA" sz="3200" b="1" u="sng" dirty="0" smtClean="0">
                <a:solidFill>
                  <a:srgbClr val="FFFF00"/>
                </a:solidFill>
              </a:rPr>
              <a:t>c</a:t>
            </a:r>
            <a:r>
              <a:rPr lang="en-CA" sz="3200" b="1" dirty="0" smtClean="0">
                <a:solidFill>
                  <a:srgbClr val="FFFF00"/>
                </a:solidFill>
              </a:rPr>
              <a:t>y</a:t>
            </a:r>
            <a:r>
              <a:rPr lang="en-CA" sz="3200" b="1" u="sng" dirty="0" smtClean="0">
                <a:solidFill>
                  <a:srgbClr val="FFFF00"/>
                </a:solidFill>
              </a:rPr>
              <a:t>cle of the week</a:t>
            </a:r>
            <a:r>
              <a:rPr lang="en-CA" sz="3200" b="1" dirty="0" smtClean="0">
                <a:solidFill>
                  <a:srgbClr val="FFFF00"/>
                </a:solidFill>
              </a:rPr>
              <a:t> that Yahusha appeared</a:t>
            </a:r>
            <a:r>
              <a:rPr lang="en-CA" sz="3200" dirty="0" smtClean="0"/>
              <a:t> </a:t>
            </a:r>
            <a:br>
              <a:rPr lang="en-CA" sz="3200" dirty="0" smtClean="0"/>
            </a:br>
            <a:r>
              <a:rPr lang="en-CA" sz="3200" dirty="0" smtClean="0"/>
              <a:t>IN THE TABERNACLE, </a:t>
            </a:r>
            <a:br>
              <a:rPr lang="en-CA" sz="3200" dirty="0" smtClean="0"/>
            </a:br>
            <a:r>
              <a:rPr lang="en-CA" sz="3200" dirty="0" smtClean="0"/>
              <a:t>are changed. </a:t>
            </a:r>
            <a:endParaRPr lang="en-C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20525" y="6492875"/>
            <a:ext cx="3714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71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2450" t="17992" r="24078" b="12218"/>
          <a:stretch/>
        </p:blipFill>
        <p:spPr bwMode="auto">
          <a:xfrm>
            <a:off x="317203" y="2499587"/>
            <a:ext cx="5136589" cy="377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38" y="1461327"/>
            <a:ext cx="11536956" cy="4041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99" y="161925"/>
            <a:ext cx="11493502" cy="12001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3614" y="1472362"/>
            <a:ext cx="450967" cy="364986"/>
          </a:xfrm>
          <a:prstGeom prst="roundRect">
            <a:avLst>
              <a:gd name="adj" fmla="val 29630"/>
            </a:avLst>
          </a:prstGeom>
          <a:noFill/>
          <a:ln w="76200">
            <a:solidFill>
              <a:srgbClr val="00FF99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050" y="3086099"/>
            <a:ext cx="3324225" cy="340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19266" y="4925172"/>
            <a:ext cx="426758" cy="389466"/>
          </a:xfrm>
          <a:prstGeom prst="rect">
            <a:avLst/>
          </a:prstGeom>
          <a:noFill/>
          <a:ln w="57150">
            <a:solidFill>
              <a:srgbClr val="0C27AC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ular Callout 10"/>
          <p:cNvSpPr/>
          <p:nvPr/>
        </p:nvSpPr>
        <p:spPr>
          <a:xfrm>
            <a:off x="7708553" y="5500027"/>
            <a:ext cx="1919307" cy="421258"/>
          </a:xfrm>
          <a:prstGeom prst="wedgeRoundRectCallout">
            <a:avLst>
              <a:gd name="adj1" fmla="val -60041"/>
              <a:gd name="adj2" fmla="val -59080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7221" y="4925172"/>
            <a:ext cx="426758" cy="389466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8554898" y="3058512"/>
            <a:ext cx="2096343" cy="463421"/>
          </a:xfrm>
          <a:prstGeom prst="wedgeRoundRectCallout">
            <a:avLst>
              <a:gd name="adj1" fmla="val -33073"/>
              <a:gd name="adj2" fmla="val 19948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Conjunction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2563" y="4240077"/>
            <a:ext cx="426758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ular Callout 14"/>
          <p:cNvSpPr/>
          <p:nvPr/>
        </p:nvSpPr>
        <p:spPr>
          <a:xfrm>
            <a:off x="1698991" y="3015348"/>
            <a:ext cx="4378457" cy="1614195"/>
          </a:xfrm>
          <a:prstGeom prst="wedgeRoundRectCallout">
            <a:avLst>
              <a:gd name="adj1" fmla="val 61516"/>
              <a:gd name="adj2" fmla="val 4343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glow rad="3302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Sliver Moon - </a:t>
            </a:r>
            <a:r>
              <a:rPr lang="en-CA" sz="2800" b="1" u="sng" dirty="0" smtClean="0">
                <a:solidFill>
                  <a:schemeClr val="bg1"/>
                </a:solidFill>
              </a:rPr>
              <a:t>now spotted </a:t>
            </a:r>
            <a:r>
              <a:rPr lang="en-CA" sz="2800" b="1" dirty="0" smtClean="0">
                <a:solidFill>
                  <a:schemeClr val="bg1"/>
                </a:solidFill>
              </a:rPr>
              <a:t>on the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evening after the conjunction!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8703" y="4570637"/>
            <a:ext cx="426758" cy="339768"/>
          </a:xfrm>
          <a:prstGeom prst="rect">
            <a:avLst/>
          </a:prstGeom>
          <a:noFill/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143097" y="4570637"/>
            <a:ext cx="402927" cy="35453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ular Callout 18"/>
          <p:cNvSpPr/>
          <p:nvPr/>
        </p:nvSpPr>
        <p:spPr>
          <a:xfrm>
            <a:off x="8725942" y="4726666"/>
            <a:ext cx="3346341" cy="612648"/>
          </a:xfrm>
          <a:prstGeom prst="wedgeRoundRectCallout">
            <a:avLst>
              <a:gd name="adj1" fmla="val -65469"/>
              <a:gd name="adj2" fmla="val -8423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Shaneh New Day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0737" y="986829"/>
            <a:ext cx="2363680" cy="897878"/>
          </a:xfrm>
          <a:prstGeom prst="rect">
            <a:avLst/>
          </a:prstGeom>
          <a:noFill/>
          <a:ln w="57150">
            <a:solidFill>
              <a:srgbClr val="D73D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1326346" y="488715"/>
            <a:ext cx="1919307" cy="489040"/>
          </a:xfrm>
          <a:prstGeom prst="wedgeRoundRectCallout">
            <a:avLst>
              <a:gd name="adj1" fmla="val -957"/>
              <a:gd name="adj2" fmla="val 44788"/>
              <a:gd name="adj3" fmla="val 16667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Tequfah</a:t>
            </a:r>
            <a:endParaRPr lang="en-CA" sz="3200" b="1" dirty="0">
              <a:solidFill>
                <a:srgbClr val="0C27A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97794" y="5188017"/>
            <a:ext cx="5112921" cy="1317149"/>
          </a:xfrm>
          <a:prstGeom prst="wedgeRoundRectCallout">
            <a:avLst>
              <a:gd name="adj1" fmla="val 57555"/>
              <a:gd name="adj2" fmla="val -6756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165100">
              <a:srgbClr val="00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New </a:t>
            </a:r>
            <a:r>
              <a:rPr lang="en-CA" sz="2800" b="1" dirty="0" err="1" smtClean="0">
                <a:solidFill>
                  <a:schemeClr val="bg1"/>
                </a:solidFill>
              </a:rPr>
              <a:t>Moonth</a:t>
            </a:r>
            <a:r>
              <a:rPr lang="en-CA" sz="2800" b="1" dirty="0" smtClean="0">
                <a:solidFill>
                  <a:schemeClr val="bg1"/>
                </a:solidFill>
              </a:rPr>
              <a:t> Day is now on the 3</a:t>
            </a:r>
            <a:r>
              <a:rPr lang="en-CA" sz="2800" b="1" baseline="30000" dirty="0" smtClean="0">
                <a:solidFill>
                  <a:schemeClr val="bg1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cycle of the week – the 15</a:t>
            </a:r>
            <a:r>
              <a:rPr lang="en-CA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of March (Gregorian)!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03916" y="6022035"/>
            <a:ext cx="622489" cy="389466"/>
          </a:xfrm>
          <a:prstGeom prst="rect">
            <a:avLst/>
          </a:prstGeom>
          <a:noFill/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20525" y="6469827"/>
            <a:ext cx="37147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72</a:t>
            </a:fld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1140737" y="1419263"/>
            <a:ext cx="804795" cy="437541"/>
          </a:xfrm>
          <a:prstGeom prst="roundRect">
            <a:avLst>
              <a:gd name="adj" fmla="val 43346"/>
            </a:avLst>
          </a:prstGeom>
          <a:noFill/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2119" y="2160786"/>
            <a:ext cx="3800475" cy="647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0005" y="2212193"/>
            <a:ext cx="2740383" cy="4337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					3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					4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dirty="0" smtClean="0">
                <a:solidFill>
                  <a:srgbClr val="0000FF"/>
                </a:solidFill>
              </a:rPr>
              <a:t> </a:t>
            </a:r>
            <a:r>
              <a:rPr lang="en-CA" sz="1100" dirty="0" smtClean="0">
                <a:solidFill>
                  <a:prstClr val="black"/>
                </a:solidFill>
              </a:rPr>
              <a:t>					5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1100" b="1" dirty="0" smtClean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4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6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dirty="0" smtClean="0">
                <a:solidFill>
                  <a:prstClr val="black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en-CA" sz="1100" b="1" u="sng" dirty="0" smtClean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1100" u="sng" dirty="0" smtClean="0">
                <a:solidFill>
                  <a:srgbClr val="0000FF"/>
                </a:solidFill>
              </a:rPr>
              <a:t> </a:t>
            </a:r>
            <a:r>
              <a:rPr lang="en-CA" sz="1100" u="sng" dirty="0">
                <a:solidFill>
                  <a:srgbClr val="0000FF"/>
                </a:solidFill>
              </a:rPr>
              <a:t>					</a:t>
            </a:r>
            <a:r>
              <a:rPr lang="en-CA" sz="1100" u="sng" dirty="0" smtClean="0">
                <a:solidFill>
                  <a:srgbClr val="0000FF"/>
                </a:solidFill>
              </a:rPr>
              <a:t>11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12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13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93700">
                    <a:srgbClr val="00FF99"/>
                  </a:glow>
                </a:effectLst>
              </a:rPr>
              <a:t>14</a:t>
            </a:r>
            <a:endParaRPr lang="en-CA" sz="1100" b="1" dirty="0">
              <a:solidFill>
                <a:prstClr val="black"/>
              </a:solidFill>
              <a:effectLst>
                <a:glow rad="393700">
                  <a:srgbClr val="00FF99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  <a:effectLst>
                  <a:glow rad="317500">
                    <a:srgbClr val="FFCCFF"/>
                  </a:glow>
                </a:effectLst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  <a:effectLst>
                  <a:glow rad="317500">
                    <a:srgbClr val="FFCCFF"/>
                  </a:glow>
                </a:effectLst>
              </a:rPr>
              <a:t>th</a:t>
            </a:r>
            <a:r>
              <a:rPr lang="en-CA" sz="1100" b="1" dirty="0">
                <a:solidFill>
                  <a:srgbClr val="660033"/>
                </a:solidFill>
                <a:effectLst>
                  <a:glow rad="317500">
                    <a:srgbClr val="FFCCFF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16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317500">
                    <a:srgbClr val="00B0F0"/>
                  </a:glow>
                </a:effectLst>
              </a:rPr>
              <a:t>18</a:t>
            </a:r>
            <a:endParaRPr lang="en-CA" sz="1100" b="1" u="sng" dirty="0">
              <a:solidFill>
                <a:srgbClr val="0000FF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19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317500">
                    <a:srgbClr val="00B0F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317500">
                  <a:srgbClr val="00B0F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5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    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25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6445" y="2415269"/>
            <a:ext cx="1676971" cy="1000789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1</a:t>
            </a:r>
            <a:r>
              <a:rPr lang="en-CA" sz="2800" baseline="300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st</a:t>
            </a:r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</a:rPr>
              <a:t>        </a:t>
            </a:r>
            <a:r>
              <a:rPr lang="en-CA" sz="2800" dirty="0" smtClean="0">
                <a:solidFill>
                  <a:schemeClr val="bg1"/>
                </a:solidFill>
              </a:rPr>
              <a:t>Month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0975" y="33179"/>
            <a:ext cx="3915451" cy="542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		     		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497" y="43899"/>
            <a:ext cx="3476802" cy="511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Cycle </a:t>
            </a:r>
            <a:r>
              <a:rPr lang="en-CA" sz="3600" b="1" i="1" dirty="0" smtClean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Lunar</a:t>
            </a:r>
            <a:r>
              <a:rPr lang="en-CA" sz="28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Date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211" y="706769"/>
            <a:ext cx="2753064" cy="4664678"/>
          </a:xfrm>
          <a:prstGeom prst="rect">
            <a:avLst/>
          </a:prstGeom>
          <a:solidFill>
            <a:schemeClr val="tx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/>
            <a:r>
              <a:rPr lang="en-CA" sz="1100" dirty="0" smtClean="0">
                <a:solidFill>
                  <a:srgbClr val="660033"/>
                </a:solidFill>
                <a:effectLst>
                  <a:glow rad="317500">
                    <a:srgbClr val="00FF99"/>
                  </a:glow>
                </a:effectLst>
              </a:rPr>
              <a:t>3</a:t>
            </a:r>
            <a:r>
              <a:rPr lang="en-CA" sz="1100" baseline="30000" dirty="0" smtClean="0">
                <a:solidFill>
                  <a:srgbClr val="660033"/>
                </a:solidFill>
                <a:effectLst>
                  <a:glow rad="317500">
                    <a:srgbClr val="00FF99"/>
                  </a:glow>
                </a:effectLst>
              </a:rPr>
              <a:t>rd</a:t>
            </a:r>
            <a:r>
              <a:rPr lang="en-CA" sz="1100" dirty="0" smtClean="0">
                <a:solidFill>
                  <a:srgbClr val="660033"/>
                </a:solidFill>
                <a:effectLst>
                  <a:glow rad="317500">
                    <a:srgbClr val="00FF99"/>
                  </a:glow>
                </a:effectLst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schemeClr val="bg1"/>
                </a:solidFill>
              </a:rPr>
              <a:t>1</a:t>
            </a:r>
            <a:endParaRPr lang="en-CA" sz="1100" dirty="0">
              <a:solidFill>
                <a:schemeClr val="bg1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dirty="0" smtClean="0">
                <a:solidFill>
                  <a:prstClr val="black"/>
                </a:solidFill>
              </a:rPr>
              <a:t>3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4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5</a:t>
            </a:r>
            <a:endParaRPr lang="en-CA" sz="1100" u="sng" dirty="0">
              <a:solidFill>
                <a:srgbClr val="0000FF"/>
              </a:solidFill>
            </a:endParaRPr>
          </a:p>
          <a:p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2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7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3</a:t>
            </a:r>
            <a:r>
              <a:rPr lang="en-CA" sz="1100" b="1" baseline="30000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rd</a:t>
            </a:r>
            <a:r>
              <a:rPr lang="en-CA" sz="1100" b="1" baseline="30000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</a:rPr>
              <a:t>8</a:t>
            </a:r>
            <a:endParaRPr lang="en-CA" sz="1100" dirty="0">
              <a:solidFill>
                <a:prstClr val="black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9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10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11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  <a:effectLst/>
              </a:rPr>
              <a:t>12</a:t>
            </a:r>
          </a:p>
          <a:p>
            <a:pPr lvl="0"/>
            <a:r>
              <a:rPr lang="en-CA" sz="1100" b="1" dirty="0" smtClean="0">
                <a:solidFill>
                  <a:srgbClr val="660033"/>
                </a:solidFill>
              </a:rPr>
              <a:t>1</a:t>
            </a:r>
            <a:r>
              <a:rPr lang="en-CA" sz="11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1100" b="1" dirty="0" smtClean="0">
                <a:solidFill>
                  <a:srgbClr val="660033"/>
                </a:solidFill>
              </a:rPr>
              <a:t> </a:t>
            </a:r>
            <a:r>
              <a:rPr lang="en-CA" sz="1100" b="1" dirty="0">
                <a:solidFill>
                  <a:srgbClr val="660033"/>
                </a:solidFill>
              </a:rPr>
              <a:t>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13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14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    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dirty="0">
                <a:solidFill>
                  <a:prstClr val="black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  <a:endParaRPr lang="en-CA" sz="1100" b="1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1</a:t>
            </a:r>
            <a:r>
              <a:rPr lang="en-CA" sz="1100" b="1" baseline="30000" dirty="0">
                <a:solidFill>
                  <a:srgbClr val="660033"/>
                </a:solidFill>
              </a:rPr>
              <a:t>st</a:t>
            </a:r>
            <a:r>
              <a:rPr lang="en-CA" sz="1100" dirty="0">
                <a:solidFill>
                  <a:srgbClr val="0000FF"/>
                </a:solidFill>
              </a:rPr>
              <a:t> </a:t>
            </a:r>
            <a:r>
              <a:rPr lang="en-CA" sz="1100" dirty="0">
                <a:solidFill>
                  <a:prstClr val="black"/>
                </a:solidFill>
              </a:rPr>
              <a:t>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2</a:t>
            </a:r>
            <a:r>
              <a:rPr lang="en-CA" sz="1100" b="1" baseline="30000" dirty="0">
                <a:solidFill>
                  <a:srgbClr val="660033"/>
                </a:solidFill>
              </a:rPr>
              <a:t>nd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endParaRPr lang="en-CA" sz="1100" b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3</a:t>
            </a:r>
            <a:r>
              <a:rPr lang="en-CA" sz="1100" b="1" baseline="30000" dirty="0">
                <a:solidFill>
                  <a:srgbClr val="660033"/>
                </a:solidFill>
              </a:rPr>
              <a:t>rd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22</a:t>
            </a:r>
            <a:endParaRPr lang="en-CA" sz="1100" dirty="0">
              <a:solidFill>
                <a:prstClr val="black"/>
              </a:solidFill>
              <a:effectLst/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4</a:t>
            </a:r>
            <a:r>
              <a:rPr lang="en-CA" sz="1100" b="1" baseline="30000" dirty="0">
                <a:solidFill>
                  <a:srgbClr val="660033"/>
                </a:solidFill>
              </a:rPr>
              <a:t>th 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</a:rPr>
              <a:t>23</a:t>
            </a:r>
            <a:endParaRPr lang="en-CA" sz="1100" u="sng" dirty="0">
              <a:solidFill>
                <a:srgbClr val="0000FF"/>
              </a:solidFill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5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>
                  <a:glow rad="279400">
                    <a:srgbClr val="FFCCFF"/>
                  </a:glow>
                </a:effectLst>
              </a:rPr>
              <a:t>24</a:t>
            </a:r>
            <a:endParaRPr lang="en-CA" sz="1100" dirty="0">
              <a:solidFill>
                <a:prstClr val="black"/>
              </a:solidFill>
              <a:effectLst>
                <a:glow rad="279400">
                  <a:srgbClr val="FFCCFF"/>
                </a:glow>
              </a:effectLst>
            </a:endParaRPr>
          </a:p>
          <a:p>
            <a:pPr lvl="0"/>
            <a:r>
              <a:rPr lang="en-CA" sz="1100" b="1" dirty="0">
                <a:solidFill>
                  <a:srgbClr val="660033"/>
                </a:solidFill>
              </a:rPr>
              <a:t>6</a:t>
            </a:r>
            <a:r>
              <a:rPr lang="en-CA" sz="1100" b="1" baseline="30000" dirty="0">
                <a:solidFill>
                  <a:srgbClr val="660033"/>
                </a:solidFill>
              </a:rPr>
              <a:t>th</a:t>
            </a:r>
            <a:r>
              <a:rPr lang="en-CA" sz="1100" b="1" dirty="0">
                <a:solidFill>
                  <a:srgbClr val="660033"/>
                </a:solidFill>
              </a:rPr>
              <a:t> 					</a:t>
            </a:r>
            <a:r>
              <a:rPr lang="en-CA" sz="1100" dirty="0" smtClean="0">
                <a:solidFill>
                  <a:prstClr val="black"/>
                </a:solidFill>
                <a:effectLst/>
              </a:rPr>
              <a:t>25</a:t>
            </a:r>
            <a:r>
              <a:rPr lang="en-CA" sz="1100" dirty="0">
                <a:solidFill>
                  <a:prstClr val="black"/>
                </a:solidFill>
              </a:rPr>
              <a:t/>
            </a:r>
            <a:br>
              <a:rPr lang="en-CA" sz="1100" dirty="0">
                <a:solidFill>
                  <a:prstClr val="black"/>
                </a:solidFill>
              </a:rPr>
            </a:br>
            <a:r>
              <a:rPr lang="en-CA" sz="1100" b="1" u="sng" dirty="0">
                <a:solidFill>
                  <a:srgbClr val="0000FF"/>
                </a:solidFill>
              </a:rPr>
              <a:t>7</a:t>
            </a:r>
            <a:r>
              <a:rPr lang="en-CA" sz="1100" b="1" u="sng" baseline="30000" dirty="0">
                <a:solidFill>
                  <a:srgbClr val="0000FF"/>
                </a:solidFill>
              </a:rPr>
              <a:t>th</a:t>
            </a:r>
            <a:r>
              <a:rPr lang="en-CA" sz="1100" u="sng" dirty="0">
                <a:solidFill>
                  <a:srgbClr val="0000FF"/>
                </a:solidFill>
              </a:rPr>
              <a:t> 					</a:t>
            </a:r>
            <a:r>
              <a:rPr lang="en-CA" sz="1100" u="sng" dirty="0" smtClean="0">
                <a:solidFill>
                  <a:srgbClr val="0000FF"/>
                </a:solidFill>
              </a:rPr>
              <a:t>26</a:t>
            </a:r>
            <a:endParaRPr lang="en-CA" sz="1100" u="sng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8527" y="730733"/>
            <a:ext cx="1675582" cy="38106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1</a:t>
            </a:r>
            <a:r>
              <a:rPr lang="en-CA" sz="2400" baseline="30000" dirty="0" smtClean="0">
                <a:solidFill>
                  <a:srgbClr val="002060"/>
                </a:solidFill>
              </a:rPr>
              <a:t>st</a:t>
            </a:r>
            <a:r>
              <a:rPr lang="en-CA" sz="2400" dirty="0" smtClean="0">
                <a:solidFill>
                  <a:srgbClr val="002060"/>
                </a:solidFill>
              </a:rPr>
              <a:t> Month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868747" y="94664"/>
            <a:ext cx="1830707" cy="384638"/>
          </a:xfrm>
          <a:prstGeom prst="wedgeRoundRectCallout">
            <a:avLst>
              <a:gd name="adj1" fmla="val 36917"/>
              <a:gd name="adj2" fmla="val 50962"/>
              <a:gd name="adj3" fmla="val 16667"/>
            </a:avLst>
          </a:prstGeom>
          <a:gradFill flip="none" rotWithShape="1">
            <a:gsLst>
              <a:gs pos="27000">
                <a:schemeClr val="accent5">
                  <a:lumMod val="75000"/>
                  <a:alpha val="0"/>
                </a:schemeClr>
              </a:gs>
              <a:gs pos="83000">
                <a:srgbClr val="00FFCC"/>
              </a:gs>
              <a:gs pos="5000">
                <a:schemeClr val="accent6">
                  <a:lumMod val="75000"/>
                </a:schemeClr>
              </a:gs>
              <a:gs pos="47000">
                <a:srgbClr val="FFFF00"/>
              </a:gs>
            </a:gsLst>
            <a:lin ang="2700000" scaled="1"/>
            <a:tileRect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Covenant Count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5153" y="1588668"/>
            <a:ext cx="3425236" cy="529459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06000"/>
              </a:lnSpc>
              <a:spcAft>
                <a:spcPts val="800"/>
              </a:spcAft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CA" sz="2800" b="1" dirty="0" smtClean="0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FF00"/>
                </a:solidFill>
                <a:effectLst>
                  <a:glow rad="571500">
                    <a:schemeClr val="accent5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TEQUFAH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48583" y="1692613"/>
            <a:ext cx="6896569" cy="3703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0261" y="2198870"/>
            <a:ext cx="10426860" cy="42313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3102481" y="929262"/>
            <a:ext cx="2794466" cy="784797"/>
          </a:xfrm>
          <a:prstGeom prst="wedgeRoundRectCallout">
            <a:avLst>
              <a:gd name="adj1" fmla="val -113934"/>
              <a:gd name="adj2" fmla="val 84043"/>
              <a:gd name="adj3" fmla="val 16667"/>
            </a:avLst>
          </a:prstGeom>
          <a:solidFill>
            <a:schemeClr val="tx1">
              <a:lumMod val="5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March 22 - </a:t>
            </a:r>
            <a:r>
              <a:rPr lang="en-CA" sz="2400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60000"/>
                      <a:lumOff val="40000"/>
                    </a:schemeClr>
                  </a:glow>
                </a:effectLst>
              </a:rPr>
              <a:t>Tequfah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Gregorian</a:t>
            </a:r>
            <a:endParaRPr lang="en-CA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4645" y="4927993"/>
            <a:ext cx="10426860" cy="63586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67540" y="245923"/>
            <a:ext cx="3898931" cy="618871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CE 12 </a:t>
            </a:r>
            <a:r>
              <a:rPr lang="en-CA" sz="2800" dirty="0" smtClean="0">
                <a:solidFill>
                  <a:prstClr val="black"/>
                </a:solidFill>
                <a:effectLst>
                  <a:glow rad="177800">
                    <a:srgbClr val="FFFF00"/>
                  </a:glow>
                </a:effectLst>
                <a:latin typeface="Arial Rounded MT Bold" panose="020F0704030504030204" pitchFamily="34" charset="0"/>
              </a:rPr>
              <a:t>investigation</a:t>
            </a:r>
            <a:endParaRPr lang="en-CA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241668" y="2301279"/>
            <a:ext cx="5117805" cy="2539662"/>
          </a:xfrm>
          <a:prstGeom prst="wedgeRoundRectCallout">
            <a:avLst>
              <a:gd name="adj1" fmla="val 93355"/>
              <a:gd name="adj2" fmla="val 4685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0C27AC"/>
                </a:solidFill>
                <a:effectLst>
                  <a:glow rad="63500">
                    <a:srgbClr val="FFFF00"/>
                  </a:glow>
                </a:effectLst>
              </a:rPr>
              <a:t>Yahusha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had been </a:t>
            </a:r>
            <a:r>
              <a:rPr lang="en-CA" sz="3200" u="sng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in the Tabernacle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 - (</a:t>
            </a:r>
            <a:r>
              <a:rPr lang="en-CA" sz="3200" dirty="0" smtClean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by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</a:t>
            </a:r>
            <a:r>
              <a:rPr lang="en-CA" sz="3200" dirty="0" smtClean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Statute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) observing the Mo-</a:t>
            </a:r>
            <a:r>
              <a:rPr lang="en-CA" sz="3200" dirty="0" err="1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ed</a:t>
            </a:r>
            <a:r>
              <a:rPr lang="en-CA" sz="3200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 of Unleavened Bread – </a:t>
            </a:r>
          </a:p>
          <a:p>
            <a:pPr algn="ctr"/>
            <a:r>
              <a:rPr lang="en-CA" sz="3200" b="1" u="sng" dirty="0" smtClean="0"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FOR </a:t>
            </a:r>
            <a:r>
              <a:rPr lang="en-CA" sz="3200" b="1" u="sng" dirty="0" smtClean="0">
                <a:ln w="28575">
                  <a:solidFill>
                    <a:schemeClr val="bg1"/>
                  </a:solidFill>
                </a:ln>
                <a:solidFill>
                  <a:srgbClr val="9933FF"/>
                </a:solidFill>
                <a:effectLst>
                  <a:glow rad="63500">
                    <a:srgbClr val="FFFF00"/>
                  </a:glow>
                </a:effectLst>
                <a:latin typeface="Arial Black" panose="020B0A04020102020204" pitchFamily="34" charset="0"/>
              </a:rPr>
              <a:t>TWO</a:t>
            </a:r>
            <a:r>
              <a:rPr lang="en-CA" sz="3200" b="1" u="sng" dirty="0" smtClean="0">
                <a:solidFill>
                  <a:srgbClr val="FF0000"/>
                </a:solidFill>
                <a:effectLst>
                  <a:glow rad="63500">
                    <a:srgbClr val="FFFF00"/>
                  </a:glow>
                </a:effectLst>
              </a:rPr>
              <a:t> CYCLES</a:t>
            </a:r>
            <a:r>
              <a:rPr lang="en-CA" sz="3200" b="1" dirty="0" smtClean="0">
                <a:solidFill>
                  <a:srgbClr val="7030A0"/>
                </a:solidFill>
                <a:effectLst>
                  <a:glow rad="63500">
                    <a:srgbClr val="FFFF00"/>
                  </a:glow>
                </a:effectLst>
              </a:rPr>
              <a:t>!!</a:t>
            </a:r>
            <a:endParaRPr lang="en-CA" sz="3200" b="1" dirty="0">
              <a:solidFill>
                <a:srgbClr val="7030A0"/>
              </a:solidFill>
              <a:effectLst>
                <a:glow rad="63500">
                  <a:srgbClr val="FFFF00"/>
                </a:glo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84763" y="3854622"/>
            <a:ext cx="1553805" cy="1016001"/>
            <a:chOff x="1384763" y="3844266"/>
            <a:chExt cx="1553805" cy="1016001"/>
          </a:xfrm>
        </p:grpSpPr>
        <p:sp>
          <p:nvSpPr>
            <p:cNvPr id="18" name="Oval 17"/>
            <p:cNvSpPr/>
            <p:nvPr/>
          </p:nvSpPr>
          <p:spPr>
            <a:xfrm>
              <a:off x="1391824" y="4182933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84763" y="3844266"/>
              <a:ext cx="1553805" cy="1016001"/>
              <a:chOff x="1316395" y="3818628"/>
              <a:chExt cx="1553805" cy="101600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0800" y="3818628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16395" y="4495962"/>
                <a:ext cx="499533" cy="338667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822989" y="4024800"/>
                <a:ext cx="1047211" cy="3863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818584" y="4347224"/>
                <a:ext cx="1048825" cy="23340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815928" y="4681772"/>
                <a:ext cx="1051481" cy="6802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888763" y="2502488"/>
            <a:ext cx="1989478" cy="1818810"/>
            <a:chOff x="888763" y="947153"/>
            <a:chExt cx="1989478" cy="1818810"/>
          </a:xfrm>
        </p:grpSpPr>
        <p:sp>
          <p:nvSpPr>
            <p:cNvPr id="28" name="Right Brace 27"/>
            <p:cNvSpPr/>
            <p:nvPr/>
          </p:nvSpPr>
          <p:spPr>
            <a:xfrm rot="10800000">
              <a:off x="2641085" y="1740640"/>
              <a:ext cx="237156" cy="1025323"/>
            </a:xfrm>
            <a:prstGeom prst="rightBrace">
              <a:avLst>
                <a:gd name="adj1" fmla="val 50348"/>
                <a:gd name="adj2" fmla="val 77685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8763" y="947153"/>
              <a:ext cx="1603178" cy="1260334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2000" b="1" u="sng" dirty="0" smtClean="0">
                  <a:solidFill>
                    <a:srgbClr val="FF0000"/>
                  </a:solidFill>
                </a:rPr>
                <a:t>Lunar</a:t>
              </a:r>
              <a:r>
                <a:rPr lang="en-CA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CA" sz="2000" dirty="0" smtClean="0">
                  <a:solidFill>
                    <a:schemeClr val="bg1"/>
                  </a:solidFill>
                </a:rPr>
                <a:t>festival of   </a:t>
              </a:r>
              <a:r>
                <a:rPr lang="en-CA" sz="2000" dirty="0" smtClean="0">
                  <a:solidFill>
                    <a:srgbClr val="002060"/>
                  </a:solidFill>
                </a:rPr>
                <a:t>Unleavened Bread</a:t>
              </a:r>
              <a:endParaRPr lang="en-CA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1102044" y="4109562"/>
            <a:ext cx="1041855" cy="772925"/>
            <a:chOff x="1389168" y="3844266"/>
            <a:chExt cx="1025724" cy="783660"/>
          </a:xfrm>
        </p:grpSpPr>
        <p:sp>
          <p:nvSpPr>
            <p:cNvPr id="31" name="Oval 30"/>
            <p:cNvSpPr/>
            <p:nvPr/>
          </p:nvSpPr>
          <p:spPr>
            <a:xfrm>
              <a:off x="1391824" y="4182933"/>
              <a:ext cx="499533" cy="338667"/>
            </a:xfrm>
            <a:prstGeom prst="ellips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389168" y="3844266"/>
              <a:ext cx="1025724" cy="783660"/>
              <a:chOff x="1320800" y="3818628"/>
              <a:chExt cx="1025724" cy="78366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320800" y="3818628"/>
                <a:ext cx="499533" cy="338667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1822988" y="4024800"/>
                <a:ext cx="523536" cy="435592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/>
              </a:ln>
              <a:effectLst>
                <a:glow rad="127000">
                  <a:srgbClr val="FFCCFF"/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818583" y="4347224"/>
                <a:ext cx="525287" cy="255064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/>
              </a:ln>
              <a:effectLst>
                <a:glow rad="127000">
                  <a:srgbClr val="FFCCFF"/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8809191" y="4514963"/>
            <a:ext cx="2057940" cy="1814835"/>
            <a:chOff x="888763" y="371942"/>
            <a:chExt cx="2057940" cy="1814835"/>
          </a:xfrm>
        </p:grpSpPr>
        <p:sp>
          <p:nvSpPr>
            <p:cNvPr id="42" name="Right Brace 41"/>
            <p:cNvSpPr/>
            <p:nvPr/>
          </p:nvSpPr>
          <p:spPr>
            <a:xfrm rot="10800000">
              <a:off x="2667517" y="371942"/>
              <a:ext cx="279186" cy="1263537"/>
            </a:xfrm>
            <a:prstGeom prst="rightBrace">
              <a:avLst>
                <a:gd name="adj1" fmla="val 50348"/>
                <a:gd name="adj2" fmla="val 3553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endParaRPr lang="en-CA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88763" y="923460"/>
              <a:ext cx="1778754" cy="1263317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algn="ctr"/>
              <a:r>
                <a:rPr lang="en-CA" sz="2400" b="1" dirty="0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Yahuah’s Covenant Mo-</a:t>
              </a:r>
              <a:r>
                <a:rPr lang="en-CA" sz="2400" b="1" dirty="0" err="1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edim</a:t>
              </a:r>
              <a:r>
                <a:rPr lang="en-CA" sz="2400" b="1" dirty="0" smtClean="0">
                  <a:solidFill>
                    <a:srgbClr val="0C27AC"/>
                  </a:solidFill>
                  <a:effectLst>
                    <a:glow rad="127000">
                      <a:srgbClr val="FFFF00"/>
                    </a:glow>
                  </a:effectLst>
                </a:rPr>
                <a:t>!</a:t>
              </a:r>
              <a:endParaRPr lang="en-CA" sz="2400" dirty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 rot="901707">
            <a:off x="8097608" y="4102457"/>
            <a:ext cx="1400176" cy="305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rgbClr val="0C27AC"/>
                </a:solidFill>
              </a:rPr>
              <a:t>Exo</a:t>
            </a:r>
            <a:r>
              <a:rPr lang="en-CA" dirty="0" smtClean="0">
                <a:solidFill>
                  <a:srgbClr val="0C27AC"/>
                </a:solidFill>
              </a:rPr>
              <a:t> 23:15-17</a:t>
            </a:r>
            <a:endParaRPr lang="en-CA" dirty="0">
              <a:solidFill>
                <a:srgbClr val="0C27A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640985" y="6461311"/>
            <a:ext cx="500217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73</a:t>
            </a:fld>
            <a:endParaRPr lang="en-US" sz="14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568751" y="3295975"/>
            <a:ext cx="1125639" cy="0"/>
          </a:xfrm>
          <a:prstGeom prst="line">
            <a:avLst/>
          </a:prstGeom>
          <a:ln w="38100">
            <a:solidFill>
              <a:srgbClr val="3E3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697755" y="3295975"/>
            <a:ext cx="569167" cy="655687"/>
          </a:xfrm>
          <a:prstGeom prst="straightConnector1">
            <a:avLst/>
          </a:prstGeom>
          <a:ln w="38100">
            <a:solidFill>
              <a:srgbClr val="3E3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99802" y="5360971"/>
            <a:ext cx="8151010" cy="1414267"/>
          </a:xfrm>
          <a:prstGeom prst="wedgeRoundRectCallout">
            <a:avLst>
              <a:gd name="adj1" fmla="val -30866"/>
              <a:gd name="adj2" fmla="val -84579"/>
              <a:gd name="adj3" fmla="val 16667"/>
            </a:avLst>
          </a:prstGeom>
          <a:solidFill>
            <a:schemeClr val="accent2"/>
          </a:solidFill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FF6600"/>
                </a:solidFill>
              </a:rPr>
              <a:t>The 3</a:t>
            </a:r>
            <a:r>
              <a:rPr lang="en-CA" sz="3200" baseline="30000" dirty="0" smtClean="0">
                <a:solidFill>
                  <a:srgbClr val="FF6600"/>
                </a:solidFill>
              </a:rPr>
              <a:t>rd</a:t>
            </a:r>
            <a:r>
              <a:rPr lang="en-CA" sz="3200" dirty="0" smtClean="0">
                <a:solidFill>
                  <a:srgbClr val="FF6600"/>
                </a:solidFill>
              </a:rPr>
              <a:t> cycle – </a:t>
            </a:r>
            <a:r>
              <a:rPr lang="en-CA" sz="3200" b="1" u="sng" dirty="0" smtClean="0">
                <a:solidFill>
                  <a:schemeClr val="bg1"/>
                </a:solidFill>
              </a:rPr>
              <a:t>AFTER THE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(LUNAR) </a:t>
            </a:r>
            <a:r>
              <a:rPr lang="en-CA" sz="3200" b="1" u="sng" dirty="0" smtClean="0">
                <a:solidFill>
                  <a:schemeClr val="bg1"/>
                </a:solidFill>
              </a:rPr>
              <a:t>FEAST</a:t>
            </a:r>
            <a:r>
              <a:rPr lang="en-CA" sz="3200" dirty="0" smtClean="0">
                <a:solidFill>
                  <a:schemeClr val="bg1"/>
                </a:solidFill>
              </a:rPr>
              <a:t> of the </a:t>
            </a:r>
            <a:r>
              <a:rPr lang="en-CA" sz="3200" dirty="0" smtClean="0">
                <a:solidFill>
                  <a:srgbClr val="FF0000"/>
                </a:solidFill>
              </a:rPr>
              <a:t>Yahudim</a:t>
            </a:r>
            <a:r>
              <a:rPr lang="en-CA" sz="3200" dirty="0">
                <a:solidFill>
                  <a:srgbClr val="C00000"/>
                </a:solidFill>
              </a:rPr>
              <a:t> </a:t>
            </a:r>
            <a:r>
              <a:rPr lang="en-CA" sz="3200" dirty="0">
                <a:solidFill>
                  <a:schemeClr val="bg1"/>
                </a:solidFill>
              </a:rPr>
              <a:t>is now </a:t>
            </a:r>
            <a:r>
              <a:rPr lang="en-CA" sz="3200" u="sng" dirty="0">
                <a:solidFill>
                  <a:schemeClr val="bg1"/>
                </a:solidFill>
              </a:rPr>
              <a:t>the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r>
              <a:rPr lang="en-CA" sz="3200" b="1" dirty="0">
                <a:solidFill>
                  <a:srgbClr val="C00000"/>
                </a:solidFill>
                <a:effectLst>
                  <a:glow rad="254000">
                    <a:srgbClr val="00FF99"/>
                  </a:glow>
                </a:effectLst>
              </a:rPr>
              <a:t>5</a:t>
            </a:r>
            <a:r>
              <a:rPr lang="en-CA" sz="3200" b="1" baseline="30000" dirty="0" smtClean="0">
                <a:solidFill>
                  <a:srgbClr val="C00000"/>
                </a:solidFill>
                <a:effectLst>
                  <a:glow rad="254000">
                    <a:srgbClr val="00FF99"/>
                  </a:glow>
                </a:effectLst>
              </a:rPr>
              <a:t>th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u="sng" dirty="0">
                <a:solidFill>
                  <a:schemeClr val="bg1"/>
                </a:solidFill>
              </a:rPr>
              <a:t>c</a:t>
            </a:r>
            <a:r>
              <a:rPr lang="en-CA" sz="3200" dirty="0">
                <a:solidFill>
                  <a:schemeClr val="bg1"/>
                </a:solidFill>
              </a:rPr>
              <a:t>y</a:t>
            </a:r>
            <a:r>
              <a:rPr lang="en-CA" sz="3200" u="sng" dirty="0">
                <a:solidFill>
                  <a:schemeClr val="bg1"/>
                </a:solidFill>
              </a:rPr>
              <a:t>cle of the week</a:t>
            </a:r>
            <a:r>
              <a:rPr lang="en-CA" sz="3200" dirty="0" smtClean="0">
                <a:solidFill>
                  <a:schemeClr val="bg1"/>
                </a:solidFill>
              </a:rPr>
              <a:t>.   </a:t>
            </a:r>
            <a:r>
              <a:rPr lang="en-CA" dirty="0" smtClean="0">
                <a:solidFill>
                  <a:srgbClr val="0C27AC"/>
                </a:solidFill>
              </a:rPr>
              <a:t>Luke 2:42 - 46</a:t>
            </a:r>
            <a:endParaRPr lang="en-CA" dirty="0">
              <a:solidFill>
                <a:srgbClr val="0C2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192" y="267128"/>
            <a:ext cx="5660024" cy="6369978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dirty="0" smtClean="0"/>
              <a:t>Yahusha, </a:t>
            </a:r>
            <a:r>
              <a:rPr lang="en-CA" i="1" dirty="0" smtClean="0">
                <a:ln>
                  <a:solidFill>
                    <a:srgbClr val="9933FF"/>
                  </a:solidFill>
                </a:ln>
                <a:latin typeface="Cooper Black" panose="0208090404030B020404" pitchFamily="18" charset="0"/>
              </a:rPr>
              <a:t>THE LIVING WORD </a:t>
            </a:r>
            <a:r>
              <a:rPr lang="en-CA" dirty="0" smtClean="0"/>
              <a:t>-  was most certainly fulfilling the </a:t>
            </a:r>
            <a:r>
              <a:rPr lang="en-CA" b="1" dirty="0" smtClean="0">
                <a:solidFill>
                  <a:srgbClr val="00FF99"/>
                </a:solidFill>
              </a:rPr>
              <a:t>Covenant  Calendar </a:t>
            </a:r>
            <a:r>
              <a:rPr lang="en-CA" dirty="0" smtClean="0"/>
              <a:t>statutes of Yahuah.  He was living out the Torah in real time! </a:t>
            </a:r>
          </a:p>
          <a:p>
            <a:pPr>
              <a:tabLst>
                <a:tab pos="3405188" algn="l"/>
              </a:tabLst>
            </a:pPr>
            <a:r>
              <a:rPr lang="en-CA" dirty="0" smtClean="0"/>
              <a:t>When He responded – </a:t>
            </a:r>
            <a:r>
              <a:rPr lang="en-CA" b="1" dirty="0" smtClean="0">
                <a:solidFill>
                  <a:srgbClr val="00FF99"/>
                </a:solidFill>
              </a:rPr>
              <a:t>I must be about My Fathers business </a:t>
            </a:r>
            <a:r>
              <a:rPr lang="en-CA" dirty="0" smtClean="0"/>
              <a:t>– Yahusha revealed his </a:t>
            </a:r>
            <a:r>
              <a:rPr lang="en-CA" b="1" u="sng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</a:rPr>
              <a:t>ABSOLUTE COMMITMENT</a:t>
            </a:r>
            <a:r>
              <a:rPr lang="en-CA" dirty="0" smtClean="0"/>
              <a:t> to the </a:t>
            </a:r>
            <a:r>
              <a:rPr lang="en-CA" b="1" dirty="0" smtClean="0">
                <a:ln>
                  <a:solidFill>
                    <a:srgbClr val="FFCCFF"/>
                  </a:solidFill>
                </a:ln>
                <a:solidFill>
                  <a:srgbClr val="FF0000"/>
                </a:solidFill>
              </a:rPr>
              <a:t>Blood Ratified </a:t>
            </a:r>
            <a:r>
              <a:rPr lang="en-CA" b="1" dirty="0" smtClean="0">
                <a:ln>
                  <a:solidFill>
                    <a:srgbClr val="FFCCFF"/>
                  </a:solidFill>
                </a:ln>
                <a:solidFill>
                  <a:srgbClr val="0099FF"/>
                </a:solidFill>
              </a:rPr>
              <a:t>Covenant Calendar! </a:t>
            </a:r>
          </a:p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Next we are going to “jump ships”!</a:t>
            </a:r>
          </a:p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We have learned how to count in a different way set by Yahusha’s life example!  </a:t>
            </a:r>
            <a:r>
              <a:rPr lang="en-CA" dirty="0" smtClean="0">
                <a:solidFill>
                  <a:srgbClr val="00FF99"/>
                </a:solidFill>
              </a:rPr>
              <a:t>Shall we keep on going?</a:t>
            </a:r>
            <a:endParaRPr lang="en-CA" dirty="0">
              <a:solidFill>
                <a:srgbClr val="00FF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t>74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5222" y="727784"/>
            <a:ext cx="5000498" cy="54555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3" y="363894"/>
            <a:ext cx="5660024" cy="6046237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3200" dirty="0" smtClean="0">
                <a:solidFill>
                  <a:srgbClr val="D73DCC"/>
                </a:solidFill>
              </a:rPr>
              <a:t>Starting at Creation, what was 	the design of counting the 	cycles?</a:t>
            </a:r>
          </a:p>
          <a:p>
            <a:r>
              <a:rPr lang="en-CA" sz="3200" dirty="0" smtClean="0">
                <a:solidFill>
                  <a:srgbClr val="D73DCC"/>
                </a:solidFill>
              </a:rPr>
              <a:t>Or- better worded – </a:t>
            </a:r>
            <a:br>
              <a:rPr lang="en-CA" sz="3200" dirty="0" smtClean="0">
                <a:solidFill>
                  <a:srgbClr val="D73DCC"/>
                </a:solidFill>
              </a:rPr>
            </a:br>
            <a:r>
              <a:rPr lang="en-CA" sz="3200" dirty="0" smtClean="0">
                <a:solidFill>
                  <a:srgbClr val="D73DCC"/>
                </a:solidFill>
              </a:rPr>
              <a:t>	At what point was the first 	6 cycles of creation 	declared a full 24 hours?</a:t>
            </a:r>
          </a:p>
          <a:p>
            <a:r>
              <a:rPr lang="en-CA" sz="3200" dirty="0" smtClean="0">
                <a:solidFill>
                  <a:srgbClr val="D73DCC"/>
                </a:solidFill>
              </a:rPr>
              <a:t>Was it at the beginning of the 	Light </a:t>
            </a:r>
            <a:r>
              <a:rPr lang="en-CA" sz="3200" dirty="0">
                <a:solidFill>
                  <a:srgbClr val="D73DCC"/>
                </a:solidFill>
              </a:rPr>
              <a:t>S</a:t>
            </a:r>
            <a:r>
              <a:rPr lang="en-CA" sz="3200" dirty="0" smtClean="0">
                <a:solidFill>
                  <a:srgbClr val="D73DCC"/>
                </a:solidFill>
              </a:rPr>
              <a:t>eason?</a:t>
            </a:r>
          </a:p>
          <a:p>
            <a:r>
              <a:rPr lang="en-CA" sz="3200" dirty="0" smtClean="0">
                <a:solidFill>
                  <a:srgbClr val="D73DCC"/>
                </a:solidFill>
              </a:rPr>
              <a:t>Was it just near the </a:t>
            </a:r>
            <a:r>
              <a:rPr lang="en-CA" sz="3200" dirty="0" err="1" smtClean="0">
                <a:solidFill>
                  <a:srgbClr val="D73DCC"/>
                </a:solidFill>
              </a:rPr>
              <a:t>ereb</a:t>
            </a:r>
            <a:r>
              <a:rPr lang="en-CA" sz="3200" dirty="0" smtClean="0">
                <a:solidFill>
                  <a:srgbClr val="D73DCC"/>
                </a:solidFill>
              </a:rPr>
              <a:t> 	mixture of the evening? </a:t>
            </a:r>
            <a:endParaRPr lang="en-CA" sz="3200" dirty="0">
              <a:solidFill>
                <a:srgbClr val="D73D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t>75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ache.desktopnexus.com/thumbseg/1504/1504120-bigthumbnai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6732" y="1053434"/>
            <a:ext cx="5158901" cy="47511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5000"/>
              </a:srgbClr>
            </a:gs>
            <a:gs pos="50000">
              <a:srgbClr val="E2FD59">
                <a:alpha val="67000"/>
              </a:srgbClr>
            </a:gs>
            <a:gs pos="100000">
              <a:srgbClr val="CC00FF">
                <a:alpha val="2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613" y="303669"/>
            <a:ext cx="10302472" cy="1476827"/>
          </a:xfrm>
          <a:ln w="19050">
            <a:solidFill>
              <a:srgbClr val="00808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+mn-lt"/>
              </a:rPr>
              <a:t>At what point in time within the first 24 hours of creation, does </a:t>
            </a:r>
            <a:r>
              <a:rPr lang="en-US" sz="3200" b="1" dirty="0" smtClean="0">
                <a:solidFill>
                  <a:srgbClr val="3E3EF0"/>
                </a:solidFill>
                <a:latin typeface="+mn-lt"/>
              </a:rPr>
              <a:t>Yahuah</a:t>
            </a:r>
            <a:r>
              <a:rPr lang="en-US" sz="3200" dirty="0" smtClean="0">
                <a:latin typeface="+mn-lt"/>
              </a:rPr>
              <a:t> declare  </a:t>
            </a:r>
            <a:r>
              <a:rPr lang="en-US" sz="3200" dirty="0" smtClean="0">
                <a:effectLst/>
                <a:latin typeface="+mn-lt"/>
              </a:rPr>
              <a:t>–  </a:t>
            </a:r>
            <a:r>
              <a:rPr lang="en-US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  <a:effectLst/>
                <a:latin typeface="+mn-lt"/>
              </a:rPr>
              <a:t>THE 1</a:t>
            </a:r>
            <a:r>
              <a:rPr lang="en-US" sz="3200" b="1" baseline="30000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  <a:effectLst/>
                <a:latin typeface="+mn-lt"/>
              </a:rPr>
              <a:t>ST</a:t>
            </a:r>
            <a:r>
              <a:rPr lang="en-US" sz="3200" b="1" dirty="0" smtClean="0">
                <a:ln>
                  <a:solidFill>
                    <a:srgbClr val="3E3EF0"/>
                  </a:solidFill>
                </a:ln>
                <a:solidFill>
                  <a:srgbClr val="FF6600"/>
                </a:solidFill>
                <a:effectLst/>
                <a:latin typeface="+mn-lt"/>
              </a:rPr>
              <a:t> COMPLETED CYCLE </a:t>
            </a:r>
            <a:r>
              <a:rPr lang="en-US" sz="32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day</a:t>
            </a:r>
            <a:r>
              <a:rPr lang="en-US" sz="3200" dirty="0" smtClean="0">
                <a:latin typeface="+mn-lt"/>
              </a:rPr>
              <a:t>)?</a:t>
            </a:r>
            <a:endParaRPr lang="en-US" sz="32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731" y="1963879"/>
            <a:ext cx="11809926" cy="380292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		The first 12 hours of Earth’s history</a:t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2800" b="1" dirty="0" smtClean="0">
                <a:ln>
                  <a:solidFill>
                    <a:srgbClr val="9900FF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</a:schemeClr>
                  </a:glow>
                </a:effectLst>
                <a:latin typeface="Arial Black" pitchFamily="34" charset="0"/>
              </a:rPr>
              <a:t>Creation;</a:t>
            </a:r>
            <a:r>
              <a:rPr lang="en-US" sz="2800" dirty="0" smtClean="0">
                <a:solidFill>
                  <a:srgbClr val="800000"/>
                </a:solidFill>
              </a:rPr>
              <a:t> and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restoration</a:t>
            </a:r>
            <a:r>
              <a:rPr lang="en-US" sz="2800" dirty="0" smtClean="0">
                <a:solidFill>
                  <a:srgbClr val="800000"/>
                </a:solidFill>
              </a:rPr>
              <a:t> of Light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en-US" sz="2800" dirty="0" smtClean="0">
                <a:solidFill>
                  <a:srgbClr val="800000"/>
                </a:solidFill>
              </a:rPr>
              <a:t>								</a:t>
            </a:r>
            <a:endParaRPr lang="en-US" sz="2800" b="1" dirty="0">
              <a:solidFill>
                <a:srgbClr val="9900FF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2" name="Chord 1"/>
          <p:cNvSpPr/>
          <p:nvPr/>
        </p:nvSpPr>
        <p:spPr>
          <a:xfrm rot="7973960">
            <a:off x="5373688" y="3225965"/>
            <a:ext cx="2498213" cy="2567364"/>
          </a:xfrm>
          <a:prstGeom prst="chord">
            <a:avLst>
              <a:gd name="adj1" fmla="val 2700000"/>
              <a:gd name="adj2" fmla="val 13802171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58734" y="2857491"/>
            <a:ext cx="2253200" cy="112221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>
            <a:off x="4956840" y="2857491"/>
            <a:ext cx="3664449" cy="1413164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C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0380312">
            <a:off x="5356841" y="3649032"/>
            <a:ext cx="2536746" cy="1831119"/>
          </a:xfrm>
          <a:prstGeom prst="pie">
            <a:avLst>
              <a:gd name="adj1" fmla="val 10757645"/>
              <a:gd name="adj2" fmla="val 1129591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55" y="5174673"/>
            <a:ext cx="11388436" cy="1401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rgbClr val="800000"/>
                </a:solidFill>
              </a:rPr>
              <a:t> The arrival </a:t>
            </a:r>
            <a:r>
              <a:rPr lang="en-US" sz="2800" dirty="0">
                <a:solidFill>
                  <a:srgbClr val="800000"/>
                </a:solidFill>
              </a:rPr>
              <a:t>of </a:t>
            </a:r>
            <a:r>
              <a:rPr lang="en-US" sz="2800" b="1" dirty="0">
                <a:solidFill>
                  <a:prstClr val="black"/>
                </a:solidFill>
              </a:rPr>
              <a:t>&lt;</a:t>
            </a:r>
            <a:r>
              <a:rPr lang="en-US" sz="2800" b="1" dirty="0" err="1">
                <a:solidFill>
                  <a:prstClr val="black"/>
                </a:solidFill>
              </a:rPr>
              <a:t>ereb</a:t>
            </a:r>
            <a:r>
              <a:rPr lang="en-US" sz="2800" b="1" dirty="0">
                <a:solidFill>
                  <a:prstClr val="black"/>
                </a:solidFill>
              </a:rPr>
              <a:t>&gt; </a:t>
            </a:r>
            <a:r>
              <a:rPr lang="en-US" sz="2800" dirty="0">
                <a:solidFill>
                  <a:srgbClr val="800000"/>
                </a:solidFill>
              </a:rPr>
              <a:t>evening </a:t>
            </a:r>
            <a:r>
              <a:rPr lang="en-US" sz="2800" b="1" dirty="0">
                <a:solidFill>
                  <a:srgbClr val="800000"/>
                </a:solidFill>
                <a:effectLst>
                  <a:glow rad="127000">
                    <a:srgbClr val="66FF99"/>
                  </a:glow>
                </a:effectLst>
              </a:rPr>
              <a:t>MIXTURE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––			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which is – </a:t>
            </a:r>
            <a:r>
              <a:rPr lang="en-US" sz="2800" b="1" dirty="0" smtClean="0">
                <a:solidFill>
                  <a:prstClr val="black"/>
                </a:solidFill>
              </a:rPr>
              <a:t>LIGHT </a:t>
            </a:r>
            <a:r>
              <a:rPr lang="en-US" sz="2800" b="1" dirty="0">
                <a:solidFill>
                  <a:prstClr val="black"/>
                </a:solidFill>
              </a:rPr>
              <a:t>BEING OVERTAKEN BY THE DARKNESS. </a:t>
            </a:r>
            <a:r>
              <a:rPr lang="en-US" sz="2800" b="1" dirty="0" smtClean="0">
                <a:solidFill>
                  <a:prstClr val="black"/>
                </a:solidFill>
              </a:rPr>
              <a:t/>
            </a:r>
            <a:br>
              <a:rPr lang="en-US" sz="2800" b="1" dirty="0" smtClean="0">
                <a:solidFill>
                  <a:prstClr val="black"/>
                </a:solidFill>
              </a:rPr>
            </a:b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579836" y="4237604"/>
            <a:ext cx="2228864" cy="294692"/>
          </a:xfrm>
          <a:prstGeom prst="line">
            <a:avLst/>
          </a:prstGeom>
          <a:ln w="57150"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8699" y="3912488"/>
            <a:ext cx="2986145" cy="1145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0000CC"/>
                </a:solidFill>
              </a:rPr>
              <a:t>Yahusha</a:t>
            </a:r>
            <a:r>
              <a:rPr lang="en-US" sz="2800" b="1" dirty="0" smtClean="0">
                <a:solidFill>
                  <a:srgbClr val="9900FF"/>
                </a:solidFill>
              </a:rPr>
              <a:t> –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LIGHT</a:t>
            </a:r>
            <a:r>
              <a:rPr lang="en-US" sz="2800" b="1" dirty="0" smtClean="0">
                <a:solidFill>
                  <a:srgbClr val="99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sz="2800" dirty="0" smtClean="0">
                <a:solidFill>
                  <a:srgbClr val="9900FF"/>
                </a:solidFill>
              </a:rPr>
              <a:t>–</a:t>
            </a:r>
            <a:r>
              <a:rPr lang="en-US" sz="2800" b="1" dirty="0" smtClean="0">
                <a:solidFill>
                  <a:srgbClr val="9900FF"/>
                </a:solidFill>
              </a:rPr>
              <a:t> withdraws,</a:t>
            </a:r>
            <a:br>
              <a:rPr lang="en-US" sz="2800" b="1" dirty="0" smtClean="0">
                <a:solidFill>
                  <a:srgbClr val="9900FF"/>
                </a:solidFill>
              </a:rPr>
            </a:br>
            <a:r>
              <a:rPr lang="en-US" sz="2800" b="1" dirty="0" smtClean="0">
                <a:solidFill>
                  <a:srgbClr val="9900FF"/>
                </a:solidFill>
              </a:rPr>
              <a:t>which initiated -</a:t>
            </a:r>
            <a:endParaRPr lang="en-US" sz="2800" b="1" dirty="0">
              <a:solidFill>
                <a:srgbClr val="9900FF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 rot="17777512">
            <a:off x="7157177" y="4670717"/>
            <a:ext cx="638001" cy="484632"/>
          </a:xfrm>
          <a:prstGeom prst="notchedRightArrow">
            <a:avLst>
              <a:gd name="adj1" fmla="val 32847"/>
              <a:gd name="adj2" fmla="val 67153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58746" y="6421748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z="1400" b="1" smtClean="0">
                <a:solidFill>
                  <a:prstClr val="black"/>
                </a:solidFill>
              </a:rPr>
              <a:pPr/>
              <a:t>76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2231" y="3120516"/>
            <a:ext cx="3543003" cy="1869940"/>
          </a:xfrm>
          <a:prstGeom prst="wedgeRoundRectCallout">
            <a:avLst>
              <a:gd name="adj1" fmla="val 71088"/>
              <a:gd name="adj2" fmla="val 24480"/>
              <a:gd name="adj3" fmla="val 16667"/>
            </a:avLst>
          </a:prstGeom>
          <a:solidFill>
            <a:schemeClr val="bg1">
              <a:lumMod val="75000"/>
            </a:schemeClr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FF6600"/>
                </a:solidFill>
              </a:rPr>
              <a:t>Did Yahuah declare this a </a:t>
            </a:r>
            <a:r>
              <a:rPr lang="en-CA" sz="3200" dirty="0" smtClean="0">
                <a:solidFill>
                  <a:srgbClr val="C00000"/>
                </a:solidFill>
              </a:rPr>
              <a:t>COMPLETED</a:t>
            </a:r>
            <a:r>
              <a:rPr lang="en-CA" sz="3200" dirty="0" smtClean="0">
                <a:solidFill>
                  <a:srgbClr val="FF6600"/>
                </a:solidFill>
              </a:rPr>
              <a:t> cycle yet? </a:t>
            </a:r>
            <a:r>
              <a:rPr lang="en-CA" sz="3200" b="1" i="1" dirty="0" smtClean="0">
                <a:solidFill>
                  <a:schemeClr val="tx1"/>
                </a:solidFill>
              </a:rPr>
              <a:t>No!</a:t>
            </a:r>
            <a:endParaRPr lang="en-CA" sz="3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855" y="6084045"/>
            <a:ext cx="11153634" cy="675406"/>
          </a:xfrm>
          <a:prstGeom prst="rect">
            <a:avLst/>
          </a:prstGeom>
          <a:noFill/>
          <a:ln>
            <a:solidFill>
              <a:srgbClr val="0C2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We now need to consider the word seen in </a:t>
            </a:r>
            <a:r>
              <a:rPr lang="en-US" sz="2400" dirty="0">
                <a:solidFill>
                  <a:srgbClr val="00B050"/>
                </a:solidFill>
              </a:rPr>
              <a:t>Gen 1:5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) – </a:t>
            </a:r>
            <a:r>
              <a:rPr lang="en-US" sz="2400" b="1" dirty="0">
                <a:solidFill>
                  <a:srgbClr val="FF0000"/>
                </a:solidFill>
              </a:rPr>
              <a:t>morning</a:t>
            </a:r>
            <a:r>
              <a:rPr lang="en-US" sz="2400" dirty="0">
                <a:solidFill>
                  <a:prstClr val="black"/>
                </a:solidFill>
              </a:rPr>
              <a:t> or 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ק</a:t>
            </a:r>
            <a:r>
              <a:rPr lang="en-US" sz="20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noFill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700" b="1" dirty="0" err="1">
                <a:solidFill>
                  <a:srgbClr val="CC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boqer</a:t>
            </a:r>
            <a:r>
              <a:rPr lang="en-US" sz="27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&gt;.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5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7" grpId="0" animBg="1"/>
      <p:bldP spid="10" grpId="0" animBg="1"/>
      <p:bldP spid="10" grpId="1" animBg="1"/>
      <p:bldP spid="11" grpId="0"/>
      <p:bldP spid="13" grpId="0"/>
      <p:bldP spid="9" grpId="0" animBg="1"/>
      <p:bldP spid="9" grpId="1" animBg="1"/>
      <p:bldP spid="12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5000"/>
              </a:srgbClr>
            </a:gs>
            <a:gs pos="50000">
              <a:srgbClr val="E2FD59">
                <a:alpha val="67000"/>
              </a:srgbClr>
            </a:gs>
            <a:gs pos="100000">
              <a:srgbClr val="CC00FF">
                <a:alpha val="2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e 15"/>
          <p:cNvSpPr/>
          <p:nvPr/>
        </p:nvSpPr>
        <p:spPr>
          <a:xfrm>
            <a:off x="5665642" y="2658806"/>
            <a:ext cx="2499014" cy="2418580"/>
          </a:xfrm>
          <a:prstGeom prst="pie">
            <a:avLst>
              <a:gd name="adj1" fmla="val 21598990"/>
              <a:gd name="adj2" fmla="val 107736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18" y="154547"/>
            <a:ext cx="11980717" cy="88565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1:5</a:t>
            </a:r>
            <a:r>
              <a:rPr lang="en-US" sz="3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3600" dirty="0" smtClean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was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evening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there was 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mornin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CC0099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3600" dirty="0" smtClean="0">
                <a:solidFill>
                  <a:srgbClr val="CC0099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day.</a:t>
            </a:r>
            <a:r>
              <a:rPr lang="en-US" sz="3600" dirty="0" smtClean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731" y="1371644"/>
            <a:ext cx="11809926" cy="380292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noFill/>
              </a:rPr>
              <a:t> 		            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The </a:t>
            </a:r>
            <a:r>
              <a:rPr lang="en-US" sz="3200" u="sng" dirty="0" smtClean="0">
                <a:solidFill>
                  <a:srgbClr val="800000"/>
                </a:solidFill>
                <a:latin typeface="Arial Black" pitchFamily="34" charset="0"/>
              </a:rPr>
              <a:t>full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 24         hours of Cycle #</a:t>
            </a:r>
            <a:r>
              <a:rPr lang="en-US" sz="3200" dirty="0">
                <a:solidFill>
                  <a:srgbClr val="800000"/>
                </a:solidFill>
                <a:latin typeface="Arial Black" pitchFamily="34" charset="0"/>
              </a:rPr>
              <a:t>1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en-US" sz="2800" b="1" dirty="0">
                <a:ln>
                  <a:solidFill>
                    <a:srgbClr val="9900FF"/>
                  </a:solidFill>
                </a:ln>
                <a:solidFill>
                  <a:prstClr val="black"/>
                </a:solidFill>
                <a:effectLst>
                  <a:glow rad="228600">
                    <a:srgbClr val="ED7D31">
                      <a:lumMod val="60000"/>
                      <a:lumOff val="40000"/>
                    </a:srgbClr>
                  </a:glow>
                </a:effectLst>
                <a:latin typeface="Arial Black" pitchFamily="34" charset="0"/>
              </a:rPr>
              <a:t>Creation;</a:t>
            </a:r>
            <a:r>
              <a:rPr lang="en-US" sz="2800" dirty="0" smtClean="0">
                <a:solidFill>
                  <a:srgbClr val="800000"/>
                </a:solidFill>
              </a:rPr>
              <a:t> and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restoration</a:t>
            </a:r>
            <a:r>
              <a:rPr lang="en-US" sz="2800" dirty="0" smtClean="0">
                <a:solidFill>
                  <a:srgbClr val="800000"/>
                </a:solidFill>
              </a:rPr>
              <a:t> of Light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en-US" sz="2800" dirty="0" smtClean="0">
                <a:solidFill>
                  <a:srgbClr val="800000"/>
                </a:solidFill>
              </a:rPr>
              <a:t>								</a:t>
            </a:r>
            <a:endParaRPr lang="en-US" sz="2800" b="1" dirty="0">
              <a:solidFill>
                <a:srgbClr val="9900FF"/>
              </a:solidFill>
            </a:endParaRPr>
          </a:p>
          <a:p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2" name="Chord 1"/>
          <p:cNvSpPr/>
          <p:nvPr/>
        </p:nvSpPr>
        <p:spPr>
          <a:xfrm rot="7973960">
            <a:off x="5675950" y="2529768"/>
            <a:ext cx="2498213" cy="2567364"/>
          </a:xfrm>
          <a:prstGeom prst="chord">
            <a:avLst>
              <a:gd name="adj1" fmla="val 2700000"/>
              <a:gd name="adj2" fmla="val 13802171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55055" y="2258458"/>
            <a:ext cx="2870158" cy="10250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>
            <a:off x="5270119" y="2161294"/>
            <a:ext cx="3664449" cy="1413164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C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0380312">
            <a:off x="5670120" y="2952835"/>
            <a:ext cx="2536746" cy="1831119"/>
          </a:xfrm>
          <a:prstGeom prst="pie">
            <a:avLst>
              <a:gd name="adj1" fmla="val 10757645"/>
              <a:gd name="adj2" fmla="val 1129591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7204" y="5746049"/>
            <a:ext cx="102787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srgbClr val="FF33CC">
                      <a:alpha val="60000"/>
                    </a:srgbClr>
                  </a:glow>
                </a:effectLst>
              </a:rPr>
              <a:t>Layil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srgbClr val="FF33CC">
                      <a:alpha val="60000"/>
                    </a:srgbClr>
                  </a:glow>
                </a:effectLst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the </a:t>
            </a:r>
            <a:r>
              <a:rPr lang="en-US" sz="2800" b="1" u="sng" dirty="0" smtClean="0">
                <a:solidFill>
                  <a:prstClr val="black"/>
                </a:solidFill>
              </a:rPr>
              <a:t>acce</a:t>
            </a:r>
            <a:r>
              <a:rPr lang="en-US" sz="2800" b="1" dirty="0" smtClean="0">
                <a:solidFill>
                  <a:prstClr val="black"/>
                </a:solidFill>
              </a:rPr>
              <a:t>p</a:t>
            </a:r>
            <a:r>
              <a:rPr lang="en-US" sz="2800" b="1" u="sng" dirty="0" smtClean="0">
                <a:solidFill>
                  <a:prstClr val="black"/>
                </a:solidFill>
              </a:rPr>
              <a:t>table ni</a:t>
            </a:r>
            <a:r>
              <a:rPr lang="en-US" sz="2800" b="1" dirty="0" smtClean="0">
                <a:solidFill>
                  <a:prstClr val="black"/>
                </a:solidFill>
              </a:rPr>
              <a:t>g</a:t>
            </a:r>
            <a:r>
              <a:rPr lang="en-US" sz="2800" b="1" u="sng" dirty="0" smtClean="0">
                <a:solidFill>
                  <a:prstClr val="black"/>
                </a:solidFill>
              </a:rPr>
              <a:t>ht darkness</a:t>
            </a:r>
            <a:r>
              <a:rPr lang="en-US" sz="2800" b="1" dirty="0" smtClean="0">
                <a:solidFill>
                  <a:prstClr val="black"/>
                </a:solidFill>
              </a:rPr>
              <a:t> passes by unannounced. Why? Nothing occurred in the night darkness! 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82098" y="3541407"/>
            <a:ext cx="2228864" cy="294692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10962" y="3229118"/>
            <a:ext cx="3081038" cy="61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9900FF"/>
                </a:solidFill>
              </a:rPr>
              <a:t>Yahusha</a:t>
            </a:r>
            <a:r>
              <a:rPr lang="en-US" sz="2800" b="1" dirty="0" smtClean="0">
                <a:solidFill>
                  <a:srgbClr val="9900FF"/>
                </a:solidFill>
              </a:rPr>
              <a:t> – </a:t>
            </a:r>
            <a:r>
              <a:rPr lang="en-US" sz="2800" b="1" dirty="0" smtClean="0">
                <a:solidFill>
                  <a:srgbClr val="9900FF"/>
                </a:solidFill>
                <a:effectLst>
                  <a:glow rad="431800">
                    <a:srgbClr val="FFFF00"/>
                  </a:glow>
                </a:effectLst>
              </a:rPr>
              <a:t>{LIGHT}, </a:t>
            </a:r>
            <a:r>
              <a:rPr lang="en-US" sz="2800" b="1" dirty="0" smtClean="0">
                <a:solidFill>
                  <a:srgbClr val="9900FF"/>
                </a:solidFill>
              </a:rPr>
              <a:t>withdraws!</a:t>
            </a:r>
            <a:endParaRPr lang="en-US" sz="2800" b="1" dirty="0">
              <a:solidFill>
                <a:srgbClr val="99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85796" y="3836100"/>
            <a:ext cx="925166" cy="58665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64737" y="3836099"/>
            <a:ext cx="2711652" cy="1467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/>
            <a:r>
              <a:rPr lang="en-CA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Arrival of the </a:t>
            </a:r>
            <a:r>
              <a:rPr lang="en-CA" sz="28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Ereb</a:t>
            </a:r>
            <a:r>
              <a:rPr lang="en-CA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/evening </a:t>
            </a:r>
            <a:br>
              <a:rPr lang="en-CA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CA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twilight </a:t>
            </a:r>
            <a:r>
              <a:rPr lang="en-CA" sz="2800" b="1" dirty="0" smtClean="0">
                <a:solidFill>
                  <a:srgbClr val="FF0000"/>
                </a:solidFill>
              </a:rPr>
              <a:t>mixture.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rot="3033559">
            <a:off x="4905598" y="2195123"/>
            <a:ext cx="3536249" cy="544303"/>
          </a:xfrm>
          <a:prstGeom prst="notchedRightArrow">
            <a:avLst>
              <a:gd name="adj1" fmla="val 50000"/>
              <a:gd name="adj2" fmla="val 137873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611" y="4131322"/>
            <a:ext cx="1255925" cy="55084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prstClr val="black"/>
                </a:solidFill>
                <a:effectLst>
                  <a:glow rad="101600">
                    <a:srgbClr val="FF33CC">
                      <a:alpha val="60000"/>
                    </a:srgbClr>
                  </a:glow>
                </a:effectLst>
              </a:rPr>
              <a:t>Layil</a:t>
            </a:r>
            <a:endParaRPr lang="en-CA" sz="3200" dirty="0">
              <a:solidFill>
                <a:prstClr val="white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4516915" y="3849137"/>
            <a:ext cx="4096453" cy="1454157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chemeClr val="tx1"/>
          </a:solidFill>
          <a:ln w="28575">
            <a:solidFill>
              <a:srgbClr val="00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8133" y="2258459"/>
            <a:ext cx="4428783" cy="3343844"/>
          </a:xfrm>
          <a:prstGeom prst="cloudCallout">
            <a:avLst>
              <a:gd name="adj1" fmla="val 51456"/>
              <a:gd name="adj2" fmla="val -2313"/>
            </a:avLst>
          </a:prstGeom>
          <a:solidFill>
            <a:srgbClr val="7BEEFD"/>
          </a:solidFill>
          <a:ln w="38100"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 defTabSz="914400"/>
            <a:r>
              <a:rPr lang="en-CA" sz="3200" dirty="0" smtClean="0">
                <a:solidFill>
                  <a:prstClr val="black"/>
                </a:solidFill>
              </a:rPr>
              <a:t>And there was morning </a:t>
            </a:r>
            <a:r>
              <a:rPr lang="en-CA" sz="2000" dirty="0" smtClean="0">
                <a:solidFill>
                  <a:prstClr val="black"/>
                </a:solidFill>
              </a:rPr>
              <a:t>[twilight],  </a:t>
            </a:r>
            <a:r>
              <a:rPr lang="en-CA" sz="3200" b="1" dirty="0" smtClean="0">
                <a:solidFill>
                  <a:srgbClr val="0000CC"/>
                </a:solidFill>
              </a:rPr>
              <a:t>[BOQER] </a:t>
            </a:r>
            <a:r>
              <a:rPr lang="en-CA" sz="3200" dirty="0" smtClean="0">
                <a:solidFill>
                  <a:prstClr val="white"/>
                </a:solidFill>
              </a:rPr>
              <a:t/>
            </a:r>
            <a:br>
              <a:rPr lang="en-CA" sz="3200" dirty="0" smtClean="0">
                <a:solidFill>
                  <a:prstClr val="white"/>
                </a:solidFill>
              </a:rPr>
            </a:br>
            <a:endParaRPr lang="en-CA" sz="3200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sz="1200" dirty="0" err="1" smtClean="0">
                <a:solidFill>
                  <a:prstClr val="black"/>
                </a:solidFill>
              </a:rPr>
              <a:t>HalleluYah</a:t>
            </a:r>
            <a:r>
              <a:rPr lang="en-CA" sz="1200" dirty="0" smtClean="0">
                <a:solidFill>
                  <a:prstClr val="black"/>
                </a:solidFill>
              </a:rPr>
              <a:t> Scriptures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2609" y="4179510"/>
            <a:ext cx="2420341" cy="48649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9900FF"/>
            </a:solidFill>
          </a:ln>
          <a:effectLst>
            <a:glow rad="127000">
              <a:srgbClr val="66FF99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 defTabSz="914400"/>
            <a:r>
              <a:rPr lang="en-CA" sz="3200" b="1" dirty="0">
                <a:solidFill>
                  <a:srgbClr val="FFFF00"/>
                </a:solidFill>
                <a:latin typeface="Arial Black" pitchFamily="34" charset="0"/>
              </a:rPr>
              <a:t>Day </a:t>
            </a:r>
            <a:r>
              <a:rPr lang="en-CA" sz="3200" b="1" dirty="0" smtClean="0">
                <a:solidFill>
                  <a:srgbClr val="FFFF00"/>
                </a:solidFill>
                <a:latin typeface="Arial Black" pitchFamily="34" charset="0"/>
              </a:rPr>
              <a:t>One. 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4748270" y="2495026"/>
            <a:ext cx="4016467" cy="2708223"/>
          </a:xfrm>
          <a:prstGeom prst="pie">
            <a:avLst>
              <a:gd name="adj1" fmla="val 10713154"/>
              <a:gd name="adj2" fmla="val 11065007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365478" y="6467495"/>
            <a:ext cx="2743200" cy="365125"/>
          </a:xfrm>
        </p:spPr>
        <p:txBody>
          <a:bodyPr/>
          <a:lstStyle/>
          <a:p>
            <a:fld id="{79D454C9-693C-4B68-AEF7-F33F1BD73953}" type="slidenum">
              <a:rPr lang="en-US" sz="1400" b="1" smtClean="0">
                <a:solidFill>
                  <a:prstClr val="black"/>
                </a:solidFill>
              </a:rPr>
              <a:pPr/>
              <a:t>77</a:t>
            </a:fld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5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build="p"/>
      <p:bldP spid="2" grpId="0" animBg="1"/>
      <p:bldP spid="7" grpId="0" animBg="1"/>
      <p:bldP spid="10" grpId="0" animBg="1"/>
      <p:bldP spid="10" grpId="1" animBg="1"/>
      <p:bldP spid="11" grpId="0"/>
      <p:bldP spid="13" grpId="0"/>
      <p:bldP spid="14" grpId="0"/>
      <p:bldP spid="15" grpId="0" animBg="1"/>
      <p:bldP spid="5" grpId="0" animBg="1"/>
      <p:bldP spid="18" grpId="0" animBg="1"/>
      <p:bldP spid="9" grpId="0" animBg="1"/>
      <p:bldP spid="20" grpId="0" animBg="1"/>
      <p:bldP spid="17" grpId="0" animBg="1"/>
      <p:bldP spid="17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58" y="765112"/>
            <a:ext cx="5660024" cy="5467738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r>
              <a:rPr lang="en-CA" sz="3600" b="1" dirty="0" smtClean="0">
                <a:solidFill>
                  <a:srgbClr val="D73DCC"/>
                </a:solidFill>
              </a:rPr>
              <a:t>Point:  </a:t>
            </a:r>
            <a:r>
              <a:rPr lang="en-CA" sz="3600" b="1" dirty="0" smtClean="0">
                <a:solidFill>
                  <a:srgbClr val="D73DCC"/>
                </a:solidFill>
                <a:effectLst>
                  <a:glow rad="63500">
                    <a:srgbClr val="FFFF00"/>
                  </a:glow>
                </a:effectLst>
              </a:rPr>
              <a:t>In terms of counting,</a:t>
            </a:r>
            <a:r>
              <a:rPr lang="en-CA" sz="3600" b="1" dirty="0" smtClean="0">
                <a:solidFill>
                  <a:srgbClr val="D73DCC"/>
                </a:solidFill>
              </a:rPr>
              <a:t> this was the pattern set by Yahuah for </a:t>
            </a:r>
            <a:r>
              <a:rPr lang="en-CA" sz="3600" b="1" u="sng" dirty="0" smtClean="0">
                <a:solidFill>
                  <a:srgbClr val="D73DCC"/>
                </a:solidFill>
              </a:rPr>
              <a:t>all the c</a:t>
            </a:r>
            <a:r>
              <a:rPr lang="en-CA" sz="3600" b="1" dirty="0" smtClean="0">
                <a:solidFill>
                  <a:srgbClr val="D73DCC"/>
                </a:solidFill>
              </a:rPr>
              <a:t>y</a:t>
            </a:r>
            <a:r>
              <a:rPr lang="en-CA" sz="3600" b="1" u="sng" dirty="0" smtClean="0">
                <a:solidFill>
                  <a:srgbClr val="D73DCC"/>
                </a:solidFill>
              </a:rPr>
              <a:t>cles</a:t>
            </a:r>
            <a:r>
              <a:rPr lang="en-CA" sz="3600" b="1" dirty="0" smtClean="0">
                <a:solidFill>
                  <a:srgbClr val="D73DCC"/>
                </a:solidFill>
              </a:rPr>
              <a:t> of creation.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D73DCC"/>
                </a:solidFill>
              </a:rPr>
              <a:t> </a:t>
            </a:r>
          </a:p>
          <a:p>
            <a:pPr algn="ctr"/>
            <a:r>
              <a:rPr lang="en-C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D73DCC"/>
                </a:solidFill>
                <a:effectLst>
                  <a:glow rad="139700">
                    <a:srgbClr val="FFCCFF">
                      <a:alpha val="86000"/>
                    </a:srgbClr>
                  </a:glow>
                </a:effectLst>
              </a:rPr>
              <a:t>Yahuah did not account for a PARTIAL CYCLE! </a:t>
            </a:r>
            <a:endParaRPr lang="en-CA" sz="5400" b="1" dirty="0">
              <a:ln>
                <a:solidFill>
                  <a:sysClr val="windowText" lastClr="000000"/>
                </a:solidFill>
              </a:ln>
              <a:solidFill>
                <a:srgbClr val="D73DCC"/>
              </a:solidFill>
              <a:effectLst>
                <a:glow rad="139700">
                  <a:srgbClr val="FFCCFF">
                    <a:alpha val="86000"/>
                  </a:srgb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t>78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stmedia.startribune.com/images/ows_1468345797299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4775" y="539945"/>
            <a:ext cx="5309118" cy="59529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68759" y="5923111"/>
            <a:ext cx="2528596" cy="0"/>
          </a:xfrm>
          <a:prstGeom prst="line">
            <a:avLst/>
          </a:prstGeom>
          <a:ln w="28575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2509" y="1718036"/>
          <a:ext cx="11271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  <a:gridCol w="125237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Jan 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07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Feb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08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C27AC"/>
                          </a:solidFill>
                        </a:rPr>
                        <a:t>Mar        </a:t>
                      </a:r>
                      <a:r>
                        <a:rPr lang="en-CA" dirty="0" smtClean="0">
                          <a:solidFill>
                            <a:srgbClr val="FFFF00"/>
                          </a:solidFill>
                        </a:rPr>
                        <a:t>09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April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May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June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C27AC"/>
                          </a:solidFill>
                        </a:rPr>
                        <a:t>July</a:t>
                      </a:r>
                      <a:endParaRPr lang="en-CA" dirty="0">
                        <a:solidFill>
                          <a:srgbClr val="0C27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Aug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   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73D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289734" y="3050791"/>
          <a:ext cx="3504159" cy="49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53"/>
                <a:gridCol w="1168053"/>
                <a:gridCol w="1168053"/>
              </a:tblGrid>
              <a:tr h="496932">
                <a:tc>
                  <a:txBody>
                    <a:bodyPr/>
                    <a:lstStyle/>
                    <a:p>
                      <a:r>
                        <a:rPr lang="en-CA" dirty="0" smtClean="0"/>
                        <a:t>Oct 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Nov 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</a:t>
                      </a:r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6606073" y="289244"/>
            <a:ext cx="4627984" cy="998407"/>
          </a:xfrm>
          <a:prstGeom prst="wedgeRoundRectCallout">
            <a:avLst>
              <a:gd name="adj1" fmla="val -20756"/>
              <a:gd name="adj2" fmla="val 940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err="1" smtClean="0">
                <a:solidFill>
                  <a:prstClr val="black"/>
                </a:solidFill>
              </a:rPr>
              <a:t>Yochanon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u="sng" dirty="0" smtClean="0">
                <a:solidFill>
                  <a:prstClr val="black"/>
                </a:solidFill>
              </a:rPr>
              <a:t>com</a:t>
            </a:r>
            <a:r>
              <a:rPr lang="en-CA" sz="2800" dirty="0" smtClean="0">
                <a:solidFill>
                  <a:prstClr val="black"/>
                </a:solidFill>
              </a:rPr>
              <a:t>p</a:t>
            </a:r>
            <a:r>
              <a:rPr lang="en-CA" sz="2800" u="sng" dirty="0" smtClean="0">
                <a:solidFill>
                  <a:prstClr val="black"/>
                </a:solidFill>
              </a:rPr>
              <a:t>leted</a:t>
            </a:r>
            <a:r>
              <a:rPr lang="en-CA" sz="2800" dirty="0" smtClean="0">
                <a:solidFill>
                  <a:prstClr val="black"/>
                </a:solidFill>
              </a:rPr>
              <a:t>  his </a:t>
            </a:r>
            <a:r>
              <a:rPr lang="en-CA" sz="2800" dirty="0" smtClean="0">
                <a:solidFill>
                  <a:srgbClr val="FF0000"/>
                </a:solidFill>
              </a:rPr>
              <a:t>first year</a:t>
            </a:r>
            <a:r>
              <a:rPr lang="en-CA" sz="2800" dirty="0" smtClean="0">
                <a:solidFill>
                  <a:prstClr val="black"/>
                </a:solidFill>
              </a:rPr>
              <a:t> here at - 12 months!</a:t>
            </a: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91682" y="289244"/>
            <a:ext cx="5265576" cy="1034556"/>
          </a:xfrm>
          <a:prstGeom prst="wedgeRoundRectCallout">
            <a:avLst>
              <a:gd name="adj1" fmla="val 10503"/>
              <a:gd name="adj2" fmla="val 884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err="1" smtClean="0">
                <a:solidFill>
                  <a:prstClr val="black"/>
                </a:solidFill>
              </a:rPr>
              <a:t>Yochanon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birthed</a:t>
            </a:r>
            <a:r>
              <a:rPr lang="en-CA" sz="2800" dirty="0" smtClean="0">
                <a:solidFill>
                  <a:prstClr val="black"/>
                </a:solidFill>
              </a:rPr>
              <a:t> (</a:t>
            </a:r>
            <a:r>
              <a:rPr lang="en-CA" dirty="0" smtClean="0">
                <a:solidFill>
                  <a:prstClr val="black"/>
                </a:solidFill>
              </a:rPr>
              <a:t>at 9 months</a:t>
            </a:r>
            <a:r>
              <a:rPr lang="en-CA" sz="2800" dirty="0" smtClean="0">
                <a:solidFill>
                  <a:prstClr val="black"/>
                </a:solidFill>
              </a:rPr>
              <a:t>), here, j</a:t>
            </a:r>
            <a:r>
              <a:rPr lang="en-CA" sz="2800" u="sng" dirty="0" smtClean="0">
                <a:solidFill>
                  <a:prstClr val="black"/>
                </a:solidFill>
              </a:rPr>
              <a:t>ust before Passover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!</a:t>
            </a: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5950" y="2703585"/>
            <a:ext cx="4773926" cy="2476214"/>
          </a:xfrm>
          <a:prstGeom prst="wedgeRoundRectCallout">
            <a:avLst>
              <a:gd name="adj1" fmla="val 184770"/>
              <a:gd name="adj2" fmla="val -72649"/>
              <a:gd name="adj3" fmla="val 16667"/>
            </a:avLst>
          </a:prstGeom>
          <a:solidFill>
            <a:srgbClr val="0066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>
                <a:solidFill>
                  <a:prstClr val="white"/>
                </a:solidFill>
              </a:rPr>
              <a:t>Yahusha, being 6 </a:t>
            </a:r>
            <a:r>
              <a:rPr lang="en-CA" sz="2800" dirty="0" err="1">
                <a:solidFill>
                  <a:prstClr val="white"/>
                </a:solidFill>
              </a:rPr>
              <a:t>c</a:t>
            </a:r>
            <a:r>
              <a:rPr lang="en-CA" sz="2800" dirty="0" err="1" smtClean="0">
                <a:solidFill>
                  <a:prstClr val="white"/>
                </a:solidFill>
              </a:rPr>
              <a:t>hodeshim</a:t>
            </a:r>
            <a:r>
              <a:rPr lang="en-CA" sz="2800" dirty="0" smtClean="0">
                <a:solidFill>
                  <a:prstClr val="white"/>
                </a:solidFill>
              </a:rPr>
              <a:t> (</a:t>
            </a:r>
            <a:r>
              <a:rPr lang="en-CA" sz="2800" dirty="0" smtClean="0">
                <a:solidFill>
                  <a:prstClr val="black"/>
                </a:solidFill>
              </a:rPr>
              <a:t>months</a:t>
            </a:r>
            <a:r>
              <a:rPr lang="en-CA" sz="2800" dirty="0" smtClean="0">
                <a:solidFill>
                  <a:prstClr val="white"/>
                </a:solidFill>
              </a:rPr>
              <a:t>) younger than </a:t>
            </a:r>
            <a:r>
              <a:rPr lang="en-CA" sz="2800" dirty="0" err="1" smtClean="0">
                <a:solidFill>
                  <a:prstClr val="white"/>
                </a:solidFill>
              </a:rPr>
              <a:t>Yochanon</a:t>
            </a:r>
            <a:r>
              <a:rPr lang="en-CA" sz="2800" dirty="0" smtClean="0">
                <a:solidFill>
                  <a:prstClr val="white"/>
                </a:solidFill>
              </a:rPr>
              <a:t> </a:t>
            </a:r>
            <a:r>
              <a:rPr lang="en-CA" dirty="0" smtClean="0">
                <a:solidFill>
                  <a:prstClr val="black"/>
                </a:solidFill>
              </a:rPr>
              <a:t>(Luke 1:36), </a:t>
            </a:r>
            <a:r>
              <a:rPr lang="en-CA" sz="2800" dirty="0" smtClean="0">
                <a:solidFill>
                  <a:prstClr val="white"/>
                </a:solidFill>
              </a:rPr>
              <a:t>was </a:t>
            </a:r>
            <a:r>
              <a:rPr lang="en-CA" sz="2800" b="1" u="sng" dirty="0" smtClean="0">
                <a:solidFill>
                  <a:srgbClr val="FFFF00"/>
                </a:solidFill>
              </a:rPr>
              <a:t>birthed</a:t>
            </a:r>
            <a:r>
              <a:rPr lang="en-CA" sz="2800" dirty="0" smtClean="0">
                <a:solidFill>
                  <a:prstClr val="white"/>
                </a:solidFill>
              </a:rPr>
              <a:t> here,</a:t>
            </a:r>
            <a:r>
              <a:rPr lang="en-CA" sz="2800" dirty="0">
                <a:solidFill>
                  <a:prstClr val="white"/>
                </a:solidFill>
              </a:rPr>
              <a:t> </a:t>
            </a:r>
            <a:r>
              <a:rPr lang="en-CA" sz="2800" dirty="0" smtClean="0">
                <a:solidFill>
                  <a:prstClr val="white"/>
                </a:solidFill>
              </a:rPr>
              <a:t>in </a:t>
            </a:r>
            <a:r>
              <a:rPr lang="en-CA" sz="2800" b="1" dirty="0" smtClean="0">
                <a:solidFill>
                  <a:prstClr val="white"/>
                </a:solidFill>
                <a:effectLst>
                  <a:glow rad="228600">
                    <a:srgbClr val="F4DE3A">
                      <a:satMod val="175000"/>
                      <a:alpha val="40000"/>
                    </a:srgbClr>
                  </a:glow>
                </a:effectLst>
              </a:rPr>
              <a:t>His</a:t>
            </a:r>
            <a:r>
              <a:rPr lang="en-CA" sz="2800" dirty="0" smtClean="0">
                <a:solidFill>
                  <a:prstClr val="white"/>
                </a:solidFill>
              </a:rPr>
              <a:t> </a:t>
            </a:r>
            <a:r>
              <a:rPr lang="en-CA" sz="28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CA" sz="2800" u="sng" baseline="30000" dirty="0" smtClean="0">
                <a:solidFill>
                  <a:prstClr val="white"/>
                </a:solidFill>
              </a:rPr>
              <a:t>th</a:t>
            </a:r>
            <a:r>
              <a:rPr lang="en-CA" sz="2800" u="sng" dirty="0" smtClean="0">
                <a:solidFill>
                  <a:prstClr val="white"/>
                </a:solidFill>
              </a:rPr>
              <a:t> month</a:t>
            </a:r>
            <a:r>
              <a:rPr lang="en-CA" sz="2800" dirty="0" smtClean="0">
                <a:solidFill>
                  <a:prstClr val="white"/>
                </a:solidFill>
              </a:rPr>
              <a:t>, just before Sukkot!</a:t>
            </a:r>
            <a:endParaRPr lang="en-CA" sz="2800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03641" y="4060367"/>
            <a:ext cx="6288831" cy="1329613"/>
          </a:xfrm>
          <a:prstGeom prst="wedgeRoundRectCallout">
            <a:avLst>
              <a:gd name="adj1" fmla="val 43051"/>
              <a:gd name="adj2" fmla="val -88080"/>
              <a:gd name="adj3" fmla="val 16667"/>
            </a:avLst>
          </a:prstGeom>
          <a:solidFill>
            <a:srgbClr val="0066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 smtClean="0">
                <a:solidFill>
                  <a:prstClr val="white"/>
                </a:solidFill>
              </a:rPr>
              <a:t>Yahusha </a:t>
            </a:r>
            <a:r>
              <a:rPr lang="en-CA" sz="2800" b="1" dirty="0" smtClean="0">
                <a:solidFill>
                  <a:srgbClr val="0C27AC"/>
                </a:solidFill>
                <a:effectLst>
                  <a:glow rad="127000">
                    <a:srgbClr val="00FF99"/>
                  </a:glow>
                </a:effectLst>
              </a:rPr>
              <a:t>COMPLETED</a:t>
            </a:r>
            <a:r>
              <a:rPr lang="en-CA" sz="2800" dirty="0" smtClean="0">
                <a:solidFill>
                  <a:prstClr val="white"/>
                </a:solidFill>
              </a:rPr>
              <a:t> His 1</a:t>
            </a:r>
            <a:r>
              <a:rPr lang="en-CA" sz="2800" baseline="30000" dirty="0" smtClean="0">
                <a:solidFill>
                  <a:prstClr val="white"/>
                </a:solidFill>
              </a:rPr>
              <a:t>st</a:t>
            </a:r>
            <a:r>
              <a:rPr lang="en-CA" sz="2800" dirty="0" smtClean="0">
                <a:solidFill>
                  <a:prstClr val="white"/>
                </a:solidFill>
              </a:rPr>
              <a:t> year of </a:t>
            </a:r>
            <a:r>
              <a:rPr lang="en-CA" sz="2800" b="1" u="sng" dirty="0" smtClean="0">
                <a:solidFill>
                  <a:srgbClr val="FFFF00"/>
                </a:solidFill>
              </a:rPr>
              <a:t>12 months</a:t>
            </a:r>
            <a:r>
              <a:rPr lang="en-CA" sz="2800" b="1" dirty="0" smtClean="0">
                <a:solidFill>
                  <a:srgbClr val="FFFF00"/>
                </a:solidFill>
              </a:rPr>
              <a:t> </a:t>
            </a:r>
            <a:r>
              <a:rPr lang="en-CA" sz="2800" dirty="0" smtClean="0">
                <a:solidFill>
                  <a:prstClr val="white"/>
                </a:solidFill>
              </a:rPr>
              <a:t>– here, </a:t>
            </a:r>
            <a:r>
              <a:rPr lang="en-CA" sz="2800" b="1" dirty="0" smtClean="0">
                <a:solidFill>
                  <a:srgbClr val="FFCCFF"/>
                </a:solidFill>
              </a:rPr>
              <a:t>in</a:t>
            </a:r>
            <a:r>
              <a:rPr lang="en-CA" sz="2800" dirty="0" smtClean="0">
                <a:solidFill>
                  <a:prstClr val="white"/>
                </a:solidFill>
              </a:rPr>
              <a:t> </a:t>
            </a:r>
            <a:r>
              <a:rPr lang="en-CA" sz="2800" b="1" dirty="0" smtClean="0">
                <a:solidFill>
                  <a:srgbClr val="FFCCFF"/>
                </a:solidFill>
              </a:rPr>
              <a:t>the </a:t>
            </a:r>
            <a:r>
              <a:rPr lang="en-CA" sz="2800" b="1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9</a:t>
            </a:r>
            <a:r>
              <a:rPr lang="en-CA" sz="2800" b="1" u="sng" baseline="30000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th</a:t>
            </a:r>
            <a:r>
              <a:rPr lang="en-CA" sz="2800" b="1" u="sng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 month of CC</a:t>
            </a:r>
            <a:r>
              <a:rPr lang="en-CA" sz="2800" b="1" dirty="0" smtClean="0">
                <a:ln>
                  <a:solidFill>
                    <a:srgbClr val="00FF00"/>
                  </a:solidFill>
                </a:ln>
                <a:solidFill>
                  <a:srgbClr val="FFCCFF"/>
                </a:solidFill>
              </a:rPr>
              <a:t>!</a:t>
            </a:r>
            <a:endParaRPr lang="en-CA" sz="2800" b="1" dirty="0">
              <a:ln>
                <a:solidFill>
                  <a:srgbClr val="00FF00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50616" y="5624914"/>
            <a:ext cx="8609855" cy="1093234"/>
          </a:xfrm>
          <a:prstGeom prst="wedgeRoundRectCallout">
            <a:avLst>
              <a:gd name="adj1" fmla="val 19927"/>
              <a:gd name="adj2" fmla="val -48781"/>
              <a:gd name="adj3" fmla="val 16667"/>
            </a:avLst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Yahusha </a:t>
            </a:r>
            <a:r>
              <a:rPr lang="en-CA" sz="2800" b="1" u="sng" dirty="0" smtClean="0">
                <a:solidFill>
                  <a:srgbClr val="C00000"/>
                </a:solidFill>
              </a:rPr>
              <a:t>COMPLETED</a:t>
            </a:r>
            <a:r>
              <a:rPr lang="en-CA" sz="2800" b="1" dirty="0" smtClean="0">
                <a:solidFill>
                  <a:srgbClr val="C00000"/>
                </a:solidFill>
              </a:rPr>
              <a:t> His first year in </a:t>
            </a:r>
            <a:r>
              <a:rPr lang="en-CA" sz="2800" b="1" dirty="0">
                <a:solidFill>
                  <a:srgbClr val="C00000"/>
                </a:solidFill>
              </a:rPr>
              <a:t>the 12</a:t>
            </a:r>
            <a:r>
              <a:rPr lang="en-CA" sz="2800" b="1" baseline="30000" dirty="0">
                <a:solidFill>
                  <a:srgbClr val="C00000"/>
                </a:solidFill>
              </a:rPr>
              <a:t>th</a:t>
            </a:r>
            <a:r>
              <a:rPr lang="en-CA" sz="2800" b="1" dirty="0">
                <a:solidFill>
                  <a:srgbClr val="C00000"/>
                </a:solidFill>
              </a:rPr>
              <a:t> month </a:t>
            </a:r>
            <a:r>
              <a:rPr lang="en-CA" sz="2800" b="1" dirty="0" smtClean="0">
                <a:solidFill>
                  <a:srgbClr val="C00000"/>
                </a:solidFill>
              </a:rPr>
              <a:t/>
            </a:r>
            <a:br>
              <a:rPr lang="en-CA" sz="2800" b="1" dirty="0" smtClean="0">
                <a:solidFill>
                  <a:srgbClr val="C00000"/>
                </a:solidFill>
              </a:rPr>
            </a:br>
            <a:r>
              <a:rPr lang="en-CA" sz="2800" b="1" dirty="0" smtClean="0">
                <a:solidFill>
                  <a:srgbClr val="C00000"/>
                </a:solidFill>
              </a:rPr>
              <a:t>starting from Conception.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02015" y="3492263"/>
            <a:ext cx="1175657" cy="344598"/>
          </a:xfrm>
          <a:prstGeom prst="wedgeRoundRectCallout">
            <a:avLst>
              <a:gd name="adj1" fmla="val 69569"/>
              <a:gd name="adj2" fmla="val -56551"/>
              <a:gd name="adj3" fmla="val 16667"/>
            </a:avLst>
          </a:prstGeom>
          <a:solidFill>
            <a:srgbClr val="FFFF00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000" b="1" dirty="0" smtClean="0">
                <a:solidFill>
                  <a:srgbClr val="D73DCC"/>
                </a:solidFill>
              </a:rPr>
              <a:t>Sukkot</a:t>
            </a:r>
            <a:endParaRPr lang="en-CA" sz="2000" b="1" dirty="0">
              <a:solidFill>
                <a:srgbClr val="D73D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42214" y="1757260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8201" y="1754185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77128" y="1762323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93524" y="1762887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09511" y="1759665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28438" y="1762323"/>
            <a:ext cx="488204" cy="290818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3893" y="6492875"/>
            <a:ext cx="398107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79</a:t>
            </a:fld>
            <a:endParaRPr lang="en-US" sz="14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83447" y="1368530"/>
            <a:ext cx="488204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8111" y="1376795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38865" y="1359949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91951" y="1379568"/>
            <a:ext cx="595783" cy="290818"/>
          </a:xfrm>
          <a:prstGeom prst="ellipse">
            <a:avLst/>
          </a:prstGeom>
          <a:noFill/>
          <a:ln w="19050">
            <a:solidFill>
              <a:srgbClr val="D73DCC"/>
            </a:solidFill>
          </a:ln>
          <a:effectLst>
            <a:glow rad="889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80626" y="2168157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95856" y="2168150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56142" y="2166959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63781" y="2166958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15233" y="2174222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99486" y="2166957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67339" y="2156145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51302" y="2156145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89506" y="2166956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43830" y="3479158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95856" y="3513441"/>
            <a:ext cx="491914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271783" y="3039509"/>
            <a:ext cx="711669" cy="356477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0066FF"/>
            </a:solidFill>
          </a:ln>
          <a:effectLst>
            <a:glow rad="1143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prstClr val="white"/>
                </a:solidFill>
              </a:rPr>
              <a:t>12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2306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028" y="819507"/>
            <a:ext cx="11608869" cy="2231603"/>
          </a:xfrm>
          <a:prstGeom prst="roundRect">
            <a:avLst>
              <a:gd name="adj" fmla="val 4087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i="1" dirty="0" smtClean="0">
                <a:solidFill>
                  <a:srgbClr val="002060"/>
                </a:solidFill>
              </a:rPr>
              <a:t>And He [</a:t>
            </a:r>
            <a:r>
              <a:rPr lang="en-CA" sz="4000" b="1" i="1" dirty="0" smtClean="0">
                <a:solidFill>
                  <a:srgbClr val="3E3EF0"/>
                </a:solidFill>
              </a:rPr>
              <a:t>Yahusha</a:t>
            </a:r>
            <a:r>
              <a:rPr lang="en-CA" sz="4000" b="1" i="1" dirty="0" smtClean="0">
                <a:solidFill>
                  <a:srgbClr val="002060"/>
                </a:solidFill>
              </a:rPr>
              <a:t>] said unto them, “How is it that ye sought Me?  </a:t>
            </a:r>
            <a:r>
              <a:rPr lang="en-CA" sz="4000" b="1" i="1" dirty="0" err="1" smtClean="0">
                <a:solidFill>
                  <a:srgbClr val="002060"/>
                </a:solidFill>
              </a:rPr>
              <a:t>Wist</a:t>
            </a:r>
            <a:r>
              <a:rPr lang="en-CA" sz="4000" b="1" i="1" dirty="0" smtClean="0">
                <a:solidFill>
                  <a:srgbClr val="002060"/>
                </a:solidFill>
              </a:rPr>
              <a:t> yet not that I </a:t>
            </a:r>
            <a:r>
              <a:rPr lang="en-CA" sz="4000" b="1" i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MUST</a:t>
            </a:r>
            <a:r>
              <a:rPr lang="en-CA" sz="4000" b="1" i="1" dirty="0" smtClean="0">
                <a:solidFill>
                  <a:srgbClr val="002060"/>
                </a:solidFill>
              </a:rPr>
              <a:t> be about </a:t>
            </a:r>
            <a:r>
              <a:rPr lang="en-CA" sz="4000" b="1" i="1" dirty="0" smtClean="0">
                <a:solidFill>
                  <a:srgbClr val="002060"/>
                </a:solidFill>
                <a:effectLst>
                  <a:glow rad="127000">
                    <a:srgbClr val="FFCCFF"/>
                  </a:glow>
                </a:effectLst>
              </a:rPr>
              <a:t>My Father’s business?</a:t>
            </a:r>
            <a:r>
              <a:rPr lang="en-CA" sz="4000" b="1" i="1" dirty="0" smtClean="0">
                <a:solidFill>
                  <a:srgbClr val="002060"/>
                </a:solidFill>
              </a:rPr>
              <a:t>”</a:t>
            </a:r>
            <a:endParaRPr lang="en-CA" sz="3200" dirty="0">
              <a:solidFill>
                <a:srgbClr val="002060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862" y="232910"/>
            <a:ext cx="1680138" cy="487812"/>
          </a:xfrm>
          <a:prstGeom prst="wedgeRoundRectCallout">
            <a:avLst>
              <a:gd name="adj1" fmla="val 79186"/>
              <a:gd name="adj2" fmla="val 77567"/>
              <a:gd name="adj3" fmla="val 16667"/>
            </a:avLst>
          </a:prstGeom>
          <a:solidFill>
            <a:schemeClr val="tx1">
              <a:lumMod val="65000"/>
            </a:schemeClr>
          </a:soli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3E3EF0"/>
                </a:solidFill>
              </a:rPr>
              <a:t>Luke 2:49</a:t>
            </a:r>
            <a:endParaRPr lang="en-CA" sz="2400" b="1" dirty="0">
              <a:solidFill>
                <a:srgbClr val="3E3E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78" y="4506686"/>
            <a:ext cx="11985168" cy="10450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13028" y="3429000"/>
            <a:ext cx="3764450" cy="775751"/>
          </a:xfrm>
          <a:prstGeom prst="wedgeRoundRectCallout">
            <a:avLst>
              <a:gd name="adj1" fmla="val 79186"/>
              <a:gd name="adj2" fmla="val 77567"/>
              <a:gd name="adj3" fmla="val 16667"/>
            </a:avLst>
          </a:prstGeom>
          <a:solidFill>
            <a:schemeClr val="tx1">
              <a:lumMod val="65000"/>
            </a:schemeClr>
          </a:soli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3E3EF0"/>
                </a:solidFill>
              </a:rPr>
              <a:t>Interlinear Scripture Analyzer </a:t>
            </a:r>
            <a:br>
              <a:rPr lang="en-CA" sz="2000" b="1" dirty="0" smtClean="0">
                <a:solidFill>
                  <a:srgbClr val="3E3EF0"/>
                </a:solidFill>
              </a:rPr>
            </a:br>
            <a:r>
              <a:rPr lang="en-CA" sz="2000" b="1" dirty="0" smtClean="0">
                <a:solidFill>
                  <a:srgbClr val="3E3EF0"/>
                </a:solidFill>
              </a:rPr>
              <a:t>Luke 2:49</a:t>
            </a:r>
            <a:endParaRPr lang="en-CA" sz="2000" b="1" dirty="0">
              <a:solidFill>
                <a:srgbClr val="3E3E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3601" y="4460240"/>
            <a:ext cx="4824412" cy="1097280"/>
          </a:xfrm>
          <a:prstGeom prst="rect">
            <a:avLst/>
          </a:prstGeom>
          <a:noFill/>
          <a:ln w="76200">
            <a:solidFill>
              <a:srgbClr val="D73DCC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ular Callout 4"/>
          <p:cNvSpPr/>
          <p:nvPr/>
        </p:nvSpPr>
        <p:spPr>
          <a:xfrm>
            <a:off x="124878" y="5928293"/>
            <a:ext cx="11913135" cy="817739"/>
          </a:xfrm>
          <a:prstGeom prst="wedgeRoundRectCallout">
            <a:avLst>
              <a:gd name="adj1" fmla="val 37053"/>
              <a:gd name="adj2" fmla="val -101230"/>
              <a:gd name="adj3" fmla="val 16667"/>
            </a:avLst>
          </a:prstGeom>
          <a:gradFill flip="none" rotWithShape="1">
            <a:gsLst>
              <a:gs pos="38000">
                <a:srgbClr val="00FF99"/>
              </a:gs>
              <a:gs pos="56000">
                <a:srgbClr val="3E3EF0"/>
              </a:gs>
              <a:gs pos="87000">
                <a:srgbClr val="FFFF00"/>
              </a:gs>
            </a:gsLst>
            <a:lin ang="8100000" scaled="1"/>
            <a:tileRect/>
          </a:gradFill>
          <a:ln w="5715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u="sng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BINDING</a:t>
            </a:r>
            <a:r>
              <a:rPr lang="en-CA" sz="3200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???  </a:t>
            </a:r>
            <a:r>
              <a:rPr lang="en-CA" sz="3200" b="1" dirty="0" smtClean="0">
                <a:solidFill>
                  <a:schemeClr val="bg1"/>
                </a:solidFill>
              </a:rPr>
              <a:t>Could a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Statute of Yahuah </a:t>
            </a:r>
            <a:r>
              <a:rPr lang="en-CA" sz="3200" b="1" dirty="0" smtClean="0">
                <a:solidFill>
                  <a:schemeClr val="bg1"/>
                </a:solidFill>
              </a:rPr>
              <a:t>be described this way?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70367" y="4788282"/>
            <a:ext cx="961053" cy="651465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loud Callout 9"/>
          <p:cNvSpPr/>
          <p:nvPr/>
        </p:nvSpPr>
        <p:spPr>
          <a:xfrm>
            <a:off x="7154333" y="3214239"/>
            <a:ext cx="4873519" cy="955497"/>
          </a:xfrm>
          <a:prstGeom prst="cloudCallout">
            <a:avLst>
              <a:gd name="adj1" fmla="val -9437"/>
              <a:gd name="adj2" fmla="val -145888"/>
            </a:avLst>
          </a:prstGeom>
          <a:solidFill>
            <a:srgbClr val="FFFF00"/>
          </a:solidFill>
          <a:ln w="57150">
            <a:solidFill>
              <a:srgbClr val="0C27AC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b="1" i="1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76200">
                    <a:srgbClr val="00FF99"/>
                  </a:glow>
                </a:effectLst>
                <a:latin typeface="Comic Sans MS" panose="030F0702030302020204" pitchFamily="66" charset="0"/>
              </a:rPr>
              <a:t>Binding??</a:t>
            </a:r>
            <a:endParaRPr lang="en-CA" sz="4400" b="1" i="1" dirty="0">
              <a:ln>
                <a:solidFill>
                  <a:srgbClr val="00FF00"/>
                </a:solidFill>
              </a:ln>
              <a:solidFill>
                <a:srgbClr val="FF0000"/>
              </a:solidFill>
              <a:effectLst>
                <a:glow rad="76200">
                  <a:srgbClr val="00FF99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61021" y="4788282"/>
            <a:ext cx="509346" cy="651465"/>
          </a:xfrm>
          <a:prstGeom prst="rect">
            <a:avLst/>
          </a:prstGeom>
          <a:noFill/>
          <a:ln w="57150">
            <a:solidFill>
              <a:srgbClr val="0C2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1131420" y="4788282"/>
            <a:ext cx="896432" cy="651465"/>
          </a:xfrm>
          <a:prstGeom prst="rect">
            <a:avLst/>
          </a:prstGeom>
          <a:noFill/>
          <a:ln w="571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9933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278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4" grpId="0" animBg="1"/>
      <p:bldP spid="5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5538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80533" y="2432652"/>
            <a:ext cx="11176003" cy="142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0532" y="3259668"/>
            <a:ext cx="11176004" cy="355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0532" y="2847036"/>
            <a:ext cx="11176004" cy="1469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72069" y="3715955"/>
            <a:ext cx="11125198" cy="2678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72068" y="4553464"/>
            <a:ext cx="11184468" cy="279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0532" y="5409939"/>
            <a:ext cx="11176004" cy="283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2067" y="6268913"/>
            <a:ext cx="11165180" cy="413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532" y="4152149"/>
            <a:ext cx="11184467" cy="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72066" y="4973242"/>
            <a:ext cx="11125199" cy="392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80532" y="5833527"/>
            <a:ext cx="11176004" cy="252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0532" y="6708638"/>
            <a:ext cx="11156715" cy="10985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1586634" y="212833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86634" y="256888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586634" y="2982619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590472" y="344905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586633" y="386452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586632" y="4259272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586632" y="4675225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458340" y="5123858"/>
            <a:ext cx="618725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458340" y="5535278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458340" y="594533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12</a:t>
            </a: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7056" y="1998131"/>
            <a:ext cx="11199480" cy="3175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5357" y="1571663"/>
            <a:ext cx="11147001" cy="24682"/>
          </a:xfrm>
          <a:prstGeom prst="line">
            <a:avLst/>
          </a:prstGeom>
          <a:ln w="57150">
            <a:solidFill>
              <a:srgbClr val="D73D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1458340" y="1188206"/>
            <a:ext cx="538928" cy="44434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endParaRPr lang="en-CA" b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8326" y="1523446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0C27AC"/>
                </a:solidFill>
              </a:rPr>
              <a:t>1</a:t>
            </a:r>
            <a:endParaRPr lang="en-CA" sz="3200" dirty="0">
              <a:solidFill>
                <a:srgbClr val="0C27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616" y="1996607"/>
            <a:ext cx="10730947" cy="47230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61257" y="2553676"/>
            <a:ext cx="5525483" cy="2297064"/>
          </a:xfrm>
          <a:prstGeom prst="wedgeRoundRectCallout">
            <a:avLst>
              <a:gd name="adj1" fmla="val -48458"/>
              <a:gd name="adj2" fmla="val -75712"/>
              <a:gd name="adj3" fmla="val 16667"/>
            </a:avLst>
          </a:prstGeom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>
                <a:solidFill>
                  <a:prstClr val="white"/>
                </a:solidFill>
              </a:rPr>
              <a:t>Yahusha was </a:t>
            </a:r>
            <a:r>
              <a:rPr lang="en-CA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200" dirty="0" smtClean="0">
                <a:solidFill>
                  <a:prstClr val="white"/>
                </a:solidFill>
              </a:rPr>
              <a:t> year old, </a:t>
            </a:r>
            <a:br>
              <a:rPr lang="en-CA" sz="3200" dirty="0" smtClean="0">
                <a:solidFill>
                  <a:prstClr val="white"/>
                </a:solidFill>
              </a:rPr>
            </a:br>
            <a:r>
              <a:rPr lang="en-CA" sz="3200" dirty="0" smtClean="0">
                <a:solidFill>
                  <a:prstClr val="white"/>
                </a:solidFill>
              </a:rPr>
              <a:t>going </a:t>
            </a:r>
            <a:r>
              <a:rPr lang="en-CA" sz="3200" b="1" dirty="0" smtClean="0">
                <a:solidFill>
                  <a:srgbClr val="0C27AC"/>
                </a:solidFill>
              </a:rPr>
              <a:t>IN</a:t>
            </a:r>
            <a:r>
              <a:rPr lang="en-CA" sz="3200" dirty="0" smtClean="0">
                <a:solidFill>
                  <a:prstClr val="white"/>
                </a:solidFill>
              </a:rPr>
              <a:t> to – </a:t>
            </a:r>
            <a:r>
              <a:rPr lang="en-CA" sz="3200" dirty="0" smtClean="0">
                <a:solidFill>
                  <a:srgbClr val="002060"/>
                </a:solidFill>
              </a:rPr>
              <a:t>ENTERING CE</a:t>
            </a:r>
            <a:r>
              <a:rPr lang="en-C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200" dirty="0" smtClean="0">
                <a:solidFill>
                  <a:srgbClr val="002060"/>
                </a:solidFill>
              </a:rPr>
              <a:t>!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He was </a:t>
            </a:r>
            <a:r>
              <a:rPr lang="en-CA" sz="3200" u="sng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NOT</a:t>
            </a:r>
            <a:r>
              <a:rPr lang="en-CA" sz="3200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 considered </a:t>
            </a:r>
            <a:r>
              <a:rPr lang="en-CA" sz="3200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200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</a:rPr>
              <a:t> years old, entering into CE </a:t>
            </a:r>
            <a:r>
              <a:rPr lang="en-CA" sz="3200" dirty="0" smtClean="0">
                <a:solidFill>
                  <a:srgbClr val="002060"/>
                </a:solidFill>
                <a:effectLst>
                  <a:glow rad="889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CA" sz="3200" dirty="0">
              <a:solidFill>
                <a:srgbClr val="002060"/>
              </a:solidFill>
              <a:effectLst>
                <a:glow rad="88900">
                  <a:srgbClr val="FFFF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86634" y="167701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27380" y="130420"/>
            <a:ext cx="11928475" cy="995798"/>
          </a:xfrm>
          <a:prstGeom prst="wedgeRoundRectCallout">
            <a:avLst>
              <a:gd name="adj1" fmla="val 43829"/>
              <a:gd name="adj2" fmla="val 73096"/>
              <a:gd name="adj3" fmla="val 16667"/>
            </a:avLst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Yahusha -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D73DCC"/>
                </a:solidFill>
              </a:rPr>
              <a:t>conceived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D73DCC"/>
                </a:solidFill>
              </a:rPr>
              <a:t> 12 months before 1 CE,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 was born near Sukkot. </a:t>
            </a:r>
            <a:b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</a:b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He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 COMPLETED HIS FIRST YEAR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</a:rPr>
              <a:t> 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PRIOR TO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 CE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  <a:latin typeface="Arial Narrow" panose="020B0606020202030204" pitchFamily="34" charset="0"/>
              </a:rPr>
              <a:t>1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76200">
                    <a:srgbClr val="FFFF00"/>
                  </a:glow>
                </a:effectLst>
              </a:rPr>
              <a:t>!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0C27AC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458340" y="6357110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6474657" y="2151416"/>
            <a:ext cx="4502826" cy="2861086"/>
          </a:xfrm>
          <a:prstGeom prst="wedgeRoundRectCallout">
            <a:avLst>
              <a:gd name="adj1" fmla="val 63575"/>
              <a:gd name="adj2" fmla="val -50895"/>
              <a:gd name="adj3" fmla="val 16667"/>
            </a:avLst>
          </a:prstGeom>
          <a:solidFill>
            <a:srgbClr val="00B05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Yahusha, in the 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9</a:t>
            </a:r>
            <a:r>
              <a:rPr lang="en-CA" sz="3200" b="1" baseline="30000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th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01600">
                    <a:srgbClr val="FFFF00"/>
                  </a:glow>
                </a:effectLst>
              </a:rPr>
              <a:t> month 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CC,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dirty="0">
                <a:solidFill>
                  <a:srgbClr val="002060"/>
                </a:solidFill>
              </a:rPr>
              <a:t>(</a:t>
            </a:r>
            <a:r>
              <a:rPr lang="en-CA" sz="2400" dirty="0" smtClean="0">
                <a:solidFill>
                  <a:schemeClr val="bg1"/>
                </a:solidFill>
              </a:rPr>
              <a:t>end </a:t>
            </a:r>
            <a:r>
              <a:rPr lang="en-CA" sz="2400" dirty="0">
                <a:solidFill>
                  <a:schemeClr val="bg1"/>
                </a:solidFill>
              </a:rPr>
              <a:t>of the first year </a:t>
            </a:r>
            <a:r>
              <a:rPr lang="en-CA" sz="2400" dirty="0" smtClean="0">
                <a:solidFill>
                  <a:schemeClr val="bg1"/>
                </a:solidFill>
              </a:rPr>
              <a:t>Gregorian</a:t>
            </a:r>
            <a:r>
              <a:rPr lang="en-CA" sz="3200" dirty="0">
                <a:solidFill>
                  <a:prstClr val="black"/>
                </a:solidFill>
              </a:rPr>
              <a:t>),</a:t>
            </a:r>
            <a:r>
              <a:rPr lang="en-CA" sz="3200" dirty="0" smtClean="0">
                <a:solidFill>
                  <a:srgbClr val="002060"/>
                </a:solidFill>
              </a:rPr>
              <a:t> Yahusha turned </a:t>
            </a:r>
            <a:r>
              <a:rPr lang="en-C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200" dirty="0" smtClean="0">
                <a:solidFill>
                  <a:srgbClr val="002060"/>
                </a:solidFill>
              </a:rPr>
              <a:t> years old; and so on and so forth.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4224" y="5834930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rgbClr val="0C27AC"/>
              </a:solidFill>
            </a:endParaRPr>
          </a:p>
        </p:txBody>
      </p:sp>
      <p:cxnSp>
        <p:nvCxnSpPr>
          <p:cNvPr id="5" name="Straight Arrow Connector 4"/>
          <p:cNvCxnSpPr>
            <a:stCxn id="46" idx="6"/>
          </p:cNvCxnSpPr>
          <p:nvPr/>
        </p:nvCxnSpPr>
        <p:spPr>
          <a:xfrm>
            <a:off x="1209453" y="6060285"/>
            <a:ext cx="10248887" cy="33624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80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Slide Number Placeholder 3"/>
          <p:cNvSpPr txBox="1">
            <a:spLocks/>
          </p:cNvSpPr>
          <p:nvPr/>
        </p:nvSpPr>
        <p:spPr>
          <a:xfrm>
            <a:off x="-2293738" y="6349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pPr/>
              <a:t>80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8911" y="797756"/>
            <a:ext cx="1190625" cy="345690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CE Year</a:t>
            </a:r>
            <a:endParaRPr lang="en-CA" sz="20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10186463" y="787752"/>
            <a:ext cx="1899968" cy="308578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FF00"/>
                </a:solidFill>
              </a:rPr>
              <a:t>Yahusha’s Age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animBg="1"/>
      <p:bldP spid="3" grpId="0" animBg="1"/>
      <p:bldP spid="51" grpId="0" animBg="1"/>
      <p:bldP spid="45" grpId="0" animBg="1"/>
      <p:bldP spid="4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55388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840550" y="6289074"/>
            <a:ext cx="11156715" cy="10985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1586634" y="212833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86634" y="256888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586634" y="2982619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590472" y="344905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586633" y="386452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586632" y="4259272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586632" y="4675225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458340" y="5123858"/>
            <a:ext cx="618725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458340" y="5535278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458340" y="594533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458340" y="1188206"/>
            <a:ext cx="538928" cy="44434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endParaRPr lang="en-CA" b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86634" y="167701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299628" y="1332352"/>
            <a:ext cx="7376844" cy="2829322"/>
          </a:xfrm>
          <a:prstGeom prst="wedgeRoundRectCallout">
            <a:avLst>
              <a:gd name="adj1" fmla="val 72266"/>
              <a:gd name="adj2" fmla="val 110748"/>
              <a:gd name="adj3" fmla="val 16667"/>
            </a:avLst>
          </a:prstGeom>
          <a:solidFill>
            <a:schemeClr val="tx1">
              <a:lumMod val="75000"/>
            </a:schemeClr>
          </a:solidFill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 smtClean="0">
                <a:solidFill>
                  <a:schemeClr val="bg1"/>
                </a:solidFill>
              </a:rPr>
              <a:t>AT THE END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rgbClr val="D73DCC"/>
                </a:solidFill>
              </a:rPr>
              <a:t>of the year CE </a:t>
            </a:r>
            <a:r>
              <a:rPr lang="en-CA" sz="3200" dirty="0" smtClean="0"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CA" sz="3200" dirty="0">
                <a:solidFill>
                  <a:srgbClr val="D73DCC"/>
                </a:solidFill>
              </a:rPr>
              <a:t>,</a:t>
            </a:r>
            <a:r>
              <a:rPr lang="en-CA" sz="3200" dirty="0" smtClean="0">
                <a:solidFill>
                  <a:srgbClr val="D73DCC"/>
                </a:solidFill>
              </a:rPr>
              <a:t> </a:t>
            </a:r>
            <a:br>
              <a:rPr lang="en-CA" sz="3200" dirty="0" smtClean="0">
                <a:solidFill>
                  <a:srgbClr val="D73DCC"/>
                </a:solidFill>
              </a:rPr>
            </a:br>
            <a:r>
              <a:rPr lang="en-CA" sz="3200" dirty="0" smtClean="0">
                <a:solidFill>
                  <a:srgbClr val="D73DCC"/>
                </a:solidFill>
              </a:rPr>
              <a:t>Yahusha </a:t>
            </a:r>
            <a:r>
              <a:rPr lang="en-CA" sz="3200" b="1" dirty="0" smtClean="0">
                <a:solidFill>
                  <a:schemeClr val="bg1"/>
                </a:solidFill>
              </a:rPr>
              <a:t>completed</a:t>
            </a:r>
            <a:r>
              <a:rPr lang="en-CA" sz="3200" dirty="0" smtClean="0">
                <a:solidFill>
                  <a:prstClr val="white"/>
                </a:solidFill>
              </a:rPr>
              <a:t> </a:t>
            </a:r>
            <a:r>
              <a:rPr lang="en-CA" sz="3200" dirty="0" smtClean="0">
                <a:solidFill>
                  <a:srgbClr val="D73DCC"/>
                </a:solidFill>
              </a:rPr>
              <a:t>His </a:t>
            </a:r>
            <a:r>
              <a:rPr lang="en-CA" sz="3200" dirty="0" smtClean="0">
                <a:solidFill>
                  <a:srgbClr val="D73D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3200" baseline="30000" dirty="0" smtClean="0">
                <a:solidFill>
                  <a:srgbClr val="D73DCC"/>
                </a:solidFill>
              </a:rPr>
              <a:t>th</a:t>
            </a:r>
            <a:r>
              <a:rPr lang="en-CA" sz="3200" dirty="0" smtClean="0">
                <a:solidFill>
                  <a:srgbClr val="D73DCC"/>
                </a:solidFill>
              </a:rPr>
              <a:t> year.</a:t>
            </a:r>
          </a:p>
          <a:p>
            <a:pPr algn="ctr"/>
            <a:r>
              <a:rPr lang="en-CA" sz="3200" dirty="0" smtClean="0">
                <a:solidFill>
                  <a:srgbClr val="D73DCC"/>
                </a:solidFill>
                <a:effectLst>
                  <a:glow rad="889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must be allowed its full designated cycle to be accounted </a:t>
            </a:r>
            <a:br>
              <a:rPr lang="en-CA" sz="3200" dirty="0" smtClean="0">
                <a:solidFill>
                  <a:srgbClr val="D73DCC"/>
                </a:solidFill>
                <a:effectLst>
                  <a:glow rad="889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 smtClean="0">
                <a:solidFill>
                  <a:srgbClr val="D73DCC"/>
                </a:solidFill>
                <a:effectLst>
                  <a:glow rad="889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a whole unit.</a:t>
            </a:r>
            <a:endParaRPr lang="en-CA" sz="3200" dirty="0">
              <a:solidFill>
                <a:srgbClr val="D73DCC"/>
              </a:solidFill>
              <a:effectLst>
                <a:glow rad="88900">
                  <a:srgbClr val="FFFF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458340" y="6357110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4224" y="5834930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rgbClr val="0C27AC"/>
              </a:solidFill>
            </a:endParaRPr>
          </a:p>
        </p:txBody>
      </p:sp>
      <p:cxnSp>
        <p:nvCxnSpPr>
          <p:cNvPr id="5" name="Straight Arrow Connector 4"/>
          <p:cNvCxnSpPr>
            <a:stCxn id="46" idx="6"/>
          </p:cNvCxnSpPr>
          <p:nvPr/>
        </p:nvCxnSpPr>
        <p:spPr>
          <a:xfrm>
            <a:off x="1209453" y="6060285"/>
            <a:ext cx="10248887" cy="33624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81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-2293738" y="6349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pPr/>
              <a:t>81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6661" y="829749"/>
            <a:ext cx="1190625" cy="345690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CE Year</a:t>
            </a:r>
            <a:endParaRPr lang="en-CA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9592408" y="740904"/>
            <a:ext cx="2478625" cy="347233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FF00"/>
                </a:solidFill>
              </a:rPr>
              <a:t>Yahusha’s Age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4" y="148708"/>
            <a:ext cx="11928477" cy="655388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1586634" y="212833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86634" y="256888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586634" y="2982619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590472" y="3449056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586633" y="3864528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586632" y="4259272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586632" y="4675225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458340" y="5123858"/>
            <a:ext cx="618725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458340" y="5535278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458340" y="5945334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458340" y="1188206"/>
            <a:ext cx="538928" cy="44434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</a:t>
            </a:r>
            <a:endParaRPr lang="en-CA" b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779445" y="1443008"/>
            <a:ext cx="4747131" cy="4563345"/>
          </a:xfrm>
          <a:prstGeom prst="wedgeRoundRectCallout">
            <a:avLst>
              <a:gd name="adj1" fmla="val 46540"/>
              <a:gd name="adj2" fmla="val 56586"/>
              <a:gd name="adj3" fmla="val 16667"/>
            </a:avLst>
          </a:prstGeom>
          <a:ln w="762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>
                <a:solidFill>
                  <a:srgbClr val="3E3EF0"/>
                </a:solidFill>
              </a:rPr>
              <a:t>In the year CE </a:t>
            </a:r>
            <a:r>
              <a:rPr lang="en-CA" sz="3200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3200" dirty="0" smtClean="0">
                <a:solidFill>
                  <a:srgbClr val="3E3EF0"/>
                </a:solidFill>
              </a:rPr>
              <a:t>, Yahusha </a:t>
            </a:r>
            <a:r>
              <a:rPr lang="en-CA" sz="3200" b="1" dirty="0" smtClean="0">
                <a:solidFill>
                  <a:srgbClr val="3E3EF0"/>
                </a:solidFill>
              </a:rPr>
              <a:t>completed</a:t>
            </a:r>
            <a:r>
              <a:rPr lang="en-CA" sz="3200" dirty="0" smtClean="0">
                <a:solidFill>
                  <a:srgbClr val="3E3EF0"/>
                </a:solidFill>
              </a:rPr>
              <a:t> His </a:t>
            </a:r>
            <a:r>
              <a:rPr lang="en-CA" sz="3200" dirty="0" smtClean="0">
                <a:solidFill>
                  <a:srgbClr val="3E3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3200" baseline="30000" dirty="0" smtClean="0">
                <a:solidFill>
                  <a:srgbClr val="3E3EF0"/>
                </a:solidFill>
              </a:rPr>
              <a:t>th</a:t>
            </a:r>
            <a:r>
              <a:rPr lang="en-CA" sz="3200" dirty="0" smtClean="0">
                <a:solidFill>
                  <a:srgbClr val="3E3EF0"/>
                </a:solidFill>
              </a:rPr>
              <a:t> year </a:t>
            </a:r>
            <a:r>
              <a:rPr lang="en-CA" sz="3200" u="sng" dirty="0" smtClean="0">
                <a:solidFill>
                  <a:srgbClr val="3E3EF0"/>
                </a:solidFill>
              </a:rPr>
              <a:t>lon</a:t>
            </a:r>
            <a:r>
              <a:rPr lang="en-CA" sz="3200" dirty="0" smtClean="0">
                <a:solidFill>
                  <a:srgbClr val="3E3EF0"/>
                </a:solidFill>
              </a:rPr>
              <a:t>g </a:t>
            </a:r>
            <a:r>
              <a:rPr lang="en-CA" sz="3200" u="sng" dirty="0" smtClean="0">
                <a:solidFill>
                  <a:srgbClr val="3E3EF0"/>
                </a:solidFill>
              </a:rPr>
              <a:t>after</a:t>
            </a:r>
            <a:r>
              <a:rPr lang="en-CA" sz="3200" dirty="0" smtClean="0">
                <a:solidFill>
                  <a:srgbClr val="3E3EF0"/>
                </a:solidFill>
              </a:rPr>
              <a:t> </a:t>
            </a:r>
            <a:br>
              <a:rPr lang="en-CA" sz="3200" dirty="0" smtClean="0">
                <a:solidFill>
                  <a:srgbClr val="3E3EF0"/>
                </a:solidFill>
              </a:rPr>
            </a:br>
            <a: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He was observing the </a:t>
            </a:r>
            <a:r>
              <a:rPr lang="en-CA" sz="3200" b="1" u="sng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Unleavened Bread  Festival</a:t>
            </a:r>
            <a: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 of the Covenant Calendar – </a:t>
            </a:r>
            <a:b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</a:br>
            <a:r>
              <a:rPr lang="en-CA" sz="3200" b="1" u="sng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in the house</a:t>
            </a:r>
            <a: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 of </a:t>
            </a:r>
            <a:b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</a:br>
            <a:r>
              <a:rPr lang="en-CA" sz="3200" b="1" dirty="0" smtClean="0">
                <a:solidFill>
                  <a:srgbClr val="3E3EF0"/>
                </a:solidFill>
                <a:effectLst>
                  <a:glow rad="88900">
                    <a:srgbClr val="FFFF00"/>
                  </a:glow>
                </a:effectLst>
              </a:rPr>
              <a:t>His Father Yahuah! </a:t>
            </a:r>
            <a:endParaRPr lang="en-CA" sz="3200" b="1" dirty="0">
              <a:solidFill>
                <a:srgbClr val="3E3EF0"/>
              </a:solidFill>
              <a:effectLst>
                <a:glow rad="88900">
                  <a:srgbClr val="FFFF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86634" y="1677010"/>
            <a:ext cx="410633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458340" y="6357110"/>
            <a:ext cx="578907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13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4224" y="6256545"/>
            <a:ext cx="495229" cy="450710"/>
          </a:xfrm>
          <a:prstGeom prst="ellipse">
            <a:avLst/>
          </a:prstGeom>
          <a:noFill/>
          <a:ln w="76200">
            <a:solidFill>
              <a:srgbClr val="0C27AC"/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rgbClr val="0C27AC"/>
              </a:solidFill>
            </a:endParaRPr>
          </a:p>
        </p:txBody>
      </p:sp>
      <p:cxnSp>
        <p:nvCxnSpPr>
          <p:cNvPr id="5" name="Straight Arrow Connector 4"/>
          <p:cNvCxnSpPr>
            <a:stCxn id="46" idx="6"/>
          </p:cNvCxnSpPr>
          <p:nvPr/>
        </p:nvCxnSpPr>
        <p:spPr>
          <a:xfrm>
            <a:off x="1209453" y="6481900"/>
            <a:ext cx="10248887" cy="33624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82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27537" y="1251631"/>
            <a:ext cx="6260895" cy="4169373"/>
          </a:xfrm>
          <a:prstGeom prst="wedgeRoundRectCallout">
            <a:avLst>
              <a:gd name="adj1" fmla="val -9450"/>
              <a:gd name="adj2" fmla="val 65028"/>
              <a:gd name="adj3" fmla="val 16667"/>
            </a:avLst>
          </a:prstGeom>
          <a:solidFill>
            <a:srgbClr val="00B050"/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The Scriptures declare that Yahusha was TWELVE years old,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b="1" dirty="0" smtClean="0">
                <a:ln>
                  <a:solidFill>
                    <a:srgbClr val="0C27AC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b="1" dirty="0" smtClean="0">
                <a:ln>
                  <a:solidFill>
                    <a:srgbClr val="0C27AC"/>
                  </a:solidFill>
                </a:ln>
                <a:solidFill>
                  <a:srgbClr val="FFFF00"/>
                </a:solidFill>
              </a:rPr>
              <a:t> months </a:t>
            </a:r>
            <a:r>
              <a:rPr lang="en-CA" sz="3200" b="1" u="sng" dirty="0" smtClean="0">
                <a:ln>
                  <a:solidFill>
                    <a:srgbClr val="0C27AC"/>
                  </a:solidFill>
                </a:ln>
                <a:solidFill>
                  <a:srgbClr val="FFFF00"/>
                </a:solidFill>
              </a:rPr>
              <a:t>BEFORE</a:t>
            </a:r>
            <a:r>
              <a:rPr lang="en-CA" sz="3200" dirty="0" smtClean="0">
                <a:solidFill>
                  <a:srgbClr val="002060"/>
                </a:solidFill>
              </a:rPr>
              <a:t> Passover began, in what we know as the CE </a:t>
            </a:r>
            <a:r>
              <a:rPr lang="en-C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sz="3200" dirty="0" smtClean="0">
                <a:solidFill>
                  <a:srgbClr val="002060"/>
                </a:solidFill>
              </a:rPr>
              <a:t> year.  </a:t>
            </a:r>
            <a:r>
              <a:rPr lang="en-CA" sz="3200" dirty="0" smtClean="0">
                <a:solidFill>
                  <a:srgbClr val="002060"/>
                </a:solidFill>
                <a:effectLst>
                  <a:glow rad="101600">
                    <a:srgbClr val="FFCCFF"/>
                  </a:glow>
                </a:effectLst>
              </a:rPr>
              <a:t>Yahusha was </a:t>
            </a:r>
            <a:r>
              <a:rPr lang="en-CA" sz="3200" b="1" u="sng" dirty="0" smtClean="0">
                <a:solidFill>
                  <a:srgbClr val="002060"/>
                </a:solidFill>
                <a:effectLst>
                  <a:glow rad="101600">
                    <a:srgbClr val="FFCCFF"/>
                  </a:glow>
                </a:effectLst>
              </a:rPr>
              <a:t>NOT</a:t>
            </a:r>
            <a:r>
              <a:rPr lang="en-CA" sz="3200" dirty="0" smtClean="0">
                <a:solidFill>
                  <a:srgbClr val="002060"/>
                </a:solidFill>
                <a:effectLst>
                  <a:glow rad="101600">
                    <a:srgbClr val="FFCCFF"/>
                  </a:glow>
                </a:effectLst>
              </a:rPr>
              <a:t> considered 13 years old yet! </a:t>
            </a:r>
            <a:br>
              <a:rPr lang="en-CA" sz="3200" dirty="0" smtClean="0">
                <a:solidFill>
                  <a:srgbClr val="002060"/>
                </a:solidFill>
                <a:effectLst>
                  <a:glow rad="101600">
                    <a:srgbClr val="FFCCFF"/>
                  </a:glow>
                </a:effectLst>
              </a:rPr>
            </a:br>
            <a:r>
              <a:rPr lang="en-CA" sz="3200" dirty="0" smtClean="0">
                <a:solidFill>
                  <a:srgbClr val="002060"/>
                </a:solidFill>
              </a:rPr>
              <a:t>Not for another 9 months!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1557" y="6275318"/>
            <a:ext cx="3394883" cy="390474"/>
          </a:xfrm>
          <a:prstGeom prst="roundRect">
            <a:avLst/>
          </a:prstGeom>
          <a:solidFill>
            <a:srgbClr val="FF0000"/>
          </a:solidFill>
          <a:ln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Passover/Unleavened Bread 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-2293738" y="6349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pPr/>
              <a:t>82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21" grpId="0" animBg="1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71" y="0"/>
            <a:ext cx="10492758" cy="5887617"/>
          </a:xfrm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CA" sz="4400" b="1" dirty="0" smtClean="0">
                <a:solidFill>
                  <a:srgbClr val="FFCCFF"/>
                </a:solidFill>
              </a:rPr>
              <a:t>Point:</a:t>
            </a:r>
            <a:r>
              <a:rPr lang="en-CA" sz="4400" dirty="0" smtClean="0"/>
              <a:t>  </a:t>
            </a:r>
          </a:p>
          <a:p>
            <a:pPr algn="ctr"/>
            <a:r>
              <a:rPr lang="en-CA" sz="4400" dirty="0" smtClean="0"/>
              <a:t>A </a:t>
            </a:r>
            <a:r>
              <a:rPr lang="en-CA" sz="4400" dirty="0" smtClean="0">
                <a:solidFill>
                  <a:srgbClr val="FFFF00"/>
                </a:solidFill>
              </a:rPr>
              <a:t>cycle</a:t>
            </a:r>
            <a:r>
              <a:rPr lang="en-CA" sz="4400" dirty="0" smtClean="0"/>
              <a:t> </a:t>
            </a:r>
            <a:r>
              <a:rPr lang="en-CA" sz="2400" dirty="0" smtClean="0"/>
              <a:t>(day) </a:t>
            </a:r>
            <a:r>
              <a:rPr lang="en-CA" sz="4400" dirty="0" smtClean="0"/>
              <a:t>and a </a:t>
            </a:r>
            <a:r>
              <a:rPr lang="en-CA" sz="4400" dirty="0" smtClean="0">
                <a:solidFill>
                  <a:srgbClr val="FFFF00"/>
                </a:solidFill>
              </a:rPr>
              <a:t>year</a:t>
            </a:r>
            <a:r>
              <a:rPr lang="en-CA" sz="4400" dirty="0" smtClean="0"/>
              <a:t> are not accounted for as completed until they have </a:t>
            </a:r>
            <a:r>
              <a:rPr lang="en-CA" sz="4400" dirty="0" smtClean="0">
                <a:solidFill>
                  <a:srgbClr val="FFFF00"/>
                </a:solidFill>
              </a:rPr>
              <a:t>finished</a:t>
            </a:r>
            <a:r>
              <a:rPr lang="en-CA" sz="4400" dirty="0" smtClean="0"/>
              <a:t> their allotted time span.</a:t>
            </a:r>
          </a:p>
          <a:p>
            <a:pPr algn="ctr"/>
            <a:r>
              <a:rPr lang="en-CA" sz="4400" dirty="0" smtClean="0"/>
              <a:t>A </a:t>
            </a:r>
            <a:r>
              <a:rPr lang="en-CA" sz="4400" dirty="0" smtClean="0">
                <a:solidFill>
                  <a:srgbClr val="00FF99"/>
                </a:solidFill>
              </a:rPr>
              <a:t>week</a:t>
            </a:r>
            <a:r>
              <a:rPr lang="en-CA" sz="4400" dirty="0" smtClean="0"/>
              <a:t> span, is not accounted for as a complete unit until the 7</a:t>
            </a:r>
            <a:r>
              <a:rPr lang="en-CA" sz="4400" baseline="30000" dirty="0" smtClean="0"/>
              <a:t>TH</a:t>
            </a:r>
            <a:r>
              <a:rPr lang="en-CA" sz="4400" dirty="0" smtClean="0"/>
              <a:t> day Shabbat has been given opportunity to </a:t>
            </a:r>
            <a:r>
              <a:rPr lang="en-CA" sz="4400" dirty="0" smtClean="0">
                <a:solidFill>
                  <a:srgbClr val="00FF99"/>
                </a:solidFill>
              </a:rPr>
              <a:t>seal off and complete</a:t>
            </a:r>
            <a:r>
              <a:rPr lang="en-CA" sz="4400" dirty="0" smtClean="0"/>
              <a:t> the first 6 cycles of work – </a:t>
            </a:r>
          </a:p>
          <a:p>
            <a:pPr marL="0" indent="0" algn="ctr">
              <a:buNone/>
            </a:pPr>
            <a:r>
              <a:rPr lang="en-CA" sz="4400" dirty="0"/>
              <a:t>w</a:t>
            </a:r>
            <a:r>
              <a:rPr lang="en-CA" sz="4400" dirty="0" smtClean="0"/>
              <a:t>ith a </a:t>
            </a:r>
            <a:r>
              <a:rPr lang="en-CA" sz="4400" b="1" dirty="0" smtClean="0">
                <a:solidFill>
                  <a:srgbClr val="00FF00"/>
                </a:solidFill>
              </a:rPr>
              <a:t>REST!</a:t>
            </a:r>
            <a:r>
              <a:rPr lang="en-CA" sz="4400" dirty="0" smtClean="0"/>
              <a:t>  Consider the manna week, and the Omer count with 7 </a:t>
            </a:r>
            <a:r>
              <a:rPr lang="en-CA" sz="4400" b="1" u="sng" dirty="0" smtClean="0">
                <a:solidFill>
                  <a:srgbClr val="FFCCFF"/>
                </a:solidFill>
              </a:rPr>
              <a:t>COMPLETED</a:t>
            </a:r>
            <a:r>
              <a:rPr lang="en-CA" sz="4400" dirty="0" smtClean="0"/>
              <a:t> weeks!</a:t>
            </a:r>
            <a:endParaRPr lang="en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0371" y="6427657"/>
            <a:ext cx="51162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686" y="5784980"/>
            <a:ext cx="11392677" cy="914400"/>
          </a:xfrm>
          <a:prstGeom prst="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rgbClr val="3E3EF0"/>
                </a:solidFill>
              </a:rPr>
              <a:t>What about the year of  Yahusha’s death and </a:t>
            </a:r>
            <a:r>
              <a:rPr lang="en-CA" sz="3600" u="sng" dirty="0" smtClean="0">
                <a:solidFill>
                  <a:srgbClr val="3E3EF0"/>
                </a:solidFill>
              </a:rPr>
              <a:t>His a</a:t>
            </a:r>
            <a:r>
              <a:rPr lang="en-CA" sz="3600" dirty="0" smtClean="0">
                <a:solidFill>
                  <a:srgbClr val="3E3EF0"/>
                </a:solidFill>
              </a:rPr>
              <a:t>g</a:t>
            </a:r>
            <a:r>
              <a:rPr lang="en-CA" sz="3600" u="sng" dirty="0" smtClean="0">
                <a:solidFill>
                  <a:srgbClr val="3E3EF0"/>
                </a:solidFill>
              </a:rPr>
              <a:t>e</a:t>
            </a:r>
            <a:r>
              <a:rPr lang="en-CA" sz="3600" dirty="0" smtClean="0">
                <a:solidFill>
                  <a:srgbClr val="3E3EF0"/>
                </a:solidFill>
              </a:rPr>
              <a:t>?</a:t>
            </a:r>
            <a:endParaRPr lang="en-CA" sz="3600" dirty="0">
              <a:solidFill>
                <a:srgbClr val="3E3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9" b="85259"/>
          <a:stretch/>
        </p:blipFill>
        <p:spPr>
          <a:xfrm>
            <a:off x="306448" y="343614"/>
            <a:ext cx="11459982" cy="9158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15553" y="416634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30</a:t>
            </a:r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75" y="1238250"/>
            <a:ext cx="11399777" cy="2043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775" y="790575"/>
            <a:ext cx="11399777" cy="24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905658" y="820796"/>
            <a:ext cx="940447" cy="43788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31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115300" y="2012583"/>
            <a:ext cx="3770251" cy="3145315"/>
          </a:xfrm>
          <a:prstGeom prst="wedgeRoundRectCallout">
            <a:avLst>
              <a:gd name="adj1" fmla="val 34032"/>
              <a:gd name="adj2" fmla="val -71104"/>
              <a:gd name="adj3" fmla="val 16667"/>
            </a:avLst>
          </a:prstGeom>
          <a:solidFill>
            <a:srgbClr val="FFFF00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Yahusha would not have </a:t>
            </a:r>
            <a:r>
              <a:rPr lang="en-CA" sz="3200" u="sng" dirty="0" smtClean="0">
                <a:solidFill>
                  <a:srgbClr val="0C27AC"/>
                </a:solidFill>
              </a:rPr>
              <a:t>com</a:t>
            </a:r>
            <a:r>
              <a:rPr lang="en-CA" sz="3200" dirty="0" smtClean="0">
                <a:solidFill>
                  <a:srgbClr val="0C27AC"/>
                </a:solidFill>
              </a:rPr>
              <a:t>p</a:t>
            </a:r>
            <a:r>
              <a:rPr lang="en-CA" sz="3200" u="sng" dirty="0" smtClean="0">
                <a:solidFill>
                  <a:srgbClr val="0C27AC"/>
                </a:solidFill>
              </a:rPr>
              <a:t>leted</a:t>
            </a:r>
            <a:r>
              <a:rPr lang="en-CA" sz="3200" dirty="0" smtClean="0">
                <a:solidFill>
                  <a:schemeClr val="bg1"/>
                </a:solidFill>
              </a:rPr>
              <a:t> His 31</a:t>
            </a:r>
            <a:r>
              <a:rPr lang="en-CA" sz="3200" baseline="30000" dirty="0" smtClean="0">
                <a:solidFill>
                  <a:schemeClr val="bg1"/>
                </a:solidFill>
              </a:rPr>
              <a:t>st</a:t>
            </a:r>
            <a:r>
              <a:rPr lang="en-CA" sz="3200" dirty="0" smtClean="0">
                <a:solidFill>
                  <a:schemeClr val="bg1"/>
                </a:solidFill>
              </a:rPr>
              <a:t>  </a:t>
            </a:r>
            <a:r>
              <a:rPr lang="en-CA" sz="3200" u="sng" dirty="0" smtClean="0">
                <a:solidFill>
                  <a:schemeClr val="bg1"/>
                </a:solidFill>
              </a:rPr>
              <a:t>earth</a:t>
            </a:r>
            <a:r>
              <a:rPr lang="en-CA" sz="3200" dirty="0" smtClean="0">
                <a:solidFill>
                  <a:schemeClr val="bg1"/>
                </a:solidFill>
              </a:rPr>
              <a:t> y</a:t>
            </a:r>
            <a:r>
              <a:rPr lang="en-CA" sz="3200" u="sng" dirty="0" smtClean="0">
                <a:solidFill>
                  <a:schemeClr val="bg1"/>
                </a:solidFill>
              </a:rPr>
              <a:t>ear</a:t>
            </a:r>
            <a:r>
              <a:rPr lang="en-CA" sz="3200" dirty="0" smtClean="0">
                <a:solidFill>
                  <a:schemeClr val="bg1"/>
                </a:solidFill>
              </a:rPr>
              <a:t> until 9 months after His Crucifixion!</a:t>
            </a:r>
          </a:p>
        </p:txBody>
      </p:sp>
      <p:sp>
        <p:nvSpPr>
          <p:cNvPr id="21" name="Oval 20"/>
          <p:cNvSpPr/>
          <p:nvPr/>
        </p:nvSpPr>
        <p:spPr>
          <a:xfrm>
            <a:off x="1336743" y="1226755"/>
            <a:ext cx="8902631" cy="438496"/>
          </a:xfrm>
          <a:prstGeom prst="ellipse">
            <a:avLst/>
          </a:prstGeom>
          <a:solidFill>
            <a:srgbClr val="FF0000"/>
          </a:solidFill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 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Yahusha</a:t>
            </a:r>
            <a:r>
              <a:rPr lang="en-CA" sz="2400" b="1" dirty="0" smtClean="0"/>
              <a:t> was </a:t>
            </a:r>
            <a:r>
              <a:rPr lang="en-CA" sz="2400" b="1" dirty="0"/>
              <a:t>b</a:t>
            </a:r>
            <a:r>
              <a:rPr lang="en-CA" sz="2400" b="1" dirty="0" smtClean="0"/>
              <a:t>eginning </a:t>
            </a:r>
            <a:r>
              <a:rPr lang="en-CA" sz="2400" b="1" u="sng" dirty="0" smtClean="0"/>
              <a:t>His</a:t>
            </a:r>
            <a:r>
              <a:rPr lang="en-CA" sz="2400" b="1" dirty="0" smtClean="0"/>
              <a:t> 31</a:t>
            </a:r>
            <a:r>
              <a:rPr lang="en-CA" sz="2400" b="1" baseline="30000" dirty="0" smtClean="0"/>
              <a:t>st</a:t>
            </a:r>
            <a:r>
              <a:rPr lang="en-CA" sz="2400" b="1" dirty="0" smtClean="0"/>
              <a:t> year!</a:t>
            </a:r>
            <a:endParaRPr lang="en-CA" sz="2400" b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811000" y="647450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84</a:t>
            </a:fld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35821" y="838972"/>
            <a:ext cx="403481" cy="37916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>
            <a:stCxn id="13" idx="2"/>
            <a:endCxn id="3" idx="3"/>
          </p:cNvCxnSpPr>
          <p:nvPr/>
        </p:nvCxnSpPr>
        <p:spPr>
          <a:xfrm flipH="1" flipV="1">
            <a:off x="739302" y="1028556"/>
            <a:ext cx="10166356" cy="1118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1270" y="5255852"/>
            <a:ext cx="11255823" cy="134933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 w="762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Point:  </a:t>
            </a:r>
            <a:r>
              <a:rPr lang="en-CA" sz="3200" i="1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Time MUST be given </a:t>
            </a:r>
            <a:r>
              <a:rPr lang="en-CA" sz="3200" i="1" u="sng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full s</a:t>
            </a:r>
            <a:r>
              <a:rPr lang="en-CA" sz="3200" i="1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p</a:t>
            </a:r>
            <a:r>
              <a:rPr lang="en-CA" sz="3200" i="1" u="sng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ace for com</a:t>
            </a:r>
            <a:r>
              <a:rPr lang="en-CA" sz="3200" i="1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p</a:t>
            </a:r>
            <a:r>
              <a:rPr lang="en-CA" sz="3200" i="1" u="sng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letion</a:t>
            </a:r>
            <a:br>
              <a:rPr lang="en-CA" sz="3200" i="1" u="sng" dirty="0" smtClean="0">
                <a:solidFill>
                  <a:srgbClr val="0C27AC"/>
                </a:solidFill>
                <a:latin typeface="Comic Sans MS" panose="030F0702030302020204" pitchFamily="66" charset="0"/>
              </a:rPr>
            </a:br>
            <a:r>
              <a:rPr lang="en-CA" sz="3200" i="1" dirty="0" smtClean="0">
                <a:solidFill>
                  <a:srgbClr val="0C27AC"/>
                </a:solidFill>
                <a:latin typeface="Comic Sans MS" panose="030F0702030302020204" pitchFamily="66" charset="0"/>
              </a:rPr>
              <a:t>      before it can be accounted as a whole unit. </a:t>
            </a:r>
            <a:endParaRPr lang="en-CA" sz="3200" i="1" dirty="0">
              <a:solidFill>
                <a:srgbClr val="0C27A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6118" y="24681"/>
            <a:ext cx="1190625" cy="345690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CE Year</a:t>
            </a:r>
            <a:endParaRPr lang="en-CA" sz="2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213670" y="14677"/>
            <a:ext cx="1899968" cy="308578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FF00"/>
                </a:solidFill>
              </a:rPr>
              <a:t>Yahusha’s Age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06447" y="1998304"/>
            <a:ext cx="7656453" cy="3053893"/>
          </a:xfrm>
          <a:prstGeom prst="wedgeRoundRectCallout">
            <a:avLst>
              <a:gd name="adj1" fmla="val -14581"/>
              <a:gd name="adj2" fmla="val -5932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			Passover  CE 30 </a:t>
            </a:r>
            <a:r>
              <a:rPr lang="en-CA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Roman Calendar:</a:t>
            </a: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b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	</a:t>
            </a:r>
            <a:r>
              <a:rPr lang="en-CA" sz="3200" b="1" dirty="0" smtClean="0">
                <a:solidFill>
                  <a:srgbClr val="0C27AC"/>
                </a:solidFill>
              </a:rPr>
              <a:t>Yahusha died in the </a:t>
            </a:r>
            <a:r>
              <a:rPr lang="en-CA" sz="3200" b="1" u="sng" dirty="0" smtClean="0">
                <a:solidFill>
                  <a:srgbClr val="0C27AC"/>
                </a:solidFill>
              </a:rPr>
              <a:t>earl</a:t>
            </a:r>
            <a:r>
              <a:rPr lang="en-CA" sz="3200" b="1" dirty="0" smtClean="0">
                <a:solidFill>
                  <a:srgbClr val="0C27AC"/>
                </a:solidFill>
              </a:rPr>
              <a:t>y p</a:t>
            </a:r>
            <a:r>
              <a:rPr lang="en-CA" sz="3200" b="1" u="sng" dirty="0" smtClean="0">
                <a:solidFill>
                  <a:srgbClr val="0C27AC"/>
                </a:solidFill>
              </a:rPr>
              <a:t>ortion</a:t>
            </a:r>
            <a:r>
              <a:rPr lang="en-CA" sz="3200" b="1" dirty="0" smtClean="0">
                <a:solidFill>
                  <a:srgbClr val="0C27AC"/>
                </a:solidFill>
              </a:rPr>
              <a:t> of</a:t>
            </a:r>
            <a:br>
              <a:rPr lang="en-CA" sz="3200" b="1" dirty="0" smtClean="0">
                <a:solidFill>
                  <a:srgbClr val="0C27AC"/>
                </a:solidFill>
              </a:rPr>
            </a:br>
            <a:r>
              <a:rPr lang="en-CA" sz="1600" b="1" dirty="0" smtClean="0">
                <a:solidFill>
                  <a:srgbClr val="0C27AC"/>
                </a:solidFill>
              </a:rPr>
              <a:t> </a:t>
            </a:r>
            <a:r>
              <a:rPr lang="en-CA" sz="3200" b="1" dirty="0" smtClean="0">
                <a:solidFill>
                  <a:srgbClr val="0C27AC"/>
                </a:solidFill>
              </a:rPr>
              <a:t/>
            </a:r>
            <a:br>
              <a:rPr lang="en-CA" sz="3200" b="1" dirty="0" smtClean="0">
                <a:solidFill>
                  <a:srgbClr val="0C27AC"/>
                </a:solidFill>
              </a:rPr>
            </a:br>
            <a:r>
              <a:rPr lang="en-CA" sz="3200" b="1" dirty="0" smtClean="0">
                <a:solidFill>
                  <a:srgbClr val="0C27AC"/>
                </a:solidFill>
              </a:rPr>
              <a:t>			</a:t>
            </a:r>
            <a:r>
              <a:rPr lang="en-CA" sz="3200" b="1" u="sng" dirty="0" smtClean="0">
                <a:solidFill>
                  <a:srgbClr val="0C27AC"/>
                </a:solidFill>
                <a:effectLst>
                  <a:glow rad="76200">
                    <a:srgbClr val="FF6600"/>
                  </a:glow>
                </a:effectLst>
              </a:rPr>
              <a:t>His</a:t>
            </a:r>
            <a:r>
              <a:rPr lang="en-CA" sz="3200" b="1" dirty="0" smtClean="0">
                <a:solidFill>
                  <a:srgbClr val="0C27AC"/>
                </a:solidFill>
              </a:rPr>
              <a:t> 31</a:t>
            </a:r>
            <a:r>
              <a:rPr lang="en-CA" sz="3200" b="1" baseline="30000" dirty="0" smtClean="0">
                <a:solidFill>
                  <a:srgbClr val="0C27AC"/>
                </a:solidFill>
              </a:rPr>
              <a:t>st</a:t>
            </a:r>
            <a:r>
              <a:rPr lang="en-CA" sz="3200" b="1" dirty="0" smtClean="0">
                <a:solidFill>
                  <a:srgbClr val="0C27AC"/>
                </a:solidFill>
              </a:rPr>
              <a:t> year.</a:t>
            </a:r>
          </a:p>
          <a:p>
            <a:pPr algn="ctr"/>
            <a:r>
              <a:rPr lang="en-CA" sz="3200" b="1" dirty="0" smtClean="0">
                <a:solidFill>
                  <a:srgbClr val="0C27AC"/>
                </a:solidFill>
              </a:rPr>
              <a:t>He was </a:t>
            </a:r>
            <a:r>
              <a:rPr lang="en-CA" sz="3200" b="1" u="sng" dirty="0" smtClean="0">
                <a:solidFill>
                  <a:srgbClr val="0C27AC"/>
                </a:solidFill>
              </a:rPr>
              <a:t>still</a:t>
            </a:r>
            <a:r>
              <a:rPr lang="en-CA" sz="3200" b="1" dirty="0" smtClean="0">
                <a:solidFill>
                  <a:srgbClr val="0C27AC"/>
                </a:solidFill>
              </a:rPr>
              <a:t> a “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lamb of the </a:t>
            </a:r>
            <a:r>
              <a:rPr lang="en-CA" sz="3200" b="1" u="sng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first</a:t>
            </a:r>
            <a:r>
              <a:rPr lang="en-CA" sz="32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 year</a:t>
            </a:r>
            <a:r>
              <a:rPr lang="en-CA" sz="3200" b="1" dirty="0" smtClean="0">
                <a:solidFill>
                  <a:srgbClr val="0C27AC"/>
                </a:solidFill>
              </a:rPr>
              <a:t>”!</a:t>
            </a:r>
            <a:br>
              <a:rPr lang="en-CA" sz="3200" b="1" dirty="0" smtClean="0">
                <a:solidFill>
                  <a:srgbClr val="0C27AC"/>
                </a:solidFill>
              </a:rPr>
            </a:b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He had </a:t>
            </a:r>
            <a:r>
              <a:rPr lang="en-CA" sz="3200" b="1" u="sng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not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 y</a:t>
            </a:r>
            <a:r>
              <a:rPr lang="en-CA" sz="3200" b="1" u="sng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et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0C27AC"/>
                </a:solidFill>
                <a:effectLst>
                  <a:glow rad="127000">
                    <a:schemeClr val="tx1"/>
                  </a:glow>
                </a:effectLst>
              </a:rPr>
              <a:t>completed 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His 31</a:t>
            </a:r>
            <a:r>
              <a:rPr lang="en-CA" sz="3200" b="1" baseline="30000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st</a:t>
            </a:r>
            <a:r>
              <a:rPr lang="en-CA" sz="3200" b="1" dirty="0" smtClean="0">
                <a:ln>
                  <a:solidFill>
                    <a:srgbClr val="9933FF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  year!</a:t>
            </a:r>
            <a:endParaRPr lang="en-CA" sz="3200" dirty="0">
              <a:ln>
                <a:solidFill>
                  <a:srgbClr val="9933FF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9728" y="1149121"/>
            <a:ext cx="2613804" cy="2095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4248150" y="3293183"/>
            <a:ext cx="3714750" cy="570013"/>
          </a:xfrm>
          <a:prstGeom prst="wedgeEllipseCallout">
            <a:avLst>
              <a:gd name="adj1" fmla="val -5815"/>
              <a:gd name="adj2" fmla="val 73851"/>
            </a:avLst>
          </a:prstGeom>
          <a:solidFill>
            <a:schemeClr val="tx1">
              <a:lumMod val="50000"/>
            </a:schemeClr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Exo 12:5</a:t>
            </a:r>
            <a:r>
              <a:rPr lang="en-CA" sz="2400" b="1" dirty="0" smtClean="0">
                <a:ln>
                  <a:solidFill>
                    <a:srgbClr val="3E3EF0"/>
                  </a:solidFill>
                </a:ln>
                <a:solidFill>
                  <a:schemeClr val="bg1"/>
                </a:solidFill>
              </a:rPr>
              <a:t>/</a:t>
            </a:r>
            <a:r>
              <a:rPr lang="en-CA" sz="2400" b="1" dirty="0" smtClean="0">
                <a:ln>
                  <a:solidFill>
                    <a:srgbClr val="3E3EF0"/>
                  </a:solidFill>
                </a:ln>
                <a:solidFill>
                  <a:srgbClr val="FFFF00"/>
                </a:solidFill>
              </a:rPr>
              <a:t>Lev 23:12</a:t>
            </a:r>
            <a:endParaRPr lang="en-CA" sz="2400" b="1" dirty="0">
              <a:ln>
                <a:solidFill>
                  <a:srgbClr val="3E3EF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83756" y="93754"/>
            <a:ext cx="4615716" cy="65086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ln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chemeClr val="accent2">
                      <a:lumMod val="75000"/>
                    </a:schemeClr>
                  </a:glow>
                </a:effectLst>
              </a:rPr>
              <a:t>Crucifixion – </a:t>
            </a:r>
            <a:r>
              <a:rPr lang="en-CA" sz="3600" b="1" dirty="0" smtClean="0">
                <a:ln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chemeClr val="accent2">
                      <a:lumMod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30</a:t>
            </a:r>
            <a:endParaRPr lang="en-CA" sz="3600" b="1" dirty="0">
              <a:ln>
                <a:solidFill>
                  <a:srgbClr val="9933FF"/>
                </a:solidFill>
              </a:ln>
              <a:solidFill>
                <a:srgbClr val="FF6600"/>
              </a:solidFill>
              <a:effectLst>
                <a:glow rad="88900">
                  <a:schemeClr val="accent2">
                    <a:lumMod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" grpId="0" animBg="1"/>
      <p:bldP spid="21" grpId="0" animBg="1"/>
      <p:bldP spid="3" grpId="0" animBg="1"/>
      <p:bldP spid="8" grpId="0" animBg="1"/>
      <p:bldP spid="23" grpId="0" animBg="1"/>
      <p:bldP spid="25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0" b="85447"/>
          <a:stretch/>
        </p:blipFill>
        <p:spPr>
          <a:xfrm>
            <a:off x="306448" y="610314"/>
            <a:ext cx="11523602" cy="9041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15553" y="692859"/>
            <a:ext cx="669999" cy="29714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30</a:t>
            </a:r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0525" y="1524000"/>
            <a:ext cx="11399777" cy="2043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775" y="1057275"/>
            <a:ext cx="11399777" cy="24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36743" y="1628284"/>
            <a:ext cx="8902631" cy="438496"/>
          </a:xfrm>
          <a:prstGeom prst="ellipse">
            <a:avLst/>
          </a:prstGeom>
          <a:solidFill>
            <a:srgbClr val="FF0000"/>
          </a:solidFill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 </a:t>
            </a:r>
            <a:r>
              <a:rPr lang="en-CA" sz="2400" b="1" dirty="0" smtClean="0"/>
              <a:t>Yahusha was </a:t>
            </a:r>
            <a:r>
              <a:rPr lang="en-CA" sz="2400" b="1" dirty="0"/>
              <a:t>b</a:t>
            </a:r>
            <a:r>
              <a:rPr lang="en-CA" sz="2400" b="1" dirty="0" smtClean="0"/>
              <a:t>eginning </a:t>
            </a:r>
            <a:r>
              <a:rPr lang="en-CA" sz="2400" b="1" u="sng" dirty="0" smtClean="0"/>
              <a:t>His</a:t>
            </a:r>
            <a:r>
              <a:rPr lang="en-CA" sz="2400" b="1" dirty="0" smtClean="0"/>
              <a:t> 31</a:t>
            </a:r>
            <a:r>
              <a:rPr lang="en-CA" sz="2400" b="1" baseline="30000" dirty="0" smtClean="0"/>
              <a:t>st</a:t>
            </a:r>
            <a:r>
              <a:rPr lang="en-CA" sz="2400" b="1" dirty="0" smtClean="0"/>
              <a:t> year!</a:t>
            </a:r>
            <a:endParaRPr lang="en-CA" sz="2400" b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811000" y="6474505"/>
            <a:ext cx="3810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85</a:t>
            </a:fld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35821" y="1067572"/>
            <a:ext cx="403481" cy="37916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>
            <a:stCxn id="15" idx="2"/>
          </p:cNvCxnSpPr>
          <p:nvPr/>
        </p:nvCxnSpPr>
        <p:spPr>
          <a:xfrm flipH="1" flipV="1">
            <a:off x="739303" y="1295256"/>
            <a:ext cx="1774077" cy="871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719" y="1437868"/>
            <a:ext cx="2498469" cy="409664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46119" y="243253"/>
            <a:ext cx="1190624" cy="345690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CE  Year</a:t>
            </a:r>
            <a:endParaRPr lang="en-CA" sz="2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101528" y="244265"/>
            <a:ext cx="1994858" cy="345690"/>
          </a:xfrm>
          <a:prstGeom prst="roundRect">
            <a:avLst>
              <a:gd name="adj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FFFF00"/>
                </a:solidFill>
              </a:rPr>
              <a:t>Yahusha’s Age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3380" y="1085029"/>
            <a:ext cx="940447" cy="43788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31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56881" y="2674698"/>
            <a:ext cx="10750429" cy="3992802"/>
          </a:xfrm>
          <a:prstGeom prst="wedgeRoundRectCallout">
            <a:avLst>
              <a:gd name="adj1" fmla="val -21440"/>
              <a:gd name="adj2" fmla="val -6558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C2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			Passover  CE 30 -  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</a:rPr>
              <a:t>Roman Calendar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</a:rPr>
              <a:t>!</a:t>
            </a:r>
          </a:p>
          <a:p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When the Tequfah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</a:rPr>
              <a:t>(Equinox)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occurs, it then changes 						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Yahuah’s Festal Year count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! </a:t>
            </a:r>
          </a:p>
          <a:p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With the spring Tequfah of  CE 30,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3E3EF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Yahuah’s 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3E3EF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Festal Year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3E3EF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 			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count becomes -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CC 31!  Why? </a:t>
            </a:r>
            <a:b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It is accounted this way to reflect the Lamb of the 1</a:t>
            </a:r>
            <a:r>
              <a:rPr lang="en-CA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st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 year! 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</a:rPr>
              <a:t/>
            </a:r>
            <a:b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</a:rPr>
            </a:b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CCFF"/>
                  </a:glow>
                </a:effectLst>
              </a:rPr>
              <a:t>			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And also, the 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AGE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 of Yahusha Ha Mashiach! </a:t>
            </a:r>
            <a:endParaRPr lang="en-CA" sz="3200" dirty="0">
              <a:ln>
                <a:solidFill>
                  <a:srgbClr val="9933FF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24192" y="103309"/>
            <a:ext cx="5854691" cy="65086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ln>
                  <a:solidFill>
                    <a:srgbClr val="9933FF"/>
                  </a:solidFill>
                </a:ln>
                <a:solidFill>
                  <a:srgbClr val="FFFF00"/>
                </a:solidFill>
                <a:effectLst>
                  <a:glow rad="88900">
                    <a:schemeClr val="accent2">
                      <a:lumMod val="75000"/>
                    </a:schemeClr>
                  </a:glow>
                </a:effectLst>
              </a:rPr>
              <a:t>Tequfah</a:t>
            </a:r>
            <a:r>
              <a:rPr lang="en-CA" sz="3600" b="1" dirty="0" smtClean="0">
                <a:ln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chemeClr val="accent2">
                      <a:lumMod val="75000"/>
                    </a:schemeClr>
                  </a:glow>
                </a:effectLst>
              </a:rPr>
              <a:t> occurs on  </a:t>
            </a:r>
            <a:r>
              <a:rPr lang="en-CA" sz="3600" b="1" dirty="0" smtClean="0">
                <a:ln>
                  <a:solidFill>
                    <a:srgbClr val="9933FF"/>
                  </a:solidFill>
                </a:ln>
                <a:solidFill>
                  <a:srgbClr val="FF6600"/>
                </a:solidFill>
                <a:effectLst>
                  <a:glow rad="88900">
                    <a:schemeClr val="accent2">
                      <a:lumMod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30</a:t>
            </a:r>
            <a:endParaRPr lang="en-CA" sz="3600" b="1" dirty="0">
              <a:ln>
                <a:solidFill>
                  <a:srgbClr val="9933FF"/>
                </a:solidFill>
              </a:ln>
              <a:solidFill>
                <a:srgbClr val="FF6600"/>
              </a:solidFill>
              <a:effectLst>
                <a:glow rad="88900">
                  <a:schemeClr val="accent2">
                    <a:lumMod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3" grpId="0" animBg="1"/>
      <p:bldP spid="15" grpId="0" animBg="1"/>
      <p:bldP spid="23" grpId="0" animBg="1"/>
      <p:bldP spid="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858" y="1604871"/>
            <a:ext cx="4471442" cy="3666932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CA" sz="5400" dirty="0" smtClean="0">
                <a:solidFill>
                  <a:srgbClr val="D73DCC"/>
                </a:solidFill>
                <a:effectLst>
                  <a:glow rad="114300">
                    <a:srgbClr val="FFCCFF"/>
                  </a:glow>
                </a:effectLst>
              </a:rPr>
              <a:t>Really, what has been the need of this last exercise?</a:t>
            </a:r>
            <a:endParaRPr lang="en-CA" sz="5400" dirty="0">
              <a:solidFill>
                <a:srgbClr val="D73DCC"/>
              </a:solidFill>
              <a:effectLst>
                <a:glow rad="114300">
                  <a:srgbClr val="FFCCFF"/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86</a:t>
            </a:fld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https://i.ytimg.com/vi/ZMR4_dwXCq0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1669246"/>
            <a:ext cx="6339840" cy="3566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2602" y="1030127"/>
            <a:ext cx="11353799" cy="4797745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This has been laying a Scriptural foundation for calculation of timelines for future studies.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That foundation is:  </a:t>
            </a:r>
            <a:r>
              <a:rPr lang="en-US" sz="4400" b="1" dirty="0" smtClean="0">
                <a:solidFill>
                  <a:schemeClr val="bg1"/>
                </a:solidFill>
              </a:rPr>
              <a:t>Time must be fully allowed its predetermined time span to  be accounted as a whole unit.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87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.  2020  CCC Season 3 studies\3.5  YAH AT TWELVE\Father's Business-Australia study vid jpeg\father's busines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0" cy="68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33179" y="6492875"/>
            <a:ext cx="45882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298" y="914400"/>
            <a:ext cx="10721502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9600" dirty="0" smtClean="0"/>
              <a:t>		</a:t>
            </a:r>
            <a:r>
              <a:rPr lang="en-CA" sz="9600" dirty="0" smtClean="0">
                <a:ln w="1905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228600">
                    <a:srgbClr val="421F16"/>
                  </a:glow>
                </a:effectLst>
                <a:latin typeface="Cooper Black" panose="0208090404030B020404" pitchFamily="18" charset="0"/>
              </a:rPr>
              <a:t>The End! </a:t>
            </a:r>
            <a:r>
              <a:rPr lang="en-CA" sz="9600" dirty="0" smtClean="0">
                <a:solidFill>
                  <a:srgbClr val="FF6600"/>
                </a:solidFill>
              </a:rPr>
              <a:t/>
            </a:r>
            <a:br>
              <a:rPr lang="en-CA" sz="9600" dirty="0" smtClean="0">
                <a:solidFill>
                  <a:srgbClr val="FF6600"/>
                </a:solidFill>
              </a:rPr>
            </a:br>
            <a:endParaRPr lang="en-CA" sz="9600" dirty="0" smtClean="0"/>
          </a:p>
          <a:p>
            <a:r>
              <a:rPr lang="en-CA" sz="6300" dirty="0" smtClean="0">
                <a:effectLst>
                  <a:glow rad="177800">
                    <a:srgbClr val="421F16"/>
                  </a:glow>
                </a:effectLst>
              </a:rPr>
              <a:t>This has been a most basic outline </a:t>
            </a:r>
            <a:br>
              <a:rPr lang="en-CA" sz="6300" dirty="0" smtClean="0">
                <a:effectLst>
                  <a:glow rad="177800">
                    <a:srgbClr val="421F16"/>
                  </a:glow>
                </a:effectLst>
              </a:rPr>
            </a:br>
            <a:r>
              <a:rPr lang="en-CA" sz="6300" dirty="0" smtClean="0">
                <a:effectLst>
                  <a:glow rad="177800">
                    <a:srgbClr val="421F16"/>
                  </a:glow>
                </a:effectLst>
              </a:rPr>
              <a:t>of the life of Yahusha!</a:t>
            </a:r>
          </a:p>
          <a:p>
            <a:r>
              <a:rPr lang="en-CA" sz="9600" dirty="0" smtClean="0">
                <a:solidFill>
                  <a:srgbClr val="FFFF00"/>
                </a:solidFill>
                <a:effectLst>
                  <a:glow rad="203200">
                    <a:srgbClr val="421F16"/>
                  </a:glow>
                </a:effectLst>
              </a:rPr>
              <a:t>There is </a:t>
            </a:r>
            <a: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  <a:t/>
            </a:r>
            <a:b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</a:br>
            <a: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  <a:t>	</a:t>
            </a:r>
            <a:r>
              <a:rPr lang="en-CA" sz="9600" b="1" dirty="0" smtClean="0">
                <a:solidFill>
                  <a:srgbClr val="FF6600"/>
                </a:solidFill>
                <a:effectLst>
                  <a:glow rad="203200">
                    <a:srgbClr val="421F16"/>
                  </a:glow>
                </a:effectLst>
              </a:rPr>
              <a:t>SOOOO MUCH MORE</a:t>
            </a:r>
            <a: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  <a:t> </a:t>
            </a:r>
            <a:b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</a:br>
            <a:r>
              <a:rPr lang="en-CA" sz="9600" dirty="0" smtClean="0">
                <a:effectLst>
                  <a:glow rad="203200">
                    <a:srgbClr val="421F16"/>
                  </a:glow>
                </a:effectLst>
              </a:rPr>
              <a:t>			</a:t>
            </a:r>
            <a:r>
              <a:rPr lang="en-CA" sz="9600" strike="sngStrike" dirty="0" smtClean="0">
                <a:solidFill>
                  <a:srgbClr val="FFFF00"/>
                </a:solidFill>
                <a:effectLst>
                  <a:glow rad="203200">
                    <a:srgbClr val="421F16"/>
                  </a:glow>
                </a:effectLst>
              </a:rPr>
              <a:t>to go</a:t>
            </a:r>
            <a:r>
              <a:rPr lang="en-CA" sz="9600" dirty="0" smtClean="0">
                <a:solidFill>
                  <a:srgbClr val="FFFF00"/>
                </a:solidFill>
                <a:effectLst>
                  <a:glow rad="203200">
                    <a:srgbClr val="421F16"/>
                  </a:glow>
                </a:effectLst>
              </a:rPr>
              <a:t>   </a:t>
            </a:r>
            <a:r>
              <a:rPr lang="en-CA" sz="9600" dirty="0" smtClean="0">
                <a:solidFill>
                  <a:srgbClr val="FFFF00"/>
                </a:solidFill>
              </a:rPr>
              <a:t>					   </a:t>
            </a:r>
            <a:r>
              <a:rPr lang="en-CA" sz="9600" b="1" dirty="0" smtClean="0">
                <a:solidFill>
                  <a:srgbClr val="9933FF"/>
                </a:solidFill>
                <a:sym typeface="Wingdings" panose="05000000000000000000" pitchFamily="2" charset="2"/>
              </a:rPr>
              <a:t></a:t>
            </a:r>
            <a:endParaRPr lang="en-CA" sz="9600" b="1" dirty="0">
              <a:solidFill>
                <a:srgbClr val="9933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95488" y="301557"/>
            <a:ext cx="3103124" cy="1371600"/>
          </a:xfrm>
          <a:prstGeom prst="roundRect">
            <a:avLst>
              <a:gd name="adj" fmla="val 29433"/>
            </a:avLst>
          </a:prstGeom>
          <a:solidFill>
            <a:srgbClr val="FFCC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rgbClr val="FFFF00"/>
                  </a:solidFill>
                </a:ln>
                <a:solidFill>
                  <a:srgbClr val="0C27AC"/>
                </a:solidFill>
              </a:rPr>
              <a:t>Or, is it the beginning?!</a:t>
            </a:r>
            <a:endParaRPr lang="en-CA" sz="4000" b="1" dirty="0">
              <a:ln>
                <a:solidFill>
                  <a:srgbClr val="FFFF00"/>
                </a:solidFill>
              </a:ln>
              <a:solidFill>
                <a:srgbClr val="0C27A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67553" y="5279366"/>
            <a:ext cx="4839082" cy="157863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8800" b="1" dirty="0">
                <a:ln w="19050">
                  <a:solidFill>
                    <a:srgbClr val="9933FF"/>
                  </a:solidFill>
                </a:ln>
                <a:solidFill>
                  <a:srgbClr val="FFFF00"/>
                </a:solidFill>
                <a:effectLst>
                  <a:glow rad="88900">
                    <a:srgbClr val="00FF00"/>
                  </a:glow>
                </a:effectLst>
                <a:latin typeface="Comic Sans MS" panose="030F0702030302020204" pitchFamily="66" charset="0"/>
              </a:rPr>
              <a:t>Coming!!!</a:t>
            </a:r>
            <a:endParaRPr lang="en-CA" sz="8800" b="1" dirty="0">
              <a:ln w="19050">
                <a:solidFill>
                  <a:srgbClr val="9933FF"/>
                </a:solidFill>
              </a:ln>
              <a:effectLst>
                <a:glow rad="88900">
                  <a:srgbClr val="00FF0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C 0.06901 -1.48148E-6 0.125 0.18033 0.125 0.40232 C 0.125 0.62408 0.06901 0.80486 -1.04167E-6 0.80486 C -0.06901 0.80486 -0.125 0.62408 -0.125 0.40232 C -0.125 0.18033 -0.06901 -1.48148E-6 -1.04167E-6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.  2020  CCC Season 3 studies\3.5  YAH AT TWELVE\Father's Business-Australia study vid jpeg\father's business 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9702" y="6492875"/>
            <a:ext cx="50229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183" y="1387250"/>
            <a:ext cx="108274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 &amp; Comments </a:t>
            </a:r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can </a:t>
            </a:r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be </a:t>
            </a:r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sent to Timothy Astleford: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29417" y="4140199"/>
            <a:ext cx="7780336" cy="723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421F16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questions@studythecalendar.com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6171" y="5789605"/>
            <a:ext cx="6196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accent1">
                      <a:lumMod val="5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 –you  &amp;   Shalom</a:t>
            </a:r>
            <a:r>
              <a:rPr lang="en-US" sz="6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accent1">
                      <a:lumMod val="5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!</a:t>
            </a:r>
          </a:p>
        </p:txBody>
      </p:sp>
      <p:pic>
        <p:nvPicPr>
          <p:cNvPr id="8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793" y="3053532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2163764" y="5029200"/>
            <a:ext cx="7780336" cy="716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421F16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www.studythecalendar.com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0500"/>
            <a:ext cx="121745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Comic Sans MS" pitchFamily="66" charset="0"/>
              </a:rPr>
              <a:t>We pray that this has blessed you in your journey of studying to become further immersed in </a:t>
            </a:r>
            <a:r>
              <a:rPr lang="en-CA" sz="2000" dirty="0" smtClean="0">
                <a:solidFill>
                  <a:schemeClr val="bg1"/>
                </a:solidFill>
                <a:latin typeface="Comic Sans MS" pitchFamily="66" charset="0"/>
              </a:rPr>
              <a:t>the</a:t>
            </a:r>
            <a:r>
              <a:rPr lang="en-CA" sz="2000" dirty="0">
                <a:latin typeface="Comic Sans MS" pitchFamily="66" charset="0"/>
              </a:rPr>
              <a:t/>
            </a:r>
            <a:br>
              <a:rPr lang="en-CA" sz="2000" dirty="0">
                <a:latin typeface="Comic Sans MS" pitchFamily="66" charset="0"/>
              </a:rPr>
            </a:br>
            <a:r>
              <a:rPr lang="en-CA" dirty="0">
                <a:latin typeface="Comic Sans MS" pitchFamily="66" charset="0"/>
              </a:rPr>
              <a:t>	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Covenant of Yahuah and Yahusha.</a:t>
            </a:r>
          </a:p>
        </p:txBody>
      </p:sp>
    </p:spTree>
    <p:extLst>
      <p:ext uri="{BB962C8B-B14F-4D97-AF65-F5344CB8AC3E}">
        <p14:creationId xmlns:p14="http://schemas.microsoft.com/office/powerpoint/2010/main" val="752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6000">
              <a:srgbClr val="3E3EF0"/>
            </a:gs>
            <a:gs pos="100000">
              <a:srgbClr val="FF6600">
                <a:alpha val="6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6" y="245924"/>
            <a:ext cx="11353799" cy="4267710"/>
          </a:xfrm>
          <a:prstGeom prst="roundRect">
            <a:avLst>
              <a:gd name="adj" fmla="val 50000"/>
            </a:avLst>
          </a:prstGeom>
          <a:ln w="7620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4400" b="1" u="sng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WHY</a:t>
            </a:r>
            <a:r>
              <a:rPr lang="en-US" sz="4400" dirty="0" smtClean="0">
                <a:solidFill>
                  <a:srgbClr val="FFFF00"/>
                </a:solidFill>
              </a:rPr>
              <a:t> the “</a:t>
            </a:r>
            <a:r>
              <a:rPr lang="en-US" sz="4400" u="sng" dirty="0" smtClean="0">
                <a:ln w="28575">
                  <a:solidFill>
                    <a:srgbClr val="9933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MUST</a:t>
            </a:r>
            <a:r>
              <a:rPr lang="en-US" sz="4400" dirty="0" smtClean="0">
                <a:solidFill>
                  <a:srgbClr val="FFFF00"/>
                </a:solidFill>
              </a:rPr>
              <a:t>”  in Yahusha’s remark –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0C27AC"/>
                </a:solidFill>
              </a:rPr>
              <a:t>I</a:t>
            </a:r>
            <a:r>
              <a:rPr lang="en-US" sz="4400" dirty="0" smtClean="0"/>
              <a:t> </a:t>
            </a:r>
            <a:r>
              <a:rPr lang="en-US" sz="4400" u="sng" dirty="0">
                <a:ln w="28575">
                  <a:solidFill>
                    <a:srgbClr val="9933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MUST</a:t>
            </a:r>
            <a:r>
              <a:rPr lang="en-US" sz="4400" dirty="0">
                <a:ln w="28575">
                  <a:solidFill>
                    <a:srgbClr val="9933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rgbClr val="0C27AC"/>
                </a:solidFill>
              </a:rPr>
              <a:t>be about My Father’s business! -</a:t>
            </a:r>
            <a:r>
              <a:rPr lang="en-US" sz="4400" b="1" dirty="0" smtClean="0"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?</a:t>
            </a:r>
            <a:r>
              <a:rPr lang="en-US" sz="4400" dirty="0" smtClean="0">
                <a:solidFill>
                  <a:srgbClr val="0C27AC"/>
                </a:solidFill>
              </a:rPr>
              <a:t/>
            </a:r>
            <a:br>
              <a:rPr lang="en-US" sz="4400" dirty="0" smtClean="0">
                <a:solidFill>
                  <a:srgbClr val="0C27AC"/>
                </a:solidFill>
              </a:rPr>
            </a:br>
            <a:endParaRPr lang="en-US" sz="4400" dirty="0" smtClean="0">
              <a:solidFill>
                <a:srgbClr val="0C27AC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2425" y="6492875"/>
            <a:ext cx="409575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bg1"/>
                </a:solidFill>
              </a:rPr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3" r="-3588"/>
          <a:stretch/>
        </p:blipFill>
        <p:spPr bwMode="auto">
          <a:xfrm>
            <a:off x="286201" y="4364881"/>
            <a:ext cx="2030587" cy="22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otched Right Arrow 2"/>
          <p:cNvSpPr/>
          <p:nvPr/>
        </p:nvSpPr>
        <p:spPr>
          <a:xfrm rot="16200000">
            <a:off x="579426" y="3224441"/>
            <a:ext cx="1928770" cy="484632"/>
          </a:xfrm>
          <a:prstGeom prst="notchedRightArrow">
            <a:avLst>
              <a:gd name="adj1" fmla="val 34715"/>
              <a:gd name="adj2" fmla="val 82951"/>
            </a:avLst>
          </a:prstGeom>
          <a:solidFill>
            <a:srgbClr val="00FF99"/>
          </a:solidFill>
          <a:ln w="38100">
            <a:solidFill>
              <a:srgbClr val="D73D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433832" y="5615201"/>
            <a:ext cx="9231549" cy="10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If there was only </a:t>
            </a:r>
            <a:r>
              <a:rPr lang="en-CA" sz="3200" b="1" u="sng" dirty="0" smtClean="0">
                <a:solidFill>
                  <a:schemeClr val="bg1"/>
                </a:solidFill>
              </a:rPr>
              <a:t>one</a:t>
            </a:r>
            <a:r>
              <a:rPr lang="en-CA" sz="3200" dirty="0" smtClean="0">
                <a:solidFill>
                  <a:schemeClr val="bg1"/>
                </a:solidFill>
              </a:rPr>
              <a:t> question to be asked 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for this writing, it would be the </a:t>
            </a:r>
            <a:r>
              <a:rPr lang="en-CA" sz="3200" u="sng" dirty="0" smtClean="0">
                <a:solidFill>
                  <a:schemeClr val="bg1"/>
                </a:solidFill>
              </a:rPr>
              <a:t>first</a:t>
            </a:r>
            <a:r>
              <a:rPr lang="en-CA" sz="3200" dirty="0" smtClean="0">
                <a:solidFill>
                  <a:schemeClr val="bg1"/>
                </a:solidFill>
              </a:rPr>
              <a:t> question.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571" y="2479236"/>
            <a:ext cx="10700425" cy="1956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tabLst>
                <a:tab pos="4397375" algn="l"/>
              </a:tabLst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WHAT </a:t>
            </a:r>
            <a:r>
              <a:rPr lang="en-US" sz="4400" b="1" u="sng" dirty="0">
                <a:solidFill>
                  <a:srgbClr val="FF0000"/>
                </a:solidFill>
              </a:rPr>
              <a:t>IS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prstClr val="white"/>
                </a:solidFill>
              </a:rPr>
              <a:t>–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His Father’s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C27AC"/>
                </a:solidFill>
                <a:effectLst>
                  <a:glow rad="127000">
                    <a:srgbClr val="FFFF00"/>
                  </a:glow>
                </a:effectLst>
              </a:rPr>
              <a:t>BUSINESS?</a:t>
            </a:r>
          </a:p>
          <a:p>
            <a:pPr lvl="0" algn="ctr"/>
            <a:r>
              <a:rPr lang="en-US" sz="4400" b="1" dirty="0" smtClean="0">
                <a:solidFill>
                  <a:prstClr val="black"/>
                </a:solidFill>
              </a:rPr>
              <a:t>  </a:t>
            </a:r>
            <a:r>
              <a:rPr lang="en-US" sz="4400" b="1" u="sng" dirty="0" smtClean="0">
                <a:solidFill>
                  <a:prstClr val="black"/>
                </a:solidFill>
              </a:rPr>
              <a:t>Can we hear</a:t>
            </a:r>
            <a:r>
              <a:rPr lang="en-US" sz="4400" b="1" dirty="0" smtClean="0">
                <a:solidFill>
                  <a:prstClr val="black"/>
                </a:solidFill>
              </a:rPr>
              <a:t> - </a:t>
            </a:r>
            <a:r>
              <a:rPr lang="en-US" sz="4400" b="1" dirty="0" smtClean="0">
                <a:solidFill>
                  <a:srgbClr val="3E3EF0"/>
                </a:solidFill>
              </a:rPr>
              <a:t>Yahusha’s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Compelling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br>
              <a:rPr lang="en-US" sz="4400" b="1" dirty="0" smtClean="0">
                <a:solidFill>
                  <a:prstClr val="black"/>
                </a:solidFill>
              </a:rPr>
            </a:br>
            <a:r>
              <a:rPr lang="en-US" sz="4400" b="1" dirty="0" smtClean="0">
                <a:solidFill>
                  <a:prstClr val="black"/>
                </a:solidFill>
              </a:rPr>
              <a:t>	</a:t>
            </a:r>
            <a:r>
              <a:rPr lang="en-US" sz="4400" b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Heart </a:t>
            </a:r>
            <a:r>
              <a:rPr lang="en-US" sz="44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felt Conviction</a:t>
            </a:r>
            <a:r>
              <a:rPr lang="en-US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" name="Bent Arrow 7"/>
          <p:cNvSpPr/>
          <p:nvPr/>
        </p:nvSpPr>
        <p:spPr>
          <a:xfrm rot="16200000">
            <a:off x="2058948" y="2272956"/>
            <a:ext cx="1703660" cy="2116215"/>
          </a:xfrm>
          <a:prstGeom prst="bentArrow">
            <a:avLst>
              <a:gd name="adj1" fmla="val 7304"/>
              <a:gd name="adj2" fmla="val 12666"/>
              <a:gd name="adj3" fmla="val 25000"/>
              <a:gd name="adj4" fmla="val 57156"/>
            </a:avLst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987318" y="4586669"/>
            <a:ext cx="6236413" cy="955497"/>
          </a:xfrm>
          <a:prstGeom prst="cloudCallout">
            <a:avLst>
              <a:gd name="adj1" fmla="val -60008"/>
              <a:gd name="adj2" fmla="val 33991"/>
            </a:avLst>
          </a:prstGeom>
          <a:solidFill>
            <a:srgbClr val="FFFF00"/>
          </a:solidFill>
          <a:ln w="57150">
            <a:solidFill>
              <a:srgbClr val="0C27AC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b="1" i="1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76200">
                    <a:srgbClr val="00FF99"/>
                  </a:glow>
                </a:effectLst>
                <a:latin typeface="Comic Sans MS" panose="030F0702030302020204" pitchFamily="66" charset="0"/>
              </a:rPr>
              <a:t>Binding??</a:t>
            </a:r>
            <a:endParaRPr lang="en-CA" sz="4400" b="1" i="1" dirty="0">
              <a:ln>
                <a:solidFill>
                  <a:srgbClr val="00FF00"/>
                </a:solidFill>
              </a:ln>
              <a:solidFill>
                <a:srgbClr val="FF0000"/>
              </a:solidFill>
              <a:effectLst>
                <a:glow rad="76200">
                  <a:srgbClr val="00FF99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9952</TotalTime>
  <Words>3874</Words>
  <Application>Microsoft Office PowerPoint</Application>
  <PresentationFormat>Custom</PresentationFormat>
  <Paragraphs>1180</Paragraphs>
  <Slides>89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Depth</vt:lpstr>
      <vt:lpstr>Office Theme</vt:lpstr>
      <vt:lpstr>1_Office Theme</vt:lpstr>
      <vt:lpstr>PowerPoint Presentation</vt:lpstr>
      <vt:lpstr>I        be about My Father’s Business</vt:lpstr>
      <vt:lpstr>PowerPoint Presentation</vt:lpstr>
      <vt:lpstr>PowerPoint Presentation</vt:lpstr>
      <vt:lpstr>PowerPoint Presentation</vt:lpstr>
      <vt:lpstr>I - must be about My Father’s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what point in time within the first 24 hours of creation, does Yahuah declare  –  THE 1ST COMPLETED CYCLE (day)?</vt:lpstr>
      <vt:lpstr>Gen 1:5b … And there was evening and there was morning, one day.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Astleford</dc:creator>
  <cp:lastModifiedBy>Rae</cp:lastModifiedBy>
  <cp:revision>697</cp:revision>
  <dcterms:created xsi:type="dcterms:W3CDTF">2020-08-09T14:18:07Z</dcterms:created>
  <dcterms:modified xsi:type="dcterms:W3CDTF">2021-07-04T21:36:22Z</dcterms:modified>
</cp:coreProperties>
</file>