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f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  <p:sldMasterId id="2147483818" r:id="rId2"/>
  </p:sldMasterIdLst>
  <p:notesMasterIdLst>
    <p:notesMasterId r:id="rId30"/>
  </p:notesMasterIdLst>
  <p:sldIdLst>
    <p:sldId id="256" r:id="rId3"/>
    <p:sldId id="281" r:id="rId4"/>
    <p:sldId id="421" r:id="rId5"/>
    <p:sldId id="258" r:id="rId6"/>
    <p:sldId id="287" r:id="rId7"/>
    <p:sldId id="283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9" r:id="rId24"/>
    <p:sldId id="275" r:id="rId25"/>
    <p:sldId id="278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90C2B4-EEC3-453E-A2A7-71F8D34AA636}">
          <p14:sldIdLst>
            <p14:sldId id="256"/>
            <p14:sldId id="281"/>
            <p14:sldId id="421"/>
            <p14:sldId id="258"/>
            <p14:sldId id="287"/>
            <p14:sldId id="283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9"/>
            <p14:sldId id="275"/>
            <p14:sldId id="278"/>
            <p14:sldId id="284"/>
            <p14:sldId id="285"/>
            <p14:sldId id="286"/>
          </p14:sldIdLst>
        </p14:section>
        <p14:section name="Untitled Section" id="{ECA6DE37-5B0A-46E0-97B9-4AA952F31B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37" clrIdx="0"/>
  <p:cmAuthor id="1" name="Barbara Baxley" initials="BB" lastIdx="2" clrIdx="1">
    <p:extLst>
      <p:ext uri="{19B8F6BF-5375-455C-9EA6-DF929625EA0E}">
        <p15:presenceInfo xmlns:p15="http://schemas.microsoft.com/office/powerpoint/2012/main" userId="cfd781715a7196ac" providerId="Windows Live"/>
      </p:ext>
    </p:extLst>
  </p:cmAuthor>
  <p:cmAuthor id="2" name="User55" initials="U" lastIdx="17" clrIdx="2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450"/>
    <a:srgbClr val="FFFFFF"/>
    <a:srgbClr val="FF0066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4640"/>
  </p:normalViewPr>
  <p:slideViewPr>
    <p:cSldViewPr snapToGrid="0">
      <p:cViewPr varScale="1">
        <p:scale>
          <a:sx n="67" d="100"/>
          <a:sy n="67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DF74-B8AC-4FAB-8282-BA6982DAF0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6232-9C85-42D1-B8FF-6AB2C8CB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 22/22:  test recording with Barb – and all final corrections have been made.  Ready to record on Aug 27/22 at 7 AM </a:t>
            </a:r>
            <a:r>
              <a:rPr lang="en-US"/>
              <a:t>Pacific time.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0063" y="6396962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1805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038475147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927016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211719535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1410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066480414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865315733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43149934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3465-FB75-4CEA-8DC0-BF0119EE2DBB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1E66-99ED-4491-8A51-EA76EE9297B3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614C-2C07-4B1C-90E0-E1018D558867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39183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1C6E-1E25-40A0-87AE-4AEBC23D366A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4DD8-F8CC-4931-A188-254CA0074CDA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E816-89A2-4EEB-B125-E2FCE3D370D0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3149600" y="6248401"/>
            <a:ext cx="2844800" cy="365125"/>
          </a:xfrm>
        </p:spPr>
        <p:txBody>
          <a:bodyPr/>
          <a:lstStyle/>
          <a:p>
            <a:fld id="{E149F27E-CB2E-4E81-91A9-6247659F81C5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6492876"/>
            <a:ext cx="711200" cy="365125"/>
          </a:xfrm>
        </p:spPr>
        <p:txBody>
          <a:bodyPr/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fld id="{F98DBE31-67BE-43CC-8D6C-2180D5FA01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2C7F-5D95-4B24-9959-C6E33A949952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CDE2-E5A2-473E-9B26-CC5C534DF1B6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844-FB85-487B-AEEE-A972D5FCE411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A3F8-9DF8-497C-BCC3-77A957EA1850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03884713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20445338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85264096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905951824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62696691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712237572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36261826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8325-E3C4-4503-ADC6-CCDC7C4D71C3}" type="datetime1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w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studythecalendar.com/los-nombres-poderosos-yahshua-or-jesus-spanis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="" xmlns:a16="http://schemas.microsoft.com/office/drawing/2014/main" id="{F919C1CE-01F9-41E6-A962-752F67F29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4407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F0FB29-7F53-48C8-B38C-17F2CD9B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83401"/>
            <a:ext cx="7905776" cy="2470311"/>
          </a:xfrm>
          <a:pattFill prst="wave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 </a:t>
            </a:r>
            <a:r>
              <a:rPr lang="es-ES_tradnl" sz="6600" b="1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Amanecer </a:t>
            </a:r>
            <a:r>
              <a:rPr lang="es-ES_tradnl" sz="66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testimonio </a:t>
            </a:r>
            <a:r>
              <a:rPr lang="es-ES_tradnl" sz="66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bíblico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ae\Documents\A CF Desktop Feb 2021\Logo for Original Covenant Calendar Club of 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" y="479196"/>
            <a:ext cx="1486103" cy="1533558"/>
          </a:xfrm>
          <a:prstGeom prst="rect">
            <a:avLst/>
          </a:prstGeom>
          <a:noFill/>
          <a:effectLst>
            <a:glow rad="228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3C33A-623D-4F13-BD52-8012890BA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29" y="-7737"/>
            <a:ext cx="9210922" cy="179679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72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Respuesta</a:t>
            </a:r>
            <a:r>
              <a:rPr lang="en-US" sz="72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de Rut</a:t>
            </a:r>
          </a:p>
        </p:txBody>
      </p:sp>
      <p:pic>
        <p:nvPicPr>
          <p:cNvPr id="6" name="Picture 5" descr="A picture containing outdoor, skirt&#10;&#10;Description automatically generated">
            <a:extLst>
              <a:ext uri="{FF2B5EF4-FFF2-40B4-BE49-F238E27FC236}">
                <a16:creationId xmlns="" xmlns:a16="http://schemas.microsoft.com/office/drawing/2014/main" id="{F53577D7-E989-4898-9360-960195DD2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09">
            <a:off x="7701653" y="2086265"/>
            <a:ext cx="3830299" cy="42367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770624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295A-DA66-4574-ACED-D16AC74423A7}"/>
              </a:ext>
            </a:extLst>
          </p:cNvPr>
          <p:cNvSpPr txBox="1"/>
          <p:nvPr/>
        </p:nvSpPr>
        <p:spPr>
          <a:xfrm>
            <a:off x="466724" y="2280578"/>
            <a:ext cx="82921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15 </a:t>
            </a: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Luego se levantó para espigar. Y Booz mandó a sus criados</a:t>
            </a:r>
            <a:r>
              <a:rPr lang="es-ES_tradnl" sz="2000" dirty="0">
                <a:solidFill>
                  <a:srgbClr val="292F33"/>
                </a:solidFill>
                <a:latin typeface="Verdana" panose="020B0604030504040204" pitchFamily="34" charset="0"/>
              </a:rPr>
              <a:t>, diciendo: Que recoja también espigas entre las gavillas, y no la avergoncéis;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</a:t>
            </a:r>
          </a:p>
          <a:p>
            <a:pPr marR="0" algn="l" rtl="0"/>
            <a:endParaRPr lang="es-ES_tradnl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s-ES_tradnl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16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y dejaréis también caer para ella algo de los manojos </a:t>
            </a:r>
            <a:b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</a:b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y lo dejaréis para que lo recoja, y no la reprendáis.</a:t>
            </a:r>
          </a:p>
          <a:p>
            <a:pPr marR="0" algn="l" rtl="0"/>
            <a:endParaRPr lang="es-ES_tradnl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s-ES_tradnl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17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Espigó</a:t>
            </a:r>
            <a:r>
              <a:rPr lang="es-ES_tradnl" sz="2000" dirty="0">
                <a:solidFill>
                  <a:srgbClr val="292F33"/>
                </a:solidFill>
                <a:latin typeface="Verdana" panose="020B0604030504040204" pitchFamily="34" charset="0"/>
              </a:rPr>
              <a:t>, pues, en el campo hasta la noche, y desgranó </a:t>
            </a:r>
            <a:br>
              <a:rPr lang="es-ES_tradnl" sz="2000" dirty="0">
                <a:solidFill>
                  <a:srgbClr val="292F33"/>
                </a:solidFill>
                <a:latin typeface="Verdana" panose="020B0604030504040204" pitchFamily="34" charset="0"/>
              </a:rPr>
            </a:br>
            <a:r>
              <a:rPr lang="es-ES_tradnl" sz="2000" dirty="0">
                <a:solidFill>
                  <a:srgbClr val="292F33"/>
                </a:solidFill>
                <a:latin typeface="Verdana" panose="020B0604030504040204" pitchFamily="34" charset="0"/>
              </a:rPr>
              <a:t>lo que había recogido, y fue como un efa de cebada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. </a:t>
            </a:r>
          </a:p>
          <a:p>
            <a:pPr marR="0" algn="l" rtl="0"/>
            <a:endParaRPr lang="es-ES_tradnl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s-ES_tradnl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18</a:t>
            </a:r>
            <a:r>
              <a:rPr lang="es-ES_tradnl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Y lo tomó, y se fue a la cuidad; y su suegra vio lo que había recogido. Sacó también luego lo que le había sobrado después de haber quedado saciada, y se lo dio. </a:t>
            </a:r>
            <a:endParaRPr lang="es-ES_tradnl" sz="2000" dirty="0"/>
          </a:p>
        </p:txBody>
      </p:sp>
      <p:pic>
        <p:nvPicPr>
          <p:cNvPr id="4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9" y="266212"/>
            <a:ext cx="2409826" cy="2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ae\Desktop\3. --- Ruth - Ruth's reply - LOLITA\Art  Ruth\ruth thras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17" y="2055359"/>
            <a:ext cx="3552825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50A76-5F7E-4B98-8134-8D48E778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75" y="463847"/>
            <a:ext cx="6448131" cy="1320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</a:t>
            </a: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Capítulo 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2:15-18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E383BC-A871-4675-98FB-8DE25A5E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84452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ae\Desktop\3. --- Ruth - Ruth's reply - LOLITA\Art  Ruth\ruth at 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 bwMode="auto">
          <a:xfrm>
            <a:off x="5875337" y="-1"/>
            <a:ext cx="699135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C5FBF-8E16-4AAC-9F4C-B539B208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7" y="609600"/>
            <a:ext cx="6598234" cy="826852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Capítulo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2:19-20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5E0654F-1EA0-4BFF-B929-F96633F6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56" y="1839576"/>
            <a:ext cx="649030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19  </a:t>
            </a:r>
            <a:r>
              <a:rPr lang="es-ES_tradnl" sz="20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Y le dijo su suegra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s-ES_tradnl" sz="2000" b="0" i="0" u="none" strike="noStrike" baseline="0" dirty="0"/>
              <a:t> ¿</a:t>
            </a:r>
            <a:r>
              <a:rPr lang="es-ES_tradnl" sz="2000" b="0" i="0" u="none" strike="noStrike" baseline="0" dirty="0">
                <a:solidFill>
                  <a:schemeClr val="accent5"/>
                </a:solidFill>
              </a:rPr>
              <a:t>Dónde has espigado </a:t>
            </a:r>
            <a:r>
              <a:rPr lang="es-ES_tradnl" sz="2000" dirty="0">
                <a:solidFill>
                  <a:schemeClr val="accent5"/>
                </a:solidFill>
                <a:highlight>
                  <a:srgbClr val="FFFF00"/>
                </a:highlight>
              </a:rPr>
              <a:t>hoy</a:t>
            </a:r>
            <a:r>
              <a:rPr lang="es-ES_tradnl" sz="2000" b="0" i="0" u="none" strike="noStrike" baseline="0" dirty="0">
                <a:solidFill>
                  <a:schemeClr val="accent5"/>
                </a:solidFill>
                <a:highlight>
                  <a:srgbClr val="FFFFFF"/>
                </a:highlight>
              </a:rPr>
              <a:t>? </a:t>
            </a:r>
            <a:br>
              <a:rPr lang="es-ES_tradnl" sz="2000" b="0" i="0" u="none" strike="noStrike" baseline="0" dirty="0">
                <a:solidFill>
                  <a:schemeClr val="accent5"/>
                </a:solidFill>
                <a:highlight>
                  <a:srgbClr val="FFFFFF"/>
                </a:highlight>
              </a:rPr>
            </a:br>
            <a:r>
              <a:rPr lang="es-ES_tradnl" sz="2000" b="0" i="0" u="none" strike="noStrike" baseline="0" dirty="0">
                <a:solidFill>
                  <a:schemeClr val="tx1"/>
                </a:solidFill>
                <a:highlight>
                  <a:srgbClr val="FFFFFF"/>
                </a:highlight>
              </a:rPr>
              <a:t>¿</a:t>
            </a:r>
            <a:r>
              <a:rPr lang="es-ES_tradnl" sz="2000" b="0" i="0" u="none" strike="noStrike" baseline="0" dirty="0">
                <a:solidFill>
                  <a:schemeClr val="accent5"/>
                </a:solidFill>
                <a:highlight>
                  <a:srgbClr val="FFFFFF"/>
                </a:highlight>
              </a:rPr>
              <a:t>y dónde has trabajado</a:t>
            </a:r>
            <a:r>
              <a:rPr lang="es-ES_tradnl" sz="2000" b="0" i="0" u="none" strike="noStrike" baseline="0" dirty="0">
                <a:solidFill>
                  <a:schemeClr val="tx1"/>
                </a:solidFill>
              </a:rPr>
              <a:t>?</a:t>
            </a:r>
            <a:r>
              <a:rPr lang="es-ES_tradnl" sz="2000" dirty="0">
                <a:solidFill>
                  <a:schemeClr val="tx1"/>
                </a:solidFill>
              </a:rPr>
              <a:t>  </a:t>
            </a:r>
            <a:r>
              <a:rPr lang="es-ES_tradnl" sz="2000" dirty="0"/>
              <a:t>Bendito sea el que te ha reconocido. Y contó ella a su suegra con quién había trabajado, y dijo: El nombre del varón con quien</a:t>
            </a: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>
                <a:solidFill>
                  <a:schemeClr val="tx1"/>
                </a:solidFill>
                <a:highlight>
                  <a:srgbClr val="FFFF00"/>
                </a:highlight>
              </a:rPr>
              <a:t>hoy</a:t>
            </a: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/>
              <a:t>he trabajado es Booz. </a:t>
            </a:r>
            <a:r>
              <a:rPr lang="es-ES_tradnl" sz="2000" b="0" i="0" u="none" strike="noStrike" baseline="0" dirty="0"/>
              <a:t> </a:t>
            </a:r>
            <a:br>
              <a:rPr lang="es-ES_tradnl" sz="2000" b="0" i="0" u="none" strike="noStrike" baseline="0" dirty="0"/>
            </a:br>
            <a:r>
              <a:rPr lang="es-ES_tradnl" sz="2000" b="0" i="0" u="none" strike="noStrike" baseline="0" dirty="0"/>
              <a:t/>
            </a:r>
            <a:br>
              <a:rPr lang="es-ES_tradnl" sz="2000" b="0" i="0" u="none" strike="noStrike" baseline="0" dirty="0"/>
            </a:br>
            <a:r>
              <a:rPr lang="es-ES_tradnl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s-ES_tradnl" sz="2000" b="0" i="0" u="none" strike="noStrike" baseline="0" dirty="0"/>
              <a:t> Y dijo Noemí a su nuera: Sea él bendito de [Yahuah], pues que no ha rehusado a los vivos la benevolencia que tuvo para con los que han muerto. Después le dijo Noemí: Nuestro pariente </a:t>
            </a:r>
            <a:br>
              <a:rPr lang="es-ES_tradnl" sz="2000" b="0" i="0" u="none" strike="noStrike" baseline="0" dirty="0"/>
            </a:br>
            <a:r>
              <a:rPr lang="es-ES_tradnl" sz="2000" b="0" i="0" u="none" strike="noStrike" baseline="0" dirty="0"/>
              <a:t>es aquel varón, y uno de los que pueden redimirnos. </a:t>
            </a:r>
            <a:endParaRPr lang="es-ES_tradnl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E3FF5D-3377-407D-A6CF-5E09F2A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93185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A9880-3419-448D-8B71-37D1D2CC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609600"/>
            <a:ext cx="6517532" cy="58928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 </a:t>
            </a: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Capítulo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2:21-23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3B36DA-077F-48A0-ADFD-01734BE0D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05281"/>
            <a:ext cx="5872480" cy="5496560"/>
          </a:xfr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2000" b="0" i="0" u="none" strike="noStrike" baseline="0" dirty="0"/>
              <a:t> </a:t>
            </a:r>
            <a:r>
              <a:rPr lang="es-ES_tradnl" sz="2000" b="0" i="0" u="none" strike="noStrike" baseline="0" dirty="0"/>
              <a:t>Y Rut la moabita dijo: Además de esto me ha dicho: Júntate con mis criadas, hasta que hayan acabado toda mi siega. </a:t>
            </a:r>
          </a:p>
          <a:p>
            <a:pPr marR="0">
              <a:lnSpc>
                <a:spcPct val="90000"/>
              </a:lnSpc>
            </a:pPr>
            <a:endParaRPr lang="es-ES_tradnl" sz="2000" b="0" i="0" u="none" strike="noStrike" baseline="0" dirty="0"/>
          </a:p>
          <a:p>
            <a:pPr marR="0">
              <a:lnSpc>
                <a:spcPct val="90000"/>
              </a:lnSpc>
            </a:pPr>
            <a:r>
              <a:rPr lang="es-ES_tradnl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22</a:t>
            </a:r>
            <a:r>
              <a:rPr lang="es-ES_tradnl" sz="2000" b="0" i="0" u="none" strike="noStrike" baseline="0" dirty="0"/>
              <a:t> Y Noemí respondió a Rut su nuera: Mejor es, hija mía, que salgas con sus criadas, y que no te encuentren en otro campo. </a:t>
            </a:r>
          </a:p>
          <a:p>
            <a:pPr marR="0">
              <a:lnSpc>
                <a:spcPct val="90000"/>
              </a:lnSpc>
            </a:pPr>
            <a:endParaRPr lang="es-ES_tradnl" sz="2000" b="0" i="0" u="none" strike="noStrike" baseline="0" dirty="0"/>
          </a:p>
          <a:p>
            <a:pPr marR="0">
              <a:lnSpc>
                <a:spcPct val="90000"/>
              </a:lnSpc>
            </a:pPr>
            <a:r>
              <a:rPr lang="es-ES_tradnl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23</a:t>
            </a:r>
            <a:r>
              <a:rPr lang="es-ES_tradnl" sz="2000" b="0" i="0" u="none" strike="noStrike" baseline="0" dirty="0"/>
              <a:t> Estuvo, pues, junto con las criadas de Booz espigando, hasta que se acabó la siega de la cebada y la del trigo; y vivía con su suegra. </a:t>
            </a:r>
            <a:endParaRPr lang="es-ES_tradnl" sz="2000" dirty="0"/>
          </a:p>
        </p:txBody>
      </p:sp>
      <p:pic>
        <p:nvPicPr>
          <p:cNvPr id="11267" name="Picture 3" descr="C:\Users\Rae\Desktop\ruth and 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536" y="632144"/>
            <a:ext cx="3718376" cy="5622741"/>
          </a:xfrm>
          <a:prstGeom prst="rect">
            <a:avLst/>
          </a:prstGeom>
          <a:noFill/>
          <a:effectLst>
            <a:glow rad="6985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2B941D-B418-4E3F-AC82-E8CD8817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32554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191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97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98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99" name="Isosceles Triangle 196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0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1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2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3" name="Isosceles Triangle 200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4" name="Isosceles Triangle 201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291" name="Picture 3" descr="D:\2. Dawn Studies TA &amp; CF\8 - Ruth 2 - Ruth's Reply!\Art for 8 - Ruth 2 - Ruth's Reply\barley hea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r="-1" b="20563"/>
          <a:stretch/>
        </p:blipFill>
        <p:spPr bwMode="auto">
          <a:xfrm>
            <a:off x="6732904" y="-10584"/>
            <a:ext cx="545592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254968-27C7-45FE-89DB-29FB9556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32" y="1849304"/>
            <a:ext cx="6973361" cy="425888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¿</a:t>
            </a:r>
            <a:r>
              <a:rPr lang="es-ES_tradnl" sz="2400" dirty="0"/>
              <a:t>Indicará el registro de Rut recogiendo cebada un comienzo de un nuevo ciclo (día) con </a:t>
            </a:r>
            <a:r>
              <a:rPr lang="es-ES_tradnl" sz="2400" b="1" dirty="0"/>
              <a:t>la puesta de sol</a:t>
            </a:r>
            <a:r>
              <a:rPr lang="es-ES_tradnl" sz="2400" dirty="0"/>
              <a:t>?
O, ¿el registro completo de Rut recogiendo cebada indicará un solo período de 24 horas, eliminando así la posibilidad de apoyar la teoría de </a:t>
            </a:r>
            <a:r>
              <a:rPr lang="es-ES_tradnl" sz="2400" b="1" dirty="0"/>
              <a:t>la</a:t>
            </a:r>
            <a:r>
              <a:rPr lang="es-ES_tradnl" sz="2400" dirty="0"/>
              <a:t> </a:t>
            </a:r>
            <a:r>
              <a:rPr lang="es-ES_tradnl" sz="2400" b="1" dirty="0"/>
              <a:t>puesta de sol</a:t>
            </a:r>
            <a:r>
              <a:rPr lang="es-ES_tradnl" sz="2400" dirty="0"/>
              <a:t>?
¿Las definiciones de la palabra hebrea &lt;yom&gt; (para día) permitirán un período de tiempo que incluye ... ¿DOS CICLOS/DOS DÍAS? </a:t>
            </a:r>
          </a:p>
        </p:txBody>
      </p:sp>
      <p:cxnSp>
        <p:nvCxnSpPr>
          <p:cNvPr id="12305" name="Straight Connector 202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06" name="Straight Connector 203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7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8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9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2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3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7214144" y="-1765300"/>
            <a:ext cx="55329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endParaRPr lang="en-US" sz="3600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="" xmlns:a16="http://schemas.microsoft.com/office/drawing/2014/main" id="{EA419D24-3ED9-485E-8AC3-924E5704C08A}"/>
              </a:ext>
            </a:extLst>
          </p:cNvPr>
          <p:cNvSpPr txBox="1">
            <a:spLocks/>
          </p:cNvSpPr>
          <p:nvPr/>
        </p:nvSpPr>
        <p:spPr>
          <a:xfrm>
            <a:off x="11375571" y="6362490"/>
            <a:ext cx="9663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322575"/>
            <a:ext cx="6965004" cy="1447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¿Dónde has </a:t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recogido hoy?</a:t>
            </a:r>
            <a:endParaRPr lang="es-ES_tradnl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962429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161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Isosceles Triangle 165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Isosceles Triangle 166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B46240-1FBB-46BC-AF69-7C6D78B5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68" y="1502179"/>
            <a:ext cx="6701093" cy="498616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000" dirty="0"/>
              <a:t>2:  Rut pide permiso a Noemí para recoger grano detrás de los segadores.
3:  Rut fue divinamente conducida a recoger en el campo de Booz.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000" dirty="0"/>
              <a:t>4-5:  Booz cuestiona su criada quién es la nueva doncella en su campo.
6:  Booz es informado de que la nueva doncella es la nuera de Noemí.
7:  La petición de Rut fue: “Te ruego, déjame recoger y juntar tras los segadores entre las gavillas.”
La criada añade: ... “Entró, pues, y está </a:t>
            </a:r>
            <a:r>
              <a:rPr lang="es-ES_tradnl" sz="2000" u="sng" dirty="0"/>
              <a:t>desde la mañana hasta ahora</a:t>
            </a:r>
            <a:r>
              <a:rPr lang="es-ES_tradnl" sz="2000" dirty="0"/>
              <a:t>, sin descansar ni aun por un momento."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017D51E2-904F-4B59-B01D-0206500C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7828" b="-1"/>
          <a:stretch/>
        </p:blipFill>
        <p:spPr>
          <a:xfrm rot="354534">
            <a:off x="7650364" y="884193"/>
            <a:ext cx="4143798" cy="50292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>
                <a:lumMod val="50000"/>
              </a:schemeClr>
            </a:contourClr>
          </a:sp3d>
        </p:spPr>
      </p:pic>
      <p:sp>
        <p:nvSpPr>
          <p:cNvPr id="26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F8E28480-1C08-4458-AD97-0283E6FFD09D}" type="slidenum">
              <a:rPr lang="en-US" sz="1200" smtClean="0"/>
              <a:pPr algn="r">
                <a:spcAft>
                  <a:spcPts val="600"/>
                </a:spcAft>
              </a:pPr>
              <a:t>14</a:t>
            </a:fld>
            <a:endParaRPr lang="en-US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4007" y="273934"/>
            <a:ext cx="6006496" cy="1253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 Capítulo 2:2-7</a:t>
            </a:r>
            <a:br>
              <a:rPr lang="es-ES_tradnl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s-ES_tradnl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Booz conoce a Rut
</a:t>
            </a:r>
            <a:endParaRPr lang="es-ES_tradnl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621308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D18A4-B5D2-4EFB-A698-23D02DF1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6" y="121704"/>
            <a:ext cx="8525242" cy="1912773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 2:8-13 Booz ofrece protección a Rut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21CDD7-3584-4760-96BD-8911BB14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648" y="1792224"/>
            <a:ext cx="3757735" cy="4592037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Booz reserva FAVOR ESPECIAL para Rut.  </a:t>
            </a:r>
            <a:br>
              <a:rPr lang="es-ES_tradnl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Ella puede recoger</a:t>
            </a:r>
            <a:br>
              <a:rPr lang="es-ES_tradnl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cualquier lugar, ¡tanto como ella quiera!
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=""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=""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15</a:t>
            </a:fld>
            <a:endParaRPr lang="en-US" sz="1200" dirty="0"/>
          </a:p>
        </p:txBody>
      </p:sp>
      <p:pic>
        <p:nvPicPr>
          <p:cNvPr id="7" name="Picture 6" descr="A group of people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09873454-3DC6-4526-B801-37CC3292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0" y="2034477"/>
            <a:ext cx="5148415" cy="34715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649024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5D89D-19B1-45C4-84AF-9E54B6C5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288587"/>
            <a:ext cx="8219872" cy="179313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 2:14</a:t>
            </a:r>
            <a:b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Booz invita a Rut a comer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52CF3C-BDE3-4E54-9E0A-02478B4B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252" y="2081719"/>
            <a:ext cx="8971490" cy="38236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Vs 14:  </a:t>
            </a:r>
            <a:r>
              <a:rPr lang="es-ES_tradnl" sz="2000" dirty="0"/>
              <a:t>El registro muestra que Booz la invitó a unirse a la hora de comer </a:t>
            </a:r>
            <a:br>
              <a:rPr lang="es-ES_tradnl" sz="2000" dirty="0"/>
            </a:br>
            <a:r>
              <a:rPr lang="es-ES_tradnl" sz="2000" dirty="0"/>
              <a:t>en los suministros de alimentos para los trabajadores.  La hora exacta de </a:t>
            </a:r>
            <a:br>
              <a:rPr lang="es-ES_tradnl" sz="2000" dirty="0"/>
            </a:br>
            <a:r>
              <a:rPr lang="es-ES_tradnl" sz="2000" dirty="0"/>
              <a:t>la "hora de la comida" no se indica, sin embargo, lo más importante es que está escrito que después de que Rut había terminado, una vez más regresó a su espiga. Rut estaba allí con el propósito de trabajar; no tenía miedo al trabajo manual.
Rut había comenzado a trabajar </a:t>
            </a:r>
            <a:r>
              <a:rPr lang="es-ES_tradnl" sz="2000" dirty="0">
                <a:solidFill>
                  <a:schemeClr val="accent5"/>
                </a:solidFill>
              </a:rPr>
              <a:t>temprano en la mañana,</a:t>
            </a:r>
            <a:r>
              <a:rPr lang="es-ES_tradnl" sz="2000" dirty="0"/>
              <a:t> &lt;</a:t>
            </a:r>
            <a:r>
              <a:rPr lang="es-ES_tradnl" sz="2000" dirty="0">
                <a:solidFill>
                  <a:schemeClr val="accent5"/>
                </a:solidFill>
              </a:rPr>
              <a:t>boqer</a:t>
            </a:r>
            <a:r>
              <a:rPr lang="es-ES_tradnl" sz="2000" dirty="0"/>
              <a:t>/</a:t>
            </a:r>
            <a:r>
              <a:rPr lang="es-ES_tradnl" sz="2000" dirty="0">
                <a:solidFill>
                  <a:schemeClr val="accent5"/>
                </a:solidFill>
              </a:rPr>
              <a:t>primera</a:t>
            </a:r>
            <a:r>
              <a:rPr lang="es-ES_tradnl" sz="2000" dirty="0"/>
              <a:t> </a:t>
            </a:r>
            <a:r>
              <a:rPr lang="es-ES_tradnl" sz="2000" dirty="0">
                <a:solidFill>
                  <a:schemeClr val="accent5"/>
                </a:solidFill>
              </a:rPr>
              <a:t>luz del día</a:t>
            </a:r>
            <a:r>
              <a:rPr lang="es-ES_tradnl" sz="2000" dirty="0"/>
              <a:t>&gt;.  Booz, en su bondad, ordenó a los obreros que dejaran a propósito más de la cantidad normal de grano (“manojos”) para que Rut </a:t>
            </a:r>
            <a:br>
              <a:rPr lang="es-ES_tradnl" sz="2000" dirty="0"/>
            </a:br>
            <a:r>
              <a:rPr lang="es-ES_tradnl" sz="2000" dirty="0"/>
              <a:t>lo recuperara.
</a:t>
            </a:r>
            <a:r>
              <a:rPr lang="es-ES_tradnl" sz="2000" b="1" u="sng" dirty="0">
                <a:solidFill>
                  <a:schemeClr val="accent2">
                    <a:lumMod val="50000"/>
                  </a:schemeClr>
                </a:solidFill>
              </a:rPr>
              <a:t>Ten</a:t>
            </a:r>
            <a:r>
              <a:rPr lang="es-ES_tradnl" sz="2000" b="1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s-ES_tradnl" sz="2000" b="1" u="sng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</a:rPr>
              <a:t> en cuenta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2000" dirty="0">
                <a:solidFill>
                  <a:schemeClr val="tx2"/>
                </a:solidFill>
              </a:rPr>
              <a:t>que Rut estaba recogiendo después de la hora de comer, que debe haber sido la hora de la comida al mediodía.</a:t>
            </a:r>
          </a:p>
        </p:txBody>
      </p:sp>
    </p:spTree>
    <p:extLst>
      <p:ext uri="{BB962C8B-B14F-4D97-AF65-F5344CB8AC3E}">
        <p14:creationId xmlns:p14="http://schemas.microsoft.com/office/powerpoint/2010/main" val="712151092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close-up of some dry grass&#10;&#10;Description automatically generated with low confidence">
            <a:extLst>
              <a:ext uri="{FF2B5EF4-FFF2-40B4-BE49-F238E27FC236}">
                <a16:creationId xmlns="" xmlns:a16="http://schemas.microsoft.com/office/drawing/2014/main" id="{DB8DE696-7E8D-44D8-A6FB-61D2A2F5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859" r="4503"/>
          <a:stretch/>
        </p:blipFill>
        <p:spPr>
          <a:xfrm>
            <a:off x="7743217" y="-8467"/>
            <a:ext cx="4306388" cy="686646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23AD-70E4-4069-802E-9FED03CC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41405"/>
            <a:ext cx="7347006" cy="1320800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 2:17 Provisiones para Rut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90445-C806-47C2-8B94-42CBFB2D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557" y="-87539"/>
            <a:ext cx="8074347" cy="683692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_tradnl" sz="2000" dirty="0"/>
              <a:t>Vs 17: Y espigó en el campo hasta la noche (atardecer) </a:t>
            </a:r>
            <a:br>
              <a:rPr lang="es-ES_tradnl" sz="2000" dirty="0"/>
            </a:br>
            <a:r>
              <a:rPr lang="es-ES_tradnl" sz="2000" dirty="0"/>
              <a:t>y desgranó lo que había recogido, y fue como un efa de cebada.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_tradnl" sz="2000" b="1" dirty="0">
                <a:solidFill>
                  <a:schemeClr val="accent5"/>
                </a:solidFill>
              </a:rPr>
              <a:t>atardecer</a:t>
            </a:r>
            <a:r>
              <a:rPr lang="es-ES_tradnl" sz="2000" dirty="0"/>
              <a:t> - H6153 ‘ereb (</a:t>
            </a:r>
            <a:r>
              <a:rPr lang="es-ES_tradnl" sz="1600" dirty="0"/>
              <a:t>eh’reb</a:t>
            </a:r>
            <a:r>
              <a:rPr lang="es-ES_tradnl" sz="2000" dirty="0"/>
              <a:t>); de la raíz H6150 </a:t>
            </a:r>
            <a:r>
              <a:rPr lang="es-ES_tradnl" sz="2000" b="1" dirty="0">
                <a:solidFill>
                  <a:schemeClr val="accent3">
                    <a:lumMod val="75000"/>
                  </a:schemeClr>
                </a:solidFill>
              </a:rPr>
              <a:t>anochecer.</a:t>
            </a:r>
            <a:endParaRPr lang="es-ES_tradnl" sz="20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H6150 ‘arab (</a:t>
            </a:r>
            <a:r>
              <a:rPr lang="es-ES_tradnl" sz="1600" dirty="0">
                <a:solidFill>
                  <a:schemeClr val="bg2">
                    <a:lumMod val="25000"/>
                  </a:schemeClr>
                </a:solidFill>
              </a:rPr>
              <a:t>aw-rab’</a:t>
            </a: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); Una raíz primitiva [idéntica a </a:t>
            </a:r>
            <a:b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H6148 con la idea de cubrir]; </a:t>
            </a:r>
            <a:b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2000" b="1" dirty="0">
                <a:solidFill>
                  <a:schemeClr val="accent3">
                    <a:lumMod val="75000"/>
                  </a:schemeClr>
                </a:solidFill>
              </a:rPr>
              <a:t>crece la oscuridad al atardecer </a:t>
            </a: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[una mezcla de luz y oscuridad].</a:t>
            </a:r>
            <a:b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</a:br>
            <a:endParaRPr lang="es-ES_tradn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_tradnl" sz="2000" dirty="0"/>
              <a:t>Vs 18: “Y lo tomó, y se fue a la ciudad;” ... (después de que ella fue suficiente satisfecha).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3334D1-2315-4C28-BA8B-D34E3E58F6F6}"/>
              </a:ext>
            </a:extLst>
          </p:cNvPr>
          <p:cNvSpPr txBox="1"/>
          <p:nvPr/>
        </p:nvSpPr>
        <p:spPr>
          <a:xfrm rot="10800000" flipV="1">
            <a:off x="8375904" y="7091199"/>
            <a:ext cx="3397647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Straw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17</a:t>
            </a:fld>
            <a:endParaRPr lang="en-US" sz="12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7896" y="-912838"/>
            <a:ext cx="600649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54233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8F3D0-326A-4077-8477-05C68EAF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419097"/>
            <a:ext cx="10182339" cy="895180"/>
          </a:xfrm>
        </p:spPr>
        <p:txBody>
          <a:bodyPr vert="horz" lIns="91440" tIns="45720" rIns="91440" bIns="45720" rtlCol="0" anchor="t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40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glow rad="177800">
                    <a:schemeClr val="accent1">
                      <a:lumMod val="20000"/>
                      <a:lumOff val="80000"/>
                      <a:alpha val="61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El transcurso de tiempo de los trabajos de Rut</a:t>
            </a:r>
            <a:r>
              <a:rPr lang="en-US" sz="40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glow rad="177800">
                    <a:schemeClr val="accent1">
                      <a:lumMod val="20000"/>
                      <a:lumOff val="80000"/>
                      <a:alpha val="61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02FF6D-4586-4B3E-AFA4-69BA42D4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883" y="1021404"/>
            <a:ext cx="7103378" cy="554542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dirty="0"/>
              <a:t>Rut recogió aproximadamente hasta </a:t>
            </a:r>
            <a:r>
              <a:rPr lang="es-ES_tradnl" sz="2400" dirty="0">
                <a:solidFill>
                  <a:schemeClr val="tx2"/>
                </a:solidFill>
              </a:rPr>
              <a:t>la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dirty="0">
                <a:solidFill>
                  <a:schemeClr val="tx2"/>
                </a:solidFill>
              </a:rPr>
              <a:t>hora de </a:t>
            </a:r>
            <a:r>
              <a:rPr lang="es-ES_tradnl" sz="2400" dirty="0">
                <a:solidFill>
                  <a:schemeClr val="accent3"/>
                </a:solidFill>
              </a:rPr>
              <a:t>la puesta de sol.</a:t>
            </a:r>
            <a:endParaRPr lang="es-ES_tradnl" sz="24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dirty="0"/>
              <a:t>Rut luego procesó (separó y limpió las </a:t>
            </a:r>
            <a:br>
              <a:rPr lang="es-ES_tradnl" sz="2400" dirty="0"/>
            </a:br>
            <a:r>
              <a:rPr lang="es-ES_tradnl" sz="2400" dirty="0"/>
              <a:t>espigas), recogió el fruto de sus trabajos. </a:t>
            </a:r>
            <a:r>
              <a:rPr lang="es-ES_tradnl" sz="2400" b="1" dirty="0"/>
              <a:t>…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dirty="0"/>
              <a:t>luego viajó a la ciudad, su destino era el </a:t>
            </a:r>
            <a:br>
              <a:rPr lang="es-ES_tradnl" sz="2400" dirty="0"/>
            </a:br>
            <a:r>
              <a:rPr lang="es-ES_tradnl" sz="2400" dirty="0"/>
              <a:t>hogar de Noemí.
El tiempo </a:t>
            </a:r>
            <a:r>
              <a:rPr lang="es-ES_tradnl" sz="2400" dirty="0">
                <a:solidFill>
                  <a:schemeClr val="accent3"/>
                </a:solidFill>
              </a:rPr>
              <a:t>crepuscular</a:t>
            </a:r>
            <a:r>
              <a:rPr lang="es-ES_tradnl" sz="2400" dirty="0"/>
              <a:t> &lt;H5399 nesheph&gt; </a:t>
            </a:r>
            <a:br>
              <a:rPr lang="es-ES_tradnl" sz="2400" dirty="0"/>
            </a:br>
            <a:r>
              <a:rPr lang="es-ES_tradnl" sz="2400" dirty="0"/>
              <a:t>ofrecía seguridad con una suave luz del </a:t>
            </a:r>
            <a:r>
              <a:rPr lang="es-ES_tradnl" sz="2400" dirty="0">
                <a:solidFill>
                  <a:schemeClr val="accent3"/>
                </a:solidFill>
              </a:rPr>
              <a:t>atardecer</a:t>
            </a:r>
            <a:r>
              <a:rPr lang="es-ES_tradnl" sz="2400" dirty="0"/>
              <a:t> cuando Rut regresó a la ciudad </a:t>
            </a:r>
            <a:br>
              <a:rPr lang="es-ES_tradnl" sz="2400" dirty="0"/>
            </a:br>
            <a:r>
              <a:rPr lang="es-ES_tradnl" sz="2400" dirty="0"/>
              <a:t>con su pesada carga de grano.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s-ES_tradnl" sz="2400" b="1" dirty="0">
                <a:solidFill>
                  <a:schemeClr val="accent3"/>
                </a:solidFill>
              </a:rPr>
              <a:t>Crepúsculo</a:t>
            </a:r>
            <a:r>
              <a:rPr lang="es-ES_tradnl" sz="2400" b="1" dirty="0">
                <a:solidFill>
                  <a:schemeClr val="tx2"/>
                </a:solidFill>
              </a:rPr>
              <a:t> H5399 nesheph (neh'-shef); </a:t>
            </a:r>
            <a:br>
              <a:rPr lang="es-ES_tradnl" sz="2400" b="1" dirty="0">
                <a:solidFill>
                  <a:schemeClr val="tx2"/>
                </a:solidFill>
              </a:rPr>
            </a:br>
            <a:r>
              <a:rPr lang="es-ES_tradnl" sz="2400" b="1">
                <a:solidFill>
                  <a:schemeClr val="tx2"/>
                </a:solidFill>
              </a:rPr>
              <a:t>desde </a:t>
            </a:r>
            <a:r>
              <a:rPr lang="es-ES_tradnl" sz="2400" b="1" smtClean="0">
                <a:solidFill>
                  <a:schemeClr val="tx2"/>
                </a:solidFill>
              </a:rPr>
              <a:t>H5398</a:t>
            </a:r>
            <a:r>
              <a:rPr lang="es-ES_tradnl" sz="2400" b="1" dirty="0">
                <a:solidFill>
                  <a:schemeClr val="tx2"/>
                </a:solidFill>
              </a:rPr>
              <a:t>; correctamente, una brisa, </a:t>
            </a:r>
            <a:br>
              <a:rPr lang="es-ES_tradnl" sz="2400" b="1" dirty="0">
                <a:solidFill>
                  <a:schemeClr val="tx2"/>
                </a:solidFill>
              </a:rPr>
            </a:br>
            <a:r>
              <a:rPr lang="es-ES_tradnl" sz="2400" b="1" dirty="0">
                <a:solidFill>
                  <a:schemeClr val="tx2"/>
                </a:solidFill>
              </a:rPr>
              <a:t>es decir, (por implicación) </a:t>
            </a:r>
            <a:r>
              <a:rPr lang="es-ES_tradnl" sz="2400" b="1" dirty="0">
                <a:solidFill>
                  <a:schemeClr val="accent3"/>
                </a:solidFill>
              </a:rPr>
              <a:t>anochecer</a:t>
            </a:r>
            <a:r>
              <a:rPr lang="es-ES_tradnl" sz="2400" b="1" dirty="0">
                <a:solidFill>
                  <a:schemeClr val="tx2"/>
                </a:solidFill>
              </a:rPr>
              <a:t> (cuando prevalece la brisa de la tarde).</a:t>
            </a:r>
            <a:endParaRPr lang="es-ES_tradnl" sz="2400" dirty="0">
              <a:solidFill>
                <a:schemeClr val="tx2"/>
              </a:solidFill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" y="1820913"/>
            <a:ext cx="3491567" cy="3721000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18</a:t>
            </a:fld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895" y="-912838"/>
            <a:ext cx="7055077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69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1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" name="Rectangle 23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5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7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9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5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9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2B7CF4D7-D444-4D78-B4C0-C1C658DF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" y="1369908"/>
            <a:ext cx="3856774" cy="43951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3365F3-9479-42DD-BC53-BBA1CEE2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7859" y="1931160"/>
            <a:ext cx="5988935" cy="4036979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0" indent="-457200" algn="ctr">
              <a:buClr>
                <a:schemeClr val="bg1"/>
              </a:buClr>
              <a:buFont typeface="Wingdings" pitchFamily="2" charset="2"/>
              <a:buChar char="v"/>
            </a:pPr>
            <a:r>
              <a:rPr lang="es-ES_tradn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 18: </a:t>
            </a:r>
            <a:r>
              <a:rPr lang="es-ES_tradn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“Y lo tomó, y fue a la cuidad; y su suegra vio lo que había recogido.  </a:t>
            </a:r>
            <a:r>
              <a:rPr lang="es-ES_tradn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Sacó también luego lo que le había sobrado después de haber quedado saciada, y se lo dio” </a:t>
            </a:r>
            <a:br>
              <a:rPr lang="es-ES_tradn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 Noemí). </a:t>
            </a:r>
            <a:r>
              <a:rPr lang="es-ES_tradnl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19</a:t>
            </a:fld>
            <a:endParaRPr lang="en-US" sz="12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295649" y="234069"/>
            <a:ext cx="6746706" cy="1633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 2:18</a:t>
            </a:r>
            <a:b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Provisiones para Noemí
</a:t>
            </a:r>
            <a:endParaRPr lang="es-ES_tradnl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390171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4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7808" y="1"/>
            <a:ext cx="10411791" cy="6858000"/>
            <a:chOff x="-2125797" y="739766"/>
            <a:chExt cx="9754590" cy="6489850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="" xmlns:a16="http://schemas.microsoft.com/office/drawing/2014/main" id="{C1AD6D17-FE85-E24F-8FD2-4576FB47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5797" y="739766"/>
              <a:ext cx="9754590" cy="64898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DDD4BDF-413E-C146-865A-2815922888EC}"/>
                </a:ext>
              </a:extLst>
            </p:cNvPr>
            <p:cNvSpPr txBox="1"/>
            <p:nvPr/>
          </p:nvSpPr>
          <p:spPr>
            <a:xfrm>
              <a:off x="-1844384" y="6651877"/>
              <a:ext cx="4046204" cy="43688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s-ES_tradnl" sz="2400" b="1" dirty="0">
                  <a:solidFill>
                    <a:schemeClr val="bg2"/>
                  </a:solidFill>
                  <a:latin typeface="Bradley Hand" pitchFamily="2" charset="77"/>
                </a:rPr>
                <a:t>visite: </a:t>
              </a:r>
              <a:r>
                <a:rPr lang="en-CA" sz="2400" b="1" dirty="0">
                  <a:solidFill>
                    <a:schemeClr val="bg2"/>
                  </a:solidFill>
                  <a:latin typeface="Bradley Hand" pitchFamily="2" charset="77"/>
                </a:rPr>
                <a:t>studythecalendar</a:t>
              </a:r>
              <a:r>
                <a:rPr lang="es-ES_tradnl" sz="2400" b="1" dirty="0">
                  <a:solidFill>
                    <a:schemeClr val="bg2"/>
                  </a:solidFill>
                  <a:latin typeface="Bradley Hand" pitchFamily="2" charset="77"/>
                </a:rPr>
                <a:t>.</a:t>
              </a:r>
              <a:r>
                <a:rPr lang="en-CA" sz="2400" b="1" dirty="0">
                  <a:solidFill>
                    <a:schemeClr val="bg2"/>
                  </a:solidFill>
                  <a:latin typeface="Bradley Hand" pitchFamily="2" charset="77"/>
                </a:rPr>
                <a:t>com</a:t>
              </a:r>
            </a:p>
          </p:txBody>
        </p:sp>
      </p:grpSp>
      <p:sp>
        <p:nvSpPr>
          <p:cNvPr id="8" name="Slide Number Placeholder 4"/>
          <p:cNvSpPr txBox="1">
            <a:spLocks/>
          </p:cNvSpPr>
          <p:nvPr/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400" smtClean="0"/>
              <a:pPr algn="r"/>
              <a:t>2</a:t>
            </a:fld>
            <a:endParaRPr lang="en-US" sz="1400" dirty="0"/>
          </a:p>
        </p:txBody>
      </p:sp>
      <p:pic>
        <p:nvPicPr>
          <p:cNvPr id="12" name="Picture 2" descr="D:\2. Dawn Studies TA &amp; CF\8 - Ruth 2 - Ruth's Reply!\Art for 8 - Ruth 2 - Ruth's Reply\Ruth-gleaning-in-field.jpg">
            <a:extLst>
              <a:ext uri="{FF2B5EF4-FFF2-40B4-BE49-F238E27FC236}">
                <a16:creationId xmlns="" xmlns:a16="http://schemas.microsoft.com/office/drawing/2014/main" id="{9B0867FF-1F40-CF40-A1A5-FEA42D61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3900" y="3092971"/>
            <a:ext cx="2573463" cy="32912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5018" y="210393"/>
            <a:ext cx="64833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2400" b="1" dirty="0">
                <a:solidFill>
                  <a:schemeClr val="bg2">
                    <a:lumMod val="90000"/>
                  </a:schemeClr>
                </a:solidFill>
                <a:latin typeface="Segoe Print" pitchFamily="2" charset="0"/>
              </a:rPr>
              <a:t>(Cerca de 1320 a.C., 130 años después de la muerte de Moisés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latin typeface="Segoe Print" pitchFamily="2" charset="0"/>
              </a:rPr>
              <a:t>)</a:t>
            </a:r>
            <a:endParaRPr lang="en-US" sz="1600" b="1" dirty="0">
              <a:solidFill>
                <a:schemeClr val="bg2">
                  <a:lumMod val="90000"/>
                </a:schemeClr>
              </a:solidFill>
              <a:effectLst/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248" y="239426"/>
            <a:ext cx="742161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Segoe Print" pitchFamily="2" charset="0"/>
              </a:rPr>
              <a:t>Otra enseñanza del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Segoe Print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5601111"/>
      </p:ext>
    </p:extLst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E30E3-9DCA-40D7-815B-9ECA12DF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142" y="1311821"/>
            <a:ext cx="5120757" cy="46415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dirty="0"/>
              <a:t>La hora es tarde. </a:t>
            </a:r>
            <a:br>
              <a:rPr lang="es-ES_tradnl" sz="2400" dirty="0"/>
            </a:br>
            <a:r>
              <a:rPr lang="es-ES_tradnl" sz="2400" dirty="0"/>
              <a:t>Desde el atardecer Rut caminó </a:t>
            </a:r>
            <a:br>
              <a:rPr lang="es-ES_tradnl" sz="2400" dirty="0"/>
            </a:br>
            <a:r>
              <a:rPr lang="es-ES_tradnl" sz="2400" dirty="0"/>
              <a:t>a casa </a:t>
            </a:r>
            <a:r>
              <a:rPr lang="es-ES_tradnl" sz="2400" u="sng" dirty="0"/>
              <a:t>hasta la cuidad</a:t>
            </a:r>
            <a:r>
              <a:rPr lang="es-ES_tradnl" sz="2400" dirty="0"/>
              <a:t>. </a:t>
            </a:r>
            <a:br>
              <a:rPr lang="es-ES_tradnl" sz="2400" dirty="0"/>
            </a:br>
            <a:r>
              <a:rPr lang="es-ES_tradnl" sz="2400" dirty="0"/>
              <a:t>Luego se hizo cargo de su hambre después de un largo día de trabajo. </a:t>
            </a:r>
            <a:br>
              <a:rPr lang="es-ES_tradnl" sz="2400" dirty="0"/>
            </a:br>
            <a:endParaRPr lang="es-ES_tradnl" sz="105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b="1" u="sng" dirty="0"/>
              <a:t>Des</a:t>
            </a:r>
            <a:r>
              <a:rPr lang="es-ES_tradnl" sz="2400" b="1" dirty="0"/>
              <a:t>p</a:t>
            </a:r>
            <a:r>
              <a:rPr lang="es-ES_tradnl" sz="2400" b="1" u="sng" dirty="0"/>
              <a:t>ués</a:t>
            </a:r>
            <a:r>
              <a:rPr lang="es-ES_tradnl" sz="2400" b="1" dirty="0"/>
              <a:t> de que Rut satisfizo su hambre física, ella sacó el fruto de sus trabajos (las espigas de granos) para compartirlo con su suegra.</a:t>
            </a:r>
            <a:br>
              <a:rPr lang="es-ES_tradnl" sz="2400" b="1" dirty="0"/>
            </a:br>
            <a:endParaRPr lang="es-ES_tradnl" sz="15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400" dirty="0">
                <a:solidFill>
                  <a:schemeClr val="tx2"/>
                </a:solidFill>
              </a:rPr>
              <a:t>Estaría bien entrado en la temporada nocturna en este tiempo.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9DFEB7-E469-408E-A8C9-B5DB4002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506381"/>
            <a:ext cx="4448681" cy="38452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20</a:t>
            </a:fld>
            <a:endParaRPr lang="en-US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25640" y="351758"/>
            <a:ext cx="7694231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Una hora tarde</a:t>
            </a:r>
          </a:p>
        </p:txBody>
      </p:sp>
    </p:spTree>
    <p:extLst>
      <p:ext uri="{BB962C8B-B14F-4D97-AF65-F5344CB8AC3E}">
        <p14:creationId xmlns:p14="http://schemas.microsoft.com/office/powerpoint/2010/main" val="2076892253"/>
      </p:ext>
    </p:extLst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4053458-781C-42DB-872D-177A3414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3306"/>
          <a:stretch/>
        </p:blipFill>
        <p:spPr>
          <a:xfrm>
            <a:off x="5958348" y="-1"/>
            <a:ext cx="623365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35D71F-A781-4DC2-A839-EF7A1817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172" y="940993"/>
            <a:ext cx="5901517" cy="9085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Vs 19a: </a:t>
            </a:r>
            <a:r>
              <a:rPr lang="es-ES_tradnl" dirty="0">
                <a:solidFill>
                  <a:schemeClr val="tx2"/>
                </a:solidFill>
              </a:rPr>
              <a:t>“Y le dijo su suegra</a:t>
            </a:r>
            <a:r>
              <a:rPr lang="es-ES_tradnl" dirty="0"/>
              <a:t>:  </a:t>
            </a:r>
            <a:r>
              <a:rPr lang="es-ES_tradnl" dirty="0">
                <a:solidFill>
                  <a:schemeClr val="accent5"/>
                </a:solidFill>
              </a:rPr>
              <a:t>¿Dónde has espigado hoy</a:t>
            </a:r>
            <a:r>
              <a:rPr lang="es-ES_tradnl" b="1" dirty="0">
                <a:solidFill>
                  <a:schemeClr val="accent5"/>
                </a:solidFill>
              </a:rPr>
              <a:t>? </a:t>
            </a:r>
            <a:r>
              <a:rPr lang="es-ES_tradnl" b="1" dirty="0" smtClean="0">
                <a:solidFill>
                  <a:schemeClr val="accent5"/>
                </a:solidFill>
              </a:rPr>
              <a:t>¿Y </a:t>
            </a:r>
            <a:r>
              <a:rPr lang="es-ES_tradnl" b="1" dirty="0">
                <a:solidFill>
                  <a:schemeClr val="accent5"/>
                </a:solidFill>
              </a:rPr>
              <a:t>donde has trabajado?</a:t>
            </a:r>
            <a:r>
              <a:rPr lang="es-ES_tradnl" dirty="0">
                <a:solidFill>
                  <a:schemeClr val="accent5"/>
                </a:solidFill>
              </a:rPr>
              <a:t>  Bendito sea el que te ha reconocido.”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335666" y="2395419"/>
            <a:ext cx="6613774" cy="317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19b: 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contó ella a su suegra con quién había trabajado, y dijo:  El nombre del varón con quien </a:t>
            </a:r>
            <a:r>
              <a:rPr lang="es-ES_tradnl" sz="16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ES_tradnl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trabajado </a:t>
            </a:r>
            <a:r>
              <a:rPr lang="es-ES_tradnl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Booz</a:t>
            </a:r>
            <a:r>
              <a:rPr lang="es-ES_tradn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_tradnl" sz="16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ES_tradnl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es H3117 &lt;</a:t>
            </a:r>
            <a:r>
              <a:rPr lang="es-ES_tradnl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&gt;; </a:t>
            </a:r>
            <a:r>
              <a:rPr lang="es-ES_trad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un periodo de tiempo continuo de amanecer al amanecer (o puede ser durante las horas cálidas del día)!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Noemí, </a:t>
            </a:r>
            <a:r>
              <a:rPr lang="es-ES_tradnl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hablando durante la tem</a:t>
            </a:r>
            <a:r>
              <a:rPr lang="es-ES_tradn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_tradnl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erada nocturna</a:t>
            </a:r>
            <a:r>
              <a:rPr lang="es-ES_tradn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está refiriendo al mismo día  – o el trabajo durante la temporada diurna – como hoy día.</a:t>
            </a:r>
            <a:r>
              <a:rPr lang="es-ES_tradnl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Noemí no se refiere al día de </a:t>
            </a:r>
            <a:r>
              <a:rPr lang="es-ES_tradnl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</a:t>
            </a:r>
            <a:r>
              <a:rPr lang="es-ES_tradnl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o la palabra hebrea</a:t>
            </a:r>
            <a:r>
              <a:rPr lang="es-ES_tradnl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&lt;H8543 </a:t>
            </a:r>
            <a:r>
              <a:rPr lang="es-ES_tradnl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temowl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&gt;.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La respuesta de Rut a Noemí también se refiere a su trabajo de ese mismo día, como durante la Temporada de la Luz, no la Temporada de la Luz </a:t>
            </a:r>
            <a:r>
              <a:rPr lang="es-ES_tradn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del día anterior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sz="1600" dirty="0"/>
              <a:t>
</a:t>
            </a:r>
            <a:endParaRPr lang="es-ES_tradnl" sz="1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21</a:t>
            </a:fld>
            <a:endParaRPr lang="en-US" sz="1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-1530342" y="7293830"/>
            <a:ext cx="3060684" cy="109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3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0018" y="254474"/>
            <a:ext cx="6074862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2:19a  </a:t>
            </a:r>
            <a:r>
              <a:rPr lang="es-ES_tradnl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La pregunta de Noemí</a:t>
            </a:r>
            <a:endParaRPr lang="es-ES_tradnl" b="1" dirty="0">
              <a:ln w="660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80019" y="1849530"/>
            <a:ext cx="6074862" cy="686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2:19b </a:t>
            </a:r>
            <a:r>
              <a:rPr lang="en-US" sz="33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_tradnl" sz="3300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La respuesta de Rut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48732" y="5707328"/>
            <a:ext cx="5565627" cy="112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Vamos a colocar estos eventos en 2 gráficas diferentes.
</a:t>
            </a:r>
            <a:endParaRPr lang="es-ES_tradnl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9677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860318" y="1855781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04620" y="1855781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24077" y="1855781"/>
            <a:ext cx="915523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Día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3616" y="1862781"/>
            <a:ext cx="321004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502" y="1855229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804" y="1855229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 rot="16200000">
            <a:off x="4595985" y="-2732164"/>
            <a:ext cx="293463" cy="8881800"/>
          </a:xfrm>
          <a:prstGeom prst="rightBracket">
            <a:avLst>
              <a:gd name="adj" fmla="val 63510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245261" y="1855229"/>
            <a:ext cx="6898737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</a:rPr>
              <a:t>Temporada de Luz (diurna)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64" y="621903"/>
            <a:ext cx="1423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2400" b="1" dirty="0">
                <a:solidFill>
                  <a:srgbClr val="FFC000"/>
                </a:solidFill>
              </a:rPr>
              <a:t>Puesta</a:t>
            </a:r>
            <a:r>
              <a:rPr lang="en-US" sz="2400" b="1" dirty="0">
                <a:solidFill>
                  <a:srgbClr val="FFC000"/>
                </a:solidFill>
              </a:rPr>
              <a:t> de Sol</a:t>
            </a:r>
            <a:endParaRPr lang="en-US" b="1" dirty="0">
              <a:solidFill>
                <a:srgbClr val="FFC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08" y="1533125"/>
            <a:ext cx="8838390" cy="374571"/>
          </a:xfrm>
          <a:prstGeom prst="round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16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es el DÍA 1 en un patrón de ciclo de 24 horas de puesta de sol a puesta de sol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6457" y="611047"/>
            <a:ext cx="13336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2400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Puesta de Sol</a:t>
            </a:r>
            <a:endParaRPr lang="es-ES_tradnl" b="1" dirty="0">
              <a:solidFill>
                <a:srgbClr val="FFC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434" y="-73681"/>
            <a:ext cx="1156429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Rut 2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[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Gráfica 1 de 2]:</a:t>
            </a:r>
            <a:r>
              <a:rPr lang="es-ES_tradnl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Comienzo del Día según</a:t>
            </a:r>
            <a:r>
              <a:rPr lang="es-ES_tradnl" sz="40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s-ES_tradnl" sz="4000" b="1" dirty="0">
                <a:solidFill>
                  <a:srgbClr val="FF0000"/>
                </a:solidFill>
                <a:latin typeface="+mj-lt"/>
              </a:rPr>
              <a:t>la Puesta de Sol</a:t>
            </a:r>
            <a:endParaRPr lang="es-ES_tradnl" sz="4000" b="1" dirty="0">
              <a:latin typeface="+mj-lt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9183616" y="1369757"/>
            <a:ext cx="0" cy="138296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432233" y="2594450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9695543" y="2589287"/>
            <a:ext cx="319314" cy="91096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85776" y="2690342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638499" y="2976252"/>
            <a:ext cx="2399491" cy="3731791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s-ES_tradnl" sz="1750" b="1" dirty="0">
                <a:solidFill>
                  <a:srgbClr val="C00000"/>
                </a:solidFill>
              </a:rPr>
              <a:t>6) “¿</a:t>
            </a:r>
            <a:r>
              <a:rPr lang="es-ES_tradnl" sz="1750" b="1" u="sng" dirty="0">
                <a:solidFill>
                  <a:srgbClr val="C00000"/>
                </a:solidFill>
              </a:rPr>
              <a:t>Dónde has es</a:t>
            </a:r>
            <a:r>
              <a:rPr lang="es-ES_tradnl" sz="1750" b="1" dirty="0">
                <a:solidFill>
                  <a:srgbClr val="C00000"/>
                </a:solidFill>
              </a:rPr>
              <a:t>p</a:t>
            </a:r>
            <a:r>
              <a:rPr lang="es-ES_tradnl" sz="1750" b="1" u="sng" dirty="0">
                <a:solidFill>
                  <a:srgbClr val="C00000"/>
                </a:solidFill>
              </a:rPr>
              <a:t>i</a:t>
            </a:r>
            <a:r>
              <a:rPr lang="es-ES_tradnl" sz="1750" b="1" dirty="0">
                <a:solidFill>
                  <a:srgbClr val="C00000"/>
                </a:solidFill>
              </a:rPr>
              <a:t>g</a:t>
            </a:r>
            <a:r>
              <a:rPr lang="es-ES_tradnl" sz="1750" b="1" u="sng" dirty="0">
                <a:solidFill>
                  <a:srgbClr val="C00000"/>
                </a:solidFill>
              </a:rPr>
              <a:t>ado ho</a:t>
            </a:r>
            <a:r>
              <a:rPr lang="es-ES_tradnl" sz="1750" b="1" dirty="0">
                <a:solidFill>
                  <a:srgbClr val="C00000"/>
                </a:solidFill>
              </a:rPr>
              <a:t>y?” </a:t>
            </a:r>
            <a:r>
              <a:rPr lang="es-ES_tradnl" sz="1750" b="1" dirty="0">
                <a:solidFill>
                  <a:srgbClr val="00B050"/>
                </a:solidFill>
              </a:rPr>
              <a:t>(2:19) </a:t>
            </a:r>
            <a:r>
              <a:rPr lang="es-ES_tradnl" sz="1750" dirty="0"/>
              <a:t> </a:t>
            </a:r>
            <a:br>
              <a:rPr lang="es-ES_tradnl" sz="1750" dirty="0"/>
            </a:br>
            <a:r>
              <a:rPr lang="es-ES_tradnl" b="1" dirty="0">
                <a:solidFill>
                  <a:schemeClr val="bg2">
                    <a:lumMod val="25000"/>
                  </a:schemeClr>
                </a:solidFill>
              </a:rPr>
              <a:t>Esta temporada nocturna no es parte del mismo ciclo en el que Rut estaba recogiendo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_tradnl" sz="1750" b="1" dirty="0">
                <a:solidFill>
                  <a:srgbClr val="C00000"/>
                </a:solidFill>
              </a:rPr>
              <a:t/>
            </a:r>
            <a:br>
              <a:rPr lang="es-ES_tradnl" sz="1750" b="1" dirty="0">
                <a:solidFill>
                  <a:srgbClr val="C00000"/>
                </a:solidFill>
              </a:rPr>
            </a:br>
            <a:r>
              <a:rPr lang="es-ES_tradnl" sz="1750" b="1" dirty="0">
                <a:solidFill>
                  <a:srgbClr val="002060"/>
                </a:solidFill>
              </a:rPr>
              <a:t> ¡Esta noche cae en el Día 2 - o el próximo día según </a:t>
            </a:r>
            <a:br>
              <a:rPr lang="es-ES_tradnl" sz="1750" b="1" dirty="0">
                <a:solidFill>
                  <a:srgbClr val="002060"/>
                </a:solidFill>
              </a:rPr>
            </a:br>
            <a:r>
              <a:rPr lang="es-ES_tradnl" sz="175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esta teoría</a:t>
            </a:r>
            <a:r>
              <a:rPr lang="es-ES_tradnl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!</a:t>
            </a:r>
            <a:br>
              <a:rPr lang="es-ES_tradnl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</a:br>
            <a:r>
              <a:rPr lang="es-ES_tradnl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 </a:t>
            </a:r>
            <a:r>
              <a:rPr lang="es-ES_tradnl" sz="240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¡</a:t>
            </a:r>
            <a:r>
              <a:rPr lang="es-ES_tradnl" sz="240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ERROR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05197" y="2982695"/>
            <a:ext cx="1309399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</a:t>
            </a:r>
            <a:r>
              <a:rPr lang="es-ES_tradnl" sz="1750" b="1" dirty="0">
                <a:solidFill>
                  <a:srgbClr val="FF0066"/>
                </a:solidFill>
              </a:rPr>
              <a:t>Rut </a:t>
            </a:r>
            <a:r>
              <a:rPr lang="es-ES_tradnl" sz="1750" b="1" dirty="0">
                <a:solidFill>
                  <a:schemeClr val="accent1"/>
                </a:solidFill>
              </a:rPr>
              <a:t>come</a:t>
            </a:r>
            <a:r>
              <a:rPr lang="es-ES_tradnl" sz="1750" b="1" dirty="0">
                <a:solidFill>
                  <a:srgbClr val="FF0066"/>
                </a:solidFill>
              </a:rPr>
              <a:t> </a:t>
            </a:r>
            <a:r>
              <a:rPr lang="es-ES_tradnl" sz="1750" b="1" dirty="0">
                <a:solidFill>
                  <a:schemeClr val="accent1"/>
                </a:solidFill>
              </a:rPr>
              <a:t>primero </a:t>
            </a:r>
            <a:r>
              <a:rPr lang="es-ES_tradnl" sz="1750" b="1" dirty="0">
                <a:solidFill>
                  <a:srgbClr val="FF0066"/>
                </a:solidFill>
              </a:rPr>
              <a:t>y luego trae el grano para compartir con Noemí.
</a:t>
            </a:r>
            <a:r>
              <a:rPr lang="es-ES_tradnl" sz="1750" b="1" dirty="0">
                <a:solidFill>
                  <a:srgbClr val="00B050"/>
                </a:solidFill>
              </a:rPr>
              <a:t>Rut</a:t>
            </a:r>
            <a:r>
              <a:rPr lang="es-ES_tradnl" sz="1750" b="1" dirty="0">
                <a:solidFill>
                  <a:srgbClr val="FF0066"/>
                </a:solidFill>
              </a:rPr>
              <a:t> </a:t>
            </a:r>
            <a:r>
              <a:rPr lang="es-ES_tradnl" sz="1750" b="1" dirty="0">
                <a:solidFill>
                  <a:srgbClr val="00B050"/>
                </a:solidFill>
              </a:rPr>
              <a:t>2:18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519" y="2986706"/>
            <a:ext cx="1664895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</a:t>
            </a:r>
            <a:r>
              <a:rPr lang="es-ES_tradnl" sz="1700" b="1" dirty="0">
                <a:solidFill>
                  <a:srgbClr val="FF0066"/>
                </a:solidFill>
              </a:rPr>
              <a:t>) Ruth recoge en la madrugada &lt;boqer&gt;.</a:t>
            </a:r>
            <a:r>
              <a:rPr lang="es-ES_tradnl" sz="1700" b="1" dirty="0"/>
              <a:t/>
            </a:r>
            <a:br>
              <a:rPr lang="es-ES_tradnl" sz="1700" b="1" dirty="0"/>
            </a:br>
            <a:r>
              <a:rPr lang="es-ES_tradnl" sz="1700" b="1" dirty="0">
                <a:solidFill>
                  <a:srgbClr val="00B050"/>
                </a:solidFill>
              </a:rPr>
              <a:t>Rut 2:7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643011" y="2332718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88581" y="2972445"/>
            <a:ext cx="1981854" cy="305468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Rut 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espiga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“hasta la </a:t>
            </a:r>
            <a:r>
              <a:rPr lang="es-ES_tradnl" sz="1750" b="1" dirty="0">
                <a:solidFill>
                  <a:schemeClr val="accent4">
                    <a:lumMod val="50000"/>
                  </a:schemeClr>
                </a:solidFill>
              </a:rPr>
              <a:t>noche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,” 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entonces desgrana el recogido, y camina de regreso a la casa de Noemí en la ciudad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50" b="1" dirty="0">
                <a:solidFill>
                  <a:srgbClr val="00B050"/>
                </a:solidFill>
              </a:rPr>
              <a:t>Ruth 2:17-18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992215" y="2585725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71025" y="3005364"/>
            <a:ext cx="1456373" cy="2800767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</a:t>
            </a:r>
            <a:r>
              <a:rPr lang="es-ES_tradnl" sz="1600" b="1" dirty="0">
                <a:solidFill>
                  <a:srgbClr val="0070C0"/>
                </a:solidFill>
              </a:rPr>
              <a:t>Booz afirma de seguro la posición de Rut para recoger en su campo, y le ofrece agua de beber</a:t>
            </a:r>
            <a:r>
              <a:rPr lang="en-US" sz="1600" b="1" dirty="0">
                <a:solidFill>
                  <a:srgbClr val="0070C0"/>
                </a:solidFill>
              </a:rPr>
              <a:t>.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 2:9-12 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868293" y="2583913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0063" y="3006780"/>
            <a:ext cx="1776013" cy="255454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</a:t>
            </a:r>
            <a:r>
              <a:rPr lang="es-ES_tradnl" sz="1600" b="1" dirty="0">
                <a:solidFill>
                  <a:srgbClr val="0070C0"/>
                </a:solidFill>
              </a:rPr>
              <a:t>Booz invita a Rut a comer; ella come y vuelve a trabajar.  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Booz ordena a los hombres que le dejen grano adicional.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B050"/>
                </a:solidFill>
              </a:rPr>
              <a:t>Rut 2:14-16</a:t>
            </a:r>
          </a:p>
        </p:txBody>
      </p:sp>
      <p:sp>
        <p:nvSpPr>
          <p:cNvPr id="2" name="Lightning Bolt 105"/>
          <p:cNvSpPr>
            <a:spLocks noChangeArrowheads="1"/>
          </p:cNvSpPr>
          <p:nvPr/>
        </p:nvSpPr>
        <p:spPr bwMode="auto">
          <a:xfrm rot="17693805">
            <a:off x="8378994" y="5336993"/>
            <a:ext cx="1015697" cy="1479547"/>
          </a:xfrm>
          <a:prstGeom prst="lightningBolt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52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05608" y="1862781"/>
            <a:ext cx="321004" cy="902218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284807" y="1369757"/>
            <a:ext cx="0" cy="138296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Callout 56"/>
          <p:cNvSpPr/>
          <p:nvPr/>
        </p:nvSpPr>
        <p:spPr>
          <a:xfrm>
            <a:off x="5988580" y="5668958"/>
            <a:ext cx="2474318" cy="12003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0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Nota: </a:t>
            </a:r>
            <a:br>
              <a:rPr lang="es-ES_tradn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s-ES_tradn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¡La puesta de sol cambió el día y la fecha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045" y="6411502"/>
            <a:ext cx="395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Nota: </a:t>
            </a:r>
            <a:r>
              <a:rPr lang="es-ES_tradnl" sz="1400" dirty="0"/>
              <a:t> Las gráficas no son de escala.</a:t>
            </a:r>
            <a:r>
              <a:rPr lang="en-US" sz="1400" dirty="0"/>
              <a:t>
</a:t>
            </a:r>
          </a:p>
        </p:txBody>
      </p:sp>
      <p:sp>
        <p:nvSpPr>
          <p:cNvPr id="46" name="Right Bracket 45">
            <a:extLst>
              <a:ext uri="{FF2B5EF4-FFF2-40B4-BE49-F238E27FC236}">
                <a16:creationId xmlns="" xmlns:a16="http://schemas.microsoft.com/office/drawing/2014/main" id="{EF39064B-FB40-5248-8E85-E422ABB8A429}"/>
              </a:ext>
            </a:extLst>
          </p:cNvPr>
          <p:cNvSpPr/>
          <p:nvPr/>
        </p:nvSpPr>
        <p:spPr>
          <a:xfrm rot="16200000">
            <a:off x="10511084" y="324455"/>
            <a:ext cx="258886" cy="2794933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Comienzo del día dos</a:t>
            </a:r>
            <a:endParaRPr lang="es-ES_tradnl" sz="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1449652" y="6435112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7905"/>
          <a:stretch/>
        </p:blipFill>
        <p:spPr>
          <a:xfrm>
            <a:off x="-2012420" y="-3495583"/>
            <a:ext cx="16002000" cy="3209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49484"/>
          <a:stretch/>
        </p:blipFill>
        <p:spPr>
          <a:xfrm>
            <a:off x="-357989" y="-8650862"/>
            <a:ext cx="16002000" cy="50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0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34" grpId="0"/>
      <p:bldP spid="2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7B8DBB-D026-4E7A-BA1A-5D9B466C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11" y="1011083"/>
            <a:ext cx="9259931" cy="4919817"/>
          </a:xfr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90000"/>
              </a:lnSpc>
            </a:pPr>
            <a:r>
              <a:rPr lang="es-ES_tradnl" sz="2400" b="1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s-ES_tradnl" sz="2400" b="1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untas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_tradnl" sz="2400" b="1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
</a:t>
            </a:r>
            <a:r>
              <a:rPr lang="es-ES_tradnl" sz="2400" b="1" dirty="0">
                <a:solidFill>
                  <a:schemeClr val="accent5"/>
                </a:solidFill>
              </a:rPr>
              <a:t>¿Qué pasó con la puesta de sol (o atardecer) mientras Rut estaba recogiendo?</a:t>
            </a:r>
            <a:endParaRPr lang="en-US" sz="2400" b="1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400" dirty="0"/>
              <a:t>¿Empezó con la puesta de sol un nuevo ciclo (día) en esta ocasión, como muchos afirman?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s-ES_tradnl" sz="2400" dirty="0"/>
              <a:t>De acuerdo con la comprensión de la teoría de Puesta de Sol, tanto Rut como Noemí habrían necesitado usar la palabra hebrea &lt;H8543 temowl&gt; {ayer} y no &lt;H3117 yom&gt; </a:t>
            </a:r>
            <a:r>
              <a:rPr lang="es-ES_tradnl" sz="2400" u="sng" dirty="0"/>
              <a:t>si</a:t>
            </a:r>
            <a:r>
              <a:rPr lang="es-ES_tradnl" sz="2400" dirty="0"/>
              <a:t> esta serie de eventos usa porciones de dos días, </a:t>
            </a:r>
            <a:r>
              <a:rPr lang="es-ES_tradnl" sz="2400" b="1" dirty="0">
                <a:solidFill>
                  <a:schemeClr val="accent2"/>
                </a:solidFill>
              </a:rPr>
              <a:t>no solo un día</a:t>
            </a:r>
            <a:r>
              <a:rPr lang="es-ES_tradnl" sz="2400" dirty="0">
                <a:solidFill>
                  <a:schemeClr val="accent1"/>
                </a:solidFill>
              </a:rPr>
              <a:t>.</a:t>
            </a:r>
            <a:r>
              <a:rPr lang="en-US" sz="2400" dirty="0"/>
              <a:t>
</a:t>
            </a:r>
            <a:r>
              <a:rPr lang="es-ES_tradnl" sz="2400" b="1" dirty="0"/>
              <a:t>De la definición de Strong: "</a:t>
            </a:r>
            <a:r>
              <a:rPr lang="es-ES_tradnl" sz="2400" b="1" u="sng" dirty="0">
                <a:solidFill>
                  <a:schemeClr val="accent5"/>
                </a:solidFill>
              </a:rPr>
              <a:t>A</a:t>
            </a:r>
            <a:r>
              <a:rPr lang="es-ES_tradnl" sz="2400" b="1" dirty="0">
                <a:solidFill>
                  <a:schemeClr val="accent5"/>
                </a:solidFill>
              </a:rPr>
              <a:t>y</a:t>
            </a:r>
            <a:r>
              <a:rPr lang="es-ES_tradnl" sz="2400" b="1" u="sng" dirty="0">
                <a:solidFill>
                  <a:schemeClr val="accent5"/>
                </a:solidFill>
              </a:rPr>
              <a:t>er</a:t>
            </a:r>
            <a:r>
              <a:rPr lang="es-ES_tradnl" sz="2400" b="1" dirty="0"/>
              <a:t>" H8543 &lt;temowl&gt; probablemente de H865, [</a:t>
            </a:r>
            <a:r>
              <a:rPr lang="es-ES_tradnl" sz="2400" b="1" u="sng" dirty="0">
                <a:solidFill>
                  <a:schemeClr val="accent5"/>
                </a:solidFill>
              </a:rPr>
              <a:t>definitivamente a</a:t>
            </a:r>
            <a:r>
              <a:rPr lang="es-ES_tradnl" sz="2400" b="1" dirty="0">
                <a:solidFill>
                  <a:schemeClr val="accent5"/>
                </a:solidFill>
              </a:rPr>
              <a:t>y</a:t>
            </a:r>
            <a:r>
              <a:rPr lang="es-ES_tradnl" sz="2400" b="1" u="sng" dirty="0">
                <a:solidFill>
                  <a:schemeClr val="accent5"/>
                </a:solidFill>
              </a:rPr>
              <a:t>er</a:t>
            </a:r>
            <a:r>
              <a:rPr lang="es-ES_tradnl" sz="2400" b="1" dirty="0"/>
              <a:t>], correctamente, hace, es decir, </a:t>
            </a:r>
            <a:r>
              <a:rPr lang="es-ES_tradnl" sz="2400" b="1" dirty="0">
                <a:solidFill>
                  <a:schemeClr val="accent5"/>
                </a:solidFill>
              </a:rPr>
              <a:t>un tiempo </a:t>
            </a:r>
            <a:r>
              <a:rPr lang="es-ES_tradnl" sz="2400" b="1" dirty="0">
                <a:solidFill>
                  <a:schemeClr val="tx2"/>
                </a:solidFill>
              </a:rPr>
              <a:t>(</a:t>
            </a:r>
            <a:r>
              <a:rPr lang="es-ES_tradnl" sz="2400" b="1" dirty="0">
                <a:solidFill>
                  <a:schemeClr val="accent5"/>
                </a:solidFill>
              </a:rPr>
              <a:t>corto o largo </a:t>
            </a:r>
            <a:r>
              <a:rPr lang="es-ES_tradnl" sz="2400" b="1" dirty="0"/>
              <a:t>[</a:t>
            </a:r>
            <a:r>
              <a:rPr lang="es-ES_tradnl" sz="2400" b="1" dirty="0">
                <a:solidFill>
                  <a:schemeClr val="accent5"/>
                </a:solidFill>
              </a:rPr>
              <a:t>hace tiempo</a:t>
            </a:r>
            <a:r>
              <a:rPr lang="es-ES_tradnl" sz="2400" b="1" dirty="0"/>
              <a:t>]) desde; </a:t>
            </a:r>
            <a:r>
              <a:rPr lang="es-ES_tradnl" sz="2400" b="1" u="sng" dirty="0">
                <a:solidFill>
                  <a:schemeClr val="accent5"/>
                </a:solidFill>
              </a:rPr>
              <a:t>es</a:t>
            </a:r>
            <a:r>
              <a:rPr lang="es-ES_tradnl" sz="2400" b="1" dirty="0">
                <a:solidFill>
                  <a:schemeClr val="accent5"/>
                </a:solidFill>
              </a:rPr>
              <a:t>p</a:t>
            </a:r>
            <a:r>
              <a:rPr lang="es-ES_tradnl" sz="2400" b="1" u="sng" dirty="0">
                <a:solidFill>
                  <a:schemeClr val="accent5"/>
                </a:solidFill>
              </a:rPr>
              <a:t>ecialmente a</a:t>
            </a:r>
            <a:r>
              <a:rPr lang="es-ES_tradnl" sz="2400" b="1" dirty="0">
                <a:solidFill>
                  <a:schemeClr val="accent5"/>
                </a:solidFill>
              </a:rPr>
              <a:t>y</a:t>
            </a:r>
            <a:r>
              <a:rPr lang="es-ES_tradnl" sz="2400" b="1" u="sng" dirty="0">
                <a:solidFill>
                  <a:schemeClr val="accent5"/>
                </a:solidFill>
              </a:rPr>
              <a:t>er</a:t>
            </a:r>
            <a:r>
              <a:rPr lang="es-ES_tradnl" sz="2400" b="1" dirty="0">
                <a:solidFill>
                  <a:schemeClr val="accent5"/>
                </a:solidFill>
              </a:rPr>
              <a:t>,</a:t>
            </a:r>
            <a:r>
              <a:rPr lang="es-ES_tradnl" sz="2400" b="1" dirty="0"/>
              <a:t> o (con H8032), </a:t>
            </a:r>
            <a:r>
              <a:rPr lang="es-ES_tradnl" sz="2400" b="1" u="sng" dirty="0">
                <a:solidFill>
                  <a:schemeClr val="accent5"/>
                </a:solidFill>
              </a:rPr>
              <a:t>antea</a:t>
            </a:r>
            <a:r>
              <a:rPr lang="es-ES_tradnl" sz="2400" b="1" dirty="0">
                <a:solidFill>
                  <a:schemeClr val="accent5"/>
                </a:solidFill>
              </a:rPr>
              <a:t>y</a:t>
            </a:r>
            <a:r>
              <a:rPr lang="es-ES_tradnl" sz="2400" b="1" u="sng" dirty="0">
                <a:solidFill>
                  <a:schemeClr val="accent5"/>
                </a:solidFill>
              </a:rPr>
              <a:t>er</a:t>
            </a:r>
            <a:r>
              <a:rPr lang="es-ES_tradnl" sz="2400" b="1" dirty="0">
                <a:solidFill>
                  <a:schemeClr val="accent5"/>
                </a:solidFill>
              </a:rPr>
              <a:t>.</a:t>
            </a:r>
            <a:endParaRPr lang="es-ES_tradnl" sz="24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="" xmlns:a16="http://schemas.microsoft.com/office/drawing/2014/main" id="{D42C111A-AB1D-490F-AFCB-CBBD2141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38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78" y="1474472"/>
            <a:ext cx="3259667" cy="37494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23</a:t>
            </a:fld>
            <a:endParaRPr lang="en-US" sz="1200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448733" y="5941799"/>
            <a:ext cx="11095044" cy="62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¿Se graficarán los eventos de manera diferente para </a:t>
            </a:r>
            <a:r>
              <a:rPr lang="es-ES_tradnl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comienzo del amanecer (madrugada)</a:t>
            </a:r>
            <a:r>
              <a:rPr lang="es-ES_tradnl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4366" y="230858"/>
            <a:ext cx="1072205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El uso de la palabra “yom” en Rut 2:19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 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443913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/>
          <p:nvPr/>
        </p:nvCxnSpPr>
        <p:spPr>
          <a:xfrm flipV="1">
            <a:off x="9305233" y="3010375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695543" y="3005212"/>
            <a:ext cx="319314" cy="91096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974098" y="2116829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06054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154" y="2106054"/>
            <a:ext cx="8669479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Rut recoge durante la temporada de luz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5320766" y="-3480259"/>
            <a:ext cx="563440" cy="10595373"/>
          </a:xfrm>
          <a:prstGeom prst="rightBrace">
            <a:avLst>
              <a:gd name="adj1" fmla="val 63878"/>
              <a:gd name="adj2" fmla="val 43112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9799" y="1391692"/>
            <a:ext cx="0" cy="1571858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70706" y="2106054"/>
            <a:ext cx="1429468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r>
              <a:rPr lang="en-US" sz="2400" b="1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4969" y="2113054"/>
            <a:ext cx="245736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66" y="-121565"/>
            <a:ext cx="1151460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4000" b="1" dirty="0">
                <a:solidFill>
                  <a:schemeClr val="accent2">
                    <a:lumMod val="75000"/>
                  </a:schemeClr>
                </a:solidFill>
              </a:rPr>
              <a:t>Rut 2 [Gráfica 2 de 2]: Inicio del día en formato de madrugada - amanecer
</a:t>
            </a:r>
            <a:endParaRPr lang="es-ES_tradnl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6627" y="3020454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92484" y="3433530"/>
            <a:ext cx="2230762" cy="288540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dirty="0"/>
              <a:t>6) </a:t>
            </a:r>
            <a:r>
              <a:rPr lang="es-ES_tradnl" sz="1750" b="1" dirty="0">
                <a:solidFill>
                  <a:srgbClr val="C00000"/>
                </a:solidFill>
              </a:rPr>
              <a:t>“</a:t>
            </a:r>
            <a:r>
              <a:rPr lang="es-ES_tradnl" sz="1750" b="1" u="sng" dirty="0">
                <a:solidFill>
                  <a:srgbClr val="C00000"/>
                </a:solidFill>
              </a:rPr>
              <a:t>Dónde has es</a:t>
            </a:r>
            <a:r>
              <a:rPr lang="es-ES_tradnl" sz="1750" b="1" dirty="0">
                <a:solidFill>
                  <a:srgbClr val="C00000"/>
                </a:solidFill>
              </a:rPr>
              <a:t>p</a:t>
            </a:r>
            <a:r>
              <a:rPr lang="es-ES_tradnl" sz="1750" b="1" u="sng" dirty="0">
                <a:solidFill>
                  <a:srgbClr val="C00000"/>
                </a:solidFill>
              </a:rPr>
              <a:t>i</a:t>
            </a:r>
            <a:r>
              <a:rPr lang="es-ES_tradnl" sz="1750" b="1" dirty="0">
                <a:solidFill>
                  <a:srgbClr val="C00000"/>
                </a:solidFill>
              </a:rPr>
              <a:t>g</a:t>
            </a:r>
            <a:r>
              <a:rPr lang="es-ES_tradnl" sz="1750" b="1" u="sng" dirty="0">
                <a:solidFill>
                  <a:srgbClr val="C00000"/>
                </a:solidFill>
              </a:rPr>
              <a:t>ado ho</a:t>
            </a:r>
            <a:r>
              <a:rPr lang="es-ES_tradnl" sz="1750" b="1" dirty="0">
                <a:solidFill>
                  <a:srgbClr val="C00000"/>
                </a:solidFill>
              </a:rPr>
              <a:t>y?” </a:t>
            </a:r>
            <a:r>
              <a:rPr lang="es-ES_tradnl" sz="1750" b="1" dirty="0">
                <a:solidFill>
                  <a:srgbClr val="00B050"/>
                </a:solidFill>
              </a:rPr>
              <a:t>(2:19) </a:t>
            </a:r>
            <a:r>
              <a:rPr lang="es-ES_tradnl" sz="1750" b="1" dirty="0">
                <a:solidFill>
                  <a:srgbClr val="C00000"/>
                </a:solidFill>
              </a:rPr>
              <a:t>“</a:t>
            </a:r>
            <a:r>
              <a:rPr lang="es-ES_tradnl" sz="1750" b="1" u="sng" dirty="0">
                <a:solidFill>
                  <a:srgbClr val="C00000"/>
                </a:solidFill>
              </a:rPr>
              <a:t>Ho</a:t>
            </a:r>
            <a:r>
              <a:rPr lang="es-ES_tradnl" sz="1750" b="1" dirty="0">
                <a:solidFill>
                  <a:srgbClr val="C00000"/>
                </a:solidFill>
              </a:rPr>
              <a:t>y”</a:t>
            </a:r>
            <a:r>
              <a:rPr lang="es-ES_tradnl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(azul arriba) </a:t>
            </a:r>
            <a:r>
              <a:rPr lang="es-ES_tradnl" sz="1750" b="1" dirty="0">
                <a:solidFill>
                  <a:srgbClr val="002060"/>
                </a:solidFill>
              </a:rPr>
              <a:t>incluye la temporada nocturna en el mismo ciclo (día) que la pregunta de Noemí – </a:t>
            </a:r>
            <a:r>
              <a:rPr lang="es-ES_tradnl" sz="175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 </a:t>
            </a:r>
            <a:br>
              <a:rPr lang="es-ES_tradnl" sz="175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</a:br>
            <a:r>
              <a:rPr lang="es-ES_tradnl" sz="175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¡</a:t>
            </a:r>
            <a:r>
              <a:rPr lang="es-ES_tradnl" sz="175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SIN </a:t>
            </a:r>
            <a:r>
              <a:rPr lang="es-ES_tradnl" sz="175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ERROR</a:t>
            </a:r>
            <a:r>
              <a:rPr lang="es-ES_tradnl" sz="175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746" y="3429018"/>
            <a:ext cx="1259002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</a:t>
            </a:r>
            <a:r>
              <a:rPr lang="es-ES_tradnl" sz="1750" b="1" dirty="0">
                <a:solidFill>
                  <a:srgbClr val="FF0066"/>
                </a:solidFill>
              </a:rPr>
              <a:t>Rut </a:t>
            </a:r>
            <a:r>
              <a:rPr lang="es-ES_tradnl" sz="1750" b="1" u="sng" dirty="0">
                <a:solidFill>
                  <a:srgbClr val="FF0066"/>
                </a:solidFill>
              </a:rPr>
              <a:t>come</a:t>
            </a:r>
            <a:r>
              <a:rPr lang="es-ES_tradnl" sz="1750" b="1" dirty="0">
                <a:solidFill>
                  <a:srgbClr val="FF0066"/>
                </a:solidFill>
              </a:rPr>
              <a:t> p</a:t>
            </a:r>
            <a:r>
              <a:rPr lang="es-ES_tradnl" sz="1750" b="1" u="sng" dirty="0">
                <a:solidFill>
                  <a:srgbClr val="FF0066"/>
                </a:solidFill>
              </a:rPr>
              <a:t>rimero</a:t>
            </a:r>
            <a:r>
              <a:rPr lang="es-ES_tradnl" sz="1750" b="1" dirty="0">
                <a:solidFill>
                  <a:srgbClr val="FF0066"/>
                </a:solidFill>
              </a:rPr>
              <a:t> y luego trae el grano para compartir con Noemí.
</a:t>
            </a:r>
            <a:r>
              <a:rPr lang="en-US" sz="1750" b="1" dirty="0">
                <a:solidFill>
                  <a:srgbClr val="00B050"/>
                </a:solidFill>
              </a:rPr>
              <a:t>Rut 2:18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523" y="3383481"/>
            <a:ext cx="1571247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</a:t>
            </a:r>
            <a:r>
              <a:rPr lang="es-ES_tradnl" sz="1700" b="1" dirty="0">
                <a:solidFill>
                  <a:srgbClr val="FF0066"/>
                </a:solidFill>
              </a:rPr>
              <a:t>)  Rut recoge temprano por la mañana </a:t>
            </a:r>
            <a:r>
              <a:rPr lang="es-ES_tradnl" sz="1700" b="1" dirty="0"/>
              <a:t>&lt;</a:t>
            </a:r>
            <a:r>
              <a:rPr lang="es-ES_tradnl" sz="1700" b="1" dirty="0">
                <a:solidFill>
                  <a:schemeClr val="accent5"/>
                </a:solidFill>
              </a:rPr>
              <a:t>boqer</a:t>
            </a:r>
            <a:r>
              <a:rPr lang="es-ES_tradnl" sz="1700" b="1" dirty="0"/>
              <a:t>&gt;.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>
                <a:solidFill>
                  <a:srgbClr val="00B050"/>
                </a:solidFill>
              </a:rPr>
              <a:t>Rut 2:7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304799" y="1391692"/>
            <a:ext cx="1" cy="1609960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804" y="1783968"/>
            <a:ext cx="992635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 Día 1 de amanecer al  amanecer -  día (ciclo) de 24 horas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327719" y="6387183"/>
            <a:ext cx="11428851" cy="444451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64980" y="6140934"/>
            <a:ext cx="94351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Todos los eventos tienen un movimiento progresivo perfecto hacia adelante dentro de UN ciclo de 24 horas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!</a:t>
            </a:r>
          </a:p>
        </p:txBody>
      </p:sp>
      <p:sp>
        <p:nvSpPr>
          <p:cNvPr id="32" name="Down Arrow Callout 31"/>
          <p:cNvSpPr/>
          <p:nvPr/>
        </p:nvSpPr>
        <p:spPr>
          <a:xfrm>
            <a:off x="390898" y="4986453"/>
            <a:ext cx="1535634" cy="1697355"/>
          </a:xfrm>
          <a:prstGeom prst="downArrowCallou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puesta de sol NO cambió la fecha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216486" y="2116829"/>
            <a:ext cx="758064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Día</a:t>
            </a:r>
            <a:endParaRPr lang="en-CA" sz="28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04911" y="2723243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1213" y="3415331"/>
            <a:ext cx="1768615" cy="278537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4) </a:t>
            </a:r>
            <a:r>
              <a:rPr lang="es-ES_tradnl" sz="1750" b="1" dirty="0">
                <a:solidFill>
                  <a:srgbClr val="FF0066"/>
                </a:solidFill>
              </a:rPr>
              <a:t>Rut recoge "</a:t>
            </a:r>
            <a:r>
              <a:rPr lang="es-ES_tradnl" sz="1750" b="1" u="sng" dirty="0">
                <a:solidFill>
                  <a:srgbClr val="FF0066"/>
                </a:solidFill>
              </a:rPr>
              <a:t>hasta la noche</a:t>
            </a:r>
            <a:r>
              <a:rPr lang="es-ES_tradnl" sz="1750" b="1" dirty="0">
                <a:solidFill>
                  <a:srgbClr val="FF0066"/>
                </a:solidFill>
              </a:rPr>
              <a:t>," luego golpea a los espigas y camina de regreso a la casa de Noemí en la ciudad. </a:t>
            </a:r>
            <a:r>
              <a:rPr lang="en-US" sz="1750" b="1" dirty="0">
                <a:solidFill>
                  <a:srgbClr val="FF0066"/>
                </a:solidFill>
              </a:rPr>
              <a:t/>
            </a:r>
            <a:br>
              <a:rPr lang="en-US" sz="1750" b="1" dirty="0">
                <a:solidFill>
                  <a:srgbClr val="FF0066"/>
                </a:solidFill>
              </a:rPr>
            </a:br>
            <a:r>
              <a:rPr lang="en-US" sz="1750" b="1" dirty="0">
                <a:solidFill>
                  <a:srgbClr val="00B050"/>
                </a:solidFill>
              </a:rPr>
              <a:t>Rut 2:17-18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9791" y="3001650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9733" y="3403830"/>
            <a:ext cx="1456373" cy="2800767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</a:t>
            </a:r>
            <a:r>
              <a:rPr lang="es-ES_tradnl" sz="1600" b="1" dirty="0">
                <a:solidFill>
                  <a:srgbClr val="0070C0"/>
                </a:solidFill>
              </a:rPr>
              <a:t>Booz afirma de seguro la posición de Rut de recoger en su campo,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 y le ofrece agua para beber. 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B050"/>
                </a:solidFill>
              </a:rPr>
              <a:t>Rut</a:t>
            </a:r>
            <a:r>
              <a:rPr lang="es-ES_tradnl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2:9-12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868293" y="2999838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0063" y="3394129"/>
            <a:ext cx="1843225" cy="2708434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</a:t>
            </a:r>
            <a:r>
              <a:rPr lang="es-ES_tradnl" b="1" dirty="0">
                <a:solidFill>
                  <a:srgbClr val="0070C0"/>
                </a:solidFill>
              </a:rPr>
              <a:t>Booz invita a Rut a comer; ella come y vuelve a trabajar. 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s-ES_tradnl" sz="1600" b="1" dirty="0">
                <a:solidFill>
                  <a:srgbClr val="0070C0"/>
                </a:solidFill>
              </a:rPr>
              <a:t>Booz ordena a los hombres que le dejen grano.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/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 2:14-16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939760"/>
            <a:ext cx="176894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2400" b="1" dirty="0"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</a:rPr>
              <a:t>Madrugada</a:t>
            </a:r>
            <a:endParaRPr lang="es-ES_tradnl" b="1" dirty="0"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03578" y="970062"/>
            <a:ext cx="17561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2400" b="1" dirty="0"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</a:rPr>
              <a:t>Madrugada</a:t>
            </a:r>
            <a:endParaRPr lang="es-ES_tradnl" b="1" dirty="0"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58640" y="1005407"/>
            <a:ext cx="169079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Medio Día</a:t>
            </a:r>
            <a:endParaRPr lang="en-US" b="1" dirty="0">
              <a:solidFill>
                <a:srgbClr val="0070C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2" name="Right Bracket 41"/>
          <p:cNvSpPr/>
          <p:nvPr/>
        </p:nvSpPr>
        <p:spPr>
          <a:xfrm rot="16200000">
            <a:off x="11335025" y="1477302"/>
            <a:ext cx="278603" cy="1000451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Día 2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10938807" y="1474339"/>
            <a:ext cx="22442" cy="1532535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259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7" grpId="0"/>
      <p:bldP spid="30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45" y="134875"/>
            <a:ext cx="8653644" cy="99701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 2:19 La respuesta de Rut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909" y="858838"/>
            <a:ext cx="5685692" cy="3705225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2800" b="1" dirty="0"/>
              <a:t>De acuerdo a la versión de </a:t>
            </a:r>
            <a:r>
              <a:rPr lang="es-ES_tradnl" sz="2800" b="1" u="sng" dirty="0">
                <a:solidFill>
                  <a:schemeClr val="accent5"/>
                </a:solidFill>
              </a:rPr>
              <a:t>Madru</a:t>
            </a:r>
            <a:r>
              <a:rPr lang="es-ES_tradnl" sz="2800" b="1" dirty="0">
                <a:solidFill>
                  <a:schemeClr val="accent5"/>
                </a:solidFill>
              </a:rPr>
              <a:t>g</a:t>
            </a:r>
            <a:r>
              <a:rPr lang="es-ES_tradnl" sz="2800" b="1" u="sng" dirty="0">
                <a:solidFill>
                  <a:schemeClr val="accent5"/>
                </a:solidFill>
              </a:rPr>
              <a:t>ada</a:t>
            </a:r>
            <a:r>
              <a:rPr lang="es-ES_tradnl" sz="2800" b="1" dirty="0"/>
              <a:t> de </a:t>
            </a:r>
            <a:r>
              <a:rPr lang="es-ES_tradnl" sz="2800" b="1" u="sng" dirty="0">
                <a:solidFill>
                  <a:srgbClr val="0070C0"/>
                </a:solidFill>
              </a:rPr>
              <a:t>Yahuah</a:t>
            </a:r>
            <a:r>
              <a:rPr lang="es-ES_tradnl" sz="2800" dirty="0">
                <a:solidFill>
                  <a:srgbClr val="0070C0"/>
                </a:solidFill>
              </a:rPr>
              <a:t>,</a:t>
            </a:r>
            <a:br>
              <a:rPr lang="es-ES_tradnl" sz="2800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FF0066"/>
                </a:solidFill>
                <a:latin typeface="Kristen ITC" pitchFamily="66" charset="0"/>
              </a:rPr>
              <a:t>La </a:t>
            </a:r>
            <a:r>
              <a:rPr lang="es-ES_tradnl" sz="2800" b="1" dirty="0">
                <a:solidFill>
                  <a:srgbClr val="FF0066"/>
                </a:solidFill>
                <a:latin typeface="Kristen ITC" pitchFamily="66" charset="0"/>
              </a:rPr>
              <a:t>respuesta</a:t>
            </a:r>
            <a:r>
              <a:rPr lang="en-US" sz="2800" b="1" dirty="0">
                <a:solidFill>
                  <a:srgbClr val="FF0066"/>
                </a:solidFill>
                <a:latin typeface="Kristen ITC" pitchFamily="66" charset="0"/>
              </a:rPr>
              <a:t> de Rut </a:t>
            </a:r>
            <a:br>
              <a:rPr lang="en-US" sz="2800" b="1" dirty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_tradnl" sz="2000" b="1" dirty="0"/>
              <a:t>confirma con confianza el estado de </a:t>
            </a:r>
            <a:br>
              <a:rPr lang="es-ES_tradnl" sz="2000" b="1" dirty="0"/>
            </a:br>
            <a:r>
              <a:rPr lang="es-ES_tradnl" sz="2000" b="1" dirty="0"/>
              <a:t>su trabajo en el versículo 19</a:t>
            </a:r>
            <a:r>
              <a:rPr lang="en-US" sz="2000" b="1" dirty="0"/>
              <a:t>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_tradnl" sz="2000" dirty="0">
                <a:solidFill>
                  <a:srgbClr val="FF0066"/>
                </a:solidFill>
              </a:rPr>
              <a:t>"El nombre del varón con quien </a:t>
            </a:r>
            <a:r>
              <a:rPr lang="es-ES_tradnl" sz="2000" u="sng" dirty="0">
                <a:solidFill>
                  <a:srgbClr val="FF0066"/>
                </a:solidFill>
              </a:rPr>
              <a:t>HOY</a:t>
            </a:r>
            <a:r>
              <a:rPr lang="es-ES_tradnl" sz="2000" dirty="0">
                <a:solidFill>
                  <a:srgbClr val="FF0066"/>
                </a:solidFill>
              </a:rPr>
              <a:t> he trabajado es Booz." 
</a:t>
            </a:r>
            <a:r>
              <a:rPr lang="es-ES_tradnl" sz="2000" dirty="0"/>
              <a:t>“</a:t>
            </a:r>
            <a:r>
              <a:rPr lang="es-ES_tradnl" sz="2000" b="1" u="sng" dirty="0">
                <a:solidFill>
                  <a:schemeClr val="accent5"/>
                </a:solidFill>
              </a:rPr>
              <a:t>HOY</a:t>
            </a:r>
            <a:r>
              <a:rPr lang="es-ES_tradnl" sz="2000" dirty="0"/>
              <a:t>” </a:t>
            </a:r>
            <a:r>
              <a:rPr lang="es-ES_tradnl" sz="1700" dirty="0"/>
              <a:t>(azul claro en la gráfica) </a:t>
            </a:r>
            <a:r>
              <a:rPr lang="es-ES_tradnl" sz="2000" dirty="0"/>
              <a:t>= Amanecer hasta el Amanecer, o – un ciclo de 24 horas</a:t>
            </a:r>
            <a:r>
              <a:rPr lang="es-ES_tradnl" sz="2000" b="1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_tradnl" sz="2000" b="1" dirty="0">
                <a:solidFill>
                  <a:srgbClr val="0070C0"/>
                </a:solidFill>
              </a:rPr>
              <a:t>Desde el amanecer hasta la temporada nocturna inclusive, todos los eventos tienen un “</a:t>
            </a:r>
            <a:r>
              <a:rPr lang="es-ES_tradnl" sz="2000" b="1" u="sng" dirty="0">
                <a:solidFill>
                  <a:srgbClr val="0070C0"/>
                </a:solidFill>
              </a:rPr>
              <a:t>movimiento </a:t>
            </a:r>
            <a:r>
              <a:rPr lang="es-ES_tradnl" sz="2000" b="1" dirty="0">
                <a:solidFill>
                  <a:srgbClr val="0070C0"/>
                </a:solidFill>
              </a:rPr>
              <a:t>p</a:t>
            </a:r>
            <a:r>
              <a:rPr lang="es-ES_tradnl" sz="2000" b="1" u="sng" dirty="0">
                <a:solidFill>
                  <a:srgbClr val="0070C0"/>
                </a:solidFill>
              </a:rPr>
              <a:t>ro</a:t>
            </a:r>
            <a:r>
              <a:rPr lang="es-ES_tradnl" sz="2000" b="1" dirty="0">
                <a:solidFill>
                  <a:srgbClr val="0070C0"/>
                </a:solidFill>
              </a:rPr>
              <a:t>g</a:t>
            </a:r>
            <a:r>
              <a:rPr lang="es-ES_tradnl" sz="2000" b="1" u="sng" dirty="0">
                <a:solidFill>
                  <a:srgbClr val="0070C0"/>
                </a:solidFill>
              </a:rPr>
              <a:t>resista hacia adelante</a:t>
            </a:r>
            <a:r>
              <a:rPr lang="es-ES_tradnl" sz="2000" b="1" dirty="0">
                <a:solidFill>
                  <a:srgbClr val="0070C0"/>
                </a:solidFill>
              </a:rPr>
              <a:t>.”</a:t>
            </a:r>
            <a:endParaRPr lang="es-ES_tradnl" sz="2000" u="sng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333" y="1201738"/>
            <a:ext cx="5706533" cy="32099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448736" y="4703763"/>
            <a:ext cx="8966554" cy="182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400" b="1" dirty="0"/>
          </a:p>
          <a:p>
            <a:endParaRPr lang="es-ES_tradnl" sz="2400" b="1" dirty="0"/>
          </a:p>
          <a:p>
            <a:r>
              <a:rPr lang="es-ES_tradnl" sz="2400" b="1" dirty="0"/>
              <a:t>La pregunta de Noemí no necesitaba ser hecha durante </a:t>
            </a:r>
            <a:br>
              <a:rPr lang="es-ES_tradnl" sz="2400" b="1" dirty="0"/>
            </a:br>
            <a:r>
              <a:rPr lang="es-ES_tradnl" sz="2400" b="1" dirty="0"/>
              <a:t>las horas de la temporada diurna, antes del atardecer </a:t>
            </a:r>
            <a:br>
              <a:rPr lang="es-ES_tradnl" sz="2400" b="1" dirty="0"/>
            </a:br>
            <a:r>
              <a:rPr lang="es-ES_tradnl" sz="2400" b="1" dirty="0"/>
              <a:t>(la puesta de sol), para estar de acuerdo con las Escrituras.  </a:t>
            </a:r>
            <a:br>
              <a:rPr lang="es-ES_tradnl" sz="2400" b="1" dirty="0"/>
            </a:br>
            <a:r>
              <a:rPr lang="es-ES_tradnl" sz="2400" b="1" dirty="0"/>
              <a:t>La pregunta de Noemí y la respuesta de Rut se incluyen </a:t>
            </a:r>
            <a:br>
              <a:rPr lang="es-ES_tradnl" sz="2400" b="1" dirty="0"/>
            </a:br>
            <a:r>
              <a:rPr lang="es-ES_tradnl" sz="2400" b="1" dirty="0"/>
              <a:t>en el mismo plazo de 24 horas.   </a:t>
            </a:r>
            <a:br>
              <a:rPr lang="es-ES_tradnl" sz="2400" b="1" dirty="0"/>
            </a:br>
            <a:r>
              <a:rPr lang="es-ES_tradnl" sz="2400" b="1" dirty="0"/>
              <a:t>	
</a:t>
            </a:r>
            <a:endParaRPr lang="es-ES_tradnl" sz="24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08C9E4-9ABD-244F-8FEA-0206DBEC9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134389"/>
            <a:ext cx="6002491" cy="337640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457385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626534" y="689812"/>
            <a:ext cx="9393097" cy="3898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	</a:t>
            </a:r>
          </a:p>
          <a:p>
            <a:endParaRPr lang="en-US" sz="2400" b="1" u="sng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¿</a:t>
            </a:r>
            <a:r>
              <a:rPr lang="es-ES_tradnl" sz="2400" b="1" u="sng" dirty="0">
                <a:solidFill>
                  <a:srgbClr val="0070C0"/>
                </a:solidFill>
              </a:rPr>
              <a:t>Cuál es exactamente el si</a:t>
            </a:r>
            <a:r>
              <a:rPr lang="es-ES_tradnl" sz="2400" b="1" dirty="0">
                <a:solidFill>
                  <a:srgbClr val="0070C0"/>
                </a:solidFill>
              </a:rPr>
              <a:t>g</a:t>
            </a:r>
            <a:r>
              <a:rPr lang="es-ES_tradnl" sz="2400" b="1" u="sng" dirty="0">
                <a:solidFill>
                  <a:srgbClr val="0070C0"/>
                </a:solidFill>
              </a:rPr>
              <a:t>nificado de este </a:t>
            </a:r>
            <a:br>
              <a:rPr lang="es-ES_tradnl" sz="2400" b="1" u="sng" dirty="0">
                <a:solidFill>
                  <a:srgbClr val="0070C0"/>
                </a:solidFill>
              </a:rPr>
            </a:br>
            <a:r>
              <a:rPr lang="es-ES_tradnl" sz="2400" b="1" u="sng" dirty="0">
                <a:solidFill>
                  <a:srgbClr val="0070C0"/>
                </a:solidFill>
              </a:rPr>
              <a:t>interesante escenario</a:t>
            </a:r>
            <a:r>
              <a:rPr lang="es-ES_tradnl" sz="2400" b="1" dirty="0">
                <a:solidFill>
                  <a:srgbClr val="0070C0"/>
                </a:solidFill>
              </a:rPr>
              <a:t>?</a:t>
            </a:r>
            <a:r>
              <a:rPr lang="es-ES_tradnl" sz="2400" b="1" u="sng" dirty="0">
                <a:solidFill>
                  <a:srgbClr val="0070C0"/>
                </a:solidFill>
              </a:rPr>
              <a:t>
</a:t>
            </a:r>
            <a:r>
              <a:rPr lang="es-ES_tradnl" sz="2400" b="1" dirty="0"/>
              <a:t>¡Se ELIMINA efectivamente la INFUSIÓN de cualquier posible ERROR, como un inicio de día con la Puesta de Sol (atardecer) en las Escrituras!  </a:t>
            </a:r>
            <a:r>
              <a:rPr lang="es-ES_tradnl" sz="2400" b="1" dirty="0">
                <a:solidFill>
                  <a:srgbClr val="FF0000"/>
                </a:solidFill>
              </a:rPr>
              <a:t>La teoría de “Puesta de Sol” NO está respaldada en este cuento histórico: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66"/>
                </a:solidFill>
              </a:rPr>
              <a:t>Solo el </a:t>
            </a:r>
            <a:r>
              <a:rPr lang="es-ES_tradnl" sz="3200" b="1" dirty="0">
                <a:solidFill>
                  <a:srgbClr val="FF0066"/>
                </a:solidFill>
              </a:rPr>
              <a:t>Amanecer</a:t>
            </a:r>
            <a:r>
              <a:rPr lang="en-US" sz="3200" b="1" dirty="0">
                <a:solidFill>
                  <a:srgbClr val="FF0066"/>
                </a:solidFill>
              </a:rPr>
              <a:t> hasta el </a:t>
            </a:r>
            <a:r>
              <a:rPr lang="es-ES_tradnl" sz="3200" b="1" dirty="0">
                <a:solidFill>
                  <a:srgbClr val="FF0066"/>
                </a:solidFill>
              </a:rPr>
              <a:t>Amanecer.</a:t>
            </a:r>
            <a:r>
              <a:rPr lang="en-US" sz="2400" b="1" dirty="0">
                <a:solidFill>
                  <a:srgbClr val="FF0066"/>
                </a:solidFill>
              </a:rPr>
              <a:t>  </a:t>
            </a:r>
            <a:r>
              <a:rPr lang="es-ES_tradnl" sz="2400" b="1" dirty="0">
                <a:solidFill>
                  <a:srgbClr val="0070C0"/>
                </a:solidFill>
              </a:rPr>
              <a:t>El Orden del Nuevo Día de Sion es legítimamente reconocido y totalmente apoyado por las Escrituras Sagradas.
</a:t>
            </a:r>
            <a:endParaRPr lang="es-ES_tradnl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2331214" y="4472879"/>
            <a:ext cx="5577306" cy="218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Rut &amp; </a:t>
            </a:r>
            <a:r>
              <a:rPr lang="es-ES_tradnl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Noemí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 </a:t>
            </a:r>
            <a:b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</a:br>
            <a:r>
              <a:rPr lang="es-ES_tradnl" sz="3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te guiarán en tu elección.</a:t>
            </a:r>
          </a:p>
        </p:txBody>
      </p:sp>
      <p:pic>
        <p:nvPicPr>
          <p:cNvPr id="9218" name="Picture 2" descr="C:\Users\Rae\Desktop\3. --- Ruth - Ruth's reply - LOLITA\Art  Ruth\Naomi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86" y="4536404"/>
            <a:ext cx="2178714" cy="205400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ae\Desktop\3. --- Ruth - Ruth's reply - LOLITA\Art  Ruth\rut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3" y="4588042"/>
            <a:ext cx="2178714" cy="203199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23843" y="5961439"/>
            <a:ext cx="3131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Fin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335" y="175734"/>
            <a:ext cx="8997554" cy="82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32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Un resumen de la respuesta de Rut
</a:t>
            </a:r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21483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D:\2. Dawn Studies TA &amp; CF\8 - Ruth 2 - Ruth's Reply!\Art for 8 - Ruth 2 - Ruth's Reply\Barley go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3050"/>
            <a:ext cx="11527971" cy="6335192"/>
          </a:xfrm>
          <a:prstGeom prst="rect">
            <a:avLst/>
          </a:prstGeom>
          <a:noFill/>
          <a:effectLst>
            <a:glow rad="609600">
              <a:schemeClr val="accent1">
                <a:alpha val="16000"/>
              </a:schemeClr>
            </a:glow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11199" y="657642"/>
            <a:ext cx="108274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Puede enviar preguntas </a:t>
            </a:r>
            <a:br>
              <a:rPr lang="es-ES_tradnl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s-ES_tradnl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y/o comentarios 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a: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229417" y="3543299"/>
            <a:ext cx="7780336" cy="723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questions@studythecalendar.com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1199" y="5706307"/>
            <a:ext cx="102314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¡</a:t>
            </a:r>
            <a:r>
              <a:rPr lang="es-ES_tradnl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Muchas gracias  &amp;  Shalom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!</a:t>
            </a:r>
          </a:p>
        </p:txBody>
      </p:sp>
      <p:pic>
        <p:nvPicPr>
          <p:cNvPr id="44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568" y="2328166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4"/>
          <p:cNvSpPr txBox="1">
            <a:spLocks/>
          </p:cNvSpPr>
          <p:nvPr/>
        </p:nvSpPr>
        <p:spPr>
          <a:xfrm>
            <a:off x="2163764" y="4686300"/>
            <a:ext cx="7780336" cy="716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500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www.studythecalendar.com </a:t>
            </a:r>
          </a:p>
        </p:txBody>
      </p:sp>
    </p:spTree>
    <p:extLst>
      <p:ext uri="{BB962C8B-B14F-4D97-AF65-F5344CB8AC3E}">
        <p14:creationId xmlns:p14="http://schemas.microsoft.com/office/powerpoint/2010/main" val="2854032634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BE31-67BE-43CC-8D6C-2180D5FA01B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F99BD2-3169-974C-ADE8-45B1BB251962}"/>
              </a:ext>
            </a:extLst>
          </p:cNvPr>
          <p:cNvSpPr txBox="1"/>
          <p:nvPr/>
        </p:nvSpPr>
        <p:spPr>
          <a:xfrm>
            <a:off x="1810512" y="1122141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aclarar, utilizamos el nombre original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hebreo de nuestro Creador, Yahuah (</a:t>
            </a:r>
            <a:r>
              <a:rPr kumimoji="0" lang="he-I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יהוה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lugar de “Dios,” o “Señor,” los cuales son títulos y 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nombres propios.  También utilizamos el nombre Yahusha (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יהושע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he-I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lugar de “Jesús,” que es una transliteración de un nombre griego, y la abreviatura “Yah” por los dos nombres Yahuah y Yahusha.  </a:t>
            </a:r>
          </a:p>
        </p:txBody>
      </p:sp>
      <p:pic>
        <p:nvPicPr>
          <p:cNvPr id="7" name="Picture 3" descr="C:\Users\Rae\Desktop\names trial.jpg">
            <a:extLst>
              <a:ext uri="{FF2B5EF4-FFF2-40B4-BE49-F238E27FC236}">
                <a16:creationId xmlns="" xmlns:a16="http://schemas.microsoft.com/office/drawing/2014/main" id="{2ED88BEA-E032-8E4E-93B2-F03AFDA1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392" y="3869437"/>
            <a:ext cx="2362200" cy="105520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0CB830-F254-AE41-B554-E868D8BC5F37}"/>
              </a:ext>
            </a:extLst>
          </p:cNvPr>
          <p:cNvSpPr txBox="1"/>
          <p:nvPr/>
        </p:nvSpPr>
        <p:spPr>
          <a:xfrm>
            <a:off x="2069592" y="4623126"/>
            <a:ext cx="793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mayores detalles sobre los nombres,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 de consultar:</a:t>
            </a:r>
          </a:p>
          <a:p>
            <a:pPr lvl="0" defTabSz="914400"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_tradnl" dirty="0">
                <a:solidFill>
                  <a:prstClr val="black"/>
                </a:solidFill>
                <a:hlinkClick r:id="rId4"/>
              </a:rPr>
              <a:t>https://studythecalendar.com/los-nombres-poderosos-yahshua-or-jesus-spanish/</a:t>
            </a:r>
            <a:r>
              <a:rPr lang="es-ES_tradnl" dirty="0">
                <a:solidFill>
                  <a:prstClr val="black"/>
                </a:solidFill>
              </a:rPr>
              <a:t> 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9938469" y="6553200"/>
            <a:ext cx="588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6C96D-555A-4066-BF29-32A5BE0CAC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521">
        <p:circle/>
      </p:transition>
    </mc:Choice>
    <mc:Fallback xmlns="">
      <p:transition spd="slow" advTm="41521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ruth &amp; naom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8359" r="10607" b="1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=""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1" y="1605064"/>
            <a:ext cx="7791856" cy="44362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1400" dirty="0">
                <a:latin typeface="Verdana" panose="020B0604030504040204" pitchFamily="34" charset="0"/>
              </a:rPr>
              <a:t>La historia de Rut ocurrió unos 130 años después de la muerte de Moisés. 
Para este momento, ya había mucha apostasía en la tierra de Israel.  </a:t>
            </a:r>
          </a:p>
          <a:p>
            <a:pPr>
              <a:lnSpc>
                <a:spcPct val="90000"/>
              </a:lnSpc>
            </a:pPr>
            <a:r>
              <a:rPr lang="es-ES_tradnl" sz="1400" dirty="0">
                <a:latin typeface="Verdana" panose="020B0604030504040204" pitchFamily="34" charset="0"/>
              </a:rPr>
              <a:t>Recuerde que solo unos pocos años después de la muerte de Josué (aproximadamente 44 años después de la de Moisés) la apostasía se estableció.  Israel empezó su adoración a los dioses "Baal/sol" y "Astoroth/luna" conocidos como "dioses” enumerados en Jueces 2:11-13.
Este testimonio de las Escrituras demuestra fácilmente que tanto Noemí como Rut todavía estaban honrando al verdadero Elohim, así como Su comienzo del día amanecer de la primera luz. </a:t>
            </a:r>
          </a:p>
          <a:p>
            <a:pPr>
              <a:lnSpc>
                <a:spcPct val="90000"/>
              </a:lnSpc>
            </a:pPr>
            <a:r>
              <a:rPr lang="es-ES_trad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¿Quién era Rut?  Rut se convirtió en la esposa de Booz, y luego la madre de Obed y la</a:t>
            </a:r>
            <a:r>
              <a:rPr lang="es-ES_trad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bisabuela </a:t>
            </a:r>
            <a:r>
              <a:rPr lang="es-ES_trad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del rey David, quien también honró el Calendario Festivo del Pacto ratificado con sangre. </a:t>
            </a:r>
          </a:p>
          <a:p>
            <a:pPr>
              <a:lnSpc>
                <a:spcPct val="90000"/>
              </a:lnSpc>
            </a:pPr>
            <a:r>
              <a:rPr lang="es-ES_tradnl" sz="1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Pregunta: </a:t>
            </a:r>
            <a:r>
              <a:rPr lang="es-ES_tradn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¿Honraba Rut el día del amanecer porque iba a ser parte del linaje de su Mesías?  ¡NO!  Ella siguió lo que Noemí le enseñó porque su deseo era seguir al Elohim de Noemí y de ser parte de Su pueblo. </a:t>
            </a:r>
            <a:r>
              <a:rPr lang="es-ES_tradnl" sz="1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
</a:t>
            </a:r>
            <a:r>
              <a:rPr lang="es-ES_trad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Seguir a Yahuah también incluye seguir TODAS Sus instrucciones, ya que seamos un simple siervo o del linaje de reyes.  </a:t>
            </a:r>
            <a:br>
              <a:rPr lang="es-ES_tradnl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853A9-92DB-4FDB-91E7-4006BA1F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95" y="-912838"/>
            <a:ext cx="6332359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422919" y="-912838"/>
            <a:ext cx="6349496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3844" y="523613"/>
            <a:ext cx="6332359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Introducción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de Rut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308965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96" y="4147121"/>
            <a:ext cx="9314102" cy="191885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_trad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 Rut iba a seguir al Elohim de Noemí, ¿sería en cada detalle, o solo en algunas cosas?
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797"/>
          <a:stretch>
            <a:fillRect/>
          </a:stretch>
        </p:blipFill>
        <p:spPr>
          <a:xfrm>
            <a:off x="697476" y="419100"/>
            <a:ext cx="8333570" cy="3728021"/>
          </a:xfrm>
          <a:ln>
            <a:noFill/>
          </a:ln>
          <a:effectLst>
            <a:glow rad="850900">
              <a:schemeClr val="accent2">
                <a:alpha val="69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073732-6B67-6F44-8640-26844D811984}"/>
              </a:ext>
            </a:extLst>
          </p:cNvPr>
          <p:cNvSpPr txBox="1"/>
          <p:nvPr/>
        </p:nvSpPr>
        <p:spPr>
          <a:xfrm>
            <a:off x="1604211" y="3429000"/>
            <a:ext cx="216568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Tu pueblo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A00FE2-66A8-FB42-BA79-5A5891BB61B7}"/>
              </a:ext>
            </a:extLst>
          </p:cNvPr>
          <p:cNvSpPr txBox="1"/>
          <p:nvPr/>
        </p:nvSpPr>
        <p:spPr>
          <a:xfrm>
            <a:off x="4636873" y="3413760"/>
            <a:ext cx="353971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s-ES_tradnl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será mi pueblo</a:t>
            </a:r>
          </a:p>
        </p:txBody>
      </p:sp>
    </p:spTree>
    <p:extLst>
      <p:ext uri="{BB962C8B-B14F-4D97-AF65-F5344CB8AC3E}">
        <p14:creationId xmlns:p14="http://schemas.microsoft.com/office/powerpoint/2010/main" val="439886304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e\Desktop\3. --- Ruth - Ruth's reply - LOLITA\Art  Ruth\naomi &amp; ru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r="27017" b="9090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467" y="1586648"/>
            <a:ext cx="7853227" cy="4331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</a:t>
            </a:r>
            <a:r>
              <a:rPr lang="es-ES_tradnl" sz="2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 </a:t>
            </a:r>
            <a:r>
              <a:rPr lang="es-ES_tradnl" sz="2400" b="0" i="0" u="none" strike="noStrike" baseline="0" dirty="0">
                <a:latin typeface="Verdana" panose="020B0604030504040204" pitchFamily="34" charset="0"/>
              </a:rPr>
              <a:t> </a:t>
            </a:r>
            <a:r>
              <a:rPr lang="es-ES_tradnl" sz="2400" dirty="0">
                <a:latin typeface="Verdana" panose="020B0604030504040204" pitchFamily="34" charset="0"/>
              </a:rPr>
              <a:t>Y Noemí tenía un pariente de su marido, </a:t>
            </a:r>
            <a:br>
              <a:rPr lang="es-ES_tradnl" sz="2400" dirty="0">
                <a:latin typeface="Verdana" panose="020B0604030504040204" pitchFamily="34" charset="0"/>
              </a:rPr>
            </a:br>
            <a:r>
              <a:rPr lang="es-ES_tradnl" sz="2400" dirty="0">
                <a:latin typeface="Verdana" panose="020B0604030504040204" pitchFamily="34" charset="0"/>
              </a:rPr>
              <a:t>hombre rico, de la familia de Elimelec; el cual </a:t>
            </a:r>
            <a:br>
              <a:rPr lang="es-ES_tradnl" sz="2400" dirty="0">
                <a:latin typeface="Verdana" panose="020B0604030504040204" pitchFamily="34" charset="0"/>
              </a:rPr>
            </a:br>
            <a:r>
              <a:rPr lang="es-ES_tradnl" sz="2400" dirty="0">
                <a:latin typeface="Verdana" panose="020B0604030504040204" pitchFamily="34" charset="0"/>
              </a:rPr>
              <a:t>se llamaba Booz. </a:t>
            </a:r>
            <a:endParaRPr lang="es-ES_tradnl" sz="2400" b="0" i="0" u="none" strike="noStrike" baseline="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es-ES_tradnl" sz="2400" b="0" i="0" u="none" strike="noStrike" baseline="0" dirty="0">
                <a:latin typeface="Verdana" panose="020B0604030504040204" pitchFamily="34" charset="0"/>
              </a:rPr>
              <a:t>  </a:t>
            </a:r>
            <a:r>
              <a:rPr lang="es-ES_tradnl" sz="2400" dirty="0">
                <a:latin typeface="Verdana" panose="020B0604030504040204" pitchFamily="34" charset="0"/>
              </a:rPr>
              <a:t>Y Rut la Moabita dijo a Noemí: Te ruego que </a:t>
            </a:r>
            <a:br>
              <a:rPr lang="es-ES_tradnl" sz="2400" dirty="0">
                <a:latin typeface="Verdana" panose="020B0604030504040204" pitchFamily="34" charset="0"/>
              </a:rPr>
            </a:br>
            <a:r>
              <a:rPr lang="es-ES_tradnl" sz="2400" dirty="0">
                <a:latin typeface="Verdana" panose="020B0604030504040204" pitchFamily="34" charset="0"/>
              </a:rPr>
              <a:t>me dejes ir al campo, y recogeré espigas en pos </a:t>
            </a:r>
            <a:br>
              <a:rPr lang="es-ES_tradnl" sz="2400" dirty="0">
                <a:latin typeface="Verdana" panose="020B0604030504040204" pitchFamily="34" charset="0"/>
              </a:rPr>
            </a:br>
            <a:r>
              <a:rPr lang="es-ES_tradnl" sz="2400" dirty="0">
                <a:latin typeface="Verdana" panose="020B0604030504040204" pitchFamily="34" charset="0"/>
              </a:rPr>
              <a:t>de aquel a cuyos ojos hallaré gracia.  Y ella le respondió: Ve, hija mía. </a:t>
            </a:r>
            <a:endParaRPr lang="es-ES_tradnl" sz="2400" b="0" i="0" u="none" strike="noStrike" baseline="0" dirty="0">
              <a:latin typeface="Verdana" panose="020B0604030504040204" pitchFamily="34" charset="0"/>
            </a:endParaRPr>
          </a:p>
          <a:p>
            <a:pPr marR="0" rtl="0">
              <a:lnSpc>
                <a:spcPct val="90000"/>
              </a:lnSpc>
            </a:pPr>
            <a:r>
              <a:rPr lang="es-ES_tradn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3</a:t>
            </a:r>
            <a:r>
              <a:rPr lang="es-ES_tradnl" sz="2400" b="0" i="0" u="none" strike="noStrike" baseline="0" dirty="0">
                <a:latin typeface="Verdana" panose="020B0604030504040204" pitchFamily="34" charset="0"/>
              </a:rPr>
              <a:t>  </a:t>
            </a:r>
            <a:r>
              <a:rPr lang="es-ES_tradnl" sz="2400" dirty="0">
                <a:latin typeface="Verdana" panose="020B0604030504040204" pitchFamily="34" charset="0"/>
              </a:rPr>
              <a:t>Fue pues, y llegando, espigó en al campo en pos de los segadores: y aconteció que aquella parte del campo era de Booz, el cual era de la familia de Elimelec</a:t>
            </a:r>
            <a:r>
              <a:rPr lang="es-ES_tradnl" sz="2400" b="0" i="0" u="none" strike="noStrike" baseline="0" dirty="0">
                <a:latin typeface="Verdana" panose="020B0604030504040204" pitchFamily="34" charset="0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s-ES_tradnl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4 </a:t>
            </a:r>
            <a:r>
              <a:rPr lang="es-ES_tradnl" sz="2400" b="0" i="0" u="none" strike="noStrike" baseline="0" dirty="0">
                <a:latin typeface="Verdana" panose="020B0604030504040204" pitchFamily="34" charset="0"/>
              </a:rPr>
              <a:t> </a:t>
            </a:r>
            <a:r>
              <a:rPr lang="es-ES_tradnl" sz="2400" dirty="0">
                <a:latin typeface="Verdana" panose="020B0604030504040204" pitchFamily="34" charset="0"/>
              </a:rPr>
              <a:t>Y he aquí Booz vino de Belén, y dijo a los segadores: [Yahuah] sea con vosotros.  Y ellos </a:t>
            </a:r>
            <a:br>
              <a:rPr lang="es-ES_tradnl" sz="2400" dirty="0">
                <a:latin typeface="Verdana" panose="020B0604030504040204" pitchFamily="34" charset="0"/>
              </a:rPr>
            </a:br>
            <a:r>
              <a:rPr lang="es-ES_tradnl" sz="2400" dirty="0">
                <a:latin typeface="Verdana" panose="020B0604030504040204" pitchFamily="34" charset="0"/>
              </a:rPr>
              <a:t>le respondieron: [Yahuah] te bendiga. </a:t>
            </a:r>
            <a:endParaRPr lang="es-ES_tradnl" sz="2400" b="0" i="0" u="none" strike="noStrike" baseline="0" dirty="0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5726" y="468490"/>
            <a:ext cx="600649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 Capítulo 2:1-4</a:t>
            </a:r>
            <a:endParaRPr lang="es-ES_tradnl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891009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ae\Desktop\3. --- Ruth - Ruth's reply - LOLITA\Art  Ruth\ruth glea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0"/>
          <a:stretch/>
        </p:blipFill>
        <p:spPr bwMode="auto">
          <a:xfrm>
            <a:off x="7130146" y="-1"/>
            <a:ext cx="576670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91" y="530088"/>
            <a:ext cx="6006496" cy="1320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 </a:t>
            </a: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Capítulo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2:5-8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017" y="1598111"/>
            <a:ext cx="7451387" cy="4833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5</a:t>
            </a:r>
            <a:r>
              <a:rPr lang="en-US" sz="2200" dirty="0">
                <a:latin typeface="Verdana" panose="020B0604030504040204" pitchFamily="34" charset="0"/>
              </a:rPr>
              <a:t>  </a:t>
            </a:r>
            <a:r>
              <a:rPr lang="es-ES_tradnl" sz="2200" dirty="0">
                <a:latin typeface="Verdana" panose="020B0604030504040204" pitchFamily="34" charset="0"/>
              </a:rPr>
              <a:t>Y Booz dijo a su criado el mayordomo de los segadores: ¿De quien es esta joven?</a:t>
            </a:r>
          </a:p>
          <a:p>
            <a:pPr>
              <a:lnSpc>
                <a:spcPct val="90000"/>
              </a:lnSpc>
            </a:pPr>
            <a:endParaRPr lang="es-ES_tradnl" sz="22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6</a:t>
            </a:r>
            <a:r>
              <a:rPr lang="es-ES_tradnl" sz="2200" dirty="0">
                <a:latin typeface="Verdana" panose="020B0604030504040204" pitchFamily="34" charset="0"/>
              </a:rPr>
              <a:t>  Y el criado, mayordomo de los segadores, respondió y dijo: Es la joven moabita que volvió con Noemí de los campos de Moab;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_tradnl" sz="2200" dirty="0">
                <a:latin typeface="Verdana" panose="020B060403050404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s-ES_tradnl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7</a:t>
            </a:r>
            <a:r>
              <a:rPr lang="es-ES_tradnl" sz="2200" dirty="0">
                <a:latin typeface="Verdana" panose="020B0604030504040204" pitchFamily="34" charset="0"/>
              </a:rPr>
              <a:t>  y ha dicho:  Te ruego que me dejes recoger y juntar tras los segadores entre las gavillas.  Entró, pues, y está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Verdana" panose="020B0604030504040204" pitchFamily="34" charset="0"/>
              </a:rPr>
              <a:t>desde por la mañana hasta ahora,</a:t>
            </a:r>
            <a:r>
              <a:rPr lang="es-ES_tradnl" sz="2200" dirty="0">
                <a:latin typeface="Verdana" panose="020B0604030504040204" pitchFamily="34" charset="0"/>
              </a:rPr>
              <a:t> sin descansar ni aun por un momento. </a:t>
            </a:r>
            <a:br>
              <a:rPr lang="es-ES_tradnl" sz="2200" dirty="0">
                <a:latin typeface="Verdana" panose="020B0604030504040204" pitchFamily="34" charset="0"/>
              </a:rPr>
            </a:br>
            <a:r>
              <a:rPr lang="es-ES_tradnl" sz="2200" dirty="0">
                <a:latin typeface="Verdana" panose="020B060403050404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s-ES_tradnl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8</a:t>
            </a:r>
            <a:r>
              <a:rPr lang="es-ES_tradnl" sz="2200" dirty="0">
                <a:latin typeface="Verdana" panose="020B0604030504040204" pitchFamily="34" charset="0"/>
              </a:rPr>
              <a:t>  Entonces Booz dijo a Rut:  Oye, hija mía, no vayas a espigar a otro campo, ni pases de aquí; y aquí estarás junto a mis criadas: 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992380" y="6041362"/>
            <a:ext cx="366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E28480-1C08-4458-AD97-0283E6FFD09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3">
            <a:extLst>
              <a:ext uri="{FF2B5EF4-FFF2-40B4-BE49-F238E27FC236}">
                <a16:creationId xmlns="" xmlns:a16="http://schemas.microsoft.com/office/drawing/2014/main" id="{8921965E-3D55-48FE-B773-25B5FA05938F}"/>
              </a:ext>
            </a:extLst>
          </p:cNvPr>
          <p:cNvSpPr txBox="1">
            <a:spLocks/>
          </p:cNvSpPr>
          <p:nvPr/>
        </p:nvSpPr>
        <p:spPr>
          <a:xfrm>
            <a:off x="11375571" y="6362490"/>
            <a:ext cx="9663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63725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="" xmlns:a16="http://schemas.microsoft.com/office/drawing/2014/main" id="{4B8FB42C-A9DB-4331-9513-2C24E097A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 r="2" b="20502"/>
          <a:stretch/>
        </p:blipFill>
        <p:spPr>
          <a:xfrm>
            <a:off x="6504538" y="683828"/>
            <a:ext cx="6376317" cy="5481873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65ADD0-4A67-4AC9-8052-6D5B043308E3}"/>
              </a:ext>
            </a:extLst>
          </p:cNvPr>
          <p:cNvSpPr txBox="1"/>
          <p:nvPr/>
        </p:nvSpPr>
        <p:spPr>
          <a:xfrm>
            <a:off x="527189" y="1528287"/>
            <a:ext cx="6739385" cy="450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es-ES_tradnl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Mira bien el campo que sieguen, y síguelas;</a:t>
            </a:r>
            <a:br>
              <a:rPr lang="es-ES_tradnl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yo he mandado a los criados que no te molesten. Y cuando tengas sed, ve a las vasijas y bebe del agua que sacan los criados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es-ES_tradnl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Ella entonces bajando su rostro se inclinó a tierra, y le dijo:  ¿Por qué he hallado gracia en tus ojos para que me reconozcas, siendo yo extranjera? 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ES_tradnl" sz="11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_tradnl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11</a:t>
            </a:r>
            <a:r>
              <a:rPr lang="es-ES_tradnl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Y respondiendo Booz, le dijo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He sabido todo lo</a:t>
            </a:r>
            <a:b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has hecho con tu suegra después de la muerte de </a:t>
            </a:r>
            <a:b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 marido, y que dejando a tu padre y a tu madre y la tierra donde naciste, has venido a un pueblo que no conociste antes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F0A25B6-B47C-4FBE-A92C-A17016B3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9" y="465267"/>
            <a:ext cx="8340085" cy="84445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Capítulo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2:9-1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95D655-9423-48F7-8F8E-74CC9AF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99194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8EEA8">
                <a:alpha val="0"/>
              </a:srgbClr>
            </a:gs>
            <a:gs pos="5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C:\Users\Rae\Desktop\3. --- Ruth - Ruth's reply - LOLITA\Art  Ruth\ruth boaz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-1" b="-1"/>
          <a:stretch/>
        </p:blipFill>
        <p:spPr bwMode="auto">
          <a:xfrm>
            <a:off x="1292766" y="816428"/>
            <a:ext cx="3608592" cy="5291093"/>
          </a:xfrm>
          <a:prstGeom prst="rect">
            <a:avLst/>
          </a:prstGeom>
          <a:noFill/>
          <a:effectLst>
            <a:glow rad="850900">
              <a:schemeClr val="accent1">
                <a:satMod val="175000"/>
                <a:alpha val="68000"/>
              </a:schemeClr>
            </a:glow>
            <a:softEdge rad="63500"/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C3C92D-0D32-4C1A-97A7-200D5BC1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258" y="1556426"/>
            <a:ext cx="6033669" cy="503892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2400" b="0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_tradnl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[Yahuah] recompense tu obra, y tu remuneración sea cumplida de parte de [Yahuah] de Israel, bajo cuyas alas has venido a refugiarte.</a:t>
            </a:r>
          </a:p>
          <a:p>
            <a:pPr marL="0" marR="0" indent="0">
              <a:lnSpc>
                <a:spcPct val="90000"/>
              </a:lnSpc>
              <a:buNone/>
            </a:pPr>
            <a:r>
              <a:rPr lang="es-ES_tradnl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ES_tradnl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s-ES_tradnl" sz="2400" b="0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_tradnl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ella dijo:  Señor mío, halle yo gracia delante de tus ojos; porque me has consolado, y porque has hablado al corazón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 sierva, aunque no soy ni como una de tus criadas. </a:t>
            </a: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s-ES_tradnl" sz="2400" b="0" i="0" u="none" strike="noStrike" baseline="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ES_tradnl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s-ES_tradnl" sz="2400" b="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_tradnl" sz="240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Booz le dijo a </a:t>
            </a:r>
            <a:r>
              <a:rPr lang="es-ES_tradnl" sz="2400" b="1" i="0" u="none" strike="noStrike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es-ES_tradnl" sz="2400" i="0" u="none" strike="noStrike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400" b="1" i="0" u="none" strike="noStrike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hora de comer:</a:t>
            </a:r>
            <a:r>
              <a:rPr lang="es-ES_tradnl" sz="2400" b="1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_tradnl" sz="240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 aquí, y come del pan, moja tu bocado en el vinagre</a:t>
            </a:r>
            <a:r>
              <a:rPr lang="es-ES_tradnl" sz="2400" i="0" u="none" strike="noStrike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Y ella se sentó junto a los </a:t>
            </a:r>
            <a:r>
              <a:rPr lang="es-ES_tradnl" sz="240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segadores</a:t>
            </a:r>
            <a:r>
              <a:rPr lang="es-ES_tradnl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y él le dio del potaje, y comió hasta que se sació y le sobró.</a:t>
            </a:r>
            <a:r>
              <a:rPr lang="es-ES_tradnl" sz="240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_tradnl" sz="2400" i="0" u="none" strike="noStrike" baseline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>
              <a:lnSpc>
                <a:spcPct val="90000"/>
              </a:lnSpc>
              <a:buFont typeface="Wingdings" pitchFamily="2" charset="2"/>
              <a:buChar char="Ø"/>
            </a:pPr>
            <a:endParaRPr lang="en-US" sz="13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71397C-3CE8-47BB-8EC6-A47EC095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43210" y="535628"/>
            <a:ext cx="674670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s-ES_tradnl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Capítulo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2:12-14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315686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0815929-99B7-6244-B851-8AAD73C81EC5}" vid="{98B8016B-5ADB-F448-83EA-A6A58FF795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330838</TotalTime>
  <Words>1039</Words>
  <Application>Microsoft Office PowerPoint</Application>
  <PresentationFormat>Widescreen</PresentationFormat>
  <Paragraphs>177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Bradley Hand</vt:lpstr>
      <vt:lpstr>Calibri</vt:lpstr>
      <vt:lpstr>Cavolini</vt:lpstr>
      <vt:lpstr>Edwardian Script ITC</vt:lpstr>
      <vt:lpstr>Eras Bold ITC</vt:lpstr>
      <vt:lpstr>Kristen ITC</vt:lpstr>
      <vt:lpstr>Lucida Calligraphy</vt:lpstr>
      <vt:lpstr>Segoe Print</vt:lpstr>
      <vt:lpstr>Trebuchet MS</vt:lpstr>
      <vt:lpstr>Tunga</vt:lpstr>
      <vt:lpstr>Verdana</vt:lpstr>
      <vt:lpstr>Wingdings</vt:lpstr>
      <vt:lpstr>Wingdings 3</vt:lpstr>
      <vt:lpstr>Facet</vt:lpstr>
      <vt:lpstr>Theme1</vt:lpstr>
      <vt:lpstr>Respuesta de Rut</vt:lpstr>
      <vt:lpstr>PowerPoint Presentation</vt:lpstr>
      <vt:lpstr>PowerPoint Presentation</vt:lpstr>
      <vt:lpstr>PowerPoint Presentation</vt:lpstr>
      <vt:lpstr>               Si Rut iba a seguir al Elohim de Noemí, ¿sería en cada detalle, o solo en algunas cosas?
 </vt:lpstr>
      <vt:lpstr>PowerPoint Presentation</vt:lpstr>
      <vt:lpstr>Rut Capítulo 2:5-8</vt:lpstr>
      <vt:lpstr>Rut Capítulo 2:9-1 1</vt:lpstr>
      <vt:lpstr>PowerPoint Presentation</vt:lpstr>
      <vt:lpstr>Rut Capítulo 2:15-18</vt:lpstr>
      <vt:lpstr>Rut Capítulo 2:19-20</vt:lpstr>
      <vt:lpstr>Rut Capítulo 2:21-23</vt:lpstr>
      <vt:lpstr>PowerPoint Presentation</vt:lpstr>
      <vt:lpstr>PowerPoint Presentation</vt:lpstr>
      <vt:lpstr>        Rut 2:8-13 Booz ofrece protección a Rut
</vt:lpstr>
      <vt:lpstr>Rut 2:14 Booz invita a Rut a comer
</vt:lpstr>
      <vt:lpstr>Rut 2:17 Provisiones para Rut
</vt:lpstr>
      <vt:lpstr>El transcurso de tiempo de los trabajos de Rut
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Rut 2:19 La respuesta de Rut
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</dc:title>
  <dc:creator>Joyce Davella</dc:creator>
  <cp:lastModifiedBy>User55</cp:lastModifiedBy>
  <cp:revision>342</cp:revision>
  <dcterms:created xsi:type="dcterms:W3CDTF">2021-05-11T03:33:15Z</dcterms:created>
  <dcterms:modified xsi:type="dcterms:W3CDTF">2022-08-28T16:13:28Z</dcterms:modified>
</cp:coreProperties>
</file>