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1" r:id="rId1"/>
  </p:sldMasterIdLst>
  <p:notesMasterIdLst>
    <p:notesMasterId r:id="rId8"/>
  </p:notesMasterIdLst>
  <p:sldIdLst>
    <p:sldId id="256" r:id="rId2"/>
    <p:sldId id="289" r:id="rId3"/>
    <p:sldId id="288" r:id="rId4"/>
    <p:sldId id="278" r:id="rId5"/>
    <p:sldId id="292" r:id="rId6"/>
    <p:sldId id="29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D90C2B4-EEC3-453E-A2A7-71F8D34AA636}">
          <p14:sldIdLst>
            <p14:sldId id="256"/>
            <p14:sldId id="289"/>
            <p14:sldId id="288"/>
            <p14:sldId id="278"/>
            <p14:sldId id="292"/>
            <p14:sldId id="293"/>
          </p14:sldIdLst>
        </p14:section>
        <p14:section name="Untitled Section" id="{ECA6DE37-5B0A-46E0-97B9-4AA952F31BC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e" initials="R" lastIdx="39" clrIdx="0"/>
  <p:cmAuthor id="1" name="User55" initials="U" lastIdx="10" clrIdx="1">
    <p:extLst>
      <p:ext uri="{19B8F6BF-5375-455C-9EA6-DF929625EA0E}">
        <p15:presenceInfo xmlns:p15="http://schemas.microsoft.com/office/powerpoint/2012/main" userId="User55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A3E7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3" autoAdjust="0"/>
    <p:restoredTop sz="86830" autoAdjust="0"/>
  </p:normalViewPr>
  <p:slideViewPr>
    <p:cSldViewPr snapToGrid="0">
      <p:cViewPr varScale="1">
        <p:scale>
          <a:sx n="67" d="100"/>
          <a:sy n="67" d="100"/>
        </p:scale>
        <p:origin x="78" y="804"/>
      </p:cViewPr>
      <p:guideLst>
        <p:guide orient="horz" pos="2160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EDF74-B8AC-4FAB-8282-BA6982DAF026}" type="datetimeFigureOut">
              <a:rPr lang="en-US" smtClean="0"/>
              <a:t>8/28/2022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76232-9C85-42D1-B8FF-6AB2C8CBD8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449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ybTLubTjgU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studythecalendar.com/ruths-reply/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July 4/21:  Web links:  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shortest teaching ever with 4 teachers and under 10 mins long.  Now I believe in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Miracles  :-)  Mario would be so happy 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https://youtu.be/nybTLubTjgU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https://studythecalendar.com/ruths-reply/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76232-9C85-42D1-B8FF-6AB2C8CBD84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084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76232-9C85-42D1-B8FF-6AB2C8CBD84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235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76232-9C85-42D1-B8FF-6AB2C8CBD84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581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76232-9C85-42D1-B8FF-6AB2C8CBD84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615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76232-9C85-42D1-B8FF-6AB2C8CBD84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013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76232-9C85-42D1-B8FF-6AB2C8CBD84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200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10063" y="6396962"/>
            <a:ext cx="683339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571805"/>
      </p:ext>
    </p:extLst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</p:spTree>
    <p:extLst>
      <p:ext uri="{BB962C8B-B14F-4D97-AF65-F5344CB8AC3E}">
        <p14:creationId xmlns:p14="http://schemas.microsoft.com/office/powerpoint/2010/main" val="3038475147"/>
      </p:ext>
    </p:extLst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3927016"/>
      </p:ext>
    </p:extLst>
  </p:cSld>
  <p:clrMapOvr>
    <a:masterClrMapping/>
  </p:clrMapOvr>
  <p:transition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</p:spTree>
    <p:extLst>
      <p:ext uri="{BB962C8B-B14F-4D97-AF65-F5344CB8AC3E}">
        <p14:creationId xmlns:p14="http://schemas.microsoft.com/office/powerpoint/2010/main" val="3211719535"/>
      </p:ext>
    </p:extLst>
  </p:cSld>
  <p:clrMapOvr>
    <a:masterClrMapping/>
  </p:clrMapOvr>
  <p:transition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0014103"/>
      </p:ext>
    </p:extLst>
  </p:cSld>
  <p:clrMapOvr>
    <a:masterClrMapping/>
  </p:clrMapOvr>
  <p:transition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</p:spTree>
    <p:extLst>
      <p:ext uri="{BB962C8B-B14F-4D97-AF65-F5344CB8AC3E}">
        <p14:creationId xmlns:p14="http://schemas.microsoft.com/office/powerpoint/2010/main" val="4066480414"/>
      </p:ext>
    </p:extLst>
  </p:cSld>
  <p:clrMapOvr>
    <a:masterClrMapping/>
  </p:clrMapOvr>
  <p:transition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</p:spTree>
    <p:extLst>
      <p:ext uri="{BB962C8B-B14F-4D97-AF65-F5344CB8AC3E}">
        <p14:creationId xmlns:p14="http://schemas.microsoft.com/office/powerpoint/2010/main" val="865315733"/>
      </p:ext>
    </p:extLst>
  </p:cSld>
  <p:clrMapOvr>
    <a:masterClrMapping/>
  </p:clrMapOvr>
  <p:transition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</p:spTree>
    <p:extLst>
      <p:ext uri="{BB962C8B-B14F-4D97-AF65-F5344CB8AC3E}">
        <p14:creationId xmlns:p14="http://schemas.microsoft.com/office/powerpoint/2010/main" val="343149934"/>
      </p:ext>
    </p:extLst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97363" y="6384262"/>
            <a:ext cx="68333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539183"/>
      </p:ext>
    </p:extLst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</p:spTree>
    <p:extLst>
      <p:ext uri="{BB962C8B-B14F-4D97-AF65-F5344CB8AC3E}">
        <p14:creationId xmlns:p14="http://schemas.microsoft.com/office/powerpoint/2010/main" val="1038847138"/>
      </p:ext>
    </p:extLst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</p:spTree>
    <p:extLst>
      <p:ext uri="{BB962C8B-B14F-4D97-AF65-F5344CB8AC3E}">
        <p14:creationId xmlns:p14="http://schemas.microsoft.com/office/powerpoint/2010/main" val="4204453386"/>
      </p:ext>
    </p:extLst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</p:spTree>
    <p:extLst>
      <p:ext uri="{BB962C8B-B14F-4D97-AF65-F5344CB8AC3E}">
        <p14:creationId xmlns:p14="http://schemas.microsoft.com/office/powerpoint/2010/main" val="852640960"/>
      </p:ext>
    </p:extLst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</p:spTree>
    <p:extLst>
      <p:ext uri="{BB962C8B-B14F-4D97-AF65-F5344CB8AC3E}">
        <p14:creationId xmlns:p14="http://schemas.microsoft.com/office/powerpoint/2010/main" val="2905951824"/>
      </p:ext>
    </p:extLst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</p:spTree>
    <p:extLst>
      <p:ext uri="{BB962C8B-B14F-4D97-AF65-F5344CB8AC3E}">
        <p14:creationId xmlns:p14="http://schemas.microsoft.com/office/powerpoint/2010/main" val="2626966911"/>
      </p:ext>
    </p:extLst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</p:spTree>
    <p:extLst>
      <p:ext uri="{BB962C8B-B14F-4D97-AF65-F5344CB8AC3E}">
        <p14:creationId xmlns:p14="http://schemas.microsoft.com/office/powerpoint/2010/main" val="1712237572"/>
      </p:ext>
    </p:extLst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</p:spTree>
    <p:extLst>
      <p:ext uri="{BB962C8B-B14F-4D97-AF65-F5344CB8AC3E}">
        <p14:creationId xmlns:p14="http://schemas.microsoft.com/office/powerpoint/2010/main" val="236261826"/>
      </p:ext>
    </p:extLst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11397363" y="6384262"/>
            <a:ext cx="68333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320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</p:sldLayoutIdLst>
  <p:transition>
    <p:circle/>
  </p:transition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xmlns="" id="{F919C1CE-01F9-41E6-A962-752F67F29E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314407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2F0FB29-7F53-48C8-B38C-17F2CD9BC3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770909"/>
            <a:ext cx="7717536" cy="3201266"/>
          </a:xfrm>
          <a:pattFill prst="wave">
            <a:fgClr>
              <a:schemeClr val="accent1"/>
            </a:fgClr>
            <a:bgClr>
              <a:schemeClr val="bg1"/>
            </a:bgClr>
          </a:patt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Autofit/>
            <a:sp3d extrusionH="57150">
              <a:bevelT w="38100" h="38100"/>
            </a:sp3d>
          </a:bodyPr>
          <a:lstStyle/>
          <a:p>
            <a:pPr algn="ctr"/>
            <a:r>
              <a:rPr lang="es-ES_tradnl" sz="6000" b="1" dirty="0">
                <a:ln>
                  <a:solidFill>
                    <a:srgbClr val="002060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torsión de la Puesta de Sol – Atardecer  </a:t>
            </a:r>
            <a:r>
              <a:rPr lang="es-ES_tradnl" sz="6000" b="1" dirty="0">
                <a:ln>
                  <a:solidFill>
                    <a:srgbClr val="002060"/>
                  </a:solidFill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ES_tradnl" sz="6000" b="1" dirty="0">
              <a:ln>
                <a:solidFill>
                  <a:srgbClr val="002060"/>
                </a:solidFill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Rae\Documents\A CF Desktop Feb 2021\Logo for Original Covenant Calendar Club of 201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75" y="825471"/>
            <a:ext cx="1486103" cy="1533558"/>
          </a:xfrm>
          <a:prstGeom prst="rect">
            <a:avLst/>
          </a:prstGeom>
          <a:noFill/>
          <a:effectLst>
            <a:glow rad="228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C3C33A-623D-4F13-BD52-8012890BA2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2829" y="-7737"/>
            <a:ext cx="9210922" cy="1796792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_tradnl" sz="8000" b="1" dirty="0">
                <a:ln w="11430">
                  <a:solidFill>
                    <a:schemeClr val="accent1">
                      <a:lumMod val="75000"/>
                    </a:schemeClr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Lucida Calligraphy" pitchFamily="66" charset="0"/>
              </a:rPr>
              <a:t>Repaso</a:t>
            </a:r>
            <a:r>
              <a:rPr lang="en-US" sz="8000" b="1" dirty="0">
                <a:ln w="11430">
                  <a:solidFill>
                    <a:schemeClr val="accent1">
                      <a:lumMod val="75000"/>
                    </a:schemeClr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Lucida Calligraphy" pitchFamily="66" charset="0"/>
              </a:rPr>
              <a:t> de Rut</a:t>
            </a:r>
          </a:p>
        </p:txBody>
      </p:sp>
      <p:pic>
        <p:nvPicPr>
          <p:cNvPr id="6" name="Picture 5" descr="A picture containing outdoor, skirt&#10;&#10;Description automatically generated">
            <a:extLst>
              <a:ext uri="{FF2B5EF4-FFF2-40B4-BE49-F238E27FC236}">
                <a16:creationId xmlns:a16="http://schemas.microsoft.com/office/drawing/2014/main" xmlns="" id="{F53577D7-E989-4898-9360-960195DD25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3309">
            <a:off x="7527485" y="2086265"/>
            <a:ext cx="3830299" cy="423672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677062487"/>
      </p:ext>
    </p:extLst>
  </p:cSld>
  <p:clrMapOvr>
    <a:masterClrMapping/>
  </p:clrMapOvr>
  <p:transition advTm="66251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10860318" y="1855781"/>
            <a:ext cx="263758" cy="914400"/>
          </a:xfrm>
          <a:prstGeom prst="rect">
            <a:avLst/>
          </a:prstGeom>
          <a:gradFill flip="none" rotWithShape="1">
            <a:gsLst>
              <a:gs pos="0">
                <a:srgbClr val="000040"/>
              </a:gs>
              <a:gs pos="9000">
                <a:srgbClr val="400040"/>
              </a:gs>
              <a:gs pos="54000">
                <a:srgbClr val="8F0040"/>
              </a:gs>
              <a:gs pos="82000">
                <a:srgbClr val="F27300"/>
              </a:gs>
              <a:gs pos="100000">
                <a:srgbClr val="FFBF00"/>
              </a:gs>
            </a:gsLst>
            <a:lin ang="0" scaled="0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504620" y="1855781"/>
            <a:ext cx="1333625" cy="914400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s-ES_tradnl" sz="2400" b="1" dirty="0">
                <a:solidFill>
                  <a:schemeClr val="bg1"/>
                </a:solidFill>
              </a:rPr>
              <a:t>Noche</a:t>
            </a:r>
            <a:endParaRPr lang="es-ES_tradnl" sz="2800" b="1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1124077" y="1855781"/>
            <a:ext cx="915523" cy="91440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Día</a:t>
            </a:r>
            <a:endParaRPr lang="en-CA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9183616" y="1862781"/>
            <a:ext cx="321004" cy="914400"/>
          </a:xfrm>
          <a:prstGeom prst="rect">
            <a:avLst/>
          </a:prstGeom>
          <a:gradFill flip="none" rotWithShape="1">
            <a:gsLst>
              <a:gs pos="3000">
                <a:schemeClr val="tx1"/>
              </a:gs>
              <a:gs pos="49000">
                <a:schemeClr val="accent6">
                  <a:lumMod val="75000"/>
                </a:schemeClr>
              </a:gs>
              <a:gs pos="92000">
                <a:srgbClr val="FBD388"/>
              </a:gs>
              <a:gs pos="98000">
                <a:srgbClr val="FFFF00"/>
              </a:gs>
              <a:gs pos="73000">
                <a:schemeClr val="accent4">
                  <a:lumMod val="60000"/>
                  <a:lumOff val="40000"/>
                </a:scheme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solidFill>
                <a:schemeClr val="bg1"/>
              </a:solidFill>
            </a:endParaRPr>
          </a:p>
        </p:txBody>
      </p:sp>
      <p:sp>
        <p:nvSpPr>
          <p:cNvPr id="10" name="Right Bracket 9"/>
          <p:cNvSpPr/>
          <p:nvPr/>
        </p:nvSpPr>
        <p:spPr>
          <a:xfrm rot="16200000">
            <a:off x="10428160" y="291650"/>
            <a:ext cx="300781" cy="2826376"/>
          </a:xfrm>
          <a:prstGeom prst="rightBracket">
            <a:avLst>
              <a:gd name="adj" fmla="val 61365"/>
            </a:avLst>
          </a:prstGeom>
          <a:solidFill>
            <a:schemeClr val="bg2">
              <a:lumMod val="90000"/>
            </a:schemeClr>
          </a:solidFill>
          <a:ln w="28575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" rtlCol="0" anchor="ctr">
            <a:sp3d extrusionH="57150">
              <a:bevelT w="38100" h="38100"/>
            </a:sp3d>
          </a:bodyPr>
          <a:lstStyle/>
          <a:p>
            <a:pPr algn="ctr"/>
            <a:r>
              <a:rPr lang="es-ES_tradnl" sz="1200" b="1" dirty="0">
                <a:solidFill>
                  <a:srgbClr val="C00000"/>
                </a:solidFill>
              </a:rPr>
              <a:t>Día 2 después de Puesta de Sol  </a:t>
            </a:r>
          </a:p>
          <a:p>
            <a:pPr algn="ctr"/>
            <a:endParaRPr lang="en-CA" sz="600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1502" y="1855229"/>
            <a:ext cx="263758" cy="914400"/>
          </a:xfrm>
          <a:prstGeom prst="rect">
            <a:avLst/>
          </a:prstGeom>
          <a:gradFill flip="none" rotWithShape="1">
            <a:gsLst>
              <a:gs pos="0">
                <a:srgbClr val="000040"/>
              </a:gs>
              <a:gs pos="9000">
                <a:srgbClr val="400040"/>
              </a:gs>
              <a:gs pos="54000">
                <a:srgbClr val="8F0040"/>
              </a:gs>
              <a:gs pos="82000">
                <a:srgbClr val="F27300"/>
              </a:gs>
              <a:gs pos="100000">
                <a:srgbClr val="FFBF00"/>
              </a:gs>
            </a:gsLst>
            <a:lin ang="0" scaled="0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5804" y="1855229"/>
            <a:ext cx="1333625" cy="914400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s-ES_tradnl" sz="2400" b="1" dirty="0">
                <a:solidFill>
                  <a:schemeClr val="bg1"/>
                </a:solidFill>
              </a:rPr>
              <a:t>Noche</a:t>
            </a:r>
            <a:endParaRPr lang="es-ES_tradnl" sz="2800" b="1" dirty="0">
              <a:solidFill>
                <a:schemeClr val="bg1"/>
              </a:solidFill>
            </a:endParaRPr>
          </a:p>
        </p:txBody>
      </p:sp>
      <p:sp>
        <p:nvSpPr>
          <p:cNvPr id="5" name="Right Bracket 4"/>
          <p:cNvSpPr/>
          <p:nvPr/>
        </p:nvSpPr>
        <p:spPr>
          <a:xfrm rot="16200000">
            <a:off x="4595985" y="-2732164"/>
            <a:ext cx="293463" cy="8881800"/>
          </a:xfrm>
          <a:prstGeom prst="rightBracket">
            <a:avLst>
              <a:gd name="adj" fmla="val 63510"/>
            </a:avLst>
          </a:prstGeom>
          <a:solidFill>
            <a:srgbClr val="A3E7FF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2245261" y="1855229"/>
            <a:ext cx="6898737" cy="91440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>
                <a:solidFill>
                  <a:schemeClr val="accent2">
                    <a:lumMod val="50000"/>
                  </a:schemeClr>
                </a:solidFill>
              </a:rPr>
              <a:t>Temporada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de Luz</a:t>
            </a:r>
            <a:endParaRPr lang="en-CA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11603664" y="6552234"/>
            <a:ext cx="588336" cy="22860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16C96D-555A-4066-BF29-32A5BE0CACF3}" type="slidenum">
              <a:rPr lang="en-US" b="1" smtClean="0">
                <a:solidFill>
                  <a:schemeClr val="tx1"/>
                </a:solidFill>
              </a:rPr>
              <a:pPr/>
              <a:t>2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564" y="653493"/>
            <a:ext cx="1017443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s-ES_tradnl" sz="1600" b="1" dirty="0">
                <a:solidFill>
                  <a:srgbClr val="FFC000"/>
                </a:solidFill>
                <a:effectLst>
                  <a:glow rad="127000">
                    <a:srgbClr val="FFFF00"/>
                  </a:glow>
                </a:effectLst>
              </a:rPr>
              <a:t>Puesta</a:t>
            </a:r>
            <a:r>
              <a:rPr lang="en-US" sz="1600" b="1" dirty="0">
                <a:solidFill>
                  <a:srgbClr val="FFC000"/>
                </a:solidFill>
                <a:effectLst>
                  <a:glow rad="127000">
                    <a:srgbClr val="FFFF00"/>
                  </a:glow>
                </a:effectLst>
              </a:rPr>
              <a:t> de Sol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5608" y="1562000"/>
            <a:ext cx="8838390" cy="340519"/>
          </a:xfrm>
          <a:prstGeom prst="round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s-ES_tradnl" sz="1400" b="1" dirty="0">
                <a:solidFill>
                  <a:srgbClr val="0070C0"/>
                </a:solidFill>
                <a:effectLst>
                  <a:glow rad="127000">
                    <a:srgbClr val="FFFF00"/>
                  </a:glow>
                </a:effectLst>
              </a:rPr>
              <a:t>El primer día con la teoría de </a:t>
            </a:r>
            <a:r>
              <a:rPr lang="es-ES_tradnl" sz="1400" b="1" dirty="0"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Puesta de Sol </a:t>
            </a:r>
            <a:endParaRPr lang="es-ES_tradnl" sz="1400" b="1" dirty="0">
              <a:solidFill>
                <a:srgbClr val="0070C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11818" y="653493"/>
            <a:ext cx="101983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s-ES_tradnl" sz="1600" b="1" dirty="0">
                <a:solidFill>
                  <a:srgbClr val="FFC000"/>
                </a:solidFill>
                <a:effectLst>
                  <a:glow rad="127000">
                    <a:srgbClr val="FFFF00"/>
                  </a:glow>
                </a:effectLst>
              </a:rPr>
              <a:t>Puesta</a:t>
            </a:r>
            <a:r>
              <a:rPr lang="en-US" sz="1600" b="1" dirty="0">
                <a:solidFill>
                  <a:srgbClr val="FFC000"/>
                </a:solidFill>
                <a:effectLst>
                  <a:glow rad="127000">
                    <a:srgbClr val="FFFF00"/>
                  </a:glow>
                </a:effectLst>
              </a:rPr>
              <a:t> de Sol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88554" y="-17394"/>
            <a:ext cx="1224463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Rut 2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[</a:t>
            </a:r>
            <a:r>
              <a:rPr lang="es-ES_tradnl" sz="28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Gráfica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1 de 3]: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s-ES_tradnl" sz="2800" b="1" dirty="0">
                <a:solidFill>
                  <a:srgbClr val="FF0000"/>
                </a:solidFill>
                <a:latin typeface="+mj-lt"/>
              </a:rPr>
              <a:t>Primera prueba de la teoría de Puesta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 de Sol</a:t>
            </a:r>
            <a:endParaRPr lang="en-CA" sz="2800" b="1" dirty="0">
              <a:latin typeface="+mj-lt"/>
            </a:endParaRPr>
          </a:p>
        </p:txBody>
      </p:sp>
      <p:cxnSp>
        <p:nvCxnSpPr>
          <p:cNvPr id="39" name="Straight Connector 38"/>
          <p:cNvCxnSpPr>
            <a:cxnSpLocks/>
          </p:cNvCxnSpPr>
          <p:nvPr/>
        </p:nvCxnSpPr>
        <p:spPr>
          <a:xfrm flipV="1">
            <a:off x="9148227" y="1181733"/>
            <a:ext cx="15602" cy="1599314"/>
          </a:xfrm>
          <a:prstGeom prst="line">
            <a:avLst/>
          </a:prstGeom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9432233" y="2594450"/>
            <a:ext cx="0" cy="809912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 flipV="1">
            <a:off x="9695543" y="2589287"/>
            <a:ext cx="319314" cy="910967"/>
          </a:xfrm>
          <a:prstGeom prst="straightConnector1">
            <a:avLst/>
          </a:prstGeom>
          <a:ln w="57150">
            <a:solidFill>
              <a:schemeClr val="accent5"/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9528512" y="3014509"/>
            <a:ext cx="2499705" cy="333168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1750" b="1" dirty="0">
                <a:solidFill>
                  <a:srgbClr val="C00000"/>
                </a:solidFill>
              </a:rPr>
              <a:t>6) </a:t>
            </a:r>
            <a:r>
              <a:rPr lang="es-ES_tradnl" sz="1750" b="1" dirty="0">
                <a:solidFill>
                  <a:srgbClr val="C00000"/>
                </a:solidFill>
              </a:rPr>
              <a:t>“¿</a:t>
            </a:r>
            <a:r>
              <a:rPr lang="es-ES_tradnl" sz="1750" b="1" u="sng" dirty="0">
                <a:solidFill>
                  <a:srgbClr val="C00000"/>
                </a:solidFill>
              </a:rPr>
              <a:t>Dónde has es</a:t>
            </a:r>
            <a:r>
              <a:rPr lang="es-ES_tradnl" sz="1750" b="1" dirty="0">
                <a:solidFill>
                  <a:srgbClr val="C00000"/>
                </a:solidFill>
              </a:rPr>
              <a:t>p</a:t>
            </a:r>
            <a:r>
              <a:rPr lang="es-ES_tradnl" sz="1750" b="1" u="sng" dirty="0">
                <a:solidFill>
                  <a:srgbClr val="C00000"/>
                </a:solidFill>
              </a:rPr>
              <a:t>i</a:t>
            </a:r>
            <a:r>
              <a:rPr lang="es-ES_tradnl" sz="1750" b="1" dirty="0">
                <a:solidFill>
                  <a:srgbClr val="C00000"/>
                </a:solidFill>
              </a:rPr>
              <a:t>g</a:t>
            </a:r>
            <a:r>
              <a:rPr lang="es-ES_tradnl" sz="1750" b="1" u="sng" dirty="0">
                <a:solidFill>
                  <a:srgbClr val="C00000"/>
                </a:solidFill>
              </a:rPr>
              <a:t>ado ho</a:t>
            </a:r>
            <a:r>
              <a:rPr lang="es-ES_tradnl" sz="1750" b="1" dirty="0">
                <a:solidFill>
                  <a:srgbClr val="C00000"/>
                </a:solidFill>
              </a:rPr>
              <a:t>y?” </a:t>
            </a:r>
            <a:r>
              <a:rPr lang="es-ES_tradnl" sz="1750" b="1" dirty="0">
                <a:solidFill>
                  <a:srgbClr val="00B050"/>
                </a:solidFill>
              </a:rPr>
              <a:t>(2:19) </a:t>
            </a:r>
            <a:r>
              <a:rPr lang="es-ES_tradnl" sz="1750" dirty="0"/>
              <a:t> </a:t>
            </a:r>
            <a:br>
              <a:rPr lang="es-ES_tradnl" sz="1750" dirty="0"/>
            </a:br>
            <a:r>
              <a:rPr lang="es-ES_tradnl" sz="1750" b="1" u="sng" dirty="0">
                <a:solidFill>
                  <a:schemeClr val="accent2">
                    <a:lumMod val="75000"/>
                  </a:schemeClr>
                </a:solidFill>
              </a:rPr>
              <a:t>Nota</a:t>
            </a:r>
            <a:r>
              <a:rPr lang="es-ES_tradnl" sz="1750" b="1" dirty="0">
                <a:solidFill>
                  <a:schemeClr val="accent2">
                    <a:lumMod val="75000"/>
                  </a:schemeClr>
                </a:solidFill>
              </a:rPr>
              <a:t>:</a:t>
            </a:r>
            <a:r>
              <a:rPr lang="es-ES_tradnl" sz="1750" dirty="0"/>
              <a:t> </a:t>
            </a:r>
            <a:r>
              <a:rPr lang="es-ES_tradnl" sz="1600" b="1" dirty="0">
                <a:solidFill>
                  <a:schemeClr val="bg2">
                    <a:lumMod val="25000"/>
                  </a:schemeClr>
                </a:solidFill>
              </a:rPr>
              <a:t>Esta temporada nocturna no es parte del mismo ciclo en el que Rut estaba recogiendo. </a:t>
            </a:r>
            <a:r>
              <a:rPr lang="es-ES_tradnl" sz="1750" b="1" dirty="0">
                <a:solidFill>
                  <a:srgbClr val="C00000"/>
                </a:solidFill>
              </a:rPr>
              <a:t/>
            </a:r>
            <a:br>
              <a:rPr lang="es-ES_tradnl" sz="1750" b="1" dirty="0">
                <a:solidFill>
                  <a:srgbClr val="C00000"/>
                </a:solidFill>
              </a:rPr>
            </a:br>
            <a:r>
              <a:rPr lang="es-ES_tradnl" sz="1750" b="1" dirty="0">
                <a:solidFill>
                  <a:srgbClr val="002060"/>
                </a:solidFill>
              </a:rPr>
              <a:t>Esta noche cae en el día 2 - o el </a:t>
            </a:r>
            <a:r>
              <a:rPr lang="es-ES_tradnl" sz="1750" b="1" dirty="0">
                <a:solidFill>
                  <a:srgbClr val="C00000"/>
                </a:solidFill>
              </a:rPr>
              <a:t>próximo día</a:t>
            </a:r>
            <a:r>
              <a:rPr lang="es-ES_tradnl" sz="1750" b="1" dirty="0">
                <a:solidFill>
                  <a:srgbClr val="002060"/>
                </a:solidFill>
              </a:rPr>
              <a:t> según la teoría de </a:t>
            </a:r>
            <a:br>
              <a:rPr lang="es-ES_tradnl" sz="1750" b="1" dirty="0">
                <a:solidFill>
                  <a:srgbClr val="002060"/>
                </a:solidFill>
              </a:rPr>
            </a:br>
            <a:r>
              <a:rPr lang="es-ES_tradnl" sz="1750" b="1" i="1" u="sng" dirty="0">
                <a:solidFill>
                  <a:schemeClr val="accent5">
                    <a:lumMod val="75000"/>
                  </a:schemeClr>
                </a:solidFill>
                <a:latin typeface="Eras Bold ITC" pitchFamily="34" charset="0"/>
              </a:rPr>
              <a:t>Puesta de Sol</a:t>
            </a:r>
            <a:r>
              <a:rPr lang="es-ES_tradnl" sz="1750" b="1" i="1" dirty="0">
                <a:solidFill>
                  <a:schemeClr val="accent5">
                    <a:lumMod val="75000"/>
                  </a:schemeClr>
                </a:solidFill>
                <a:latin typeface="Eras Bold ITC" pitchFamily="34" charset="0"/>
              </a:rPr>
              <a:t/>
            </a:r>
            <a:br>
              <a:rPr lang="es-ES_tradnl" sz="1750" b="1" i="1" dirty="0">
                <a:solidFill>
                  <a:schemeClr val="accent5">
                    <a:lumMod val="75000"/>
                  </a:schemeClr>
                </a:solidFill>
                <a:latin typeface="Eras Bold ITC" pitchFamily="34" charset="0"/>
              </a:rPr>
            </a:br>
            <a:r>
              <a:rPr lang="es-ES_tradnl" sz="2400" b="1" i="1" dirty="0">
                <a:solidFill>
                  <a:schemeClr val="accent5">
                    <a:lumMod val="75000"/>
                  </a:schemeClr>
                </a:solidFill>
                <a:latin typeface="Eras Bold ITC" pitchFamily="34" charset="0"/>
              </a:rPr>
              <a:t> ¡</a:t>
            </a:r>
            <a:r>
              <a:rPr lang="es-ES_tradnl" sz="2400" b="1" i="1" u="sng" dirty="0">
                <a:solidFill>
                  <a:schemeClr val="accent5">
                    <a:lumMod val="75000"/>
                  </a:schemeClr>
                </a:solidFill>
                <a:latin typeface="Eras Bold ITC" pitchFamily="34" charset="0"/>
              </a:rPr>
              <a:t>ERROR</a:t>
            </a:r>
            <a:r>
              <a:rPr lang="en-US" sz="2400" b="1" i="1" dirty="0">
                <a:solidFill>
                  <a:schemeClr val="accent5">
                    <a:lumMod val="75000"/>
                  </a:schemeClr>
                </a:solidFill>
                <a:latin typeface="Eras Bold ITC" pitchFamily="34" charset="0"/>
              </a:rPr>
              <a:t>!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157120" y="3014509"/>
            <a:ext cx="1309399" cy="27853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1750" b="1" dirty="0">
                <a:solidFill>
                  <a:srgbClr val="FF0066"/>
                </a:solidFill>
              </a:rPr>
              <a:t>5) Rut </a:t>
            </a:r>
            <a:r>
              <a:rPr lang="en-US" sz="1750" b="1" u="sng" dirty="0">
                <a:solidFill>
                  <a:schemeClr val="accent2">
                    <a:lumMod val="75000"/>
                  </a:schemeClr>
                </a:solidFill>
              </a:rPr>
              <a:t>come 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sz="1750" b="1" u="sng" dirty="0">
                <a:solidFill>
                  <a:schemeClr val="accent2">
                    <a:lumMod val="75000"/>
                  </a:schemeClr>
                </a:solidFill>
              </a:rPr>
              <a:t>rimero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</a:rPr>
              <a:t>,</a:t>
            </a:r>
            <a:r>
              <a:rPr lang="en-US" sz="1750" b="1" u="sng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_tradnl" sz="1750" b="1" dirty="0">
                <a:solidFill>
                  <a:srgbClr val="FF0066"/>
                </a:solidFill>
              </a:rPr>
              <a:t>luego trae el grano para compartir con Noemí</a:t>
            </a:r>
            <a:r>
              <a:rPr lang="en-US" sz="1750" b="1" dirty="0">
                <a:solidFill>
                  <a:srgbClr val="FF0066"/>
                </a:solidFill>
              </a:rPr>
              <a:t>.</a:t>
            </a:r>
          </a:p>
          <a:p>
            <a:pPr algn="ctr"/>
            <a:r>
              <a:rPr lang="en-US" sz="1750" b="1" dirty="0">
                <a:solidFill>
                  <a:srgbClr val="00B050"/>
                </a:solidFill>
              </a:rPr>
              <a:t>Rut 2:18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 flipV="1">
            <a:off x="7643011" y="2332718"/>
            <a:ext cx="1681562" cy="808741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5988581" y="2972445"/>
            <a:ext cx="1981854" cy="2516073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17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4) Rut </a:t>
            </a:r>
            <a:r>
              <a:rPr lang="es-ES_tradnl" sz="17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recoge</a:t>
            </a:r>
            <a:r>
              <a:rPr lang="en-US" sz="17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hasta </a:t>
            </a:r>
            <a:r>
              <a:rPr lang="en-US" sz="1750" b="1" dirty="0">
                <a:solidFill>
                  <a:schemeClr val="accent4">
                    <a:lumMod val="50000"/>
                  </a:schemeClr>
                </a:solidFill>
              </a:rPr>
              <a:t>“</a:t>
            </a:r>
            <a:r>
              <a:rPr lang="en-US" sz="1750" b="1" u="sng" dirty="0">
                <a:solidFill>
                  <a:schemeClr val="accent4">
                    <a:lumMod val="50000"/>
                  </a:schemeClr>
                </a:solidFill>
              </a:rPr>
              <a:t>la</a:t>
            </a:r>
            <a:r>
              <a:rPr lang="es-ES_tradnl" sz="1750" b="1" u="sng" dirty="0">
                <a:solidFill>
                  <a:schemeClr val="accent4">
                    <a:lumMod val="50000"/>
                  </a:schemeClr>
                </a:solidFill>
              </a:rPr>
              <a:t> noche</a:t>
            </a:r>
            <a:r>
              <a:rPr lang="en-US" sz="1750" b="1" dirty="0">
                <a:solidFill>
                  <a:schemeClr val="accent4">
                    <a:lumMod val="50000"/>
                  </a:schemeClr>
                </a:solidFill>
              </a:rPr>
              <a:t>,” </a:t>
            </a:r>
            <a:r>
              <a:rPr lang="es-ES_tradnl" sz="17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luego </a:t>
            </a:r>
            <a:r>
              <a:rPr lang="es-ES_tradnl" sz="175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</a:t>
            </a:r>
            <a:r>
              <a:rPr lang="es-ES_tradnl" sz="17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</a:t>
            </a:r>
            <a:r>
              <a:rPr lang="es-ES_tradnl" sz="175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ara los es</a:t>
            </a:r>
            <a:r>
              <a:rPr lang="es-ES_tradnl" sz="17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</a:t>
            </a:r>
            <a:r>
              <a:rPr lang="es-ES_tradnl" sz="175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s-ES_tradnl" sz="17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</a:t>
            </a:r>
            <a:r>
              <a:rPr lang="es-ES_tradnl" sz="175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</a:t>
            </a:r>
            <a:r>
              <a:rPr lang="es-ES_tradnl" sz="17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y camina de regreso a la casa de Noemí en la ciudad. </a:t>
            </a:r>
            <a:r>
              <a:rPr lang="en-US" sz="17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7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750" b="1" dirty="0">
                <a:solidFill>
                  <a:srgbClr val="00B050"/>
                </a:solidFill>
              </a:rPr>
              <a:t>Rut 2:17-18</a:t>
            </a:r>
          </a:p>
        </p:txBody>
      </p:sp>
      <p:cxnSp>
        <p:nvCxnSpPr>
          <p:cNvPr id="60" name="Straight Arrow Connector 59"/>
          <p:cNvCxnSpPr/>
          <p:nvPr/>
        </p:nvCxnSpPr>
        <p:spPr>
          <a:xfrm flipV="1">
            <a:off x="2992215" y="2585725"/>
            <a:ext cx="0" cy="61684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271025" y="3005364"/>
            <a:ext cx="1456373" cy="2308324"/>
          </a:xfrm>
          <a:prstGeom prst="rect">
            <a:avLst/>
          </a:prstGeom>
          <a:solidFill>
            <a:srgbClr val="A3E7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</a:rPr>
              <a:t>2) </a:t>
            </a:r>
            <a:r>
              <a:rPr lang="es-ES_tradnl" sz="1600" b="1" dirty="0">
                <a:solidFill>
                  <a:srgbClr val="0070C0"/>
                </a:solidFill>
              </a:rPr>
              <a:t>Booz afirma la posición de Rut para recoger en su campo, y le ofrece agua.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br>
              <a:rPr lang="en-US" sz="1600" b="1" dirty="0">
                <a:solidFill>
                  <a:srgbClr val="0070C0"/>
                </a:solidFill>
              </a:rPr>
            </a:br>
            <a:r>
              <a:rPr lang="en-US" sz="1600" b="1" dirty="0">
                <a:solidFill>
                  <a:srgbClr val="00B050"/>
                </a:solidFill>
              </a:rPr>
              <a:t>Rut 2:9-12  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 flipV="1">
            <a:off x="4868293" y="2583913"/>
            <a:ext cx="0" cy="61684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3970063" y="3006780"/>
            <a:ext cx="1776013" cy="2308324"/>
          </a:xfrm>
          <a:prstGeom prst="rect">
            <a:avLst/>
          </a:prstGeom>
          <a:solidFill>
            <a:srgbClr val="A3E7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</a:rPr>
              <a:t>3) </a:t>
            </a:r>
            <a:r>
              <a:rPr lang="es-ES_tradnl" sz="1600" b="1" dirty="0">
                <a:solidFill>
                  <a:srgbClr val="0070C0"/>
                </a:solidFill>
              </a:rPr>
              <a:t>Booz invita a Rut a comer; ella come y vuelve a trabajar. </a:t>
            </a:r>
            <a:r>
              <a:rPr lang="en-US" sz="1600" b="1" dirty="0">
                <a:solidFill>
                  <a:srgbClr val="0070C0"/>
                </a:solidFill>
              </a:rPr>
              <a:t/>
            </a:r>
            <a:br>
              <a:rPr lang="en-US" sz="1600" b="1" dirty="0">
                <a:solidFill>
                  <a:srgbClr val="0070C0"/>
                </a:solidFill>
              </a:rPr>
            </a:br>
            <a:r>
              <a:rPr lang="es-ES_tradnl" sz="1600" b="1" dirty="0">
                <a:solidFill>
                  <a:srgbClr val="0070C0"/>
                </a:solidFill>
              </a:rPr>
              <a:t>Booz ordena a los hombres que le dejen grano</a:t>
            </a:r>
            <a:r>
              <a:rPr lang="en-US" sz="1600" b="1" dirty="0">
                <a:solidFill>
                  <a:srgbClr val="0070C0"/>
                </a:solidFill>
              </a:rPr>
              <a:t>.</a:t>
            </a:r>
            <a:br>
              <a:rPr lang="en-US" sz="1600" b="1" dirty="0">
                <a:solidFill>
                  <a:srgbClr val="0070C0"/>
                </a:solidFill>
              </a:rPr>
            </a:br>
            <a:r>
              <a:rPr lang="en-US" sz="1600" b="1" dirty="0">
                <a:solidFill>
                  <a:srgbClr val="00B050"/>
                </a:solidFill>
              </a:rPr>
              <a:t>Rut 2:14-16</a:t>
            </a:r>
          </a:p>
        </p:txBody>
      </p:sp>
      <p:sp>
        <p:nvSpPr>
          <p:cNvPr id="2" name="Lightning Bolt 105"/>
          <p:cNvSpPr>
            <a:spLocks noChangeArrowheads="1"/>
          </p:cNvSpPr>
          <p:nvPr/>
        </p:nvSpPr>
        <p:spPr bwMode="auto">
          <a:xfrm rot="5400000">
            <a:off x="5321664" y="5378057"/>
            <a:ext cx="658115" cy="1284670"/>
          </a:xfrm>
          <a:prstGeom prst="lightningBolt">
            <a:avLst/>
          </a:prstGeom>
          <a:gradFill>
            <a:gsLst>
              <a:gs pos="0">
                <a:srgbClr val="FFF200"/>
              </a:gs>
              <a:gs pos="25000">
                <a:srgbClr val="FF7A00"/>
              </a:gs>
              <a:gs pos="52000">
                <a:srgbClr val="FF0300"/>
              </a:gs>
              <a:gs pos="100000">
                <a:srgbClr val="4D0808"/>
              </a:gs>
            </a:gsLst>
            <a:lin ang="5400000" scaled="0"/>
          </a:gra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305608" y="1862781"/>
            <a:ext cx="321004" cy="902218"/>
          </a:xfrm>
          <a:prstGeom prst="rect">
            <a:avLst/>
          </a:prstGeom>
          <a:gradFill flip="none" rotWithShape="1">
            <a:gsLst>
              <a:gs pos="3000">
                <a:schemeClr val="tx1"/>
              </a:gs>
              <a:gs pos="49000">
                <a:schemeClr val="accent6">
                  <a:lumMod val="75000"/>
                </a:schemeClr>
              </a:gs>
              <a:gs pos="92000">
                <a:srgbClr val="FBD388"/>
              </a:gs>
              <a:gs pos="98000">
                <a:srgbClr val="FFFF00"/>
              </a:gs>
              <a:gs pos="73000">
                <a:schemeClr val="accent4">
                  <a:lumMod val="60000"/>
                  <a:lumOff val="40000"/>
                </a:scheme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solidFill>
                <a:schemeClr val="bg1"/>
              </a:solidFill>
            </a:endParaRPr>
          </a:p>
        </p:txBody>
      </p:sp>
      <p:cxnSp>
        <p:nvCxnSpPr>
          <p:cNvPr id="22" name="Straight Connector 21"/>
          <p:cNvCxnSpPr>
            <a:cxnSpLocks/>
          </p:cNvCxnSpPr>
          <p:nvPr/>
        </p:nvCxnSpPr>
        <p:spPr>
          <a:xfrm flipV="1">
            <a:off x="284807" y="1206678"/>
            <a:ext cx="0" cy="1546048"/>
          </a:xfrm>
          <a:prstGeom prst="line">
            <a:avLst/>
          </a:prstGeom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ight Arrow Callout 56"/>
          <p:cNvSpPr/>
          <p:nvPr/>
        </p:nvSpPr>
        <p:spPr>
          <a:xfrm>
            <a:off x="6857968" y="5733398"/>
            <a:ext cx="2474318" cy="1015663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2050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27000">
                    <a:srgbClr val="002060"/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¡</a:t>
            </a:r>
            <a:r>
              <a:rPr lang="es-ES_tradnl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27000">
                    <a:srgbClr val="002060"/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La puesta de sol cambió el día y la fecha!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06659" y="651360"/>
            <a:ext cx="800516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_tradnl" b="1" dirty="0">
                <a:solidFill>
                  <a:schemeClr val="accent2">
                    <a:lumMod val="50000"/>
                  </a:schemeClr>
                </a:solidFill>
                <a:effectLst>
                  <a:glow rad="127000">
                    <a:srgbClr val="A3E7FF"/>
                  </a:glow>
                </a:effectLst>
              </a:rPr>
              <a:t>Cuando los eventos se trazan en un movimiento progresivo hacia adelante, el cuento terminará con los momentos finales en parte </a:t>
            </a:r>
            <a:br>
              <a:rPr lang="es-ES_tradnl" b="1" dirty="0">
                <a:solidFill>
                  <a:schemeClr val="accent2">
                    <a:lumMod val="50000"/>
                  </a:schemeClr>
                </a:solidFill>
                <a:effectLst>
                  <a:glow rad="127000">
                    <a:srgbClr val="A3E7FF"/>
                  </a:glow>
                </a:effectLst>
              </a:rPr>
            </a:br>
            <a:r>
              <a:rPr lang="es-ES_tradnl" b="1" dirty="0">
                <a:solidFill>
                  <a:schemeClr val="accent2">
                    <a:lumMod val="50000"/>
                  </a:schemeClr>
                </a:solidFill>
                <a:effectLst>
                  <a:glow rad="127000">
                    <a:srgbClr val="A3E7FF"/>
                  </a:glow>
                </a:effectLst>
              </a:rPr>
              <a:t>del segundo día.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glow rad="127000">
                    <a:srgbClr val="A3E7FF"/>
                  </a:glow>
                </a:effectLst>
              </a:rPr>
              <a:t>
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01789" y="5315138"/>
            <a:ext cx="4886336" cy="169277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400" b="1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glow rad="127000">
                    <a:srgbClr val="A3E7FF"/>
                  </a:glow>
                </a:effectLst>
                <a:latin typeface="Aharoni" pitchFamily="2" charset="-79"/>
                <a:cs typeface="Aharoni" pitchFamily="2" charset="-79"/>
              </a:rPr>
              <a:t>¡</a:t>
            </a:r>
            <a:r>
              <a:rPr lang="es-ES_tradnl" sz="2400" b="1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glow rad="127000">
                    <a:srgbClr val="A3E7FF"/>
                  </a:glow>
                </a:effectLst>
                <a:latin typeface="Aharoni" pitchFamily="2" charset="-79"/>
                <a:cs typeface="Aharoni" pitchFamily="2" charset="-79"/>
              </a:rPr>
              <a:t>Esta es la primera TORSIÓN en un comienzo de día de la teoría de la Puesta de Sol o Atardecer</a:t>
            </a:r>
            <a:r>
              <a:rPr lang="en-US" sz="2400" b="1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glow rad="127000">
                    <a:srgbClr val="A3E7FF"/>
                  </a:glow>
                </a:effectLst>
                <a:latin typeface="Aharoni" pitchFamily="2" charset="-79"/>
                <a:cs typeface="Aharoni" pitchFamily="2" charset="-79"/>
              </a:rPr>
              <a:t>!</a:t>
            </a:r>
            <a:r>
              <a:rPr lang="en-US" sz="2800" b="1" dirty="0">
                <a:solidFill>
                  <a:srgbClr val="FF0000"/>
                </a:solidFill>
                <a:effectLst>
                  <a:glow rad="127000">
                    <a:srgbClr val="A3E7FF"/>
                  </a:glow>
                </a:effectLst>
                <a:latin typeface="Aharoni" pitchFamily="2" charset="-79"/>
                <a:cs typeface="Aharoni" pitchFamily="2" charset="-79"/>
              </a:rPr>
              <a:t>
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569457" y="703380"/>
            <a:ext cx="14115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dirty="0"/>
              <a:t>Nota: Las gráficas no son de escala</a:t>
            </a:r>
            <a:r>
              <a:rPr lang="en-US" sz="1400" dirty="0"/>
              <a:t>.</a:t>
            </a:r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2015869" y="1805282"/>
            <a:ext cx="1" cy="962214"/>
          </a:xfrm>
          <a:prstGeom prst="line">
            <a:avLst/>
          </a:prstGeom>
          <a:ln w="76200">
            <a:solidFill>
              <a:srgbClr val="FF0066"/>
            </a:solidFill>
          </a:ln>
          <a:effectLst>
            <a:glow rad="127000">
              <a:schemeClr val="accent5">
                <a:lumMod val="20000"/>
                <a:lumOff val="8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2009840" y="2690342"/>
            <a:ext cx="0" cy="809912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02583" y="2986706"/>
            <a:ext cx="1664895" cy="14003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1700" b="1" dirty="0">
                <a:solidFill>
                  <a:srgbClr val="FF0066"/>
                </a:solidFill>
              </a:rPr>
              <a:t>1) </a:t>
            </a:r>
            <a:r>
              <a:rPr lang="es-ES_tradnl" sz="1700" b="1" dirty="0">
                <a:solidFill>
                  <a:srgbClr val="FF0066"/>
                </a:solidFill>
              </a:rPr>
              <a:t>Rut recoge en la madrugada &lt;boqer&gt;.</a:t>
            </a:r>
            <a:r>
              <a:rPr lang="es-ES_tradnl" sz="1700" b="1" dirty="0"/>
              <a:t/>
            </a:r>
            <a:br>
              <a:rPr lang="es-ES_tradnl" sz="1700" b="1" dirty="0"/>
            </a:br>
            <a:r>
              <a:rPr lang="es-ES_tradnl" sz="1700" b="1" dirty="0">
                <a:solidFill>
                  <a:srgbClr val="00B050"/>
                </a:solidFill>
              </a:rPr>
              <a:t>Rut 2:7</a:t>
            </a:r>
          </a:p>
        </p:txBody>
      </p:sp>
      <p:pic>
        <p:nvPicPr>
          <p:cNvPr id="47" name="Picture 2" descr="D:\2. Dawn Studies TA &amp; CF\8 - Ruth 2 - Ruth's Reply!\Art for 8 - Ruth 2 - Ruth's Reply\ruth_0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263" y="1604535"/>
            <a:ext cx="817242" cy="870943"/>
          </a:xfrm>
          <a:prstGeom prst="rect">
            <a:avLst/>
          </a:prstGeom>
          <a:noFill/>
          <a:effectLst>
            <a:glow rad="406400">
              <a:schemeClr val="accent1">
                <a:lumMod val="40000"/>
                <a:lumOff val="60000"/>
                <a:alpha val="5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536533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45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6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24" grpId="0"/>
      <p:bldP spid="34" grpId="0"/>
      <p:bldP spid="2" grpId="0" animBg="1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5803" y="1855229"/>
            <a:ext cx="5654408" cy="914400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s-ES_tradnl" sz="2400" b="1" dirty="0">
                <a:solidFill>
                  <a:schemeClr val="bg1"/>
                </a:solidFill>
              </a:rPr>
              <a:t>Noche</a:t>
            </a:r>
            <a:endParaRPr lang="es-ES_tradnl" sz="2800" b="1" dirty="0">
              <a:solidFill>
                <a:schemeClr val="bg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05608" y="1862781"/>
            <a:ext cx="321004" cy="902218"/>
          </a:xfrm>
          <a:prstGeom prst="rect">
            <a:avLst/>
          </a:prstGeom>
          <a:gradFill flip="none" rotWithShape="1">
            <a:gsLst>
              <a:gs pos="3000">
                <a:schemeClr val="tx1"/>
              </a:gs>
              <a:gs pos="49000">
                <a:schemeClr val="accent6">
                  <a:lumMod val="75000"/>
                </a:schemeClr>
              </a:gs>
              <a:gs pos="92000">
                <a:srgbClr val="FBD388"/>
              </a:gs>
              <a:gs pos="98000">
                <a:srgbClr val="FFFF00"/>
              </a:gs>
              <a:gs pos="73000">
                <a:schemeClr val="accent4">
                  <a:lumMod val="60000"/>
                  <a:lumOff val="40000"/>
                </a:scheme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solidFill>
                <a:schemeClr val="bg1"/>
              </a:solidFill>
            </a:endParaRPr>
          </a:p>
        </p:txBody>
      </p:sp>
      <p:sp>
        <p:nvSpPr>
          <p:cNvPr id="5" name="Right Bracket 4"/>
          <p:cNvSpPr/>
          <p:nvPr/>
        </p:nvSpPr>
        <p:spPr>
          <a:xfrm rot="16200000">
            <a:off x="5763604" y="-4087155"/>
            <a:ext cx="480836" cy="11404410"/>
          </a:xfrm>
          <a:prstGeom prst="rightBracket">
            <a:avLst>
              <a:gd name="adj" fmla="val 63510"/>
            </a:avLst>
          </a:prstGeom>
          <a:solidFill>
            <a:srgbClr val="A3E7FF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6562257" y="1855229"/>
            <a:ext cx="5162256" cy="91440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      </a:t>
            </a:r>
            <a:r>
              <a:rPr lang="es-ES_tradnl" sz="2800" b="1" dirty="0">
                <a:solidFill>
                  <a:schemeClr val="accent2">
                    <a:lumMod val="50000"/>
                  </a:schemeClr>
                </a:solidFill>
              </a:rPr>
              <a:t>Temporada de Luz </a:t>
            </a:r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11603664" y="6552234"/>
            <a:ext cx="588336" cy="22860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16C96D-555A-4066-BF29-32A5BE0CACF3}" type="slidenum">
              <a:rPr lang="en-US" b="1" smtClean="0">
                <a:solidFill>
                  <a:schemeClr val="tx1"/>
                </a:solidFill>
              </a:rPr>
              <a:pPr/>
              <a:t>3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5608" y="1338256"/>
            <a:ext cx="11392607" cy="715089"/>
          </a:xfrm>
          <a:prstGeom prst="round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s-ES_tradnl" b="1" dirty="0">
                <a:solidFill>
                  <a:srgbClr val="0070C0"/>
                </a:solidFill>
                <a:effectLst>
                  <a:glow rad="127000">
                    <a:srgbClr val="FFFF00"/>
                  </a:glow>
                </a:effectLst>
              </a:rPr>
              <a:t>Este es el primer día en un patrón de ciclo de 24 horas de puesta de sol a puesta de sol</a:t>
            </a:r>
            <a:r>
              <a:rPr lang="en-US" b="1" dirty="0">
                <a:solidFill>
                  <a:srgbClr val="0070C0"/>
                </a:solidFill>
                <a:effectLst>
                  <a:glow rad="127000">
                    <a:srgbClr val="FFFF00"/>
                  </a:glow>
                </a:effectLst>
              </a:rPr>
              <a:t>
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031438" y="595419"/>
            <a:ext cx="1300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s-ES_tradnl" b="1" dirty="0">
                <a:solidFill>
                  <a:srgbClr val="FFC000"/>
                </a:solidFill>
                <a:effectLst>
                  <a:glow rad="127000">
                    <a:srgbClr val="FFFF00"/>
                  </a:glow>
                </a:effectLst>
              </a:rPr>
              <a:t>Puesta</a:t>
            </a:r>
            <a:r>
              <a:rPr lang="en-US" b="1" dirty="0">
                <a:solidFill>
                  <a:srgbClr val="FFC000"/>
                </a:solidFill>
                <a:effectLst>
                  <a:glow rad="127000">
                    <a:srgbClr val="FFFF00"/>
                  </a:glow>
                </a:effectLst>
              </a:rPr>
              <a:t> </a:t>
            </a:r>
            <a:br>
              <a:rPr lang="en-US" b="1" dirty="0">
                <a:solidFill>
                  <a:srgbClr val="FFC000"/>
                </a:solidFill>
                <a:effectLst>
                  <a:glow rad="127000">
                    <a:srgbClr val="FFFF00"/>
                  </a:glow>
                </a:effectLst>
              </a:rPr>
            </a:br>
            <a:r>
              <a:rPr lang="en-US" b="1" dirty="0">
                <a:solidFill>
                  <a:srgbClr val="FFC000"/>
                </a:solidFill>
                <a:effectLst>
                  <a:glow rad="127000">
                    <a:srgbClr val="FFFF00"/>
                  </a:glow>
                </a:effectLst>
              </a:rPr>
              <a:t>de Sol</a:t>
            </a:r>
          </a:p>
        </p:txBody>
      </p:sp>
      <p:cxnSp>
        <p:nvCxnSpPr>
          <p:cNvPr id="39" name="Straight Connector 38"/>
          <p:cNvCxnSpPr>
            <a:cxnSpLocks/>
          </p:cNvCxnSpPr>
          <p:nvPr/>
        </p:nvCxnSpPr>
        <p:spPr>
          <a:xfrm flipV="1">
            <a:off x="11746772" y="1256264"/>
            <a:ext cx="0" cy="1639388"/>
          </a:xfrm>
          <a:prstGeom prst="line">
            <a:avLst/>
          </a:prstGeom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72"/>
          <p:cNvGrpSpPr/>
          <p:nvPr/>
        </p:nvGrpSpPr>
        <p:grpSpPr>
          <a:xfrm>
            <a:off x="646271" y="2046516"/>
            <a:ext cx="5078880" cy="1871628"/>
            <a:chOff x="582263" y="2046516"/>
            <a:chExt cx="5078880" cy="1871628"/>
          </a:xfrm>
        </p:grpSpPr>
        <p:cxnSp>
          <p:nvCxnSpPr>
            <p:cNvPr id="50" name="Straight Arrow Connector 49"/>
            <p:cNvCxnSpPr/>
            <p:nvPr/>
          </p:nvCxnSpPr>
          <p:spPr>
            <a:xfrm flipH="1" flipV="1">
              <a:off x="582263" y="2046516"/>
              <a:ext cx="1919200" cy="1479810"/>
            </a:xfrm>
            <a:prstGeom prst="straightConnector1">
              <a:avLst/>
            </a:prstGeom>
            <a:ln w="57150">
              <a:solidFill>
                <a:schemeClr val="accent5"/>
              </a:solidFill>
              <a:tailEnd type="arrow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2373416" y="2479289"/>
              <a:ext cx="3287727" cy="143885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 rtlCol="0">
              <a:spAutoFit/>
              <a:sp3d extrusionH="57150">
                <a:bevelT w="38100" h="38100"/>
              </a:sp3d>
            </a:bodyPr>
            <a:lstStyle/>
            <a:p>
              <a:pPr algn="ctr"/>
              <a:r>
                <a:rPr lang="en-US" sz="1750" b="1" dirty="0">
                  <a:solidFill>
                    <a:srgbClr val="C00000"/>
                  </a:solidFill>
                </a:rPr>
                <a:t>6) “¿</a:t>
              </a:r>
              <a:r>
                <a:rPr lang="en-US" sz="1750" b="1" u="sng" dirty="0">
                  <a:solidFill>
                    <a:srgbClr val="C00000"/>
                  </a:solidFill>
                </a:rPr>
                <a:t>Dónde has </a:t>
              </a:r>
              <a:r>
                <a:rPr lang="es-ES_tradnl" sz="1750" b="1" u="sng" dirty="0">
                  <a:solidFill>
                    <a:srgbClr val="C00000"/>
                  </a:solidFill>
                </a:rPr>
                <a:t>espi</a:t>
              </a:r>
              <a:r>
                <a:rPr lang="es-ES_tradnl" sz="1750" b="1" dirty="0">
                  <a:solidFill>
                    <a:srgbClr val="C00000"/>
                  </a:solidFill>
                </a:rPr>
                <a:t>g</a:t>
              </a:r>
              <a:r>
                <a:rPr lang="es-ES_tradnl" sz="1750" b="1" u="sng" dirty="0">
                  <a:solidFill>
                    <a:srgbClr val="C00000"/>
                  </a:solidFill>
                </a:rPr>
                <a:t>ado</a:t>
              </a:r>
              <a:r>
                <a:rPr lang="en-US" sz="1750" b="1" u="sng" dirty="0">
                  <a:solidFill>
                    <a:srgbClr val="C00000"/>
                  </a:solidFill>
                </a:rPr>
                <a:t> ho</a:t>
              </a:r>
              <a:r>
                <a:rPr lang="en-US" sz="1750" b="1" dirty="0">
                  <a:solidFill>
                    <a:srgbClr val="C00000"/>
                  </a:solidFill>
                </a:rPr>
                <a:t>y?” </a:t>
              </a:r>
              <a:r>
                <a:rPr lang="en-US" sz="1750" b="1" dirty="0">
                  <a:solidFill>
                    <a:srgbClr val="00B050"/>
                  </a:solidFill>
                </a:rPr>
                <a:t>(2:19) </a:t>
              </a:r>
              <a:r>
                <a:rPr lang="en-US" sz="1750" dirty="0"/>
                <a:t> </a:t>
              </a:r>
            </a:p>
            <a:p>
              <a:pPr algn="ctr"/>
              <a:r>
                <a:rPr lang="es-ES_tradnl" sz="1750" b="1" dirty="0">
                  <a:solidFill>
                    <a:srgbClr val="FF0000"/>
                  </a:solidFill>
                  <a:latin typeface="Eras Bold ITC" pitchFamily="34" charset="0"/>
                </a:rPr>
                <a:t>¿Es este punto del tiempo en la parte de la gráfica de “hoy" de Rut?</a:t>
              </a:r>
              <a:endParaRPr lang="es-ES_tradnl" sz="2400" b="1" dirty="0">
                <a:solidFill>
                  <a:srgbClr val="FF0000"/>
                </a:solidFill>
                <a:latin typeface="Eras Bold ITC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66110" y="2750512"/>
            <a:ext cx="1890870" cy="2962430"/>
            <a:chOff x="7326446" y="2436981"/>
            <a:chExt cx="1890870" cy="2962430"/>
          </a:xfrm>
        </p:grpSpPr>
        <p:cxnSp>
          <p:nvCxnSpPr>
            <p:cNvPr id="49" name="Straight Arrow Connector 48"/>
            <p:cNvCxnSpPr/>
            <p:nvPr/>
          </p:nvCxnSpPr>
          <p:spPr>
            <a:xfrm flipH="1" flipV="1">
              <a:off x="7326446" y="2436981"/>
              <a:ext cx="928740" cy="879829"/>
            </a:xfrm>
            <a:prstGeom prst="straightConnector1">
              <a:avLst/>
            </a:prstGeom>
            <a:ln w="57150">
              <a:solidFill>
                <a:schemeClr val="accent5">
                  <a:lumMod val="60000"/>
                  <a:lumOff val="40000"/>
                </a:schemeClr>
              </a:solidFill>
              <a:tailEnd type="arrow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8169854" y="3152642"/>
              <a:ext cx="1047462" cy="224676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 rtlCol="0">
              <a:spAutoFit/>
              <a:sp3d extrusionH="57150">
                <a:bevelT w="38100" h="38100"/>
              </a:sp3d>
            </a:bodyPr>
            <a:lstStyle/>
            <a:p>
              <a:pPr algn="ctr"/>
              <a:r>
                <a:rPr lang="en-US" sz="1400" b="1" dirty="0">
                  <a:solidFill>
                    <a:srgbClr val="FF0066"/>
                  </a:solidFill>
                </a:rPr>
                <a:t>5) </a:t>
              </a:r>
              <a:r>
                <a:rPr lang="es-ES_tradnl" sz="1400" b="1" dirty="0">
                  <a:solidFill>
                    <a:srgbClr val="FF0066"/>
                  </a:solidFill>
                </a:rPr>
                <a:t>Rut </a:t>
              </a:r>
              <a:r>
                <a:rPr lang="es-ES_tradnl" sz="1400" b="1" u="sng" dirty="0">
                  <a:solidFill>
                    <a:srgbClr val="FF0066"/>
                  </a:solidFill>
                </a:rPr>
                <a:t>come </a:t>
              </a:r>
              <a:r>
                <a:rPr lang="es-ES_tradnl" sz="1400" b="1" dirty="0">
                  <a:solidFill>
                    <a:srgbClr val="FF0066"/>
                  </a:solidFill>
                </a:rPr>
                <a:t>p</a:t>
              </a:r>
              <a:r>
                <a:rPr lang="es-ES_tradnl" sz="1400" b="1" u="sng" dirty="0">
                  <a:solidFill>
                    <a:srgbClr val="FF0066"/>
                  </a:solidFill>
                </a:rPr>
                <a:t>rimero</a:t>
              </a:r>
              <a:r>
                <a:rPr lang="es-ES_tradnl" sz="1400" b="1" dirty="0">
                  <a:solidFill>
                    <a:srgbClr val="FF0066"/>
                  </a:solidFill>
                </a:rPr>
                <a:t>, </a:t>
              </a:r>
              <a:r>
                <a:rPr lang="es-ES_tradnl" sz="1400" b="1" u="sng" dirty="0">
                  <a:solidFill>
                    <a:srgbClr val="FF0066"/>
                  </a:solidFill>
                </a:rPr>
                <a:t>lue</a:t>
              </a:r>
              <a:r>
                <a:rPr lang="es-ES_tradnl" sz="1400" b="1" dirty="0">
                  <a:solidFill>
                    <a:srgbClr val="FF0066"/>
                  </a:solidFill>
                </a:rPr>
                <a:t>g</a:t>
              </a:r>
              <a:r>
                <a:rPr lang="es-ES_tradnl" sz="1400" b="1" u="sng" dirty="0">
                  <a:solidFill>
                    <a:srgbClr val="FF0066"/>
                  </a:solidFill>
                </a:rPr>
                <a:t>o</a:t>
              </a:r>
              <a:r>
                <a:rPr lang="es-ES_tradnl" sz="1400" b="1" dirty="0">
                  <a:solidFill>
                    <a:srgbClr val="FF0066"/>
                  </a:solidFill>
                </a:rPr>
                <a:t> comparte los granos con Noemí –cerca de la </a:t>
              </a:r>
              <a:r>
                <a:rPr lang="es-ES_tradnl" sz="1400" b="1" dirty="0">
                  <a:solidFill>
                    <a:srgbClr val="002060"/>
                  </a:solidFill>
                </a:rPr>
                <a:t>Noche.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556855" y="2703507"/>
            <a:ext cx="1456373" cy="2727963"/>
            <a:chOff x="3000625" y="2585725"/>
            <a:chExt cx="1456373" cy="2727963"/>
          </a:xfrm>
        </p:grpSpPr>
        <p:cxnSp>
          <p:nvCxnSpPr>
            <p:cNvPr id="60" name="Straight Arrow Connector 59"/>
            <p:cNvCxnSpPr/>
            <p:nvPr/>
          </p:nvCxnSpPr>
          <p:spPr>
            <a:xfrm flipV="1">
              <a:off x="3245143" y="2585725"/>
              <a:ext cx="0" cy="61684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3000625" y="3005364"/>
              <a:ext cx="1456373" cy="2308324"/>
            </a:xfrm>
            <a:prstGeom prst="rect">
              <a:avLst/>
            </a:prstGeom>
            <a:solidFill>
              <a:srgbClr val="A3E7FF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 rtlCol="0">
              <a:spAutoFit/>
              <a:sp3d extrusionH="57150">
                <a:bevelT w="38100" h="38100"/>
              </a:sp3d>
            </a:bodyPr>
            <a:lstStyle/>
            <a:p>
              <a:pPr algn="ctr"/>
              <a:r>
                <a:rPr lang="en-US" sz="1600" b="1" dirty="0">
                  <a:solidFill>
                    <a:srgbClr val="0070C0"/>
                  </a:solidFill>
                </a:rPr>
                <a:t>2) </a:t>
              </a:r>
              <a:r>
                <a:rPr lang="es-ES_tradnl" sz="1600" b="1" dirty="0">
                  <a:solidFill>
                    <a:srgbClr val="0070C0"/>
                  </a:solidFill>
                </a:rPr>
                <a:t>Booz afirma la posición de Rut para recoger en su campo, </a:t>
              </a:r>
              <a:br>
                <a:rPr lang="es-ES_tradnl" sz="1600" b="1" dirty="0">
                  <a:solidFill>
                    <a:srgbClr val="0070C0"/>
                  </a:solidFill>
                </a:rPr>
              </a:br>
              <a:r>
                <a:rPr lang="es-ES_tradnl" sz="1600" b="1" dirty="0">
                  <a:solidFill>
                    <a:srgbClr val="0070C0"/>
                  </a:solidFill>
                </a:rPr>
                <a:t>y le ofrece agua. </a:t>
              </a:r>
              <a:br>
                <a:rPr lang="es-ES_tradnl" sz="1600" b="1" dirty="0">
                  <a:solidFill>
                    <a:srgbClr val="0070C0"/>
                  </a:solidFill>
                </a:rPr>
              </a:br>
              <a:r>
                <a:rPr lang="es-ES_tradnl" sz="1600" b="1" dirty="0">
                  <a:solidFill>
                    <a:srgbClr val="00B050"/>
                  </a:solidFill>
                </a:rPr>
                <a:t>Rut 2:9-12  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168341" y="2701695"/>
            <a:ext cx="1776013" cy="2731191"/>
            <a:chOff x="4670479" y="2583913"/>
            <a:chExt cx="1776013" cy="2731191"/>
          </a:xfrm>
        </p:grpSpPr>
        <p:cxnSp>
          <p:nvCxnSpPr>
            <p:cNvPr id="62" name="Straight Arrow Connector 61"/>
            <p:cNvCxnSpPr/>
            <p:nvPr/>
          </p:nvCxnSpPr>
          <p:spPr>
            <a:xfrm flipV="1">
              <a:off x="4761285" y="2583913"/>
              <a:ext cx="0" cy="61684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4670479" y="3006780"/>
              <a:ext cx="1776013" cy="2308324"/>
            </a:xfrm>
            <a:prstGeom prst="rect">
              <a:avLst/>
            </a:prstGeom>
            <a:solidFill>
              <a:srgbClr val="A3E7FF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 rtlCol="0">
              <a:spAutoFit/>
              <a:sp3d extrusionH="57150">
                <a:bevelT w="38100" h="38100"/>
              </a:sp3d>
            </a:bodyPr>
            <a:lstStyle/>
            <a:p>
              <a:pPr algn="ctr"/>
              <a:r>
                <a:rPr lang="en-US" sz="1600" b="1" dirty="0">
                  <a:solidFill>
                    <a:srgbClr val="0070C0"/>
                  </a:solidFill>
                </a:rPr>
                <a:t>3) </a:t>
              </a:r>
              <a:r>
                <a:rPr lang="es-ES_tradnl" sz="1600" b="1" dirty="0">
                  <a:solidFill>
                    <a:srgbClr val="0070C0"/>
                  </a:solidFill>
                </a:rPr>
                <a:t>Booz invita</a:t>
              </a:r>
              <a:br>
                <a:rPr lang="es-ES_tradnl" sz="1600" b="1" dirty="0">
                  <a:solidFill>
                    <a:srgbClr val="0070C0"/>
                  </a:solidFill>
                </a:rPr>
              </a:br>
              <a:r>
                <a:rPr lang="es-ES_tradnl" sz="1600" b="1" dirty="0">
                  <a:solidFill>
                    <a:srgbClr val="0070C0"/>
                  </a:solidFill>
                </a:rPr>
                <a:t> a Rut a comer; come y vuelve</a:t>
              </a:r>
              <a:br>
                <a:rPr lang="es-ES_tradnl" sz="1600" b="1" dirty="0">
                  <a:solidFill>
                    <a:srgbClr val="0070C0"/>
                  </a:solidFill>
                </a:rPr>
              </a:br>
              <a:r>
                <a:rPr lang="es-ES_tradnl" sz="1600" b="1" dirty="0">
                  <a:solidFill>
                    <a:srgbClr val="0070C0"/>
                  </a:solidFill>
                </a:rPr>
                <a:t> a trabajar.  </a:t>
              </a:r>
              <a:br>
                <a:rPr lang="es-ES_tradnl" sz="1600" b="1" dirty="0">
                  <a:solidFill>
                    <a:srgbClr val="0070C0"/>
                  </a:solidFill>
                </a:rPr>
              </a:br>
              <a:r>
                <a:rPr lang="es-ES_tradnl" sz="1600" b="1" dirty="0">
                  <a:solidFill>
                    <a:srgbClr val="0070C0"/>
                  </a:solidFill>
                </a:rPr>
                <a:t>Booz ordena a los hombres que le dejen grano para recoger.</a:t>
              </a:r>
              <a:br>
                <a:rPr lang="es-ES_tradnl" sz="1600" b="1" dirty="0">
                  <a:solidFill>
                    <a:srgbClr val="0070C0"/>
                  </a:solidFill>
                </a:rPr>
              </a:br>
              <a:r>
                <a:rPr lang="es-ES_tradnl" sz="1600" b="1" dirty="0">
                  <a:solidFill>
                    <a:srgbClr val="00B050"/>
                  </a:solidFill>
                </a:rPr>
                <a:t>Rut 2:14-16</a:t>
              </a:r>
            </a:p>
          </p:txBody>
        </p:sp>
      </p:grpSp>
      <p:cxnSp>
        <p:nvCxnSpPr>
          <p:cNvPr id="22" name="Straight Connector 21"/>
          <p:cNvCxnSpPr>
            <a:cxnSpLocks/>
          </p:cNvCxnSpPr>
          <p:nvPr/>
        </p:nvCxnSpPr>
        <p:spPr>
          <a:xfrm flipV="1">
            <a:off x="284807" y="1268234"/>
            <a:ext cx="0" cy="1523403"/>
          </a:xfrm>
          <a:prstGeom prst="line">
            <a:avLst/>
          </a:prstGeom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082404" y="3115103"/>
            <a:ext cx="9934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dirty="0"/>
              <a:t>Nota: Las gráficas no son de escala</a:t>
            </a:r>
            <a:r>
              <a:rPr lang="en-US" sz="1400" dirty="0"/>
              <a:t>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0" y="59312"/>
            <a:ext cx="1224463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Rut 2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[</a:t>
            </a:r>
            <a:r>
              <a:rPr lang="es-ES_tradnl" sz="28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Gráfica 2 de 3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]: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s-ES_tradnl" sz="3200" b="1" dirty="0">
                <a:solidFill>
                  <a:srgbClr val="FF0000"/>
                </a:solidFill>
                <a:latin typeface="+mj-lt"/>
              </a:rPr>
              <a:t>2a prueba de la teoría de Puesta de Sol</a:t>
            </a:r>
            <a:endParaRPr lang="es-ES_tradnl" sz="3200" b="1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80211" y="1857781"/>
            <a:ext cx="263758" cy="914400"/>
          </a:xfrm>
          <a:prstGeom prst="rect">
            <a:avLst/>
          </a:prstGeom>
          <a:gradFill flip="none" rotWithShape="1">
            <a:gsLst>
              <a:gs pos="0">
                <a:srgbClr val="000040"/>
              </a:gs>
              <a:gs pos="9000">
                <a:srgbClr val="400040"/>
              </a:gs>
              <a:gs pos="54000">
                <a:srgbClr val="8F0040"/>
              </a:gs>
              <a:gs pos="82000">
                <a:srgbClr val="F27300"/>
              </a:gs>
              <a:gs pos="100000">
                <a:srgbClr val="FFBF00"/>
              </a:gs>
            </a:gsLst>
            <a:lin ang="0" scaled="0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solidFill>
                <a:schemeClr val="bg1"/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 flipV="1">
            <a:off x="9270294" y="1995433"/>
            <a:ext cx="0" cy="633992"/>
          </a:xfrm>
          <a:prstGeom prst="line">
            <a:avLst/>
          </a:prstGeom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6195901" y="1805282"/>
            <a:ext cx="1" cy="962214"/>
          </a:xfrm>
          <a:prstGeom prst="line">
            <a:avLst/>
          </a:prstGeom>
          <a:ln w="76200">
            <a:solidFill>
              <a:srgbClr val="FF0066"/>
            </a:solidFill>
          </a:ln>
          <a:effectLst>
            <a:glow rad="127000">
              <a:schemeClr val="accent5">
                <a:lumMod val="20000"/>
                <a:lumOff val="8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5865779" y="2778940"/>
            <a:ext cx="1521833" cy="1755115"/>
            <a:chOff x="1390231" y="2690342"/>
            <a:chExt cx="1664895" cy="1755115"/>
          </a:xfrm>
        </p:grpSpPr>
        <p:cxnSp>
          <p:nvCxnSpPr>
            <p:cNvPr id="51" name="Straight Arrow Connector 50"/>
            <p:cNvCxnSpPr/>
            <p:nvPr/>
          </p:nvCxnSpPr>
          <p:spPr>
            <a:xfrm flipV="1">
              <a:off x="1751641" y="2690342"/>
              <a:ext cx="0" cy="809912"/>
            </a:xfrm>
            <a:prstGeom prst="straightConnector1">
              <a:avLst/>
            </a:prstGeom>
            <a:ln w="57150">
              <a:solidFill>
                <a:schemeClr val="accent5">
                  <a:lumMod val="60000"/>
                  <a:lumOff val="40000"/>
                </a:schemeClr>
              </a:solidFill>
              <a:tailEnd type="arrow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1390231" y="3045074"/>
              <a:ext cx="1664895" cy="140038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 rtlCol="0">
              <a:spAutoFit/>
              <a:sp3d extrusionH="57150">
                <a:bevelT w="38100" h="38100"/>
              </a:sp3d>
            </a:bodyPr>
            <a:lstStyle/>
            <a:p>
              <a:pPr algn="ctr"/>
              <a:r>
                <a:rPr lang="en-US" sz="1700" b="1" dirty="0">
                  <a:solidFill>
                    <a:srgbClr val="FF0066"/>
                  </a:solidFill>
                </a:rPr>
                <a:t>1) </a:t>
              </a:r>
              <a:r>
                <a:rPr lang="es-ES_tradnl" sz="1700" b="1" dirty="0">
                  <a:solidFill>
                    <a:srgbClr val="FF0066"/>
                  </a:solidFill>
                </a:rPr>
                <a:t>Rut espiga en la madrugada &lt;boqer&gt;.</a:t>
              </a:r>
              <a:r>
                <a:rPr lang="es-ES_tradnl" sz="1700" b="1" dirty="0"/>
                <a:t/>
              </a:r>
              <a:br>
                <a:rPr lang="es-ES_tradnl" sz="1700" b="1" dirty="0"/>
              </a:br>
              <a:r>
                <a:rPr lang="es-ES_tradnl" sz="1700" b="1" dirty="0">
                  <a:solidFill>
                    <a:srgbClr val="00B050"/>
                  </a:solidFill>
                </a:rPr>
                <a:t>Rut 2:7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38046" y="2627042"/>
            <a:ext cx="1080322" cy="3448192"/>
            <a:chOff x="6111414" y="2583914"/>
            <a:chExt cx="1080322" cy="3448192"/>
          </a:xfrm>
        </p:grpSpPr>
        <p:cxnSp>
          <p:nvCxnSpPr>
            <p:cNvPr id="58" name="Straight Arrow Connector 57"/>
            <p:cNvCxnSpPr/>
            <p:nvPr/>
          </p:nvCxnSpPr>
          <p:spPr>
            <a:xfrm flipV="1">
              <a:off x="6295427" y="2583914"/>
              <a:ext cx="0" cy="899284"/>
            </a:xfrm>
            <a:prstGeom prst="straightConnector1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6111414" y="3369839"/>
              <a:ext cx="1080322" cy="2662267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 rtlCol="0">
              <a:spAutoFit/>
              <a:sp3d extrusionH="57150">
                <a:bevelT w="38100" h="38100"/>
              </a:sp3d>
            </a:bodyPr>
            <a:lstStyle/>
            <a:p>
              <a:pPr algn="ctr"/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4) </a:t>
              </a:r>
              <a:r>
                <a:rPr lang="es-ES_tradnl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Rut espiga </a:t>
              </a:r>
              <a:r>
                <a:rPr lang="es-ES_tradnl" sz="1600" b="1" dirty="0">
                  <a:solidFill>
                    <a:schemeClr val="accent4">
                      <a:lumMod val="50000"/>
                    </a:schemeClr>
                  </a:solidFill>
                </a:rPr>
                <a:t>“</a:t>
              </a:r>
              <a:r>
                <a:rPr lang="es-ES_tradnl" sz="1400" b="1" u="sng" dirty="0">
                  <a:solidFill>
                    <a:schemeClr val="accent4">
                      <a:lumMod val="50000"/>
                    </a:schemeClr>
                  </a:solidFill>
                </a:rPr>
                <a:t>hasta la noche</a:t>
              </a:r>
              <a:r>
                <a:rPr lang="es-ES_tradnl" sz="1400" b="1" dirty="0">
                  <a:solidFill>
                    <a:schemeClr val="accent4">
                      <a:lumMod val="50000"/>
                    </a:schemeClr>
                  </a:solidFill>
                </a:rPr>
                <a:t>,” </a:t>
              </a:r>
              <a:r>
                <a:rPr lang="es-ES_tradnl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entonces desgrana</a:t>
              </a:r>
              <a:r>
                <a:rPr lang="es-ES_tradnl" sz="14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s-ES_tradnl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los granos, y camina hasta la casa de Noemí. </a:t>
              </a:r>
              <a:br>
                <a:rPr lang="es-ES_tradnl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es-ES_tradnl" sz="1100" b="1" dirty="0">
                  <a:solidFill>
                    <a:srgbClr val="00B050"/>
                  </a:solidFill>
                </a:rPr>
                <a:t>Rut 2:17-18</a:t>
              </a: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5865779" y="4782393"/>
            <a:ext cx="1521833" cy="92333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solidFill>
                  <a:srgbClr val="FF0066"/>
                </a:solidFill>
              </a:rPr>
              <a:t>¿</a:t>
            </a:r>
            <a:r>
              <a:rPr lang="es-ES_tradnl" b="1" dirty="0">
                <a:solidFill>
                  <a:srgbClr val="FF0066"/>
                </a:solidFill>
              </a:rPr>
              <a:t>Dónde está boqer en la gráfica</a:t>
            </a:r>
            <a:r>
              <a:rPr lang="en-US" b="1" dirty="0">
                <a:solidFill>
                  <a:srgbClr val="FF0066"/>
                </a:solidFill>
              </a:rPr>
              <a:t>?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914827" y="5884619"/>
            <a:ext cx="1521833" cy="923330"/>
          </a:xfrm>
          <a:prstGeom prst="rect">
            <a:avLst/>
          </a:prstGeom>
          <a:solidFill>
            <a:srgbClr val="A3E7FF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¿Dónde </a:t>
            </a:r>
            <a:r>
              <a:rPr lang="es-ES_tradnl" b="1" dirty="0">
                <a:solidFill>
                  <a:srgbClr val="0070C0"/>
                </a:solidFill>
              </a:rPr>
              <a:t>está</a:t>
            </a:r>
            <a:r>
              <a:rPr lang="en-US" b="1" dirty="0">
                <a:solidFill>
                  <a:srgbClr val="0070C0"/>
                </a:solidFill>
              </a:rPr>
              <a:t> el </a:t>
            </a:r>
            <a:r>
              <a:rPr lang="es-ES_tradnl" b="1" dirty="0">
                <a:solidFill>
                  <a:srgbClr val="0070C0"/>
                </a:solidFill>
              </a:rPr>
              <a:t>mediodía</a:t>
            </a:r>
            <a:r>
              <a:rPr lang="en-US" b="1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529423" y="5875673"/>
            <a:ext cx="1568102" cy="923330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¿</a:t>
            </a:r>
            <a:r>
              <a:rPr lang="es-ES_tradnl" b="1" dirty="0">
                <a:solidFill>
                  <a:schemeClr val="accent4">
                    <a:lumMod val="75000"/>
                  </a:schemeClr>
                </a:solidFill>
              </a:rPr>
              <a:t>Dónde está 'ereb en la gráfica?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9174293" y="5861040"/>
            <a:ext cx="2756682" cy="923330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¿</a:t>
            </a:r>
            <a:r>
              <a:rPr lang="es-ES_tradnl" b="1" dirty="0">
                <a:solidFill>
                  <a:schemeClr val="accent4">
                    <a:lumMod val="75000"/>
                  </a:schemeClr>
                </a:solidFill>
              </a:rPr>
              <a:t>Cuando Rut terminó de comer, 'ereb habría terminado?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388278" y="5278010"/>
            <a:ext cx="3445424" cy="1477328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</a:rPr>
              <a:t>Para cuando Rut llega a Noemí, es NOCHE, o muy cerca de ella.  ¿Dónde se coloca la declaración de "hoy" de Noemí?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532672" y="3985984"/>
            <a:ext cx="3116798" cy="20851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1750" b="1" dirty="0">
                <a:solidFill>
                  <a:srgbClr val="C00000"/>
                </a:solidFill>
              </a:rPr>
              <a:t>6a) </a:t>
            </a:r>
            <a:r>
              <a:rPr lang="es-ES_tradnl" sz="1600" b="1" dirty="0">
                <a:solidFill>
                  <a:schemeClr val="accent2">
                    <a:lumMod val="75000"/>
                  </a:schemeClr>
                </a:solidFill>
              </a:rPr>
              <a:t>Nota: </a:t>
            </a:r>
            <a:r>
              <a:rPr lang="es-ES_tradnl" sz="1600" b="1" dirty="0">
                <a:solidFill>
                  <a:schemeClr val="tx2"/>
                </a:solidFill>
              </a:rPr>
              <a:t>Esta temporada nocturna es p</a:t>
            </a:r>
            <a:r>
              <a:rPr lang="es-ES_tradnl" sz="1600" b="1" u="sng" dirty="0">
                <a:solidFill>
                  <a:schemeClr val="tx2"/>
                </a:solidFill>
              </a:rPr>
              <a:t>arte del mismo ciclo</a:t>
            </a:r>
            <a:r>
              <a:rPr lang="es-ES_tradnl" sz="1600" b="1" dirty="0">
                <a:solidFill>
                  <a:schemeClr val="tx2"/>
                </a:solidFill>
              </a:rPr>
              <a:t> en el que Rut estaba recogiendo</a:t>
            </a:r>
            <a:r>
              <a:rPr lang="es-ES_tradnl" sz="1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_tradnl" sz="1600" b="1" dirty="0">
                <a:solidFill>
                  <a:schemeClr val="tx2"/>
                </a:solidFill>
              </a:rPr>
              <a:t>pero ahora 1/2 de los eventos están fuera de orden a pesar de que esto se considera como ”hoy" según </a:t>
            </a:r>
            <a:br>
              <a:rPr lang="es-ES_tradnl" sz="1600" b="1" dirty="0">
                <a:solidFill>
                  <a:schemeClr val="tx2"/>
                </a:solidFill>
              </a:rPr>
            </a:br>
            <a:r>
              <a:rPr lang="es-ES_tradnl" sz="1600" b="1" dirty="0">
                <a:solidFill>
                  <a:schemeClr val="tx2"/>
                </a:solidFill>
              </a:rPr>
              <a:t>la teoría de Atardecer!</a:t>
            </a:r>
            <a:endParaRPr lang="en-US" sz="2400" b="1" i="1" dirty="0">
              <a:solidFill>
                <a:schemeClr val="tx2"/>
              </a:solidFill>
              <a:latin typeface="Eras Bold ITC" pitchFamily="34" charset="0"/>
            </a:endParaRPr>
          </a:p>
        </p:txBody>
      </p:sp>
      <p:sp>
        <p:nvSpPr>
          <p:cNvPr id="74" name="Striped Right Arrow 73"/>
          <p:cNvSpPr/>
          <p:nvPr/>
        </p:nvSpPr>
        <p:spPr>
          <a:xfrm>
            <a:off x="5725151" y="5541414"/>
            <a:ext cx="6021621" cy="444451"/>
          </a:xfrm>
          <a:prstGeom prst="stripedRightArrow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0800000" scaled="1"/>
            <a:tileRect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Striped Right Arrow 74"/>
          <p:cNvSpPr/>
          <p:nvPr/>
        </p:nvSpPr>
        <p:spPr>
          <a:xfrm flipH="1">
            <a:off x="678206" y="1572127"/>
            <a:ext cx="11011995" cy="508541"/>
          </a:xfrm>
          <a:prstGeom prst="stripedRightArrow">
            <a:avLst/>
          </a:prstGeom>
          <a:gradFill flip="none" rotWithShape="1">
            <a:gsLst>
              <a:gs pos="0">
                <a:srgbClr val="000000"/>
              </a:gs>
              <a:gs pos="14000">
                <a:srgbClr val="000040"/>
              </a:gs>
              <a:gs pos="31000">
                <a:srgbClr val="400040"/>
              </a:gs>
              <a:gs pos="47000">
                <a:srgbClr val="8F0040"/>
              </a:gs>
              <a:gs pos="67000">
                <a:srgbClr val="F27300"/>
              </a:gs>
              <a:gs pos="95000">
                <a:srgbClr val="FFBF00"/>
              </a:gs>
            </a:gsLst>
            <a:lin ang="0" scaled="1"/>
            <a:tileRect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0" y="6068713"/>
            <a:ext cx="6543969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_tradnl" sz="2400" b="1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glow rad="127000">
                    <a:srgbClr val="A3E7FF"/>
                  </a:glow>
                </a:effectLst>
                <a:latin typeface="Aharoni" pitchFamily="2" charset="-79"/>
                <a:cs typeface="Aharoni" pitchFamily="2" charset="-79"/>
              </a:rPr>
              <a:t>¡Esta es la segunda TORSIÓN en un comienzo del día de la teoría del Atardecer!</a:t>
            </a:r>
          </a:p>
        </p:txBody>
      </p:sp>
      <p:pic>
        <p:nvPicPr>
          <p:cNvPr id="78" name="Picture 2" descr="D:\2. Dawn Studies TA &amp; CF\8 - Ruth 2 - Ruth's Reply!\Art for 8 - Ruth 2 - Ruth's Reply\ruth_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973" y="1849194"/>
            <a:ext cx="817242" cy="870943"/>
          </a:xfrm>
          <a:prstGeom prst="rect">
            <a:avLst/>
          </a:prstGeom>
          <a:noFill/>
          <a:effectLst>
            <a:glow rad="406400">
              <a:schemeClr val="accent1">
                <a:lumMod val="40000"/>
                <a:lumOff val="60000"/>
                <a:alpha val="5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D:\2. Dawn Studies TA &amp; CF\8 - Ruth 2 - Ruth's Reply!\Art for 8 - Ruth 2 - Ruth's Reply\ruth_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035" y="1441486"/>
            <a:ext cx="817242" cy="870943"/>
          </a:xfrm>
          <a:prstGeom prst="rect">
            <a:avLst/>
          </a:prstGeom>
          <a:noFill/>
          <a:effectLst>
            <a:glow rad="406400">
              <a:schemeClr val="accent1">
                <a:lumMod val="40000"/>
                <a:lumOff val="60000"/>
                <a:alpha val="5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7358DA42-5AAF-BE4A-ACB5-9CA4DFEDF7D8}"/>
              </a:ext>
            </a:extLst>
          </p:cNvPr>
          <p:cNvSpPr txBox="1"/>
          <p:nvPr/>
        </p:nvSpPr>
        <p:spPr>
          <a:xfrm>
            <a:off x="1320293" y="676728"/>
            <a:ext cx="922285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_tradnl" b="1" dirty="0">
                <a:solidFill>
                  <a:srgbClr val="FF0000"/>
                </a:solidFill>
                <a:effectLst>
                  <a:glow rad="127000">
                    <a:srgbClr val="A3E7FF"/>
                  </a:glow>
                </a:effectLst>
              </a:rPr>
              <a:t>Cuando los Eventos se ven obligados a permanecer dentro de UN ciclo de 24 horas, no se pueden trazar en un movimiento progresivo hacia adelante. 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-67880" y="572624"/>
            <a:ext cx="1300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s-ES_tradnl" b="1" dirty="0">
                <a:solidFill>
                  <a:srgbClr val="FFC000"/>
                </a:solidFill>
                <a:effectLst>
                  <a:glow rad="127000">
                    <a:srgbClr val="FFFF00"/>
                  </a:glow>
                </a:effectLst>
              </a:rPr>
              <a:t>Puesta</a:t>
            </a:r>
            <a:r>
              <a:rPr lang="en-US" b="1" dirty="0">
                <a:solidFill>
                  <a:srgbClr val="FFC000"/>
                </a:solidFill>
                <a:effectLst>
                  <a:glow rad="127000">
                    <a:srgbClr val="FFFF00"/>
                  </a:glow>
                </a:effectLst>
              </a:rPr>
              <a:t> </a:t>
            </a:r>
            <a:br>
              <a:rPr lang="en-US" b="1" dirty="0">
                <a:solidFill>
                  <a:srgbClr val="FFC000"/>
                </a:solidFill>
                <a:effectLst>
                  <a:glow rad="127000">
                    <a:srgbClr val="FFFF00"/>
                  </a:glow>
                </a:effectLst>
              </a:rPr>
            </a:br>
            <a:r>
              <a:rPr lang="en-US" b="1" dirty="0">
                <a:solidFill>
                  <a:srgbClr val="FFC000"/>
                </a:solidFill>
                <a:effectLst>
                  <a:glow rad="127000">
                    <a:srgbClr val="FFFF00"/>
                  </a:glow>
                </a:effectLst>
              </a:rPr>
              <a:t>de Sol</a:t>
            </a:r>
          </a:p>
        </p:txBody>
      </p:sp>
    </p:spTree>
    <p:extLst>
      <p:ext uri="{BB962C8B-B14F-4D97-AF65-F5344CB8AC3E}">
        <p14:creationId xmlns:p14="http://schemas.microsoft.com/office/powerpoint/2010/main" val="2816227437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26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00"/>
                            </p:stCondLst>
                            <p:childTnLst>
                              <p:par>
                                <p:cTn id="15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"/>
                            </p:stCondLst>
                            <p:childTnLst>
                              <p:par>
                                <p:cTn id="18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000"/>
                            </p:stCondLst>
                            <p:childTnLst>
                              <p:par>
                                <p:cTn id="21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3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000"/>
                            </p:stCondLst>
                            <p:childTnLst>
                              <p:par>
                                <p:cTn id="2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4" dur="3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4" grpId="0" animBg="1"/>
      <p:bldP spid="75" grpId="0" animBg="1"/>
      <p:bldP spid="75" grpId="1" animBg="1"/>
      <p:bldP spid="76" grpId="0"/>
      <p:bldP spid="7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Straight Arrow Connector 50"/>
          <p:cNvCxnSpPr/>
          <p:nvPr/>
        </p:nvCxnSpPr>
        <p:spPr>
          <a:xfrm flipV="1">
            <a:off x="9305233" y="3010375"/>
            <a:ext cx="0" cy="809912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9695543" y="3005212"/>
            <a:ext cx="319314" cy="910967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10974098" y="2116829"/>
            <a:ext cx="229354" cy="914400"/>
          </a:xfrm>
          <a:prstGeom prst="rect">
            <a:avLst/>
          </a:prstGeom>
          <a:gradFill flip="none" rotWithShape="1">
            <a:gsLst>
              <a:gs pos="7000">
                <a:srgbClr val="400040"/>
              </a:gs>
              <a:gs pos="50000">
                <a:srgbClr val="8F0040"/>
              </a:gs>
              <a:gs pos="83000">
                <a:srgbClr val="F27300"/>
              </a:gs>
              <a:gs pos="97000">
                <a:srgbClr val="FFBF00"/>
              </a:gs>
            </a:gsLst>
            <a:lin ang="0" scaled="0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2106054"/>
            <a:ext cx="229354" cy="914400"/>
          </a:xfrm>
          <a:prstGeom prst="rect">
            <a:avLst/>
          </a:prstGeom>
          <a:gradFill flip="none" rotWithShape="1">
            <a:gsLst>
              <a:gs pos="7000">
                <a:srgbClr val="400040"/>
              </a:gs>
              <a:gs pos="50000">
                <a:srgbClr val="8F0040"/>
              </a:gs>
              <a:gs pos="83000">
                <a:srgbClr val="F27300"/>
              </a:gs>
              <a:gs pos="97000">
                <a:srgbClr val="FFBF00"/>
              </a:gs>
            </a:gsLst>
            <a:lin ang="0" scaled="0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4154" y="2106054"/>
            <a:ext cx="8669479" cy="91440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         </a:t>
            </a:r>
            <a:r>
              <a:rPr lang="es-ES_tradnl" sz="2800" b="1" dirty="0">
                <a:solidFill>
                  <a:schemeClr val="accent2">
                    <a:lumMod val="75000"/>
                  </a:schemeClr>
                </a:solidFill>
              </a:rPr>
              <a:t>Rut espiga durante la temporada de luz</a:t>
            </a:r>
          </a:p>
        </p:txBody>
      </p:sp>
      <p:sp>
        <p:nvSpPr>
          <p:cNvPr id="5" name="Right Brace 4"/>
          <p:cNvSpPr/>
          <p:nvPr/>
        </p:nvSpPr>
        <p:spPr>
          <a:xfrm rot="16200000">
            <a:off x="5320766" y="-3480259"/>
            <a:ext cx="563440" cy="10595373"/>
          </a:xfrm>
          <a:prstGeom prst="rightBrace">
            <a:avLst>
              <a:gd name="adj1" fmla="val 63878"/>
              <a:gd name="adj2" fmla="val 43112"/>
            </a:avLst>
          </a:prstGeom>
          <a:solidFill>
            <a:srgbClr val="A3E7FF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869799" y="1391692"/>
            <a:ext cx="0" cy="1571858"/>
          </a:xfrm>
          <a:prstGeom prst="line">
            <a:avLst/>
          </a:prstGeom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9470706" y="2106054"/>
            <a:ext cx="1429468" cy="914400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solidFill>
                  <a:schemeClr val="bg1"/>
                </a:solidFill>
              </a:rPr>
              <a:t>Noche</a:t>
            </a:r>
            <a:r>
              <a:rPr lang="en-US" sz="2400" b="1" dirty="0">
                <a:solidFill>
                  <a:schemeClr val="bg1"/>
                </a:solidFill>
              </a:rPr>
              <a:t>         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endParaRPr lang="en-CA" sz="28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224969" y="2113054"/>
            <a:ext cx="245736" cy="914400"/>
          </a:xfrm>
          <a:prstGeom prst="rect">
            <a:avLst/>
          </a:prstGeom>
          <a:gradFill flip="none" rotWithShape="1">
            <a:gsLst>
              <a:gs pos="3000">
                <a:schemeClr val="tx1"/>
              </a:gs>
              <a:gs pos="49000">
                <a:schemeClr val="accent6">
                  <a:lumMod val="75000"/>
                </a:schemeClr>
              </a:gs>
              <a:gs pos="92000">
                <a:srgbClr val="FBD388"/>
              </a:gs>
              <a:gs pos="98000">
                <a:srgbClr val="FFFF00"/>
              </a:gs>
              <a:gs pos="73000">
                <a:schemeClr val="accent4">
                  <a:lumMod val="60000"/>
                  <a:lumOff val="40000"/>
                </a:scheme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1"/>
          <p:cNvSpPr txBox="1">
            <a:spLocks/>
          </p:cNvSpPr>
          <p:nvPr/>
        </p:nvSpPr>
        <p:spPr>
          <a:xfrm>
            <a:off x="11538603" y="6552234"/>
            <a:ext cx="588336" cy="22860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16C96D-555A-4066-BF29-32A5BE0CACF3}" type="slidenum">
              <a:rPr lang="en-US" b="1" smtClean="0">
                <a:solidFill>
                  <a:schemeClr val="tx1"/>
                </a:solidFill>
              </a:rPr>
              <a:pPr/>
              <a:t>4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7198" y="-139311"/>
            <a:ext cx="11514601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Rut 2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[</a:t>
            </a:r>
            <a:r>
              <a:rPr lang="es-ES_tradnl" sz="2800" dirty="0">
                <a:solidFill>
                  <a:schemeClr val="accent2">
                    <a:lumMod val="75000"/>
                  </a:schemeClr>
                </a:solidFill>
              </a:rPr>
              <a:t>Gráfica 3 de 3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]:  </a:t>
            </a:r>
            <a:r>
              <a:rPr lang="es-ES_tradnl" sz="2800" b="1" dirty="0">
                <a:solidFill>
                  <a:srgbClr val="FF0066"/>
                </a:solidFill>
                <a:latin typeface="+mj-lt"/>
              </a:rPr>
              <a:t>Inicio del día en formato de Amanecer</a:t>
            </a:r>
            <a:endParaRPr lang="es-ES_tradnl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76627" y="3020454"/>
            <a:ext cx="0" cy="809912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592484" y="3433530"/>
            <a:ext cx="2230762" cy="2516073"/>
          </a:xfrm>
          <a:prstGeom prst="rect">
            <a:avLst/>
          </a:prstGeom>
          <a:solidFill>
            <a:srgbClr val="A3E7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1750" dirty="0"/>
              <a:t>6) </a:t>
            </a:r>
            <a:r>
              <a:rPr lang="en-US" sz="1750" b="1" dirty="0">
                <a:solidFill>
                  <a:srgbClr val="C00000"/>
                </a:solidFill>
              </a:rPr>
              <a:t>“¿</a:t>
            </a:r>
            <a:r>
              <a:rPr lang="es-ES_tradnl" sz="1750" b="1" u="sng" dirty="0">
                <a:solidFill>
                  <a:srgbClr val="C00000"/>
                </a:solidFill>
              </a:rPr>
              <a:t>Dónde has es</a:t>
            </a:r>
            <a:r>
              <a:rPr lang="es-ES_tradnl" sz="1750" b="1" dirty="0">
                <a:solidFill>
                  <a:srgbClr val="C00000"/>
                </a:solidFill>
              </a:rPr>
              <a:t>p</a:t>
            </a:r>
            <a:r>
              <a:rPr lang="es-ES_tradnl" sz="1750" b="1" u="sng" dirty="0">
                <a:solidFill>
                  <a:srgbClr val="C00000"/>
                </a:solidFill>
              </a:rPr>
              <a:t>i</a:t>
            </a:r>
            <a:r>
              <a:rPr lang="es-ES_tradnl" sz="1750" b="1" dirty="0">
                <a:solidFill>
                  <a:srgbClr val="C00000"/>
                </a:solidFill>
              </a:rPr>
              <a:t>g</a:t>
            </a:r>
            <a:r>
              <a:rPr lang="es-ES_tradnl" sz="1750" b="1" u="sng" dirty="0">
                <a:solidFill>
                  <a:srgbClr val="C00000"/>
                </a:solidFill>
              </a:rPr>
              <a:t>ado ho</a:t>
            </a:r>
            <a:r>
              <a:rPr lang="es-ES_tradnl" sz="1750" b="1" dirty="0">
                <a:solidFill>
                  <a:srgbClr val="C00000"/>
                </a:solidFill>
              </a:rPr>
              <a:t>y?” </a:t>
            </a:r>
            <a:r>
              <a:rPr lang="es-ES_tradnl" sz="1750" b="1" dirty="0">
                <a:solidFill>
                  <a:srgbClr val="00B050"/>
                </a:solidFill>
              </a:rPr>
              <a:t>(2:19) </a:t>
            </a:r>
            <a:r>
              <a:rPr lang="es-ES_tradnl" sz="1750" b="1" dirty="0">
                <a:solidFill>
                  <a:srgbClr val="C00000"/>
                </a:solidFill>
              </a:rPr>
              <a:t>“</a:t>
            </a:r>
            <a:r>
              <a:rPr lang="es-ES_tradnl" sz="1750" b="1" u="sng" dirty="0">
                <a:solidFill>
                  <a:srgbClr val="C00000"/>
                </a:solidFill>
              </a:rPr>
              <a:t>ho</a:t>
            </a:r>
            <a:r>
              <a:rPr lang="es-ES_tradnl" sz="1750" b="1" dirty="0">
                <a:solidFill>
                  <a:srgbClr val="C00000"/>
                </a:solidFill>
              </a:rPr>
              <a:t>y” </a:t>
            </a:r>
            <a:br>
              <a:rPr lang="es-ES_tradnl" sz="1750" b="1" dirty="0">
                <a:solidFill>
                  <a:srgbClr val="C00000"/>
                </a:solidFill>
              </a:rPr>
            </a:br>
            <a:r>
              <a:rPr lang="es-ES_tradnl" sz="1600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[azul arriba]</a:t>
            </a:r>
            <a:r>
              <a:rPr lang="es-ES_tradnl" sz="1600" dirty="0"/>
              <a:t> </a:t>
            </a:r>
            <a:r>
              <a:rPr lang="es-ES_tradnl" sz="1750" b="1" dirty="0">
                <a:solidFill>
                  <a:srgbClr val="002060"/>
                </a:solidFill>
              </a:rPr>
              <a:t>incluye la temporada nocturna en el mismo ciclo que la pregunta de Noemí –</a:t>
            </a:r>
            <a:r>
              <a:rPr lang="es-ES_tradnl" sz="1750" b="1" dirty="0">
                <a:solidFill>
                  <a:schemeClr val="accent5"/>
                </a:solidFill>
              </a:rPr>
              <a:t> </a:t>
            </a:r>
            <a:r>
              <a:rPr lang="es-ES_tradnl" sz="1750" b="1" i="1" dirty="0">
                <a:solidFill>
                  <a:schemeClr val="accent5"/>
                </a:solidFill>
                <a:latin typeface="Eras Bold ITC" panose="020B0907030504020204" pitchFamily="34" charset="0"/>
              </a:rPr>
              <a:t>¡</a:t>
            </a:r>
            <a:r>
              <a:rPr lang="es-ES_tradnl" sz="1750" b="1" i="1" u="sng" dirty="0">
                <a:solidFill>
                  <a:schemeClr val="accent5"/>
                </a:solidFill>
                <a:latin typeface="Eras Bold ITC" pitchFamily="34" charset="0"/>
              </a:rPr>
              <a:t>SIN</a:t>
            </a:r>
            <a:r>
              <a:rPr lang="es-ES_tradnl" sz="1750" b="1" i="1" dirty="0">
                <a:solidFill>
                  <a:schemeClr val="accent5"/>
                </a:solidFill>
              </a:rPr>
              <a:t> </a:t>
            </a:r>
            <a:r>
              <a:rPr lang="es-ES_tradnl" sz="1750" b="1" i="1" u="sng" dirty="0">
                <a:solidFill>
                  <a:schemeClr val="accent5"/>
                </a:solidFill>
                <a:latin typeface="Eras Bold ITC" pitchFamily="34" charset="0"/>
              </a:rPr>
              <a:t>ERROR</a:t>
            </a:r>
            <a:r>
              <a:rPr lang="es-ES_tradnl" sz="1750" b="1" i="1" dirty="0">
                <a:solidFill>
                  <a:schemeClr val="accent5"/>
                </a:solidFill>
                <a:latin typeface="Eras Bold ITC" pitchFamily="34" charset="0"/>
              </a:rPr>
              <a:t>!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077746" y="3429018"/>
            <a:ext cx="1259002" cy="25160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1750" b="1" dirty="0">
                <a:solidFill>
                  <a:srgbClr val="FF0066"/>
                </a:solidFill>
              </a:rPr>
              <a:t>5) </a:t>
            </a:r>
            <a:r>
              <a:rPr lang="es-ES_tradnl" sz="1750" b="1" dirty="0">
                <a:solidFill>
                  <a:srgbClr val="FF0066"/>
                </a:solidFill>
              </a:rPr>
              <a:t>Rut </a:t>
            </a:r>
            <a:r>
              <a:rPr lang="es-ES_tradnl" sz="1750" b="1" u="sng" dirty="0">
                <a:solidFill>
                  <a:srgbClr val="FF0066"/>
                </a:solidFill>
              </a:rPr>
              <a:t>come </a:t>
            </a:r>
            <a:r>
              <a:rPr lang="es-ES_tradnl" sz="1750" b="1" dirty="0">
                <a:solidFill>
                  <a:srgbClr val="FF0066"/>
                </a:solidFill>
              </a:rPr>
              <a:t>p</a:t>
            </a:r>
            <a:r>
              <a:rPr lang="es-ES_tradnl" sz="1750" b="1" u="sng" dirty="0">
                <a:solidFill>
                  <a:srgbClr val="FF0066"/>
                </a:solidFill>
              </a:rPr>
              <a:t>rimero</a:t>
            </a:r>
            <a:r>
              <a:rPr lang="es-ES_tradnl" sz="1750" b="1" dirty="0">
                <a:solidFill>
                  <a:srgbClr val="FF0066"/>
                </a:solidFill>
              </a:rPr>
              <a:t> y</a:t>
            </a:r>
            <a:r>
              <a:rPr lang="es-ES_tradnl" sz="1750" b="1" u="sng" dirty="0">
                <a:solidFill>
                  <a:srgbClr val="FF0066"/>
                </a:solidFill>
              </a:rPr>
              <a:t> </a:t>
            </a:r>
            <a:r>
              <a:rPr lang="es-ES_tradnl" sz="1750" b="1" dirty="0">
                <a:solidFill>
                  <a:srgbClr val="FF0066"/>
                </a:solidFill>
              </a:rPr>
              <a:t>entonces comparte los granos con Noemí.</a:t>
            </a:r>
          </a:p>
          <a:p>
            <a:pPr algn="ctr"/>
            <a:r>
              <a:rPr lang="en-US" sz="1750" b="1" dirty="0">
                <a:solidFill>
                  <a:srgbClr val="00B050"/>
                </a:solidFill>
              </a:rPr>
              <a:t>Rut 2:18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90898" y="3403830"/>
            <a:ext cx="1594879" cy="14003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1700" b="1" dirty="0">
                <a:solidFill>
                  <a:srgbClr val="FF0066"/>
                </a:solidFill>
              </a:rPr>
              <a:t>1) </a:t>
            </a:r>
            <a:r>
              <a:rPr lang="es-ES_tradnl" sz="1700" b="1" dirty="0">
                <a:solidFill>
                  <a:srgbClr val="FF0066"/>
                </a:solidFill>
              </a:rPr>
              <a:t>Rut recoge en la madrugada</a:t>
            </a:r>
          </a:p>
          <a:p>
            <a:pPr algn="ctr"/>
            <a:r>
              <a:rPr lang="es-ES_tradnl" sz="1700" b="1" dirty="0"/>
              <a:t>&lt;</a:t>
            </a:r>
            <a:r>
              <a:rPr lang="es-ES_tradnl" sz="1700" b="1" dirty="0">
                <a:solidFill>
                  <a:schemeClr val="accent5"/>
                </a:solidFill>
              </a:rPr>
              <a:t>boqer</a:t>
            </a:r>
            <a:r>
              <a:rPr lang="es-ES_tradnl" sz="1700" b="1" dirty="0"/>
              <a:t>&gt;.</a:t>
            </a:r>
            <a:br>
              <a:rPr lang="es-ES_tradnl" sz="1700" b="1" dirty="0"/>
            </a:br>
            <a:r>
              <a:rPr lang="es-ES_tradnl" sz="1700" b="1" dirty="0">
                <a:solidFill>
                  <a:srgbClr val="00B050"/>
                </a:solidFill>
              </a:rPr>
              <a:t>Rut 2:7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304800" y="1077219"/>
            <a:ext cx="0" cy="1924431"/>
          </a:xfrm>
          <a:prstGeom prst="line">
            <a:avLst/>
          </a:prstGeom>
          <a:ln w="76200">
            <a:solidFill>
              <a:srgbClr val="FF006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79804" y="1783968"/>
            <a:ext cx="992635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s-ES_tradnl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rgbClr val="FFFF00"/>
                  </a:glow>
                </a:effectLst>
              </a:rPr>
              <a:t>Este es el primer día en un CICLO de 24 horas de amanecer a amanecer
</a:t>
            </a:r>
          </a:p>
        </p:txBody>
      </p:sp>
      <p:sp>
        <p:nvSpPr>
          <p:cNvPr id="30" name="Striped Right Arrow 29"/>
          <p:cNvSpPr/>
          <p:nvPr/>
        </p:nvSpPr>
        <p:spPr>
          <a:xfrm>
            <a:off x="327719" y="6387183"/>
            <a:ext cx="11428851" cy="444451"/>
          </a:xfrm>
          <a:prstGeom prst="stripedRightArrow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0800000" scaled="1"/>
            <a:tileRect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464980" y="6140934"/>
            <a:ext cx="943519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_tradnl" b="1" dirty="0">
                <a:solidFill>
                  <a:schemeClr val="accent2">
                    <a:lumMod val="50000"/>
                  </a:schemeClr>
                </a:solidFill>
                <a:effectLst>
                  <a:glow rad="127000">
                    <a:srgbClr val="A3E7FF"/>
                  </a:glow>
                </a:effectLst>
              </a:rPr>
              <a:t>Todos los eventos tienen un movimiento progresivo perfecto hacia adelante dentro de UN ciclo de 24 horas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glow rad="127000">
                    <a:srgbClr val="A3E7FF"/>
                  </a:glow>
                </a:effectLst>
              </a:rPr>
              <a:t>!</a:t>
            </a:r>
          </a:p>
        </p:txBody>
      </p:sp>
      <p:sp>
        <p:nvSpPr>
          <p:cNvPr id="32" name="Down Arrow Callout 31"/>
          <p:cNvSpPr/>
          <p:nvPr/>
        </p:nvSpPr>
        <p:spPr>
          <a:xfrm>
            <a:off x="327719" y="5065823"/>
            <a:ext cx="1783508" cy="1414463"/>
          </a:xfrm>
          <a:prstGeom prst="downArrowCallou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La puesta de sol NO cambió la fecha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216486" y="2116829"/>
            <a:ext cx="758064" cy="91440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Día</a:t>
            </a:r>
            <a:endParaRPr lang="en-CA" sz="2800" b="1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7604911" y="2723243"/>
            <a:ext cx="1681562" cy="808741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061213" y="3415331"/>
            <a:ext cx="1768615" cy="2785378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1750" b="1" dirty="0">
                <a:solidFill>
                  <a:srgbClr val="FF0066"/>
                </a:solidFill>
              </a:rPr>
              <a:t>4) </a:t>
            </a:r>
            <a:r>
              <a:rPr lang="es-ES_tradnl" sz="1750" b="1" dirty="0">
                <a:solidFill>
                  <a:srgbClr val="FF0066"/>
                </a:solidFill>
              </a:rPr>
              <a:t>Rut recoge </a:t>
            </a:r>
            <a:r>
              <a:rPr lang="es-ES_tradnl" sz="1750" b="1" dirty="0">
                <a:solidFill>
                  <a:schemeClr val="accent4">
                    <a:lumMod val="50000"/>
                  </a:schemeClr>
                </a:solidFill>
              </a:rPr>
              <a:t>“</a:t>
            </a:r>
            <a:r>
              <a:rPr lang="es-ES_tradnl" sz="1750" b="1" u="sng" dirty="0">
                <a:solidFill>
                  <a:schemeClr val="accent4">
                    <a:lumMod val="50000"/>
                  </a:schemeClr>
                </a:solidFill>
              </a:rPr>
              <a:t>hasta la noche</a:t>
            </a:r>
            <a:r>
              <a:rPr lang="es-ES_tradnl" sz="1750" b="1" dirty="0">
                <a:solidFill>
                  <a:schemeClr val="accent4">
                    <a:lumMod val="50000"/>
                  </a:schemeClr>
                </a:solidFill>
              </a:rPr>
              <a:t>,” </a:t>
            </a:r>
            <a:r>
              <a:rPr lang="es-ES_tradnl" sz="1750" b="1" dirty="0">
                <a:solidFill>
                  <a:srgbClr val="FF0066"/>
                </a:solidFill>
              </a:rPr>
              <a:t>desgrana</a:t>
            </a:r>
            <a:r>
              <a:rPr lang="es-ES_tradnl" sz="175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_tradnl" sz="1750" b="1" dirty="0">
                <a:solidFill>
                  <a:srgbClr val="FF0066"/>
                </a:solidFill>
              </a:rPr>
              <a:t>los granos, y camina hasta la casa de Noemí en la cuidad. </a:t>
            </a:r>
            <a:br>
              <a:rPr lang="es-ES_tradnl" sz="1750" b="1" dirty="0">
                <a:solidFill>
                  <a:srgbClr val="FF0066"/>
                </a:solidFill>
              </a:rPr>
            </a:br>
            <a:r>
              <a:rPr lang="es-ES_tradnl" sz="1750" b="1" dirty="0">
                <a:solidFill>
                  <a:srgbClr val="00B050"/>
                </a:solidFill>
              </a:rPr>
              <a:t>Rut 2:17-18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919791" y="3001650"/>
            <a:ext cx="0" cy="61684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49733" y="3403830"/>
            <a:ext cx="1456373" cy="2308324"/>
          </a:xfrm>
          <a:prstGeom prst="rect">
            <a:avLst/>
          </a:prstGeom>
          <a:solidFill>
            <a:srgbClr val="A3E7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</a:rPr>
              <a:t>2) </a:t>
            </a:r>
            <a:r>
              <a:rPr lang="es-ES_tradnl" sz="1600" b="1" dirty="0">
                <a:solidFill>
                  <a:srgbClr val="0070C0"/>
                </a:solidFill>
              </a:rPr>
              <a:t>Booz afirma la posición de Rut para recoger en su campo, </a:t>
            </a:r>
            <a:br>
              <a:rPr lang="es-ES_tradnl" sz="1600" b="1" dirty="0">
                <a:solidFill>
                  <a:srgbClr val="0070C0"/>
                </a:solidFill>
              </a:rPr>
            </a:br>
            <a:r>
              <a:rPr lang="es-ES_tradnl" sz="1600" b="1" dirty="0">
                <a:solidFill>
                  <a:srgbClr val="0070C0"/>
                </a:solidFill>
              </a:rPr>
              <a:t>y le ofrece agua. </a:t>
            </a:r>
            <a:br>
              <a:rPr lang="es-ES_tradnl" sz="1600" b="1" dirty="0">
                <a:solidFill>
                  <a:srgbClr val="0070C0"/>
                </a:solidFill>
              </a:rPr>
            </a:br>
            <a:r>
              <a:rPr lang="es-ES_tradnl" sz="1600" b="1" dirty="0">
                <a:solidFill>
                  <a:schemeClr val="accent2"/>
                </a:solidFill>
              </a:rPr>
              <a:t>Rut 2:9-12 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4868293" y="2999838"/>
            <a:ext cx="0" cy="61684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970063" y="3394130"/>
            <a:ext cx="1776013" cy="2308324"/>
          </a:xfrm>
          <a:prstGeom prst="rect">
            <a:avLst/>
          </a:prstGeom>
          <a:solidFill>
            <a:srgbClr val="A3E7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</a:rPr>
              <a:t>3) </a:t>
            </a:r>
            <a:r>
              <a:rPr lang="es-ES_tradnl" sz="1600" b="1" dirty="0">
                <a:solidFill>
                  <a:srgbClr val="0070C0"/>
                </a:solidFill>
              </a:rPr>
              <a:t>Booz invita</a:t>
            </a:r>
            <a:br>
              <a:rPr lang="es-ES_tradnl" sz="1600" b="1" dirty="0">
                <a:solidFill>
                  <a:srgbClr val="0070C0"/>
                </a:solidFill>
              </a:rPr>
            </a:br>
            <a:r>
              <a:rPr lang="es-ES_tradnl" sz="1600" b="1" dirty="0">
                <a:solidFill>
                  <a:srgbClr val="0070C0"/>
                </a:solidFill>
              </a:rPr>
              <a:t> a Rut a comer; come y vuelve </a:t>
            </a:r>
            <a:br>
              <a:rPr lang="es-ES_tradnl" sz="1600" b="1" dirty="0">
                <a:solidFill>
                  <a:srgbClr val="0070C0"/>
                </a:solidFill>
              </a:rPr>
            </a:br>
            <a:r>
              <a:rPr lang="es-ES_tradnl" sz="1600" b="1" dirty="0">
                <a:solidFill>
                  <a:srgbClr val="0070C0"/>
                </a:solidFill>
              </a:rPr>
              <a:t>a trabajar. </a:t>
            </a:r>
            <a:r>
              <a:rPr lang="en-US" sz="1600" b="1" dirty="0">
                <a:solidFill>
                  <a:srgbClr val="0070C0"/>
                </a:solidFill>
              </a:rPr>
              <a:t/>
            </a:r>
            <a:br>
              <a:rPr lang="en-US" sz="1600" b="1" dirty="0">
                <a:solidFill>
                  <a:srgbClr val="0070C0"/>
                </a:solidFill>
              </a:rPr>
            </a:br>
            <a:r>
              <a:rPr lang="es-ES_tradnl" sz="1600" b="1" dirty="0">
                <a:solidFill>
                  <a:srgbClr val="0070C0"/>
                </a:solidFill>
              </a:rPr>
              <a:t>Booz ordena a los hombres que le dejen grano para recoger.</a:t>
            </a:r>
            <a:br>
              <a:rPr lang="es-ES_tradnl" sz="1600" b="1" dirty="0">
                <a:solidFill>
                  <a:srgbClr val="0070C0"/>
                </a:solidFill>
              </a:rPr>
            </a:br>
            <a:r>
              <a:rPr lang="en-US" sz="1600" b="1" dirty="0">
                <a:solidFill>
                  <a:schemeClr val="accent2"/>
                </a:solidFill>
              </a:rPr>
              <a:t>Rut 2:14-16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1564" y="683865"/>
            <a:ext cx="142341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s-ES_tradnl" b="1" dirty="0">
                <a:solidFill>
                  <a:srgbClr val="FF0066"/>
                </a:solidFill>
                <a:effectLst>
                  <a:glow rad="127000">
                    <a:srgbClr val="FFFF00"/>
                  </a:glow>
                </a:effectLst>
              </a:rPr>
              <a:t>Amanecer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143958" y="923267"/>
            <a:ext cx="147307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s-ES_tradnl" sz="2400" b="1" dirty="0">
                <a:solidFill>
                  <a:srgbClr val="0070C0"/>
                </a:solidFill>
                <a:effectLst>
                  <a:glow rad="127000">
                    <a:srgbClr val="FFFF00"/>
                  </a:glow>
                </a:effectLst>
              </a:rPr>
              <a:t>Mediodía</a:t>
            </a:r>
            <a:endParaRPr lang="es-ES_tradnl" b="1" dirty="0">
              <a:solidFill>
                <a:srgbClr val="0070C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42" name="Right Bracket 41"/>
          <p:cNvSpPr/>
          <p:nvPr/>
        </p:nvSpPr>
        <p:spPr>
          <a:xfrm rot="16200000">
            <a:off x="11335025" y="1477302"/>
            <a:ext cx="278603" cy="1000451"/>
          </a:xfrm>
          <a:prstGeom prst="rightBracket">
            <a:avLst>
              <a:gd name="adj" fmla="val 61365"/>
            </a:avLst>
          </a:prstGeom>
          <a:solidFill>
            <a:schemeClr val="bg2">
              <a:lumMod val="90000"/>
            </a:schemeClr>
          </a:solidFill>
          <a:ln w="28575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"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b="1" dirty="0">
                <a:solidFill>
                  <a:srgbClr val="C00000"/>
                </a:solidFill>
              </a:rPr>
              <a:t>Día 2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0932112" y="1081603"/>
            <a:ext cx="16586" cy="1933475"/>
          </a:xfrm>
          <a:prstGeom prst="line">
            <a:avLst/>
          </a:prstGeom>
          <a:ln w="76200">
            <a:solidFill>
              <a:srgbClr val="FF006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D:\2. Dawn Studies TA &amp; CF\8 - Ruth 2 - Ruth's Reply!\Art for 8 - Ruth 2 - Ruth's Reply\ruth_0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391" y="1977527"/>
            <a:ext cx="817242" cy="870943"/>
          </a:xfrm>
          <a:prstGeom prst="rect">
            <a:avLst/>
          </a:prstGeom>
          <a:noFill/>
          <a:effectLst>
            <a:glow rad="406400">
              <a:schemeClr val="accent1">
                <a:lumMod val="40000"/>
                <a:lumOff val="60000"/>
                <a:alpha val="5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10237862" y="705639"/>
            <a:ext cx="142341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s-ES_tradnl" b="1" dirty="0">
                <a:solidFill>
                  <a:srgbClr val="FF0066"/>
                </a:solidFill>
                <a:effectLst>
                  <a:glow rad="127000">
                    <a:srgbClr val="FFFF00"/>
                  </a:glow>
                </a:effectLst>
              </a:rPr>
              <a:t>Amanecer</a:t>
            </a:r>
          </a:p>
        </p:txBody>
      </p:sp>
    </p:spTree>
    <p:extLst>
      <p:ext uri="{BB962C8B-B14F-4D97-AF65-F5344CB8AC3E}">
        <p14:creationId xmlns:p14="http://schemas.microsoft.com/office/powerpoint/2010/main" val="1333125955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4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3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27" grpId="0"/>
      <p:bldP spid="30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xmlns="" id="{8CD1D01A-432A-46A8-A6D9-D43C16A6202E}"/>
              </a:ext>
            </a:extLst>
          </p:cNvPr>
          <p:cNvSpPr txBox="1">
            <a:spLocks/>
          </p:cNvSpPr>
          <p:nvPr/>
        </p:nvSpPr>
        <p:spPr>
          <a:xfrm>
            <a:off x="296335" y="1119981"/>
            <a:ext cx="9279465" cy="32234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	</a:t>
            </a:r>
            <a:r>
              <a:rPr lang="es-ES_tradnl" sz="2000" b="1" dirty="0">
                <a:solidFill>
                  <a:srgbClr val="0070C0"/>
                </a:solidFill>
              </a:rPr>
              <a:t>¿</a:t>
            </a:r>
            <a:r>
              <a:rPr lang="es-ES_tradnl" sz="2000" b="1" u="sng" dirty="0">
                <a:solidFill>
                  <a:srgbClr val="0070C0"/>
                </a:solidFill>
              </a:rPr>
              <a:t>Cuál es exactamente el si</a:t>
            </a:r>
            <a:r>
              <a:rPr lang="es-ES_tradnl" sz="2000" b="1" dirty="0">
                <a:solidFill>
                  <a:srgbClr val="0070C0"/>
                </a:solidFill>
              </a:rPr>
              <a:t>g</a:t>
            </a:r>
            <a:r>
              <a:rPr lang="es-ES_tradnl" sz="2000" b="1" u="sng" dirty="0">
                <a:solidFill>
                  <a:srgbClr val="0070C0"/>
                </a:solidFill>
              </a:rPr>
              <a:t>nificado de este interesante escenario</a:t>
            </a:r>
            <a:r>
              <a:rPr lang="es-ES_tradnl" sz="2000" b="1" dirty="0">
                <a:solidFill>
                  <a:srgbClr val="0070C0"/>
                </a:solidFill>
              </a:rPr>
              <a:t>?</a:t>
            </a:r>
            <a:endParaRPr lang="en-US" sz="2400" b="1" dirty="0">
              <a:solidFill>
                <a:srgbClr val="0070C0"/>
              </a:solidFill>
            </a:endParaRPr>
          </a:p>
          <a:p>
            <a:pPr algn="ctr"/>
            <a:r>
              <a:rPr lang="es-ES_tradnl" sz="2400" b="1" dirty="0"/>
              <a:t>¡Se ELIMINA efectivamente con las Escrituras cualquier posible ERROR, como el comienzo del día con </a:t>
            </a:r>
            <a:r>
              <a:rPr lang="es-ES_tradnl" sz="2400" b="1" u="sng" dirty="0"/>
              <a:t>el atardecer</a:t>
            </a:r>
            <a:r>
              <a:rPr lang="es-ES_tradnl" sz="2400" b="1" dirty="0"/>
              <a:t> </a:t>
            </a:r>
            <a:br>
              <a:rPr lang="es-ES_tradnl" sz="2400" b="1" dirty="0"/>
            </a:br>
            <a:r>
              <a:rPr lang="es-ES_tradnl" sz="2400" b="1" dirty="0"/>
              <a:t>(</a:t>
            </a:r>
            <a:r>
              <a:rPr lang="es-ES_tradnl" sz="2400" b="1" u="sng" dirty="0">
                <a:solidFill>
                  <a:schemeClr val="accent5"/>
                </a:solidFill>
              </a:rPr>
              <a:t>Puesta de Sol</a:t>
            </a:r>
            <a:r>
              <a:rPr lang="es-ES_tradnl" sz="2400" b="1" dirty="0"/>
              <a:t>)!</a:t>
            </a:r>
            <a:br>
              <a:rPr lang="es-ES_tradnl" sz="2400" b="1" dirty="0"/>
            </a:br>
            <a:r>
              <a:rPr lang="es-ES_tradnl" sz="2800" b="1" dirty="0">
                <a:solidFill>
                  <a:srgbClr val="FF0000"/>
                </a:solidFill>
              </a:rPr>
              <a:t>La teoría de la Puesta de Sol NO está respaldada en este cuento histórico</a:t>
            </a:r>
            <a:r>
              <a:rPr lang="en-US" sz="2800" b="1" dirty="0">
                <a:solidFill>
                  <a:srgbClr val="FF0000"/>
                </a:solidFill>
              </a:rPr>
              <a:t>.</a:t>
            </a:r>
          </a:p>
          <a:p>
            <a:pPr lvl="0" algn="ctr"/>
            <a:r>
              <a:rPr lang="es-ES_tradnl" sz="3200" b="1" dirty="0">
                <a:solidFill>
                  <a:srgbClr val="FF0066"/>
                </a:solidFill>
              </a:rPr>
              <a:t>Sólo el Amanecer</a:t>
            </a:r>
            <a:r>
              <a:rPr lang="es-ES_tradnl" sz="2400" b="1" dirty="0">
                <a:solidFill>
                  <a:srgbClr val="0070C0"/>
                </a:solidFill>
              </a:rPr>
              <a:t> (</a:t>
            </a:r>
            <a:r>
              <a:rPr lang="es-ES_tradnl" sz="2400" b="1" dirty="0">
                <a:solidFill>
                  <a:srgbClr val="FF0066"/>
                </a:solidFill>
              </a:rPr>
              <a:t>madrugada</a:t>
            </a:r>
            <a:r>
              <a:rPr lang="es-ES_tradnl" sz="2400" b="1" dirty="0">
                <a:solidFill>
                  <a:srgbClr val="0070C0"/>
                </a:solidFill>
              </a:rPr>
              <a:t>) </a:t>
            </a:r>
            <a:r>
              <a:rPr lang="es-ES_tradnl" sz="3200" b="1" dirty="0">
                <a:solidFill>
                  <a:srgbClr val="FF0066"/>
                </a:solidFill>
              </a:rPr>
              <a:t>hasta el Amanecer </a:t>
            </a:r>
            <a:r>
              <a:rPr lang="es-ES_tradnl" sz="2400" b="1" dirty="0">
                <a:solidFill>
                  <a:srgbClr val="0070C0"/>
                </a:solidFill>
              </a:rPr>
              <a:t>es legítimamente reconocido como el inicio del nuevo día y totalmente apoyado por las Escrituras Santificadas</a:t>
            </a:r>
            <a:r>
              <a:rPr lang="en-US" sz="2400" b="1" dirty="0">
                <a:solidFill>
                  <a:srgbClr val="0070C0"/>
                </a:solidFill>
              </a:rPr>
              <a:t>.</a:t>
            </a:r>
            <a:endParaRPr lang="en-US" sz="2400" dirty="0">
              <a:solidFill>
                <a:srgbClr val="0070C0"/>
              </a:solidFill>
            </a:endParaRPr>
          </a:p>
          <a:p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7B3393A8-0DAF-4E9B-A372-87DE0AFB7B99}"/>
              </a:ext>
            </a:extLst>
          </p:cNvPr>
          <p:cNvSpPr txBox="1">
            <a:spLocks/>
          </p:cNvSpPr>
          <p:nvPr/>
        </p:nvSpPr>
        <p:spPr>
          <a:xfrm>
            <a:off x="2735089" y="4051300"/>
            <a:ext cx="4401956" cy="271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70000"/>
              </a:lnSpc>
            </a:pPr>
            <a:r>
              <a:rPr lang="es-ES_tradnl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isten ITC" pitchFamily="66" charset="0"/>
              </a:rPr>
              <a:t>Rut &amp; Noemí te guiarán en tu elección.
</a:t>
            </a:r>
          </a:p>
        </p:txBody>
      </p:sp>
      <p:pic>
        <p:nvPicPr>
          <p:cNvPr id="9218" name="Picture 2" descr="C:\Users\Rae\Desktop\3. --- Ruth - Ruth's reply - LOLITA\Art  Ruth\Naomi ed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75" y="4351510"/>
            <a:ext cx="2178714" cy="2054006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Rae\Desktop\3. --- Ruth - Ruth's reply - LOLITA\Art  Ruth\ruth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1" y="4333907"/>
            <a:ext cx="2178714" cy="2031999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8523843" y="5961439"/>
            <a:ext cx="31318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FF0066"/>
                </a:solidFill>
                <a:effectLst>
                  <a:glow rad="127000">
                    <a:schemeClr val="tx2">
                      <a:lumMod val="20000"/>
                      <a:lumOff val="8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dwardian Script ITC" pitchFamily="66" charset="0"/>
              </a:rPr>
              <a:t>Fin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96334" y="0"/>
            <a:ext cx="9279465" cy="14716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_tradnl" sz="3200" b="1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Verdana" panose="020B0604030504040204" pitchFamily="34" charset="0"/>
              </a:rPr>
              <a:t>Un resumen de la respuesta de Rut</a:t>
            </a:r>
          </a:p>
          <a:p>
            <a:pPr algn="ctr"/>
            <a:endParaRPr lang="es-ES_tradnl" sz="3200" b="1" dirty="0">
              <a:ln w="6600">
                <a:solidFill>
                  <a:schemeClr val="accent1">
                    <a:lumMod val="75000"/>
                  </a:schemeClr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Verdana" panose="020B0604030504040204" pitchFamily="34" charset="0"/>
            </a:endParaRPr>
          </a:p>
          <a:p>
            <a:pPr algn="ctr"/>
            <a:r>
              <a:rPr lang="es-ES_tradnl" sz="3200" b="1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Verdana" panose="020B0604030504040204" pitchFamily="34" charset="0"/>
              </a:rPr>
              <a:t>      </a:t>
            </a:r>
          </a:p>
          <a:p>
            <a:pPr algn="ctr"/>
            <a:endParaRPr lang="es-ES_tradnl" sz="3200" b="1" dirty="0">
              <a:ln w="6600">
                <a:solidFill>
                  <a:schemeClr val="accent1">
                    <a:lumMod val="75000"/>
                  </a:schemeClr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Verdana" panose="020B0604030504040204" pitchFamily="34" charset="0"/>
            </a:endParaRPr>
          </a:p>
          <a:p>
            <a:pPr algn="ctr"/>
            <a:endParaRPr lang="es-ES_tradnl" sz="3200" b="1" dirty="0">
              <a:ln w="6600">
                <a:solidFill>
                  <a:schemeClr val="accent1">
                    <a:lumMod val="75000"/>
                  </a:schemeClr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Verdana" panose="020B0604030504040204" pitchFamily="34" charset="0"/>
            </a:endParaRPr>
          </a:p>
          <a:p>
            <a:pPr algn="ctr"/>
            <a:endParaRPr lang="es-ES_tradnl" sz="3200" b="1" dirty="0">
              <a:ln w="6600">
                <a:solidFill>
                  <a:schemeClr val="accent1">
                    <a:lumMod val="75000"/>
                  </a:schemeClr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Verdana" panose="020B0604030504040204" pitchFamily="34" charset="0"/>
            </a:endParaRPr>
          </a:p>
          <a:p>
            <a:pPr algn="ctr"/>
            <a:r>
              <a:rPr lang="es-ES_tradnl" sz="3200" b="1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Verdana" panose="020B0604030504040204" pitchFamily="34" charset="0"/>
              </a:rPr>
              <a:t>
</a:t>
            </a:r>
            <a:endParaRPr lang="es-ES_tradnl" sz="3200" b="1" dirty="0">
              <a:ln w="6600">
                <a:solidFill>
                  <a:schemeClr val="accent1">
                    <a:lumMod val="75000"/>
                  </a:schemeClr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9520894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/>
        </p:nvSpPr>
        <p:spPr>
          <a:xfrm>
            <a:off x="11538603" y="6552234"/>
            <a:ext cx="588336" cy="22860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16C96D-555A-4066-BF29-32A5BE0CACF3}" type="slidenum">
              <a:rPr lang="en-US" b="1" smtClean="0">
                <a:solidFill>
                  <a:schemeClr val="tx1"/>
                </a:solidFill>
              </a:rPr>
              <a:pPr/>
              <a:t>6</a:t>
            </a:fld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244" name="Picture 4" descr="D:\2. Dawn Studies TA &amp; CF\8 - Ruth 2 - Ruth's Reply!\Art for 8 - Ruth 2 - Ruth's Reply\Barley good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273050"/>
            <a:ext cx="11527971" cy="6335192"/>
          </a:xfrm>
          <a:prstGeom prst="rect">
            <a:avLst/>
          </a:prstGeom>
          <a:noFill/>
          <a:effectLst>
            <a:glow rad="609600">
              <a:schemeClr val="accent1">
                <a:alpha val="16000"/>
              </a:schemeClr>
            </a:glow>
            <a:softEdge rad="444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8"/>
          <p:cNvSpPr/>
          <p:nvPr/>
        </p:nvSpPr>
        <p:spPr>
          <a:xfrm>
            <a:off x="711199" y="657642"/>
            <a:ext cx="10827403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_tradnl" sz="4400" b="1" dirty="0">
                <a:ln w="11430"/>
                <a:solidFill>
                  <a:srgbClr val="7030A0"/>
                </a:solidFill>
                <a:effectLst>
                  <a:glow rad="1270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Puede enviar sus preguntas y/o comentarios a:</a:t>
            </a:r>
            <a:r>
              <a:rPr lang="en-US" sz="4400" b="1" dirty="0">
                <a:ln w="11430"/>
                <a:solidFill>
                  <a:srgbClr val="7030A0"/>
                </a:solidFill>
                <a:effectLst>
                  <a:glow rad="1270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
</a:t>
            </a:r>
          </a:p>
        </p:txBody>
      </p:sp>
      <p:sp>
        <p:nvSpPr>
          <p:cNvPr id="40" name="Title 4"/>
          <p:cNvSpPr txBox="1">
            <a:spLocks/>
          </p:cNvSpPr>
          <p:nvPr/>
        </p:nvSpPr>
        <p:spPr>
          <a:xfrm>
            <a:off x="2229417" y="3543299"/>
            <a:ext cx="7780336" cy="7239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7500"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ctr"/>
            <a:r>
              <a:rPr lang="en-US" b="1" spc="50" dirty="0">
                <a:ln w="11430"/>
                <a:solidFill>
                  <a:srgbClr val="7030A0"/>
                </a:solidFill>
                <a:effectLst>
                  <a:glow rad="127000">
                    <a:schemeClr val="bg1">
                      <a:alpha val="5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questions@studythecalendar.com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746171" y="5789605"/>
            <a:ext cx="619646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_tradnl" sz="6000" b="1" dirty="0">
                <a:ln w="11430"/>
                <a:solidFill>
                  <a:srgbClr val="7030A0"/>
                </a:solidFill>
                <a:effectLst>
                  <a:glow rad="127000">
                    <a:schemeClr val="tx2">
                      <a:lumMod val="20000"/>
                      <a:lumOff val="8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dwardian Script ITC" pitchFamily="66" charset="0"/>
              </a:rPr>
              <a:t>Gracias </a:t>
            </a:r>
            <a:r>
              <a:rPr lang="en-US" sz="6000" b="1" dirty="0">
                <a:ln w="11430"/>
                <a:solidFill>
                  <a:srgbClr val="7030A0"/>
                </a:solidFill>
                <a:effectLst>
                  <a:glow rad="127000">
                    <a:schemeClr val="tx2">
                      <a:lumMod val="20000"/>
                      <a:lumOff val="8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dwardian Script ITC" pitchFamily="66" charset="0"/>
              </a:rPr>
              <a:t>&amp;  Shalom!</a:t>
            </a:r>
          </a:p>
        </p:txBody>
      </p:sp>
      <p:pic>
        <p:nvPicPr>
          <p:cNvPr id="44" name="Picture 2" descr="C:\Users\Rae\Desktop\Grammar Art\email mouse best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6568" y="2328166"/>
            <a:ext cx="1384277" cy="1002217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itle 4"/>
          <p:cNvSpPr txBox="1">
            <a:spLocks/>
          </p:cNvSpPr>
          <p:nvPr/>
        </p:nvSpPr>
        <p:spPr>
          <a:xfrm>
            <a:off x="2163764" y="4686300"/>
            <a:ext cx="7780336" cy="71656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7500"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ctr"/>
            <a:r>
              <a:rPr lang="en-US" sz="3500" b="1" spc="50" dirty="0">
                <a:ln w="11430"/>
                <a:solidFill>
                  <a:srgbClr val="7030A0"/>
                </a:solidFill>
                <a:effectLst>
                  <a:glow rad="127000">
                    <a:schemeClr val="bg1">
                      <a:alpha val="5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www.studythecalendar.com </a:t>
            </a:r>
          </a:p>
        </p:txBody>
      </p:sp>
    </p:spTree>
    <p:extLst>
      <p:ext uri="{BB962C8B-B14F-4D97-AF65-F5344CB8AC3E}">
        <p14:creationId xmlns:p14="http://schemas.microsoft.com/office/powerpoint/2010/main" val="1363103587"/>
      </p:ext>
    </p:extLst>
  </p:cSld>
  <p:clrMapOvr>
    <a:masterClrMapping/>
  </p:clrMapOvr>
  <p:transition>
    <p:circle/>
  </p:transition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273293</TotalTime>
  <Words>740</Words>
  <Application>Microsoft Office PowerPoint</Application>
  <PresentationFormat>Widescreen</PresentationFormat>
  <Paragraphs>93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9" baseType="lpstr">
      <vt:lpstr>Aharoni</vt:lpstr>
      <vt:lpstr>Arial</vt:lpstr>
      <vt:lpstr>Calibri</vt:lpstr>
      <vt:lpstr>Edwardian Script ITC</vt:lpstr>
      <vt:lpstr>Eras Bold ITC</vt:lpstr>
      <vt:lpstr>Kristen ITC</vt:lpstr>
      <vt:lpstr>Lucida Calligraphy</vt:lpstr>
      <vt:lpstr>Segoe Print</vt:lpstr>
      <vt:lpstr>Trebuchet MS</vt:lpstr>
      <vt:lpstr>Tunga</vt:lpstr>
      <vt:lpstr>Verdana</vt:lpstr>
      <vt:lpstr>Wingdings 3</vt:lpstr>
      <vt:lpstr>Facet</vt:lpstr>
      <vt:lpstr>Repaso de Rut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Ruth</dc:title>
  <dc:creator>Joyce Davella</dc:creator>
  <cp:lastModifiedBy>User55</cp:lastModifiedBy>
  <cp:revision>298</cp:revision>
  <dcterms:created xsi:type="dcterms:W3CDTF">2021-05-11T03:33:15Z</dcterms:created>
  <dcterms:modified xsi:type="dcterms:W3CDTF">2022-08-28T16:14:37Z</dcterms:modified>
</cp:coreProperties>
</file>