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3"/>
  </p:notesMasterIdLst>
  <p:sldIdLst>
    <p:sldId id="256" r:id="rId2"/>
    <p:sldId id="367" r:id="rId3"/>
    <p:sldId id="359" r:id="rId4"/>
    <p:sldId id="358" r:id="rId5"/>
    <p:sldId id="257" r:id="rId6"/>
    <p:sldId id="258" r:id="rId7"/>
    <p:sldId id="368" r:id="rId8"/>
    <p:sldId id="354" r:id="rId9"/>
    <p:sldId id="356" r:id="rId10"/>
    <p:sldId id="357" r:id="rId11"/>
    <p:sldId id="259" r:id="rId12"/>
    <p:sldId id="260" r:id="rId13"/>
    <p:sldId id="261" r:id="rId14"/>
    <p:sldId id="262" r:id="rId15"/>
    <p:sldId id="263" r:id="rId16"/>
    <p:sldId id="264" r:id="rId17"/>
    <p:sldId id="265" r:id="rId18"/>
    <p:sldId id="266" r:id="rId19"/>
    <p:sldId id="267" r:id="rId20"/>
    <p:sldId id="369" r:id="rId21"/>
    <p:sldId id="270" r:id="rId22"/>
    <p:sldId id="268" r:id="rId23"/>
    <p:sldId id="371" r:id="rId24"/>
    <p:sldId id="372" r:id="rId25"/>
    <p:sldId id="373" r:id="rId26"/>
    <p:sldId id="269" r:id="rId27"/>
    <p:sldId id="271" r:id="rId28"/>
    <p:sldId id="272" r:id="rId29"/>
    <p:sldId id="273" r:id="rId30"/>
    <p:sldId id="385" r:id="rId31"/>
    <p:sldId id="274" r:id="rId32"/>
    <p:sldId id="386" r:id="rId33"/>
    <p:sldId id="275" r:id="rId34"/>
    <p:sldId id="276" r:id="rId35"/>
    <p:sldId id="277" r:id="rId36"/>
    <p:sldId id="278" r:id="rId37"/>
    <p:sldId id="279" r:id="rId38"/>
    <p:sldId id="280" r:id="rId39"/>
    <p:sldId id="281" r:id="rId40"/>
    <p:sldId id="283" r:id="rId41"/>
    <p:sldId id="285" r:id="rId42"/>
    <p:sldId id="286" r:id="rId43"/>
    <p:sldId id="287" r:id="rId44"/>
    <p:sldId id="360" r:id="rId45"/>
    <p:sldId id="361" r:id="rId46"/>
    <p:sldId id="290" r:id="rId47"/>
    <p:sldId id="349" r:id="rId48"/>
    <p:sldId id="346" r:id="rId49"/>
    <p:sldId id="291" r:id="rId50"/>
    <p:sldId id="292" r:id="rId51"/>
    <p:sldId id="293" r:id="rId52"/>
    <p:sldId id="295" r:id="rId53"/>
    <p:sldId id="296" r:id="rId54"/>
    <p:sldId id="297" r:id="rId55"/>
    <p:sldId id="298" r:id="rId56"/>
    <p:sldId id="299" r:id="rId57"/>
    <p:sldId id="300" r:id="rId58"/>
    <p:sldId id="301" r:id="rId59"/>
    <p:sldId id="375" r:id="rId60"/>
    <p:sldId id="374" r:id="rId61"/>
    <p:sldId id="302" r:id="rId62"/>
    <p:sldId id="303" r:id="rId63"/>
    <p:sldId id="304" r:id="rId64"/>
    <p:sldId id="305" r:id="rId65"/>
    <p:sldId id="392" r:id="rId66"/>
    <p:sldId id="306"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87" r:id="rId83"/>
    <p:sldId id="388" r:id="rId84"/>
    <p:sldId id="323" r:id="rId85"/>
    <p:sldId id="324" r:id="rId86"/>
    <p:sldId id="362" r:id="rId87"/>
    <p:sldId id="350" r:id="rId88"/>
    <p:sldId id="325" r:id="rId89"/>
    <p:sldId id="326" r:id="rId90"/>
    <p:sldId id="351" r:id="rId91"/>
    <p:sldId id="327" r:id="rId92"/>
    <p:sldId id="328" r:id="rId93"/>
    <p:sldId id="364" r:id="rId94"/>
    <p:sldId id="365" r:id="rId95"/>
    <p:sldId id="376" r:id="rId96"/>
    <p:sldId id="329" r:id="rId97"/>
    <p:sldId id="330" r:id="rId98"/>
    <p:sldId id="331" r:id="rId99"/>
    <p:sldId id="332" r:id="rId100"/>
    <p:sldId id="377" r:id="rId101"/>
    <p:sldId id="333" r:id="rId102"/>
    <p:sldId id="334" r:id="rId103"/>
    <p:sldId id="335" r:id="rId104"/>
    <p:sldId id="370" r:id="rId105"/>
    <p:sldId id="381" r:id="rId106"/>
    <p:sldId id="378" r:id="rId107"/>
    <p:sldId id="379" r:id="rId108"/>
    <p:sldId id="337" r:id="rId109"/>
    <p:sldId id="383" r:id="rId110"/>
    <p:sldId id="338" r:id="rId111"/>
    <p:sldId id="339" r:id="rId112"/>
    <p:sldId id="340" r:id="rId113"/>
    <p:sldId id="341" r:id="rId114"/>
    <p:sldId id="384" r:id="rId115"/>
    <p:sldId id="342" r:id="rId116"/>
    <p:sldId id="343" r:id="rId117"/>
    <p:sldId id="344" r:id="rId118"/>
    <p:sldId id="348" r:id="rId119"/>
    <p:sldId id="363" r:id="rId120"/>
    <p:sldId id="366" r:id="rId121"/>
    <p:sldId id="390" r:id="rId1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41" clrIdx="0"/>
  <p:cmAuthor id="1" name="timothy Astleford" initials="tA" lastIdx="37" clrIdx="1">
    <p:extLst>
      <p:ext uri="{19B8F6BF-5375-455C-9EA6-DF929625EA0E}">
        <p15:presenceInfo xmlns="" xmlns:p15="http://schemas.microsoft.com/office/powerpoint/2012/main"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6600"/>
    <a:srgbClr val="FF99FF"/>
    <a:srgbClr val="543D04"/>
    <a:srgbClr val="FF00FF"/>
    <a:srgbClr val="CC0066"/>
    <a:srgbClr val="00B050"/>
    <a:srgbClr val="00FFCC"/>
    <a:srgbClr val="3333FF"/>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94660"/>
  </p:normalViewPr>
  <p:slideViewPr>
    <p:cSldViewPr>
      <p:cViewPr varScale="1">
        <p:scale>
          <a:sx n="107" d="100"/>
          <a:sy n="107" d="100"/>
        </p:scale>
        <p:origin x="-1236"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06DFF655-DB75-4CDF-8953-BA981F3177E1}" type="datetimeFigureOut">
              <a:rPr lang="en-US" smtClean="0"/>
              <a:pPr/>
              <a:t>6/5/2021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1547159A-373E-4EA1-8C1B-1F455914B78B}" type="slidenum">
              <a:rPr lang="en-US" smtClean="0"/>
              <a:pPr/>
              <a:t>‹#›</a:t>
            </a:fld>
            <a:endParaRPr lang="en-US"/>
          </a:p>
        </p:txBody>
      </p:sp>
    </p:spTree>
    <p:extLst>
      <p:ext uri="{BB962C8B-B14F-4D97-AF65-F5344CB8AC3E}">
        <p14:creationId xmlns:p14="http://schemas.microsoft.com/office/powerpoint/2010/main" val="200607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weh</a:t>
            </a:r>
            <a:endParaRPr lang="en-CA" dirty="0"/>
          </a:p>
        </p:txBody>
      </p:sp>
      <p:sp>
        <p:nvSpPr>
          <p:cNvPr id="4" name="Slide Number Placeholder 3"/>
          <p:cNvSpPr>
            <a:spLocks noGrp="1"/>
          </p:cNvSpPr>
          <p:nvPr>
            <p:ph type="sldNum" sz="quarter" idx="10"/>
          </p:nvPr>
        </p:nvSpPr>
        <p:spPr/>
        <p:txBody>
          <a:bodyPr/>
          <a:lstStyle/>
          <a:p>
            <a:fld id="{1547159A-373E-4EA1-8C1B-1F455914B78B}" type="slidenum">
              <a:rPr lang="en-US" smtClean="0"/>
              <a:pPr/>
              <a:t>21</a:t>
            </a:fld>
            <a:endParaRPr lang="en-US"/>
          </a:p>
        </p:txBody>
      </p:sp>
    </p:spTree>
    <p:extLst>
      <p:ext uri="{BB962C8B-B14F-4D97-AF65-F5344CB8AC3E}">
        <p14:creationId xmlns:p14="http://schemas.microsoft.com/office/powerpoint/2010/main" val="111891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7159A-373E-4EA1-8C1B-1F455914B78B}" type="slidenum">
              <a:rPr lang="en-US" smtClean="0"/>
              <a:pPr/>
              <a:t>66</a:t>
            </a:fld>
            <a:endParaRPr lang="en-US"/>
          </a:p>
        </p:txBody>
      </p:sp>
    </p:spTree>
    <p:extLst>
      <p:ext uri="{BB962C8B-B14F-4D97-AF65-F5344CB8AC3E}">
        <p14:creationId xmlns:p14="http://schemas.microsoft.com/office/powerpoint/2010/main" val="51484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loves the middle comment a lot.</a:t>
            </a:r>
            <a:endParaRPr lang="en-US" dirty="0"/>
          </a:p>
        </p:txBody>
      </p:sp>
      <p:sp>
        <p:nvSpPr>
          <p:cNvPr id="4" name="Slide Number Placeholder 3"/>
          <p:cNvSpPr>
            <a:spLocks noGrp="1"/>
          </p:cNvSpPr>
          <p:nvPr>
            <p:ph type="sldNum" sz="quarter" idx="10"/>
          </p:nvPr>
        </p:nvSpPr>
        <p:spPr/>
        <p:txBody>
          <a:bodyPr/>
          <a:lstStyle/>
          <a:p>
            <a:fld id="{1547159A-373E-4EA1-8C1B-1F455914B78B}" type="slidenum">
              <a:rPr lang="en-US" smtClean="0"/>
              <a:pPr/>
              <a:t>81</a:t>
            </a:fld>
            <a:endParaRPr lang="en-US"/>
          </a:p>
        </p:txBody>
      </p:sp>
    </p:spTree>
    <p:extLst>
      <p:ext uri="{BB962C8B-B14F-4D97-AF65-F5344CB8AC3E}">
        <p14:creationId xmlns:p14="http://schemas.microsoft.com/office/powerpoint/2010/main" val="126336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loves the middle comment a lot.</a:t>
            </a:r>
            <a:endParaRPr lang="en-US" dirty="0"/>
          </a:p>
        </p:txBody>
      </p:sp>
      <p:sp>
        <p:nvSpPr>
          <p:cNvPr id="4" name="Slide Number Placeholder 3"/>
          <p:cNvSpPr>
            <a:spLocks noGrp="1"/>
          </p:cNvSpPr>
          <p:nvPr>
            <p:ph type="sldNum" sz="quarter" idx="10"/>
          </p:nvPr>
        </p:nvSpPr>
        <p:spPr/>
        <p:txBody>
          <a:bodyPr/>
          <a:lstStyle/>
          <a:p>
            <a:fld id="{1547159A-373E-4EA1-8C1B-1F455914B78B}" type="slidenum">
              <a:rPr lang="en-US" smtClean="0"/>
              <a:pPr/>
              <a:t>82</a:t>
            </a:fld>
            <a:endParaRPr lang="en-US"/>
          </a:p>
        </p:txBody>
      </p:sp>
    </p:spTree>
    <p:extLst>
      <p:ext uri="{BB962C8B-B14F-4D97-AF65-F5344CB8AC3E}">
        <p14:creationId xmlns:p14="http://schemas.microsoft.com/office/powerpoint/2010/main" val="126336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loves the middle comment a lot.</a:t>
            </a:r>
            <a:endParaRPr lang="en-US" dirty="0"/>
          </a:p>
        </p:txBody>
      </p:sp>
      <p:sp>
        <p:nvSpPr>
          <p:cNvPr id="4" name="Slide Number Placeholder 3"/>
          <p:cNvSpPr>
            <a:spLocks noGrp="1"/>
          </p:cNvSpPr>
          <p:nvPr>
            <p:ph type="sldNum" sz="quarter" idx="10"/>
          </p:nvPr>
        </p:nvSpPr>
        <p:spPr/>
        <p:txBody>
          <a:bodyPr/>
          <a:lstStyle/>
          <a:p>
            <a:fld id="{1547159A-373E-4EA1-8C1B-1F455914B78B}" type="slidenum">
              <a:rPr lang="en-US" smtClean="0"/>
              <a:pPr/>
              <a:t>83</a:t>
            </a:fld>
            <a:endParaRPr lang="en-US"/>
          </a:p>
        </p:txBody>
      </p:sp>
    </p:spTree>
    <p:extLst>
      <p:ext uri="{BB962C8B-B14F-4D97-AF65-F5344CB8AC3E}">
        <p14:creationId xmlns:p14="http://schemas.microsoft.com/office/powerpoint/2010/main" val="126336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47159A-373E-4EA1-8C1B-1F455914B78B}" type="slidenum">
              <a:rPr lang="en-US" smtClean="0"/>
              <a:pPr/>
              <a:t>87</a:t>
            </a:fld>
            <a:endParaRPr lang="en-US"/>
          </a:p>
        </p:txBody>
      </p:sp>
    </p:spTree>
    <p:extLst>
      <p:ext uri="{BB962C8B-B14F-4D97-AF65-F5344CB8AC3E}">
        <p14:creationId xmlns:p14="http://schemas.microsoft.com/office/powerpoint/2010/main" val="103086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816CBD-59A7-4945-9923-A176816618A2}" type="datetime1">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83DBC-9F3F-4995-8876-E5EF69BB8F1F}" type="slidenum">
              <a:rPr lang="en-US" smtClean="0"/>
              <a:pPr/>
              <a:t>‹#›</a:t>
            </a:fld>
            <a:endParaRPr lang="en-US"/>
          </a:p>
        </p:txBody>
      </p:sp>
    </p:spTree>
  </p:cSld>
  <p:clrMapOvr>
    <a:masterClrMapping/>
  </p:clrMapOvr>
  <p:transition spd="slow">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0AB7A4D-AE1E-4CCC-BC6B-903696B9CD56}" type="datetime1">
              <a:rPr lang="en-US" smtClean="0"/>
              <a:pPr/>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83DBC-9F3F-4995-8876-E5EF69BB8F1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rgbClr val="002060"/>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2E7FF-27F8-486E-8E51-C6EDB1B8AC54}" type="datetime1">
              <a:rPr lang="en-US" smtClean="0"/>
              <a:pPr/>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83DBC-9F3F-4995-8876-E5EF69BB8F1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253EA-A5DE-4986-AFFF-9F1AAB070A06}" type="datetime1">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83DBC-9F3F-4995-8876-E5EF69BB8F1F}" type="slidenum">
              <a:rPr lang="en-US" smtClean="0"/>
              <a:pPr/>
              <a:t>‹#›</a:t>
            </a:fld>
            <a:endParaRPr lang="en-US"/>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EFEF0C6-11F7-4809-AC69-26BC5CE768D6}" type="datetime1">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83DBC-9F3F-4995-8876-E5EF69BB8F1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B99DD-EEA2-48CE-855D-89AA91DE2AC6}" type="datetime1">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83DBC-9F3F-4995-8876-E5EF69BB8F1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B2E53-908B-42F5-888D-18A7C8C5876D}" type="datetime1">
              <a:rPr lang="en-US" smtClean="0"/>
              <a:pPr/>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83DBC-9F3F-4995-8876-E5EF69BB8F1F}" type="slidenum">
              <a:rPr lang="en-US" smtClean="0"/>
              <a:pPr/>
              <a:t>‹#›</a:t>
            </a:fld>
            <a:endParaRPr lang="en-US"/>
          </a:p>
        </p:txBody>
      </p:sp>
    </p:spTree>
  </p:cSld>
  <p:clrMapOvr>
    <a:masterClrMapping/>
  </p:clrMapOvr>
  <p:transition spd="slow">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9486EFD-A82F-44C3-AAAF-CCF97CA5D675}" type="datetime1">
              <a:rPr lang="en-US" smtClean="0"/>
              <a:pPr/>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83DBC-9F3F-4995-8876-E5EF69BB8F1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0111C2-975E-4CAD-A5F5-0D19A2B590E3}" type="datetime1">
              <a:rPr lang="en-US" smtClean="0"/>
              <a:pPr/>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83DBC-9F3F-4995-8876-E5EF69BB8F1F}" type="slidenum">
              <a:rPr lang="en-US" smtClean="0"/>
              <a:pPr/>
              <a:t>‹#›</a:t>
            </a:fld>
            <a:endParaRPr lang="en-US"/>
          </a:p>
        </p:txBody>
      </p:sp>
    </p:spTree>
  </p:cSld>
  <p:clrMapOvr>
    <a:masterClrMapping/>
  </p:clrMapOvr>
  <p:transition spd="slow">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32FF7-467A-4BB0-A615-112948E63062}" type="datetime1">
              <a:rPr lang="en-US" smtClean="0"/>
              <a:pPr/>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83DBC-9F3F-4995-8876-E5EF69BB8F1F}" type="slidenum">
              <a:rPr lang="en-US" smtClean="0"/>
              <a:pPr/>
              <a:t>‹#›</a:t>
            </a:fld>
            <a:endParaRPr lang="en-US"/>
          </a:p>
        </p:txBody>
      </p:sp>
    </p:spTree>
  </p:cSld>
  <p:clrMapOvr>
    <a:masterClrMapping/>
  </p:clrMapOvr>
  <p:transition spd="slow">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879926"/>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D352577-E7D6-4762-B06A-74E3900E03D6}" type="datetime1">
              <a:rPr lang="en-US" smtClean="0"/>
              <a:pPr/>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200">
                <a:solidFill>
                  <a:schemeClr val="tx1">
                    <a:lumMod val="65000"/>
                    <a:lumOff val="35000"/>
                  </a:schemeClr>
                </a:solidFill>
              </a:defRPr>
            </a:lvl1pPr>
          </a:lstStyle>
          <a:p>
            <a:fld id="{2C483DBC-9F3F-4995-8876-E5EF69BB8F1F}" type="slidenum">
              <a:rPr lang="en-US" smtClean="0"/>
              <a:pPr/>
              <a:t>‹#›</a:t>
            </a:fld>
            <a:endParaRPr lang="en-US" dirty="0"/>
          </a:p>
        </p:txBody>
      </p:sp>
    </p:spTree>
  </p:cSld>
  <p:clrMapOvr>
    <a:masterClrMapping/>
  </p:clrMapOvr>
  <p:transition spd="slow">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2_Blank">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879926"/>
            <a:ext cx="8723376" cy="17870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D352577-E7D6-4762-B06A-74E3900E03D6}" type="datetime1">
              <a:rPr lang="en-US" smtClean="0"/>
              <a:pPr/>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200">
                <a:solidFill>
                  <a:schemeClr val="tx1">
                    <a:lumMod val="65000"/>
                    <a:lumOff val="35000"/>
                  </a:schemeClr>
                </a:solidFill>
              </a:defRPr>
            </a:lvl1pPr>
          </a:lstStyle>
          <a:p>
            <a:fld id="{2C483DBC-9F3F-4995-8876-E5EF69BB8F1F}" type="slidenum">
              <a:rPr lang="en-US" smtClean="0"/>
              <a:pPr/>
              <a:t>‹#›</a:t>
            </a:fld>
            <a:endParaRPr lang="en-US" dirty="0"/>
          </a:p>
        </p:txBody>
      </p:sp>
    </p:spTree>
    <p:extLst>
      <p:ext uri="{BB962C8B-B14F-4D97-AF65-F5344CB8AC3E}">
        <p14:creationId xmlns:p14="http://schemas.microsoft.com/office/powerpoint/2010/main" val="3638377325"/>
      </p:ext>
    </p:extLst>
  </p:cSld>
  <p:clrMapOvr>
    <a:masterClrMapping/>
  </p:clrMapOvr>
  <p:transition spd="slow">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2" name="Rounded Rectangle 11"/>
          <p:cNvSpPr/>
          <p:nvPr/>
        </p:nvSpPr>
        <p:spPr>
          <a:xfrm flipH="1">
            <a:off x="228600" y="224535"/>
            <a:ext cx="8669864" cy="159593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rot="10800000" flipV="1">
            <a:off x="213361" y="891282"/>
            <a:ext cx="8839199" cy="1394717"/>
            <a:chOff x="-3936295" y="4255882"/>
            <a:chExt cx="13042195"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59" y="4318003"/>
              <a:ext cx="8786137" cy="119856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80" y="4316413"/>
              <a:ext cx="4940300" cy="112077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36295" y="4255882"/>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D352577-E7D6-4762-B06A-74E3900E03D6}" type="datetime1">
              <a:rPr lang="en-US" smtClean="0"/>
              <a:pPr/>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200">
                <a:solidFill>
                  <a:schemeClr val="tx1">
                    <a:lumMod val="65000"/>
                    <a:lumOff val="35000"/>
                  </a:schemeClr>
                </a:solidFill>
              </a:defRPr>
            </a:lvl1pPr>
          </a:lstStyle>
          <a:p>
            <a:fld id="{2C483DBC-9F3F-4995-8876-E5EF69BB8F1F}" type="slidenum">
              <a:rPr lang="en-US" smtClean="0"/>
              <a:pPr/>
              <a:t>‹#›</a:t>
            </a:fld>
            <a:endParaRPr lang="en-US" dirty="0"/>
          </a:p>
        </p:txBody>
      </p:sp>
    </p:spTree>
    <p:extLst>
      <p:ext uri="{BB962C8B-B14F-4D97-AF65-F5344CB8AC3E}">
        <p14:creationId xmlns:p14="http://schemas.microsoft.com/office/powerpoint/2010/main" val="3438241056"/>
      </p:ext>
    </p:extLst>
  </p:cSld>
  <p:clrMapOvr>
    <a:masterClrMapping/>
  </p:clrMapOvr>
  <p:transition spd="slow">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7993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DD9FE2F-F751-42BB-9E4A-BDB7C97F9BD3}" type="datetime1">
              <a:rPr lang="en-US" smtClean="0"/>
              <a:pPr/>
              <a:t>6/5/2021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C483DBC-9F3F-4995-8876-E5EF69BB8F1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5" r:id="rId8"/>
    <p:sldLayoutId id="2147483684" r:id="rId9"/>
    <p:sldLayoutId id="2147483680" r:id="rId10"/>
    <p:sldLayoutId id="2147483681" r:id="rId11"/>
    <p:sldLayoutId id="2147483682" r:id="rId12"/>
    <p:sldLayoutId id="2147483683" r:id="rId13"/>
  </p:sldLayoutIdLst>
  <p:transition spd="slow">
    <p:zo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9.xml"/><Relationship Id="rId4" Type="http://schemas.microsoft.com/office/2007/relationships/hdphoto" Target="../media/hdphoto1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9.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jpeg"/><Relationship Id="rId1" Type="http://schemas.openxmlformats.org/officeDocument/2006/relationships/slideLayout" Target="../slideLayouts/slideLayout8.xml"/><Relationship Id="rId5" Type="http://schemas.microsoft.com/office/2007/relationships/hdphoto" Target="../media/hdphoto8.wdp"/><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9.xml"/><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12.wdp"/><Relationship Id="rId4" Type="http://schemas.openxmlformats.org/officeDocument/2006/relationships/image" Target="../media/image54.png"/></Relationships>
</file>

<file path=ppt/slides/_rels/slide8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12.wdp"/><Relationship Id="rId5" Type="http://schemas.openxmlformats.org/officeDocument/2006/relationships/image" Target="../media/image54.png"/><Relationship Id="rId4" Type="http://schemas.microsoft.com/office/2007/relationships/hdphoto" Target="../media/hdphoto13.wdp"/></Relationships>
</file>

<file path=ppt/slides/_rels/slide8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2ubm5iOngAhVGXKwKHQflDUIQjRx6BAgBEAU&amp;url=https://commons.wikimedia.org/wiki/File:Clock_face_one_hand.png&amp;psig=AOvVaw1Z6fmBK4cCLGACtoEuLBnV&amp;ust=155180880339313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8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2ubm5iOngAhVGXKwKHQflDUIQjRx6BAgBEAU&amp;url=https://commons.wikimedia.org/wiki/File:Clock_face_one_hand.png&amp;psig=AOvVaw1Z6fmBK4cCLGACtoEuLBnV&amp;ust=1551808803393133" TargetMode="External"/><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743200"/>
          </a:xfrm>
        </p:spPr>
        <p:txBody>
          <a:bodyPr>
            <a:noAutofit/>
            <a:scene3d>
              <a:camera prst="orthographicFront"/>
              <a:lightRig rig="threePt" dir="t"/>
            </a:scene3d>
            <a:sp3d extrusionH="57150">
              <a:bevelT w="38100" h="38100"/>
            </a:sp3d>
          </a:bodyPr>
          <a:lstStyle/>
          <a:p>
            <a:r>
              <a:rPr lang="en-US" sz="6000" dirty="0" smtClean="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t>Discovering </a:t>
            </a:r>
            <a:br>
              <a:rPr lang="en-US" sz="6000" dirty="0" smtClean="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br>
            <a:r>
              <a:rPr lang="en-US" sz="6000" dirty="0" smtClean="0">
                <a:ln w="28575">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t>Yahuah’s</a:t>
            </a:r>
            <a:r>
              <a:rPr lang="en-US" sz="6000" dirty="0" smtClean="0">
                <a:ln w="28575">
                  <a:solidFill>
                    <a:srgbClr val="660033"/>
                  </a:solidFill>
                </a:ln>
                <a:solidFill>
                  <a:schemeClr val="accent5">
                    <a:lumMod val="20000"/>
                    <a:lumOff val="80000"/>
                  </a:schemeClr>
                </a:solid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t/>
            </a:r>
            <a:br>
              <a:rPr lang="en-US" sz="6000" dirty="0" smtClean="0">
                <a:ln w="28575">
                  <a:solidFill>
                    <a:srgbClr val="660033"/>
                  </a:solidFill>
                </a:ln>
                <a:solidFill>
                  <a:schemeClr val="accent5">
                    <a:lumMod val="20000"/>
                    <a:lumOff val="80000"/>
                  </a:schemeClr>
                </a:solid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br>
            <a:r>
              <a:rPr lang="en-US" sz="6000" dirty="0" smtClean="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t>Covenant Calendar</a:t>
            </a:r>
            <a:endParaRPr lang="en-US" sz="6000" dirty="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endParaRPr>
          </a:p>
        </p:txBody>
      </p:sp>
      <p:sp>
        <p:nvSpPr>
          <p:cNvPr id="5" name="Title 1"/>
          <p:cNvSpPr txBox="1">
            <a:spLocks/>
          </p:cNvSpPr>
          <p:nvPr/>
        </p:nvSpPr>
        <p:spPr>
          <a:xfrm>
            <a:off x="3381771" y="3505200"/>
            <a:ext cx="5661717" cy="2286000"/>
          </a:xfrm>
          <a:prstGeom prst="rect">
            <a:avLst/>
          </a:prstGeom>
        </p:spPr>
        <p:txBody>
          <a:bodyPr vert="horz" lIns="91440" tIns="45720" rIns="91440" bIns="45720" rtlCol="0" anchor="ctr">
            <a:noAutofit/>
            <a:scene3d>
              <a:camera prst="orthographicFront"/>
              <a:lightRig rig="threePt" dir="t"/>
            </a:scene3d>
            <a:sp3d extrusionH="57150">
              <a:bevelT w="82550" h="38100" prst="coolSlant"/>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n w="12700">
                  <a:solidFill>
                    <a:schemeClr val="tx2">
                      <a:satMod val="155000"/>
                    </a:schemeClr>
                  </a:solidFill>
                  <a:prstDash val="solid"/>
                </a:ln>
                <a:solidFill>
                  <a:srgbClr val="FF99FF"/>
                </a:solidFill>
                <a:effectLst>
                  <a:innerShdw blurRad="63500" dist="50800" dir="2700000">
                    <a:prstClr val="black">
                      <a:alpha val="50000"/>
                    </a:prstClr>
                  </a:innerShdw>
                </a:effectLst>
                <a:latin typeface="Segoe Print" pitchFamily="2" charset="0"/>
                <a:cs typeface="Aharoni" pitchFamily="2" charset="-79"/>
              </a:rPr>
              <a:t>A “2 part” teaching from </a:t>
            </a:r>
            <a:br>
              <a:rPr lang="en-US" sz="2800" b="1" dirty="0" smtClean="0">
                <a:ln w="12700">
                  <a:solidFill>
                    <a:schemeClr val="tx2">
                      <a:satMod val="155000"/>
                    </a:schemeClr>
                  </a:solidFill>
                  <a:prstDash val="solid"/>
                </a:ln>
                <a:solidFill>
                  <a:srgbClr val="FF99FF"/>
                </a:solidFill>
                <a:effectLst>
                  <a:innerShdw blurRad="63500" dist="50800" dir="2700000">
                    <a:prstClr val="black">
                      <a:alpha val="50000"/>
                    </a:prstClr>
                  </a:innerShdw>
                </a:effectLst>
                <a:latin typeface="Segoe Print" pitchFamily="2" charset="0"/>
                <a:cs typeface="Aharoni" pitchFamily="2" charset="-79"/>
              </a:rPr>
            </a:br>
            <a:r>
              <a:rPr lang="en-US" sz="2800" b="1" dirty="0" smtClean="0">
                <a:ln w="12700">
                  <a:solidFill>
                    <a:schemeClr val="tx2">
                      <a:satMod val="155000"/>
                    </a:schemeClr>
                  </a:solidFill>
                  <a:prstDash val="solid"/>
                </a:ln>
                <a:solidFill>
                  <a:srgbClr val="FF99FF"/>
                </a:solidFill>
                <a:effectLst>
                  <a:innerShdw blurRad="63500" dist="50800" dir="2700000">
                    <a:prstClr val="black">
                      <a:alpha val="50000"/>
                    </a:prstClr>
                  </a:innerShdw>
                </a:effectLst>
                <a:latin typeface="Segoe Print" pitchFamily="2" charset="0"/>
                <a:cs typeface="Aharoni" pitchFamily="2" charset="-79"/>
              </a:rPr>
              <a:t>a new Calendar Student</a:t>
            </a:r>
          </a:p>
          <a:p>
            <a:r>
              <a:rPr lang="en-US" sz="2800" b="1" dirty="0" smtClean="0">
                <a:ln w="12700">
                  <a:solidFill>
                    <a:schemeClr val="tx2">
                      <a:satMod val="155000"/>
                    </a:schemeClr>
                  </a:solidFill>
                  <a:prstDash val="solid"/>
                </a:ln>
                <a:solidFill>
                  <a:srgbClr val="FF99FF"/>
                </a:solidFill>
                <a:effectLst>
                  <a:innerShdw blurRad="63500" dist="50800" dir="2700000">
                    <a:prstClr val="black">
                      <a:alpha val="50000"/>
                    </a:prstClr>
                  </a:innerShdw>
                </a:effectLst>
                <a:latin typeface="Segoe Print" pitchFamily="2" charset="0"/>
                <a:cs typeface="Aharoni" pitchFamily="2" charset="-79"/>
              </a:rPr>
              <a:t>(Beth </a:t>
            </a:r>
            <a:r>
              <a:rPr lang="en-US" sz="2800" b="1" dirty="0" err="1" smtClean="0">
                <a:ln w="12700">
                  <a:solidFill>
                    <a:schemeClr val="tx2">
                      <a:satMod val="155000"/>
                    </a:schemeClr>
                  </a:solidFill>
                  <a:prstDash val="solid"/>
                </a:ln>
                <a:solidFill>
                  <a:srgbClr val="FF99FF"/>
                </a:solidFill>
                <a:effectLst>
                  <a:innerShdw blurRad="63500" dist="50800" dir="2700000">
                    <a:prstClr val="black">
                      <a:alpha val="50000"/>
                    </a:prstClr>
                  </a:innerShdw>
                </a:effectLst>
                <a:latin typeface="Segoe Print" pitchFamily="2" charset="0"/>
                <a:cs typeface="Aharoni" pitchFamily="2" charset="-79"/>
              </a:rPr>
              <a:t>Holtwick</a:t>
            </a:r>
            <a:r>
              <a:rPr lang="en-US" sz="2800" b="1" dirty="0" smtClean="0">
                <a:ln w="12700">
                  <a:solidFill>
                    <a:schemeClr val="tx2">
                      <a:satMod val="155000"/>
                    </a:schemeClr>
                  </a:solidFill>
                  <a:prstDash val="solid"/>
                </a:ln>
                <a:solidFill>
                  <a:srgbClr val="FF99FF"/>
                </a:solidFill>
                <a:effectLst>
                  <a:innerShdw blurRad="63500" dist="50800" dir="2700000">
                    <a:prstClr val="black">
                      <a:alpha val="50000"/>
                    </a:prstClr>
                  </a:innerShdw>
                </a:effectLst>
                <a:latin typeface="Segoe Print" pitchFamily="2" charset="0"/>
                <a:cs typeface="Aharoni" pitchFamily="2" charset="-79"/>
              </a:rPr>
              <a:t> ~ Feb 2019) </a:t>
            </a:r>
            <a:br>
              <a:rPr lang="en-US" sz="2800" b="1" dirty="0" smtClean="0">
                <a:ln w="12700">
                  <a:solidFill>
                    <a:schemeClr val="tx2">
                      <a:satMod val="155000"/>
                    </a:schemeClr>
                  </a:solidFill>
                  <a:prstDash val="solid"/>
                </a:ln>
                <a:solidFill>
                  <a:srgbClr val="FF99FF"/>
                </a:solidFill>
                <a:effectLst>
                  <a:innerShdw blurRad="63500" dist="50800" dir="2700000">
                    <a:prstClr val="black">
                      <a:alpha val="50000"/>
                    </a:prstClr>
                  </a:innerShdw>
                </a:effectLst>
                <a:latin typeface="Segoe Print" pitchFamily="2" charset="0"/>
                <a:cs typeface="Aharoni" pitchFamily="2" charset="-79"/>
              </a:rPr>
            </a:br>
            <a:r>
              <a:rPr lang="en-US" sz="2800" b="1" dirty="0" smtClean="0">
                <a:ln w="12700">
                  <a:solidFill>
                    <a:schemeClr val="tx2">
                      <a:satMod val="155000"/>
                    </a:schemeClr>
                  </a:solidFill>
                  <a:prstDash val="solid"/>
                </a:ln>
                <a:solidFill>
                  <a:srgbClr val="FF00FF"/>
                </a:solidFill>
                <a:effectLst>
                  <a:innerShdw blurRad="63500" dist="50800" dir="2700000">
                    <a:prstClr val="black">
                      <a:alpha val="50000"/>
                    </a:prstClr>
                  </a:innerShdw>
                </a:effectLst>
                <a:latin typeface="Segoe Print" pitchFamily="2" charset="0"/>
                <a:cs typeface="Aharoni" pitchFamily="2" charset="-79"/>
              </a:rPr>
              <a:t>along with an introduction </a:t>
            </a:r>
            <a:br>
              <a:rPr lang="en-US" sz="2800" b="1" dirty="0" smtClean="0">
                <a:ln w="12700">
                  <a:solidFill>
                    <a:schemeClr val="tx2">
                      <a:satMod val="155000"/>
                    </a:schemeClr>
                  </a:solidFill>
                  <a:prstDash val="solid"/>
                </a:ln>
                <a:solidFill>
                  <a:srgbClr val="FF00FF"/>
                </a:solidFill>
                <a:effectLst>
                  <a:innerShdw blurRad="63500" dist="50800" dir="2700000">
                    <a:prstClr val="black">
                      <a:alpha val="50000"/>
                    </a:prstClr>
                  </a:innerShdw>
                </a:effectLst>
                <a:latin typeface="Segoe Print" pitchFamily="2" charset="0"/>
                <a:cs typeface="Aharoni" pitchFamily="2" charset="-79"/>
              </a:rPr>
            </a:br>
            <a:r>
              <a:rPr lang="en-US" sz="2800" b="1" dirty="0" smtClean="0">
                <a:ln w="12700">
                  <a:solidFill>
                    <a:schemeClr val="tx2">
                      <a:satMod val="155000"/>
                    </a:schemeClr>
                  </a:solidFill>
                  <a:prstDash val="solid"/>
                </a:ln>
                <a:solidFill>
                  <a:srgbClr val="FF00FF"/>
                </a:solidFill>
                <a:effectLst>
                  <a:innerShdw blurRad="63500" dist="50800" dir="2700000">
                    <a:prstClr val="black">
                      <a:alpha val="50000"/>
                    </a:prstClr>
                  </a:innerShdw>
                </a:effectLst>
                <a:latin typeface="Segoe Print" pitchFamily="2" charset="0"/>
                <a:cs typeface="Aharoni" pitchFamily="2" charset="-79"/>
              </a:rPr>
              <a:t>by Charlene Fortsch</a:t>
            </a:r>
            <a:endParaRPr lang="en-US" sz="2800" b="1" dirty="0">
              <a:ln w="12700">
                <a:solidFill>
                  <a:schemeClr val="tx2">
                    <a:satMod val="155000"/>
                  </a:schemeClr>
                </a:solidFill>
                <a:prstDash val="solid"/>
              </a:ln>
              <a:solidFill>
                <a:srgbClr val="FF00FF"/>
              </a:solidFill>
              <a:effectLst>
                <a:innerShdw blurRad="63500" dist="50800" dir="2700000">
                  <a:prstClr val="black">
                    <a:alpha val="50000"/>
                  </a:prstClr>
                </a:innerShdw>
              </a:effectLst>
              <a:latin typeface="Segoe Print" pitchFamily="2" charset="0"/>
              <a:cs typeface="Aharoni" pitchFamily="2" charset="-79"/>
            </a:endParaRPr>
          </a:p>
        </p:txBody>
      </p:sp>
      <p:sp>
        <p:nvSpPr>
          <p:cNvPr id="6" name="Title 1"/>
          <p:cNvSpPr txBox="1">
            <a:spLocks/>
          </p:cNvSpPr>
          <p:nvPr/>
        </p:nvSpPr>
        <p:spPr>
          <a:xfrm>
            <a:off x="3886200" y="5943600"/>
            <a:ext cx="4953000" cy="914400"/>
          </a:xfrm>
          <a:prstGeom prst="rect">
            <a:avLst/>
          </a:prstGeom>
        </p:spPr>
        <p:txBody>
          <a:bodyPr vert="horz" lIns="91440" tIns="45720" rIns="91440" bIns="45720" rtlCol="0" anchor="ctr">
            <a:noAutofit/>
            <a:scene3d>
              <a:camera prst="orthographicFront"/>
              <a:lightRig rig="threePt" dir="t"/>
            </a:scene3d>
            <a:sp3d extrusionH="57150">
              <a:bevelT w="38100" h="38100" prst="angle"/>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n w="12700">
                  <a:solidFill>
                    <a:schemeClr val="tx2">
                      <a:satMod val="155000"/>
                    </a:schemeClr>
                  </a:solidFill>
                  <a:prstDash val="solid"/>
                </a:ln>
                <a:solidFill>
                  <a:srgbClr val="FF0000"/>
                </a:solidFill>
                <a:effectLst>
                  <a:innerShdw blurRad="63500" dist="50800" dir="2700000">
                    <a:prstClr val="black">
                      <a:alpha val="50000"/>
                    </a:prstClr>
                  </a:innerShdw>
                  <a:reflection blurRad="6350" stA="55000" endA="300" endPos="45500" dir="5400000" sy="-100000" algn="bl" rotWithShape="0"/>
                </a:effectLst>
                <a:latin typeface="Segoe Print" pitchFamily="2" charset="0"/>
                <a:cs typeface="Times New Roman" pitchFamily="18" charset="0"/>
              </a:rPr>
              <a:t>June 2021</a:t>
            </a:r>
            <a:endParaRPr lang="en-US" sz="3600" b="1" dirty="0">
              <a:ln w="12700">
                <a:solidFill>
                  <a:schemeClr val="tx2">
                    <a:satMod val="155000"/>
                  </a:schemeClr>
                </a:solidFill>
                <a:prstDash val="solid"/>
              </a:ln>
              <a:solidFill>
                <a:srgbClr val="FF0000"/>
              </a:solidFill>
              <a:effectLst>
                <a:innerShdw blurRad="63500" dist="50800" dir="2700000">
                  <a:prstClr val="black">
                    <a:alpha val="50000"/>
                  </a:prstClr>
                </a:innerShdw>
                <a:reflection blurRad="6350" stA="55000" endA="300" endPos="45500" dir="5400000" sy="-100000" algn="bl" rotWithShape="0"/>
              </a:effectLst>
              <a:latin typeface="Segoe Print" pitchFamily="2" charset="0"/>
              <a:cs typeface="Aharoni" pitchFamily="2" charset="-79"/>
            </a:endParaRPr>
          </a:p>
        </p:txBody>
      </p:sp>
      <p:pic>
        <p:nvPicPr>
          <p:cNvPr id="1026" name="Picture 2" descr="C:\Users\Rae\Desktop\Kelowna PO\crocus 6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202945"/>
            <a:ext cx="3048000" cy="22882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 y="109538"/>
            <a:ext cx="8839200" cy="881062"/>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pc="150" dirty="0" smtClean="0">
                <a:ln w="11430"/>
                <a:solidFill>
                  <a:srgbClr val="F8F8F8"/>
                </a:solidFill>
                <a:effectLst>
                  <a:outerShdw blurRad="25400" algn="tl" rotWithShape="0">
                    <a:srgbClr val="000000">
                      <a:alpha val="43000"/>
                    </a:srgbClr>
                  </a:outerShdw>
                </a:effectLst>
              </a:rPr>
              <a:t>“You” and “Calendar Studies”</a:t>
            </a:r>
            <a:endParaRPr lang="en-US" sz="3200" b="1" spc="150" dirty="0">
              <a:ln w="11430"/>
              <a:solidFill>
                <a:srgbClr val="F8F8F8"/>
              </a:solidFill>
              <a:effectLst>
                <a:outerShdw blurRad="25400" algn="tl" rotWithShape="0">
                  <a:srgbClr val="000000">
                    <a:alpha val="43000"/>
                  </a:srgbClr>
                </a:outerShdw>
              </a:effectLst>
            </a:endParaRPr>
          </a:p>
        </p:txBody>
      </p:sp>
      <p:sp>
        <p:nvSpPr>
          <p:cNvPr id="4" name="Content Placeholder 2"/>
          <p:cNvSpPr txBox="1">
            <a:spLocks/>
          </p:cNvSpPr>
          <p:nvPr/>
        </p:nvSpPr>
        <p:spPr>
          <a:xfrm>
            <a:off x="129222" y="2133600"/>
            <a:ext cx="8938578" cy="4419600"/>
          </a:xfrm>
          <a:prstGeom prst="rect">
            <a:avLst/>
          </a:prstGeom>
        </p:spPr>
        <p:txBody>
          <a:bodyPr vert="horz" lIns="91440" tIns="45720" rIns="91440" bIns="45720" rtlCol="0">
            <a:normAutofit/>
            <a:scene3d>
              <a:camera prst="orthographicFront"/>
              <a:lightRig rig="threePt" dir="t"/>
            </a:scene3d>
            <a:sp3d extrusionH="57150">
              <a:bevelT h="25400" prst="softRound"/>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3200" b="1" dirty="0" smtClean="0">
                <a:solidFill>
                  <a:srgbClr val="7030A0"/>
                </a:solidFill>
              </a:rPr>
              <a:t>Calendar Studies aren’t for everyone!  </a:t>
            </a:r>
            <a:br>
              <a:rPr lang="en-US" sz="3200" b="1" dirty="0" smtClean="0">
                <a:solidFill>
                  <a:srgbClr val="7030A0"/>
                </a:solidFill>
              </a:rPr>
            </a:br>
            <a:r>
              <a:rPr lang="en-US" sz="2800" b="1" dirty="0" smtClean="0"/>
              <a:t>Each individual needs to assess their own situation. </a:t>
            </a:r>
            <a:endParaRPr lang="en-US" sz="3200" b="1" dirty="0" smtClean="0"/>
          </a:p>
          <a:p>
            <a:pPr lvl="1">
              <a:buFont typeface="Wingdings" pitchFamily="2" charset="2"/>
              <a:buChar char="v"/>
            </a:pPr>
            <a:r>
              <a:rPr lang="en-US" b="1" dirty="0" smtClean="0"/>
              <a:t> Are they happy with the calendar that they observe?</a:t>
            </a:r>
          </a:p>
          <a:p>
            <a:pPr lvl="1">
              <a:buFont typeface="Wingdings" pitchFamily="2" charset="2"/>
              <a:buChar char="v"/>
            </a:pPr>
            <a:r>
              <a:rPr lang="en-US" b="1" dirty="0"/>
              <a:t> </a:t>
            </a:r>
            <a:r>
              <a:rPr lang="en-US" b="1" dirty="0" smtClean="0"/>
              <a:t>Do they have the time and energy to invest in a new calendar study?</a:t>
            </a:r>
          </a:p>
          <a:p>
            <a:pPr lvl="1">
              <a:buFont typeface="Wingdings" pitchFamily="2" charset="2"/>
              <a:buChar char="v"/>
            </a:pPr>
            <a:r>
              <a:rPr lang="en-US" b="1" dirty="0"/>
              <a:t> </a:t>
            </a:r>
            <a:r>
              <a:rPr lang="en-US" b="1" dirty="0" smtClean="0"/>
              <a:t>Is the “calendar confusion” of great, or little, concern?</a:t>
            </a:r>
          </a:p>
          <a:p>
            <a:pPr lvl="1">
              <a:buFont typeface="Wingdings" pitchFamily="2" charset="2"/>
              <a:buChar char="v"/>
            </a:pPr>
            <a:r>
              <a:rPr lang="en-US" b="1" dirty="0"/>
              <a:t> </a:t>
            </a:r>
            <a:r>
              <a:rPr lang="en-US" b="1" dirty="0" smtClean="0">
                <a:ln>
                  <a:solidFill>
                    <a:srgbClr val="3333FF"/>
                  </a:solidFill>
                </a:ln>
                <a:solidFill>
                  <a:srgbClr val="FF00FF"/>
                </a:solidFill>
              </a:rPr>
              <a:t>Again</a:t>
            </a:r>
            <a:r>
              <a:rPr lang="en-US" b="1" dirty="0" smtClean="0"/>
              <a:t> - Is understanding the true calendar really a </a:t>
            </a:r>
            <a:r>
              <a:rPr lang="en-US" b="1" dirty="0" err="1" smtClean="0"/>
              <a:t>salvational</a:t>
            </a:r>
            <a:r>
              <a:rPr lang="en-US" b="1" dirty="0" smtClean="0"/>
              <a:t> issue?</a:t>
            </a:r>
          </a:p>
          <a:p>
            <a:pPr marL="0" indent="0">
              <a:buNone/>
            </a:pPr>
            <a:endParaRPr lang="en-US" dirty="0" smtClean="0">
              <a:effectLst>
                <a:outerShdw blurRad="38100" dist="38100" dir="2700000" algn="tl">
                  <a:srgbClr val="000000">
                    <a:alpha val="43137"/>
                  </a:srgbClr>
                </a:outerShdw>
              </a:effectLst>
            </a:endParaRPr>
          </a:p>
        </p:txBody>
      </p:sp>
      <p:sp>
        <p:nvSpPr>
          <p:cNvPr id="8" name="Rectangle 7"/>
          <p:cNvSpPr/>
          <p:nvPr/>
        </p:nvSpPr>
        <p:spPr>
          <a:xfrm>
            <a:off x="228600" y="4876800"/>
            <a:ext cx="360457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5"/>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orte" pitchFamily="66" charset="0"/>
              </a:rPr>
              <a:t>Remember:  </a:t>
            </a:r>
            <a:r>
              <a:rPr lang="en-US" sz="5400" b="1" cap="none" spc="0" dirty="0" smtClean="0">
                <a:ln w="11430">
                  <a:solidFill>
                    <a:schemeClr val="accent5"/>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solidFill>
                  <a:schemeClr val="accent5"/>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3833178" y="5029200"/>
            <a:ext cx="5234622" cy="1384995"/>
          </a:xfrm>
          <a:prstGeom prst="rect">
            <a:avLst/>
          </a:prstGeom>
          <a:noFill/>
        </p:spPr>
        <p:txBody>
          <a:bodyPr wrap="square" rtlCol="0">
            <a:spAutoFit/>
          </a:bodyPr>
          <a:lstStyle/>
          <a:p>
            <a:pPr marL="342900" indent="-342900">
              <a:buFont typeface="Wingdings" pitchFamily="2" charset="2"/>
              <a:buChar char="ü"/>
            </a:pPr>
            <a:r>
              <a:rPr lang="en-US" sz="2800" b="1" dirty="0" smtClean="0">
                <a:solidFill>
                  <a:srgbClr val="7030A0"/>
                </a:solidFill>
              </a:rPr>
              <a:t>8 came out of the ark.</a:t>
            </a:r>
          </a:p>
          <a:p>
            <a:pPr marL="342900" indent="-342900">
              <a:buFont typeface="Wingdings" pitchFamily="2" charset="2"/>
              <a:buChar char="ü"/>
            </a:pPr>
            <a:r>
              <a:rPr lang="en-US" sz="2800" b="1" dirty="0" smtClean="0">
                <a:solidFill>
                  <a:srgbClr val="7030A0"/>
                </a:solidFill>
              </a:rPr>
              <a:t>4 came out of Sodom.</a:t>
            </a:r>
          </a:p>
          <a:p>
            <a:pPr marL="342900" indent="-342900">
              <a:buFont typeface="Wingdings" pitchFamily="2" charset="2"/>
              <a:buChar char="ü"/>
            </a:pPr>
            <a:r>
              <a:rPr lang="en-US" sz="2800" b="1" dirty="0" smtClean="0">
                <a:solidFill>
                  <a:srgbClr val="7030A0"/>
                </a:solidFill>
              </a:rPr>
              <a:t>2 came out of the wilderness.</a:t>
            </a:r>
            <a:endParaRPr lang="en-US" sz="2800" b="1" dirty="0">
              <a:solidFill>
                <a:srgbClr val="7030A0"/>
              </a:solidFill>
            </a:endParaRPr>
          </a:p>
        </p:txBody>
      </p:sp>
      <p:sp>
        <p:nvSpPr>
          <p:cNvPr id="10" name="Slide Number Placeholder 3"/>
          <p:cNvSpPr>
            <a:spLocks noGrp="1"/>
          </p:cNvSpPr>
          <p:nvPr>
            <p:ph type="sldNum" sz="quarter" idx="12"/>
          </p:nvPr>
        </p:nvSpPr>
        <p:spPr>
          <a:xfrm>
            <a:off x="3991088" y="6492875"/>
            <a:ext cx="1161826" cy="365125"/>
          </a:xfrm>
        </p:spPr>
        <p:txBody>
          <a:bodyPr/>
          <a:lstStyle/>
          <a:p>
            <a:fld id="{2C483DBC-9F3F-4995-8876-E5EF69BB8F1F}" type="slidenum">
              <a:rPr lang="en-US" sz="1800" smtClean="0"/>
              <a:pPr/>
              <a:t>10</a:t>
            </a:fld>
            <a:endParaRPr lang="en-US" sz="1800" dirty="0"/>
          </a:p>
        </p:txBody>
      </p:sp>
      <p:sp>
        <p:nvSpPr>
          <p:cNvPr id="11" name="Content Placeholder 2"/>
          <p:cNvSpPr txBox="1">
            <a:spLocks/>
          </p:cNvSpPr>
          <p:nvPr/>
        </p:nvSpPr>
        <p:spPr>
          <a:xfrm>
            <a:off x="515349" y="5771107"/>
            <a:ext cx="2878680" cy="605135"/>
          </a:xfrm>
          <a:prstGeom prst="rect">
            <a:avLst/>
          </a:prstGeom>
        </p:spPr>
        <p:txBody>
          <a:bodyPr vert="horz" lIns="91440" tIns="45720" rIns="91440" bIns="45720" rtlCol="0">
            <a:noAutofit/>
            <a:scene3d>
              <a:camera prst="orthographicFront"/>
              <a:lightRig rig="threePt" dir="t"/>
            </a:scene3d>
            <a:sp3d extrusionH="57150">
              <a:bevelT h="25400" prst="softRound"/>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4000" b="1" dirty="0" smtClean="0">
                <a:ln w="1905">
                  <a:solidFill>
                    <a:srgbClr val="002060"/>
                  </a:solidFill>
                </a:ln>
                <a:solidFill>
                  <a:srgbClr val="7030A0"/>
                </a:solidFill>
                <a:effectLst>
                  <a:innerShdw blurRad="69850" dist="43180" dir="5400000">
                    <a:srgbClr val="000000">
                      <a:alpha val="65000"/>
                    </a:srgbClr>
                  </a:innerShdw>
                </a:effectLst>
                <a:latin typeface="Forte" pitchFamily="66" charset="0"/>
              </a:rPr>
              <a:t>0.009375%</a:t>
            </a:r>
          </a:p>
        </p:txBody>
      </p:sp>
      <p:pic>
        <p:nvPicPr>
          <p:cNvPr id="13" name="Picture 2" descr="C:\Users\Rae\Desktop\in other words  png.png"/>
          <p:cNvPicPr>
            <a:picLocks noChangeAspect="1" noChangeArrowheads="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0600" y="1063050"/>
            <a:ext cx="3943801" cy="96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0165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45521" y="6455257"/>
            <a:ext cx="1161826" cy="365125"/>
          </a:xfrm>
        </p:spPr>
        <p:txBody>
          <a:bodyPr/>
          <a:lstStyle/>
          <a:p>
            <a:fld id="{2C483DBC-9F3F-4995-8876-E5EF69BB8F1F}" type="slidenum">
              <a:rPr lang="en-US" sz="1800" smtClean="0"/>
              <a:pPr/>
              <a:t>100</a:t>
            </a:fld>
            <a:endParaRPr lang="en-US" sz="1800" dirty="0"/>
          </a:p>
        </p:txBody>
      </p:sp>
      <p:sp>
        <p:nvSpPr>
          <p:cNvPr id="3" name="Content Placeholder 2"/>
          <p:cNvSpPr>
            <a:spLocks noGrp="1"/>
          </p:cNvSpPr>
          <p:nvPr>
            <p:ph idx="4294967295"/>
          </p:nvPr>
        </p:nvSpPr>
        <p:spPr>
          <a:xfrm>
            <a:off x="228600" y="990600"/>
            <a:ext cx="8763000" cy="5715000"/>
          </a:xfrm>
        </p:spPr>
        <p:txBody>
          <a:bodyPr>
            <a:normAutofit fontScale="92500" lnSpcReduction="10000"/>
          </a:bodyPr>
          <a:lstStyle/>
          <a:p>
            <a:pPr marL="0" indent="0" fontAlgn="t">
              <a:buNone/>
            </a:pPr>
            <a:r>
              <a:rPr lang="en-US" sz="2800" dirty="0" smtClean="0"/>
              <a:t>The word “</a:t>
            </a:r>
            <a:r>
              <a:rPr lang="en-US" sz="2800" b="1" dirty="0" smtClean="0">
                <a:ln>
                  <a:solidFill>
                    <a:srgbClr val="002060"/>
                  </a:solidFill>
                </a:ln>
                <a:solidFill>
                  <a:srgbClr val="00B050"/>
                </a:solidFill>
              </a:rPr>
              <a:t>turning</a:t>
            </a:r>
            <a:r>
              <a:rPr lang="en-US" sz="2800" dirty="0" smtClean="0"/>
              <a:t>” is </a:t>
            </a:r>
            <a:r>
              <a:rPr lang="en-US" sz="2800" b="1" dirty="0" smtClean="0">
                <a:ln>
                  <a:solidFill>
                    <a:srgbClr val="002060"/>
                  </a:solidFill>
                </a:ln>
                <a:solidFill>
                  <a:srgbClr val="00B050"/>
                </a:solidFill>
              </a:rPr>
              <a:t>G5157 -</a:t>
            </a:r>
            <a:r>
              <a:rPr lang="en-US" sz="2800" dirty="0" smtClean="0"/>
              <a:t> </a:t>
            </a:r>
            <a:r>
              <a:rPr lang="en-US" sz="2800" b="1" dirty="0" smtClean="0">
                <a:ln>
                  <a:solidFill>
                    <a:srgbClr val="002060"/>
                  </a:solidFill>
                </a:ln>
                <a:solidFill>
                  <a:srgbClr val="00B050"/>
                </a:solidFill>
              </a:rPr>
              <a:t>Trope</a:t>
            </a:r>
            <a:r>
              <a:rPr lang="en-US" sz="2800" dirty="0" smtClean="0"/>
              <a:t>.  </a:t>
            </a:r>
            <a:br>
              <a:rPr lang="en-US" sz="2800" dirty="0" smtClean="0"/>
            </a:br>
            <a:r>
              <a:rPr lang="en-US" sz="2800" dirty="0" smtClean="0"/>
              <a:t>It means “</a:t>
            </a:r>
            <a:r>
              <a:rPr lang="en-US" sz="2800" dirty="0" smtClean="0">
                <a:ln>
                  <a:solidFill>
                    <a:srgbClr val="002060"/>
                  </a:solidFill>
                </a:ln>
                <a:solidFill>
                  <a:srgbClr val="00B050"/>
                </a:solidFill>
              </a:rPr>
              <a:t>a turning of the heavenly bodies.</a:t>
            </a:r>
            <a:r>
              <a:rPr lang="en-US" sz="2800" dirty="0" smtClean="0"/>
              <a:t>”   </a:t>
            </a:r>
            <a:br>
              <a:rPr lang="en-US" sz="2800" dirty="0" smtClean="0"/>
            </a:br>
            <a:r>
              <a:rPr lang="en-US" sz="2800" dirty="0" smtClean="0"/>
              <a:t>James is referencing the heavenly bodies as the Mazzaroth stars, the sun and the earth.  </a:t>
            </a:r>
            <a:br>
              <a:rPr lang="en-US" sz="2800" dirty="0" smtClean="0"/>
            </a:br>
            <a:endParaRPr lang="en-US" sz="1300" dirty="0" smtClean="0"/>
          </a:p>
          <a:p>
            <a:pPr marL="0" indent="0" fontAlgn="t">
              <a:buNone/>
            </a:pPr>
            <a:r>
              <a:rPr lang="en-US" sz="2800" dirty="0" smtClean="0"/>
              <a:t>James also warns us of the change from the Mazzaroth based calendar to the lunar/solar calendar.  </a:t>
            </a:r>
          </a:p>
          <a:p>
            <a:pPr marL="0" indent="0" algn="ctr" fontAlgn="t">
              <a:buNone/>
            </a:pPr>
            <a:r>
              <a:rPr lang="en-US" sz="2800" b="1" dirty="0" smtClean="0">
                <a:solidFill>
                  <a:srgbClr val="660033"/>
                </a:solidFill>
              </a:rPr>
              <a:t>This is also a reminder to be aware that </a:t>
            </a:r>
            <a:br>
              <a:rPr lang="en-US" sz="2800" b="1" dirty="0" smtClean="0">
                <a:solidFill>
                  <a:srgbClr val="660033"/>
                </a:solidFill>
              </a:rPr>
            </a:br>
            <a:r>
              <a:rPr lang="en-US" sz="2800" b="1" dirty="0" smtClean="0">
                <a:solidFill>
                  <a:srgbClr val="660033"/>
                </a:solidFill>
              </a:rPr>
              <a:t>YHWH does not change.  </a:t>
            </a:r>
          </a:p>
          <a:p>
            <a:pPr marL="0" indent="0" algn="ctr" fontAlgn="t">
              <a:buNone/>
            </a:pPr>
            <a:r>
              <a:rPr lang="en-US" sz="2800" dirty="0" smtClean="0"/>
              <a:t>Yahuah’s Tequfah based calendar exposes a perfectly </a:t>
            </a:r>
            <a:br>
              <a:rPr lang="en-US" sz="2800" dirty="0" smtClean="0"/>
            </a:br>
            <a:r>
              <a:rPr lang="en-US" sz="2800" dirty="0" smtClean="0"/>
              <a:t>straight line or disappearing shadow </a:t>
            </a:r>
            <a:r>
              <a:rPr lang="en-US" sz="2200" dirty="0" smtClean="0"/>
              <a:t>[on tequfah] </a:t>
            </a:r>
            <a:r>
              <a:rPr lang="en-US" sz="2800" dirty="0" smtClean="0"/>
              <a:t>…it is our</a:t>
            </a:r>
            <a:br>
              <a:rPr lang="en-US" sz="2800" dirty="0" smtClean="0"/>
            </a:br>
            <a:r>
              <a:rPr lang="en-US" sz="2800" dirty="0" smtClean="0"/>
              <a:t> </a:t>
            </a:r>
            <a:r>
              <a:rPr lang="en-US" sz="2800" b="1" dirty="0" smtClean="0">
                <a:ln>
                  <a:solidFill>
                    <a:srgbClr val="002060"/>
                  </a:solidFill>
                </a:ln>
                <a:solidFill>
                  <a:srgbClr val="00B050"/>
                </a:solidFill>
              </a:rPr>
              <a:t>SIGN</a:t>
            </a:r>
            <a:r>
              <a:rPr lang="en-US" sz="2800" dirty="0" smtClean="0"/>
              <a:t> grounded in Genesis 1:14!</a:t>
            </a:r>
          </a:p>
          <a:p>
            <a:pPr marL="0" indent="0">
              <a:buNone/>
            </a:pPr>
            <a:r>
              <a:rPr lang="en-US" sz="600" dirty="0" smtClean="0"/>
              <a:t> </a:t>
            </a:r>
          </a:p>
          <a:p>
            <a:pPr marL="0" indent="0">
              <a:buNone/>
            </a:pPr>
            <a:r>
              <a:rPr lang="en-US" sz="3200" b="1" i="1" dirty="0" smtClean="0">
                <a:solidFill>
                  <a:srgbClr val="660033"/>
                </a:solidFill>
              </a:rPr>
              <a:t>Gen 1:14  </a:t>
            </a:r>
            <a:r>
              <a:rPr lang="en-US" sz="2600" i="1" dirty="0" smtClean="0">
                <a:solidFill>
                  <a:srgbClr val="005392"/>
                </a:solidFill>
              </a:rPr>
              <a:t>Then Yahuah said, “Let there be lights in the firmament of the heavens to divide the day from the night; and let them be </a:t>
            </a:r>
            <a:br>
              <a:rPr lang="en-US" sz="2600" i="1" dirty="0" smtClean="0">
                <a:solidFill>
                  <a:srgbClr val="005392"/>
                </a:solidFill>
              </a:rPr>
            </a:br>
            <a:r>
              <a:rPr lang="en-US" sz="2600" b="1" i="1" dirty="0" smtClean="0">
                <a:ln>
                  <a:solidFill>
                    <a:srgbClr val="002060"/>
                  </a:solidFill>
                </a:ln>
                <a:solidFill>
                  <a:srgbClr val="00B050"/>
                </a:solidFill>
              </a:rPr>
              <a:t>for signs and seasons, and for days and years.</a:t>
            </a:r>
            <a:r>
              <a:rPr lang="en-US" sz="2600" i="1" dirty="0" smtClean="0">
                <a:ln>
                  <a:solidFill>
                    <a:srgbClr val="002060"/>
                  </a:solidFill>
                </a:ln>
                <a:solidFill>
                  <a:srgbClr val="005392"/>
                </a:solidFill>
              </a:rPr>
              <a:t> </a:t>
            </a:r>
            <a:endParaRPr lang="en-US" dirty="0"/>
          </a:p>
        </p:txBody>
      </p:sp>
      <p:sp>
        <p:nvSpPr>
          <p:cNvPr id="2" name="Title 1"/>
          <p:cNvSpPr>
            <a:spLocks noGrp="1"/>
          </p:cNvSpPr>
          <p:nvPr>
            <p:ph type="title" idx="4294967295"/>
          </p:nvPr>
        </p:nvSpPr>
        <p:spPr>
          <a:xfrm>
            <a:off x="228600" y="228600"/>
            <a:ext cx="8686800" cy="728662"/>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Equinox Proof with G5157 - trope</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36709872"/>
      </p:ext>
    </p:extLst>
  </p:cSld>
  <p:clrMapOvr>
    <a:masterClrMapping/>
  </p:clrMapOvr>
  <p:transition spd="slow">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04548" y="6492875"/>
            <a:ext cx="1161826" cy="365125"/>
          </a:xfrm>
        </p:spPr>
        <p:txBody>
          <a:bodyPr/>
          <a:lstStyle/>
          <a:p>
            <a:fld id="{2C483DBC-9F3F-4995-8876-E5EF69BB8F1F}" type="slidenum">
              <a:rPr lang="en-US" sz="1800" smtClean="0"/>
              <a:pPr/>
              <a:t>101</a:t>
            </a:fld>
            <a:endParaRPr lang="en-US" sz="1800" dirty="0"/>
          </a:p>
        </p:txBody>
      </p:sp>
      <p:sp>
        <p:nvSpPr>
          <p:cNvPr id="3" name="Content Placeholder 2"/>
          <p:cNvSpPr>
            <a:spLocks noGrp="1"/>
          </p:cNvSpPr>
          <p:nvPr>
            <p:ph idx="4294967295"/>
          </p:nvPr>
        </p:nvSpPr>
        <p:spPr>
          <a:xfrm>
            <a:off x="228600" y="1139072"/>
            <a:ext cx="8534400" cy="5718928"/>
          </a:xfrm>
        </p:spPr>
        <p:txBody>
          <a:bodyPr>
            <a:normAutofit/>
          </a:bodyPr>
          <a:lstStyle/>
          <a:p>
            <a:pPr>
              <a:buNone/>
            </a:pPr>
            <a:r>
              <a:rPr lang="en-US" b="1" dirty="0" smtClean="0"/>
              <a:t>By utilizing Yahuah’s vernal equinox, we can:</a:t>
            </a:r>
          </a:p>
          <a:p>
            <a:pPr marL="457200" lvl="0" indent="-457200">
              <a:buClr>
                <a:srgbClr val="002060"/>
              </a:buClr>
              <a:buFont typeface="+mj-lt"/>
              <a:buAutoNum type="arabicPeriod"/>
            </a:pPr>
            <a:r>
              <a:rPr lang="en-US" dirty="0" smtClean="0"/>
              <a:t>Know when it happens with a staff in our hand </a:t>
            </a:r>
            <a:br>
              <a:rPr lang="en-US" dirty="0" smtClean="0"/>
            </a:br>
            <a:r>
              <a:rPr lang="en-US" dirty="0" smtClean="0"/>
              <a:t>while standing in the middle of the wilderness. </a:t>
            </a:r>
          </a:p>
          <a:p>
            <a:pPr marL="457200" lvl="0" indent="-457200">
              <a:buClr>
                <a:srgbClr val="002060"/>
              </a:buClr>
              <a:buFont typeface="+mj-lt"/>
              <a:buAutoNum type="arabicPeriod"/>
            </a:pPr>
            <a:r>
              <a:rPr lang="en-US" dirty="0" smtClean="0"/>
              <a:t>We don’t have to depend on the Sanhedrin </a:t>
            </a:r>
            <a:br>
              <a:rPr lang="en-US" dirty="0" smtClean="0"/>
            </a:br>
            <a:r>
              <a:rPr lang="en-US" dirty="0" smtClean="0"/>
              <a:t>to give their “stamp of approval.”</a:t>
            </a:r>
          </a:p>
          <a:p>
            <a:pPr marL="457200" lvl="0" indent="-457200">
              <a:buClr>
                <a:srgbClr val="002060"/>
              </a:buClr>
              <a:buFont typeface="+mj-lt"/>
              <a:buAutoNum type="arabicPeriod"/>
            </a:pPr>
            <a:r>
              <a:rPr lang="en-US" dirty="0" smtClean="0"/>
              <a:t>We don’t have to wait for a Jerusalem</a:t>
            </a:r>
            <a:br>
              <a:rPr lang="en-US" dirty="0" smtClean="0"/>
            </a:br>
            <a:r>
              <a:rPr lang="en-US" dirty="0" smtClean="0"/>
              <a:t>report on whether the barley is </a:t>
            </a:r>
            <a:r>
              <a:rPr lang="en-US" dirty="0" err="1" smtClean="0"/>
              <a:t>abib</a:t>
            </a:r>
            <a:r>
              <a:rPr lang="en-US" dirty="0" smtClean="0"/>
              <a:t>/greening.</a:t>
            </a:r>
          </a:p>
          <a:p>
            <a:pPr marL="457200" lvl="0" indent="-457200">
              <a:buClr>
                <a:srgbClr val="002060"/>
              </a:buClr>
              <a:buFont typeface="+mj-lt"/>
              <a:buAutoNum type="arabicPeriod"/>
            </a:pPr>
            <a:r>
              <a:rPr lang="en-US" dirty="0" smtClean="0"/>
              <a:t>The only mediator between us and YHWH is </a:t>
            </a:r>
            <a:br>
              <a:rPr lang="en-US" dirty="0" smtClean="0"/>
            </a:br>
            <a:r>
              <a:rPr lang="en-US" dirty="0" smtClean="0"/>
              <a:t>Yahusha…not to mention He’s perfect!</a:t>
            </a:r>
          </a:p>
          <a:p>
            <a:pPr marL="457200" lvl="0" indent="-457200">
              <a:buClr>
                <a:srgbClr val="002060"/>
              </a:buClr>
              <a:buFont typeface="+mj-lt"/>
              <a:buAutoNum type="arabicPeriod"/>
            </a:pPr>
            <a:r>
              <a:rPr lang="en-US" dirty="0" smtClean="0"/>
              <a:t>Finally…we don’t have to be enticed </a:t>
            </a:r>
            <a:br>
              <a:rPr lang="en-US" dirty="0" smtClean="0"/>
            </a:br>
            <a:r>
              <a:rPr lang="en-US" dirty="0" smtClean="0"/>
              <a:t>by “looking up to the heavens” for </a:t>
            </a:r>
            <a:br>
              <a:rPr lang="en-US" dirty="0" smtClean="0"/>
            </a:br>
            <a:r>
              <a:rPr lang="en-US" dirty="0" smtClean="0"/>
              <a:t>His Timing.  Rather, we look down </a:t>
            </a:r>
            <a:br>
              <a:rPr lang="en-US" dirty="0" smtClean="0"/>
            </a:br>
            <a:r>
              <a:rPr lang="en-US" dirty="0" smtClean="0"/>
              <a:t>                   to His shadow</a:t>
            </a:r>
            <a:r>
              <a:rPr lang="en-US" dirty="0" smtClean="0">
                <a:solidFill>
                  <a:srgbClr val="0070C0"/>
                </a:solidFill>
              </a:rPr>
              <a:t>…</a:t>
            </a:r>
            <a:br>
              <a:rPr lang="en-US" dirty="0" smtClean="0">
                <a:solidFill>
                  <a:srgbClr val="0070C0"/>
                </a:solidFill>
              </a:rPr>
            </a:br>
            <a:r>
              <a:rPr lang="en-US" b="1" i="1" dirty="0" smtClean="0">
                <a:solidFill>
                  <a:srgbClr val="0070C0"/>
                </a:solidFill>
              </a:rPr>
              <a:t>“a </a:t>
            </a:r>
            <a:r>
              <a:rPr lang="en-US" b="1" i="1" dirty="0" smtClean="0">
                <a:ln>
                  <a:solidFill>
                    <a:sysClr val="windowText" lastClr="000000"/>
                  </a:solidFill>
                </a:ln>
                <a:solidFill>
                  <a:srgbClr val="00B050"/>
                </a:solidFill>
              </a:rPr>
              <a:t>shadow</a:t>
            </a:r>
            <a:r>
              <a:rPr lang="en-US" b="1" i="1" dirty="0" smtClean="0">
                <a:solidFill>
                  <a:srgbClr val="0070C0"/>
                </a:solidFill>
              </a:rPr>
              <a:t> of good things to come</a:t>
            </a:r>
            <a:r>
              <a:rPr lang="en-US" b="1" dirty="0" smtClean="0">
                <a:solidFill>
                  <a:srgbClr val="0070C0"/>
                </a:solidFill>
              </a:rPr>
              <a:t>!”</a:t>
            </a:r>
          </a:p>
          <a:p>
            <a:pPr marL="0" indent="0">
              <a:buNone/>
            </a:pPr>
            <a:endParaRPr lang="en-US" sz="900" dirty="0" smtClean="0"/>
          </a:p>
        </p:txBody>
      </p:sp>
      <p:sp>
        <p:nvSpPr>
          <p:cNvPr id="2" name="Title 1"/>
          <p:cNvSpPr>
            <a:spLocks noGrp="1"/>
          </p:cNvSpPr>
          <p:nvPr>
            <p:ph type="title" idx="4294967295"/>
          </p:nvPr>
        </p:nvSpPr>
        <p:spPr>
          <a:xfrm>
            <a:off x="457200" y="228600"/>
            <a:ext cx="8229600" cy="728663"/>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Benefits of the Equinox!</a:t>
            </a:r>
            <a:endParaRPr lang="en-US" sz="4800" b="1" spc="150" dirty="0">
              <a:ln w="11430"/>
              <a:solidFill>
                <a:srgbClr val="F8F8F8"/>
              </a:solidFill>
              <a:effectLst>
                <a:outerShdw blurRad="25400" algn="tl" rotWithShape="0">
                  <a:srgbClr val="000000">
                    <a:alpha val="43000"/>
                  </a:srgbClr>
                </a:outerShdw>
              </a:effectLst>
            </a:endParaRPr>
          </a:p>
        </p:txBody>
      </p:sp>
      <p:pic>
        <p:nvPicPr>
          <p:cNvPr id="2050" name="Picture 2" descr="C:\Users\Rae\Desktop\shepherd &amp; staff edi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078239"/>
            <a:ext cx="2230065" cy="3265161"/>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Picture 4" descr="C:\Users\Rae\Desktop\looking at my shado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4648200"/>
            <a:ext cx="2739796" cy="182470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86400"/>
          </a:xfrm>
        </p:spPr>
        <p:txBody>
          <a:bodyPr>
            <a:normAutofit/>
          </a:bodyPr>
          <a:lstStyle/>
          <a:p>
            <a:pPr marL="0" indent="0" fontAlgn="t">
              <a:buNone/>
            </a:pPr>
            <a:r>
              <a:rPr lang="en-US" b="1" dirty="0" smtClean="0"/>
              <a:t>How do we know which equinox starts Yah’s Calendar year?  </a:t>
            </a:r>
          </a:p>
          <a:p>
            <a:pPr marL="0" indent="0" fontAlgn="t">
              <a:buNone/>
            </a:pPr>
            <a:endParaRPr lang="en-US" sz="1100" dirty="0" smtClean="0"/>
          </a:p>
          <a:p>
            <a:pPr marL="457200" indent="-457200"/>
            <a:r>
              <a:rPr lang="en-US" sz="2800" b="1" i="1" dirty="0" err="1" smtClean="0">
                <a:solidFill>
                  <a:srgbClr val="660033"/>
                </a:solidFill>
              </a:rPr>
              <a:t>Exo</a:t>
            </a:r>
            <a:r>
              <a:rPr lang="en-US" sz="2800" b="1" i="1" dirty="0" smtClean="0">
                <a:solidFill>
                  <a:srgbClr val="660033"/>
                </a:solidFill>
              </a:rPr>
              <a:t> 12:1-2 </a:t>
            </a:r>
            <a:r>
              <a:rPr lang="en-US" i="1" dirty="0" smtClean="0">
                <a:solidFill>
                  <a:srgbClr val="005392"/>
                </a:solidFill>
              </a:rPr>
              <a:t> </a:t>
            </a:r>
            <a:r>
              <a:rPr lang="en-US" b="1" i="1" dirty="0" smtClean="0">
                <a:solidFill>
                  <a:srgbClr val="005392"/>
                </a:solidFill>
              </a:rPr>
              <a:t>Now Yahuah spoke to Moses and Aaron in the land of Egypt, saying, </a:t>
            </a:r>
            <a:r>
              <a:rPr lang="en-US" b="1" i="1" baseline="30000" dirty="0" smtClean="0">
                <a:solidFill>
                  <a:srgbClr val="005392"/>
                </a:solidFill>
              </a:rPr>
              <a:t>2 </a:t>
            </a:r>
            <a:r>
              <a:rPr lang="en-US" b="1" i="1" dirty="0" smtClean="0">
                <a:solidFill>
                  <a:srgbClr val="005392"/>
                </a:solidFill>
              </a:rPr>
              <a:t>“</a:t>
            </a:r>
            <a:r>
              <a:rPr lang="en-US" b="1" i="1" dirty="0" smtClean="0">
                <a:ln>
                  <a:solidFill>
                    <a:sysClr val="windowText" lastClr="000000"/>
                  </a:solidFill>
                </a:ln>
                <a:solidFill>
                  <a:srgbClr val="00B050"/>
                </a:solidFill>
              </a:rPr>
              <a:t>This month </a:t>
            </a:r>
            <a:r>
              <a:rPr lang="en-US" b="1" i="1" dirty="0" smtClean="0">
                <a:solidFill>
                  <a:srgbClr val="005392"/>
                </a:solidFill>
              </a:rPr>
              <a:t>shall be your beginning of months; it shall be the first month of the year to you. </a:t>
            </a:r>
          </a:p>
          <a:p>
            <a:pPr marL="457200" indent="-457200"/>
            <a:endParaRPr lang="en-US" sz="800" b="1" dirty="0" smtClean="0">
              <a:solidFill>
                <a:srgbClr val="005392"/>
              </a:solidFill>
            </a:endParaRPr>
          </a:p>
          <a:p>
            <a:pPr marL="457200" indent="-457200"/>
            <a:r>
              <a:rPr lang="en-US" sz="2800" b="1" i="1" dirty="0" err="1" smtClean="0">
                <a:solidFill>
                  <a:srgbClr val="660033"/>
                </a:solidFill>
              </a:rPr>
              <a:t>Exo</a:t>
            </a:r>
            <a:r>
              <a:rPr lang="en-US" sz="2800" b="1" i="1" dirty="0" smtClean="0">
                <a:solidFill>
                  <a:srgbClr val="660033"/>
                </a:solidFill>
              </a:rPr>
              <a:t> 13:4</a:t>
            </a:r>
            <a:r>
              <a:rPr lang="en-US" b="1" i="1" dirty="0" smtClean="0">
                <a:solidFill>
                  <a:srgbClr val="005392"/>
                </a:solidFill>
              </a:rPr>
              <a:t> </a:t>
            </a:r>
            <a:r>
              <a:rPr lang="en-US" b="1" i="1" baseline="30000" dirty="0" smtClean="0">
                <a:solidFill>
                  <a:srgbClr val="005392"/>
                </a:solidFill>
              </a:rPr>
              <a:t>  </a:t>
            </a:r>
            <a:r>
              <a:rPr lang="en-US" b="1" i="1" dirty="0" smtClean="0">
                <a:solidFill>
                  <a:srgbClr val="005392"/>
                </a:solidFill>
              </a:rPr>
              <a:t>On this day you are going out, </a:t>
            </a:r>
            <a:r>
              <a:rPr lang="en-US" b="1" i="1" dirty="0" smtClean="0">
                <a:ln>
                  <a:solidFill>
                    <a:sysClr val="windowText" lastClr="000000"/>
                  </a:solidFill>
                </a:ln>
                <a:solidFill>
                  <a:srgbClr val="00B050"/>
                </a:solidFill>
              </a:rPr>
              <a:t>in the month Abib. </a:t>
            </a:r>
            <a:endParaRPr lang="en-US" b="1" dirty="0" smtClean="0">
              <a:ln>
                <a:solidFill>
                  <a:sysClr val="windowText" lastClr="000000"/>
                </a:solidFill>
              </a:ln>
              <a:solidFill>
                <a:srgbClr val="00B050"/>
              </a:solidFill>
            </a:endParaRPr>
          </a:p>
          <a:p>
            <a:pPr marL="0" indent="0" fontAlgn="t">
              <a:buNone/>
            </a:pPr>
            <a:r>
              <a:rPr lang="en-US" sz="800" b="1" dirty="0" smtClean="0"/>
              <a:t> </a:t>
            </a:r>
            <a:endParaRPr lang="en-US" sz="700" b="1" dirty="0" smtClean="0"/>
          </a:p>
          <a:p>
            <a:pPr marL="0" indent="0" algn="ctr" fontAlgn="t">
              <a:buNone/>
            </a:pPr>
            <a:r>
              <a:rPr lang="en-US" b="1" dirty="0" smtClean="0"/>
              <a:t>As we discussed before, Abib means “</a:t>
            </a:r>
            <a:r>
              <a:rPr lang="en-US" b="1" dirty="0" smtClean="0">
                <a:ln>
                  <a:solidFill>
                    <a:sysClr val="windowText" lastClr="000000"/>
                  </a:solidFill>
                </a:ln>
                <a:solidFill>
                  <a:srgbClr val="00B050"/>
                </a:solidFill>
              </a:rPr>
              <a:t>green in the ear,</a:t>
            </a:r>
            <a:r>
              <a:rPr lang="en-US" b="1" dirty="0" smtClean="0"/>
              <a:t>” referring to the greening of the agricultural produce </a:t>
            </a:r>
            <a:br>
              <a:rPr lang="en-US" b="1" dirty="0" smtClean="0"/>
            </a:br>
            <a:r>
              <a:rPr lang="en-US" b="1" dirty="0" smtClean="0"/>
              <a:t>in the Spring (of the Northern Hemisphere).</a:t>
            </a:r>
          </a:p>
          <a:p>
            <a:pPr marL="0" indent="0" algn="ctr" fontAlgn="t">
              <a:buNone/>
            </a:pPr>
            <a:r>
              <a:rPr lang="en-US" b="1" dirty="0" smtClean="0">
                <a:solidFill>
                  <a:srgbClr val="660033"/>
                </a:solidFill>
              </a:rPr>
              <a:t>Note:  Exodus has definite reference to </a:t>
            </a:r>
            <a:r>
              <a:rPr lang="en-US" b="1" dirty="0" smtClean="0">
                <a:solidFill>
                  <a:schemeClr val="tx1"/>
                </a:solidFill>
              </a:rPr>
              <a:t>“</a:t>
            </a:r>
            <a:r>
              <a:rPr lang="en-US" b="1" u="sng" dirty="0" smtClean="0">
                <a:solidFill>
                  <a:schemeClr val="tx1"/>
                </a:solidFill>
              </a:rPr>
              <a:t>the</a:t>
            </a:r>
            <a:r>
              <a:rPr lang="en-US" b="1" dirty="0" smtClean="0">
                <a:solidFill>
                  <a:schemeClr val="tx1"/>
                </a:solidFill>
              </a:rPr>
              <a:t>” </a:t>
            </a:r>
            <a:r>
              <a:rPr lang="en-US" b="1" dirty="0" smtClean="0">
                <a:solidFill>
                  <a:srgbClr val="660033"/>
                </a:solidFill>
              </a:rPr>
              <a:t>equinox that will provide the “date &amp; timing” of Yahusha’s Passover </a:t>
            </a:r>
            <a:br>
              <a:rPr lang="en-US" b="1" dirty="0" smtClean="0">
                <a:solidFill>
                  <a:srgbClr val="660033"/>
                </a:solidFill>
              </a:rPr>
            </a:br>
            <a:r>
              <a:rPr lang="en-US" b="1" dirty="0" smtClean="0">
                <a:solidFill>
                  <a:srgbClr val="660033"/>
                </a:solidFill>
              </a:rPr>
              <a:t>(for those that live in the Southern Hemisphere).  </a:t>
            </a:r>
          </a:p>
          <a:p>
            <a:endParaRPr lang="en-US" b="1"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102</a:t>
            </a:fld>
            <a:endParaRPr lang="en-US" sz="1800" dirty="0"/>
          </a:p>
        </p:txBody>
      </p:sp>
      <p:sp>
        <p:nvSpPr>
          <p:cNvPr id="2" name="Title 1"/>
          <p:cNvSpPr>
            <a:spLocks noGrp="1"/>
          </p:cNvSpPr>
          <p:nvPr>
            <p:ph type="title"/>
          </p:nvPr>
        </p:nvSpPr>
        <p:spPr>
          <a:xfrm>
            <a:off x="457200" y="338328"/>
            <a:ext cx="8229600" cy="8046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The Year Starts When?</a:t>
            </a:r>
            <a:endParaRPr lang="en-US" sz="54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257800" y="6311484"/>
            <a:ext cx="33528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CC #30 &amp; 31  Year/</a:t>
            </a:r>
            <a:r>
              <a:rPr lang="en-US" sz="1600" b="1" cap="none" spc="0" dirty="0" err="1" smtClean="0">
                <a:ln w="1905"/>
                <a:solidFill>
                  <a:srgbClr val="660033"/>
                </a:solidFill>
                <a:effectLst>
                  <a:innerShdw blurRad="69850" dist="43180" dir="5400000">
                    <a:srgbClr val="000000">
                      <a:alpha val="65000"/>
                    </a:srgbClr>
                  </a:innerShdw>
                </a:effectLst>
              </a:rPr>
              <a:t>Shaneh</a:t>
            </a:r>
            <a:r>
              <a:rPr lang="en-US" sz="1600" b="1" cap="none" spc="0" dirty="0" smtClean="0">
                <a:ln w="1905"/>
                <a:solidFill>
                  <a:srgbClr val="660033"/>
                </a:solidFill>
                <a:effectLst>
                  <a:innerShdw blurRad="69850" dist="43180" dir="5400000">
                    <a:srgbClr val="000000">
                      <a:alpha val="65000"/>
                    </a:srgbClr>
                  </a:innerShdw>
                </a:effectLst>
              </a:rPr>
              <a:t> Part 1 &amp; 2</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458200" cy="5867400"/>
          </a:xfrm>
        </p:spPr>
        <p:txBody>
          <a:bodyPr>
            <a:normAutofit fontScale="92500" lnSpcReduction="10000"/>
          </a:bodyPr>
          <a:lstStyle/>
          <a:p>
            <a:pPr marL="0" indent="0" fontAlgn="t">
              <a:buNone/>
            </a:pPr>
            <a:r>
              <a:rPr lang="en-US" b="1" dirty="0" smtClean="0"/>
              <a:t>So how was time measured in ancient times?  By a sun dial!</a:t>
            </a:r>
          </a:p>
          <a:p>
            <a:pPr marL="0" indent="0" fontAlgn="t">
              <a:buNone/>
            </a:pPr>
            <a:r>
              <a:rPr lang="en-US" sz="1000" dirty="0" smtClean="0"/>
              <a:t> </a:t>
            </a:r>
          </a:p>
          <a:p>
            <a:pPr marL="0" indent="0" fontAlgn="t">
              <a:buNone/>
            </a:pPr>
            <a:r>
              <a:rPr lang="en-US" b="1" dirty="0" smtClean="0"/>
              <a:t>A sun dial will show an equinox in two possible ways </a:t>
            </a:r>
            <a:br>
              <a:rPr lang="en-US" b="1" dirty="0" smtClean="0"/>
            </a:br>
            <a:r>
              <a:rPr lang="en-US" dirty="0" smtClean="0"/>
              <a:t>(depending on the type of sun dial that you have).</a:t>
            </a:r>
          </a:p>
          <a:p>
            <a:pPr marL="457200" indent="-457200" fontAlgn="t">
              <a:buClr>
                <a:srgbClr val="660033"/>
              </a:buClr>
              <a:buFont typeface="+mj-lt"/>
              <a:buAutoNum type="arabicPeriod"/>
            </a:pPr>
            <a:r>
              <a:rPr lang="en-US" dirty="0" smtClean="0"/>
              <a:t>There will be </a:t>
            </a:r>
            <a:r>
              <a:rPr lang="en-US" b="1" dirty="0" smtClean="0">
                <a:ln>
                  <a:solidFill>
                    <a:sysClr val="windowText" lastClr="000000"/>
                  </a:solidFill>
                </a:ln>
                <a:solidFill>
                  <a:srgbClr val="00B050"/>
                </a:solidFill>
              </a:rPr>
              <a:t>no shadow</a:t>
            </a:r>
            <a:r>
              <a:rPr lang="en-US" dirty="0" smtClean="0">
                <a:ln>
                  <a:solidFill>
                    <a:sysClr val="windowText" lastClr="000000"/>
                  </a:solidFill>
                </a:ln>
              </a:rPr>
              <a:t> </a:t>
            </a:r>
            <a:r>
              <a:rPr lang="en-US" dirty="0" smtClean="0"/>
              <a:t>on the face of the sun dial during a </a:t>
            </a:r>
            <a:br>
              <a:rPr lang="en-US" dirty="0" smtClean="0"/>
            </a:br>
            <a:r>
              <a:rPr lang="en-US" dirty="0" smtClean="0"/>
              <a:t>few minutes while the sun is directly overhead.   Or …</a:t>
            </a:r>
          </a:p>
          <a:p>
            <a:pPr marL="457200" indent="-457200" fontAlgn="t">
              <a:buClr>
                <a:srgbClr val="660033"/>
              </a:buClr>
              <a:buFont typeface="+mj-lt"/>
              <a:buAutoNum type="arabicPeriod"/>
            </a:pPr>
            <a:r>
              <a:rPr lang="en-US" dirty="0" smtClean="0"/>
              <a:t>There will be a </a:t>
            </a:r>
            <a:r>
              <a:rPr lang="en-US" b="1" dirty="0" smtClean="0">
                <a:ln>
                  <a:solidFill>
                    <a:sysClr val="windowText" lastClr="000000"/>
                  </a:solidFill>
                </a:ln>
                <a:solidFill>
                  <a:srgbClr val="00B050"/>
                </a:solidFill>
              </a:rPr>
              <a:t>perfectly straight line </a:t>
            </a:r>
            <a:r>
              <a:rPr lang="en-US" dirty="0" smtClean="0"/>
              <a:t>during the Tequfah.  Otherwise, it will expose a curved shadow </a:t>
            </a:r>
            <a:br>
              <a:rPr lang="en-US" dirty="0" smtClean="0"/>
            </a:br>
            <a:r>
              <a:rPr lang="en-US" dirty="0" smtClean="0"/>
              <a:t>before and after the equinox.</a:t>
            </a:r>
          </a:p>
          <a:p>
            <a:pPr marL="0" indent="0">
              <a:buNone/>
            </a:pPr>
            <a:endParaRPr lang="en-US" sz="900" dirty="0" smtClean="0"/>
          </a:p>
          <a:p>
            <a:pPr marL="0" indent="0">
              <a:buNone/>
            </a:pPr>
            <a:r>
              <a:rPr lang="en-US" sz="3000" b="1" i="1" dirty="0" smtClean="0">
                <a:solidFill>
                  <a:srgbClr val="660033"/>
                </a:solidFill>
              </a:rPr>
              <a:t>Eccl 1:15  </a:t>
            </a:r>
            <a:r>
              <a:rPr lang="en-US" i="1" dirty="0" smtClean="0">
                <a:solidFill>
                  <a:srgbClr val="005392"/>
                </a:solidFill>
              </a:rPr>
              <a:t>What is </a:t>
            </a:r>
            <a:r>
              <a:rPr lang="en-US" b="1" i="1" dirty="0" smtClean="0">
                <a:ln>
                  <a:solidFill>
                    <a:srgbClr val="002060"/>
                  </a:solidFill>
                </a:ln>
                <a:solidFill>
                  <a:srgbClr val="00B050"/>
                </a:solidFill>
              </a:rPr>
              <a:t>crooked cannot be made straight</a:t>
            </a:r>
            <a:r>
              <a:rPr lang="en-US" i="1" dirty="0" smtClean="0">
                <a:ln>
                  <a:solidFill>
                    <a:srgbClr val="002060"/>
                  </a:solidFill>
                </a:ln>
                <a:solidFill>
                  <a:srgbClr val="00B050"/>
                </a:solidFill>
              </a:rPr>
              <a:t>, </a:t>
            </a:r>
            <a:br>
              <a:rPr lang="en-US" i="1" dirty="0" smtClean="0">
                <a:ln>
                  <a:solidFill>
                    <a:srgbClr val="002060"/>
                  </a:solidFill>
                </a:ln>
                <a:solidFill>
                  <a:srgbClr val="00B050"/>
                </a:solidFill>
              </a:rPr>
            </a:br>
            <a:r>
              <a:rPr lang="en-US" i="1" dirty="0" smtClean="0">
                <a:solidFill>
                  <a:srgbClr val="005392"/>
                </a:solidFill>
              </a:rPr>
              <a:t>                       and what is </a:t>
            </a:r>
            <a:r>
              <a:rPr lang="en-US" b="1" i="1" dirty="0" smtClean="0">
                <a:ln>
                  <a:solidFill>
                    <a:srgbClr val="002060"/>
                  </a:solidFill>
                </a:ln>
                <a:solidFill>
                  <a:srgbClr val="00B050"/>
                </a:solidFill>
              </a:rPr>
              <a:t>lacking cannot be numbered</a:t>
            </a:r>
            <a:r>
              <a:rPr lang="en-US" i="1" dirty="0" smtClean="0">
                <a:ln>
                  <a:solidFill>
                    <a:srgbClr val="002060"/>
                  </a:solidFill>
                </a:ln>
                <a:solidFill>
                  <a:srgbClr val="005392"/>
                </a:solidFill>
              </a:rPr>
              <a:t>.</a:t>
            </a:r>
            <a:endParaRPr lang="en-US" dirty="0" smtClean="0">
              <a:ln>
                <a:solidFill>
                  <a:srgbClr val="002060"/>
                </a:solidFill>
              </a:ln>
              <a:solidFill>
                <a:srgbClr val="005392"/>
              </a:solidFill>
            </a:endParaRPr>
          </a:p>
          <a:p>
            <a:pPr marL="0" indent="0">
              <a:buNone/>
            </a:pPr>
            <a:r>
              <a:rPr lang="en-US" sz="1100" dirty="0" smtClean="0"/>
              <a:t> </a:t>
            </a:r>
          </a:p>
          <a:p>
            <a:pPr marL="0" indent="0">
              <a:buNone/>
            </a:pPr>
            <a:r>
              <a:rPr lang="en-US" dirty="0" smtClean="0"/>
              <a:t>When Beth saw this verse, she thought of </a:t>
            </a:r>
            <a:r>
              <a:rPr lang="en-US" b="1" dirty="0" smtClean="0">
                <a:solidFill>
                  <a:schemeClr val="accent5">
                    <a:lumMod val="50000"/>
                  </a:schemeClr>
                </a:solidFill>
              </a:rPr>
              <a:t>the moon’s cycle being “lacking” …and not being able to get an accurate “count” </a:t>
            </a:r>
            <a:r>
              <a:rPr lang="en-US" b="1" dirty="0" smtClean="0"/>
              <a:t>for Yahuah’s Calendar</a:t>
            </a:r>
            <a:r>
              <a:rPr lang="en-US" dirty="0" smtClean="0"/>
              <a:t>.  But the </a:t>
            </a:r>
            <a:r>
              <a:rPr lang="en-US" b="1" dirty="0" smtClean="0">
                <a:ln>
                  <a:solidFill>
                    <a:srgbClr val="002060"/>
                  </a:solidFill>
                </a:ln>
                <a:solidFill>
                  <a:srgbClr val="00B050"/>
                </a:solidFill>
              </a:rPr>
              <a:t>crooked vs. straight concept </a:t>
            </a:r>
            <a:r>
              <a:rPr lang="en-US" dirty="0" smtClean="0"/>
              <a:t>caught her eye as well!  She immediately thought of the straight line signaling the equinox vs. the curved line.  The whole verse was a perfect fit!!  </a:t>
            </a:r>
          </a:p>
          <a:p>
            <a:endParaRPr lang="en-US" dirty="0"/>
          </a:p>
        </p:txBody>
      </p:sp>
      <p:sp>
        <p:nvSpPr>
          <p:cNvPr id="4" name="Slide Number Placeholder 3"/>
          <p:cNvSpPr>
            <a:spLocks noGrp="1"/>
          </p:cNvSpPr>
          <p:nvPr>
            <p:ph type="sldNum" sz="quarter" idx="12"/>
          </p:nvPr>
        </p:nvSpPr>
        <p:spPr>
          <a:xfrm>
            <a:off x="4038600" y="6400800"/>
            <a:ext cx="1161826" cy="365125"/>
          </a:xfrm>
        </p:spPr>
        <p:txBody>
          <a:bodyPr/>
          <a:lstStyle/>
          <a:p>
            <a:fld id="{2C483DBC-9F3F-4995-8876-E5EF69BB8F1F}" type="slidenum">
              <a:rPr lang="en-US" sz="1800" smtClean="0"/>
              <a:pPr/>
              <a:t>103</a:t>
            </a:fld>
            <a:endParaRPr lang="en-US" sz="1800" dirty="0"/>
          </a:p>
        </p:txBody>
      </p:sp>
      <p:sp>
        <p:nvSpPr>
          <p:cNvPr id="2" name="Title 1"/>
          <p:cNvSpPr>
            <a:spLocks noGrp="1"/>
          </p:cNvSpPr>
          <p:nvPr>
            <p:ph type="title"/>
          </p:nvPr>
        </p:nvSpPr>
        <p:spPr>
          <a:xfrm>
            <a:off x="457200" y="274638"/>
            <a:ext cx="8229600" cy="715962"/>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Introducing the Sun Dial!</a:t>
            </a:r>
            <a:endParaRPr lang="en-US" sz="4800" b="1" spc="150" dirty="0">
              <a:ln w="11430"/>
              <a:solidFill>
                <a:srgbClr val="F8F8F8"/>
              </a:solidFill>
              <a:effectLst>
                <a:outerShdw blurRad="25400" algn="tl" rotWithShape="0">
                  <a:srgbClr val="000000">
                    <a:alpha val="43000"/>
                  </a:srgbClr>
                </a:outerShdw>
              </a:effectLst>
            </a:endParaRPr>
          </a:p>
        </p:txBody>
      </p:sp>
      <p:pic>
        <p:nvPicPr>
          <p:cNvPr id="5" name="Picture 2" descr="D:\A. Astleford Jan 5 2016\4a. Charlene Calendar PPTs\13.  Equinox Equation\equinox images\300px-SundialScaleLabelle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3261360"/>
            <a:ext cx="2368062" cy="1539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lowchart: Punched Tape 4"/>
          <p:cNvSpPr/>
          <p:nvPr/>
        </p:nvSpPr>
        <p:spPr>
          <a:xfrm rot="5400000">
            <a:off x="1028698" y="3162301"/>
            <a:ext cx="6858003" cy="533400"/>
          </a:xfrm>
          <a:prstGeom prst="flowChartPunchedTape">
            <a:avLst/>
          </a:prstGeom>
          <a:gradFill flip="none" rotWithShape="1">
            <a:gsLst>
              <a:gs pos="7000">
                <a:srgbClr val="000040"/>
              </a:gs>
              <a:gs pos="28000">
                <a:srgbClr val="400040"/>
              </a:gs>
              <a:gs pos="52000">
                <a:srgbClr val="8F0040"/>
              </a:gs>
              <a:gs pos="75000">
                <a:srgbClr val="F27300"/>
              </a:gs>
              <a:gs pos="100000">
                <a:srgbClr val="FFBF00"/>
              </a:gs>
            </a:gsLst>
            <a:lin ang="18900000" scaled="1"/>
            <a:tileRect/>
          </a:gradFill>
          <a:ln w="38100">
            <a:solidFill>
              <a:srgbClr val="66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066800"/>
            <a:ext cx="8229600" cy="5715000"/>
          </a:xfrm>
          <a:noFill/>
        </p:spPr>
        <p:txBody>
          <a:bodyPr>
            <a:normAutofit/>
          </a:bodyPr>
          <a:lstStyle/>
          <a:p>
            <a:pPr marL="0" indent="0" algn="ctr" fontAlgn="t">
              <a:buNone/>
            </a:pPr>
            <a:r>
              <a:rPr lang="en-US" sz="3000" b="1" dirty="0" smtClean="0">
                <a:ln>
                  <a:solidFill>
                    <a:srgbClr val="002060"/>
                  </a:solidFill>
                </a:ln>
                <a:solidFill>
                  <a:srgbClr val="FF0000"/>
                </a:solidFill>
                <a:effectLst>
                  <a:glow rad="127000">
                    <a:srgbClr val="FFFF00">
                      <a:alpha val="81000"/>
                    </a:srgbClr>
                  </a:glow>
                </a:effectLst>
              </a:rPr>
              <a:t>As with everything else, </a:t>
            </a:r>
            <a:r>
              <a:rPr lang="en-US" sz="3000" b="1" dirty="0" err="1" smtClean="0">
                <a:ln>
                  <a:solidFill>
                    <a:srgbClr val="002060"/>
                  </a:solidFill>
                </a:ln>
                <a:solidFill>
                  <a:srgbClr val="FF0000"/>
                </a:solidFill>
                <a:effectLst>
                  <a:glow rad="127000">
                    <a:srgbClr val="FFFF00">
                      <a:alpha val="81000"/>
                    </a:srgbClr>
                  </a:glow>
                </a:effectLst>
              </a:rPr>
              <a:t>s.a.tan</a:t>
            </a:r>
            <a:r>
              <a:rPr lang="en-US" sz="3000" b="1" dirty="0" smtClean="0">
                <a:ln>
                  <a:solidFill>
                    <a:srgbClr val="002060"/>
                  </a:solidFill>
                </a:ln>
                <a:solidFill>
                  <a:srgbClr val="FF0000"/>
                </a:solidFill>
                <a:effectLst>
                  <a:glow rad="127000">
                    <a:srgbClr val="FFFF00">
                      <a:alpha val="81000"/>
                    </a:srgbClr>
                  </a:glow>
                </a:effectLst>
              </a:rPr>
              <a:t> has created </a:t>
            </a:r>
            <a:br>
              <a:rPr lang="en-US" sz="3000" b="1" dirty="0" smtClean="0">
                <a:ln>
                  <a:solidFill>
                    <a:srgbClr val="002060"/>
                  </a:solidFill>
                </a:ln>
                <a:solidFill>
                  <a:srgbClr val="FF0000"/>
                </a:solidFill>
                <a:effectLst>
                  <a:glow rad="127000">
                    <a:srgbClr val="FFFF00">
                      <a:alpha val="81000"/>
                    </a:srgbClr>
                  </a:glow>
                </a:effectLst>
              </a:rPr>
            </a:br>
            <a:r>
              <a:rPr lang="en-US" sz="3000" b="1" dirty="0" smtClean="0">
                <a:ln>
                  <a:solidFill>
                    <a:srgbClr val="002060"/>
                  </a:solidFill>
                </a:ln>
                <a:solidFill>
                  <a:srgbClr val="FF0000"/>
                </a:solidFill>
                <a:effectLst>
                  <a:glow rad="127000">
                    <a:srgbClr val="FFFF00">
                      <a:alpha val="81000"/>
                    </a:srgbClr>
                  </a:glow>
                </a:effectLst>
              </a:rPr>
              <a:t>a deception … the equilux!</a:t>
            </a:r>
          </a:p>
          <a:p>
            <a:pPr marL="0" indent="0" fontAlgn="t">
              <a:buNone/>
            </a:pPr>
            <a:r>
              <a:rPr lang="en-US" sz="1100" dirty="0" smtClean="0">
                <a:effectLst>
                  <a:glow rad="127000">
                    <a:srgbClr val="002060"/>
                  </a:glow>
                </a:effectLst>
              </a:rPr>
              <a:t> </a:t>
            </a:r>
          </a:p>
          <a:p>
            <a:pPr marL="0" indent="0" algn="ctr" fontAlgn="t">
              <a:buNone/>
            </a:pPr>
            <a:r>
              <a:rPr lang="en-US" sz="2800" b="1" dirty="0" smtClean="0">
                <a:ln>
                  <a:solidFill>
                    <a:srgbClr val="002060"/>
                  </a:solidFill>
                </a:ln>
                <a:solidFill>
                  <a:srgbClr val="C00000"/>
                </a:solidFill>
                <a:effectLst>
                  <a:glow rad="127000">
                    <a:srgbClr val="FFFF00"/>
                  </a:glow>
                </a:effectLst>
              </a:rPr>
              <a:t>The equilux may seem very similar to the equinox … but is a counterfeit schedule!  </a:t>
            </a:r>
            <a:br>
              <a:rPr lang="en-US" sz="2800" b="1" dirty="0" smtClean="0">
                <a:ln>
                  <a:solidFill>
                    <a:srgbClr val="002060"/>
                  </a:solidFill>
                </a:ln>
                <a:solidFill>
                  <a:srgbClr val="C00000"/>
                </a:solidFill>
                <a:effectLst>
                  <a:glow rad="127000">
                    <a:srgbClr val="FFFF00"/>
                  </a:glow>
                </a:effectLst>
              </a:rPr>
            </a:br>
            <a:r>
              <a:rPr lang="en-US" sz="2800" dirty="0" smtClean="0">
                <a:effectLst>
                  <a:glow rad="63500">
                    <a:schemeClr val="bg1"/>
                  </a:glow>
                </a:effectLst>
                <a:latin typeface="Comic Sans MS" pitchFamily="66" charset="0"/>
              </a:rPr>
              <a:t>For more information, see teaching on this at </a:t>
            </a:r>
            <a:r>
              <a:rPr lang="en-US" b="1" dirty="0" smtClean="0">
                <a:solidFill>
                  <a:srgbClr val="7030A0"/>
                </a:solidFill>
                <a:effectLst>
                  <a:glow rad="63500">
                    <a:schemeClr val="bg1"/>
                  </a:glow>
                </a:effectLst>
                <a:latin typeface="Comic Sans MS" pitchFamily="66" charset="0"/>
              </a:rPr>
              <a:t>www.studythecalendar.com/the-equilux-deception/</a:t>
            </a:r>
            <a:r>
              <a:rPr lang="en-US" dirty="0" smtClean="0">
                <a:effectLst>
                  <a:glow rad="63500">
                    <a:schemeClr val="bg1"/>
                  </a:glow>
                </a:effectLst>
                <a:latin typeface="Comic Sans MS" pitchFamily="66" charset="0"/>
              </a:rPr>
              <a:t>   </a:t>
            </a:r>
            <a:br>
              <a:rPr lang="en-US" dirty="0" smtClean="0">
                <a:effectLst>
                  <a:glow rad="63500">
                    <a:schemeClr val="bg1"/>
                  </a:glow>
                </a:effectLst>
                <a:latin typeface="Comic Sans MS" pitchFamily="66" charset="0"/>
              </a:rPr>
            </a:br>
            <a:endParaRPr lang="en-US" sz="2800" dirty="0" smtClean="0">
              <a:effectLst>
                <a:glow rad="63500">
                  <a:schemeClr val="bg1"/>
                </a:glow>
              </a:effectLst>
              <a:latin typeface="Comic Sans MS" pitchFamily="66" charset="0"/>
            </a:endParaRPr>
          </a:p>
          <a:p>
            <a:pPr marL="0" indent="0" algn="ctr" fontAlgn="t">
              <a:buNone/>
            </a:pPr>
            <a:endParaRPr lang="en-US" sz="1050" dirty="0" smtClean="0">
              <a:effectLst>
                <a:glow rad="127000">
                  <a:srgbClr val="FFFF00"/>
                </a:glow>
              </a:effectLst>
            </a:endParaRPr>
          </a:p>
          <a:p>
            <a:pPr marL="0" indent="0" algn="ctr" fontAlgn="t">
              <a:buNone/>
            </a:pPr>
            <a:endParaRPr lang="en-US" sz="1050" dirty="0">
              <a:effectLst>
                <a:glow rad="127000">
                  <a:srgbClr val="FFFF00"/>
                </a:glow>
              </a:effectLst>
            </a:endParaRPr>
          </a:p>
          <a:p>
            <a:pPr marL="0" indent="0" algn="ctr" fontAlgn="t">
              <a:buNone/>
            </a:pPr>
            <a:r>
              <a:rPr lang="en-US" sz="1050" dirty="0" smtClean="0">
                <a:effectLst>
                  <a:glow rad="127000">
                    <a:srgbClr val="FFFF00"/>
                  </a:glow>
                </a:effectLst>
              </a:rPr>
              <a:t> </a:t>
            </a:r>
          </a:p>
          <a:p>
            <a:pPr marL="0" indent="0" algn="ctr" fontAlgn="t">
              <a:buNone/>
            </a:pPr>
            <a:r>
              <a:rPr lang="en-US" sz="2800" b="1" dirty="0" smtClean="0">
                <a:solidFill>
                  <a:srgbClr val="660033"/>
                </a:solidFill>
                <a:effectLst>
                  <a:glow rad="127000">
                    <a:srgbClr val="FFFF00"/>
                  </a:glow>
                </a:effectLst>
              </a:rPr>
              <a:t>Did you know </a:t>
            </a:r>
            <a:r>
              <a:rPr lang="en-US" sz="2800" dirty="0" smtClean="0">
                <a:effectLst>
                  <a:glow rad="127000">
                    <a:srgbClr val="FFFF00"/>
                  </a:glow>
                </a:effectLst>
              </a:rPr>
              <a:t>…the moon is at its fullest </a:t>
            </a:r>
            <a:br>
              <a:rPr lang="en-US" sz="2800" dirty="0" smtClean="0">
                <a:effectLst>
                  <a:glow rad="127000">
                    <a:srgbClr val="FFFF00"/>
                  </a:glow>
                </a:effectLst>
              </a:rPr>
            </a:br>
            <a:r>
              <a:rPr lang="en-US" sz="2800" dirty="0" smtClean="0">
                <a:effectLst>
                  <a:glow rad="127000">
                    <a:srgbClr val="FFFF00"/>
                  </a:glow>
                </a:effectLst>
              </a:rPr>
              <a:t>when it is </a:t>
            </a:r>
            <a:r>
              <a:rPr lang="en-US" sz="2800" b="1" dirty="0" smtClean="0">
                <a:ln>
                  <a:solidFill>
                    <a:sysClr val="windowText" lastClr="000000"/>
                  </a:solidFill>
                </a:ln>
                <a:solidFill>
                  <a:srgbClr val="00B050"/>
                </a:solidFill>
                <a:effectLst>
                  <a:glow rad="127000">
                    <a:srgbClr val="FFFF00"/>
                  </a:glow>
                </a:effectLst>
              </a:rPr>
              <a:t>OPPOSITE</a:t>
            </a:r>
            <a:r>
              <a:rPr lang="en-US" sz="2800" dirty="0" smtClean="0">
                <a:effectLst>
                  <a:glow rad="127000">
                    <a:srgbClr val="FFFF00"/>
                  </a:glow>
                </a:effectLst>
              </a:rPr>
              <a:t> the sun!</a:t>
            </a:r>
            <a:endParaRPr lang="en-US" sz="2800" dirty="0">
              <a:effectLst>
                <a:glow rad="127000">
                  <a:srgbClr val="FFFF00"/>
                </a:glow>
              </a:effectLst>
            </a:endParaRPr>
          </a:p>
        </p:txBody>
      </p:sp>
      <p:sp>
        <p:nvSpPr>
          <p:cNvPr id="4" name="Slide Number Placeholder 3"/>
          <p:cNvSpPr>
            <a:spLocks noGrp="1"/>
          </p:cNvSpPr>
          <p:nvPr>
            <p:ph type="sldNum" sz="quarter" idx="12"/>
          </p:nvPr>
        </p:nvSpPr>
        <p:spPr>
          <a:xfrm>
            <a:off x="3933213" y="6365913"/>
            <a:ext cx="1161826" cy="365125"/>
          </a:xfrm>
        </p:spPr>
        <p:txBody>
          <a:bodyPr/>
          <a:lstStyle/>
          <a:p>
            <a:fld id="{2C483DBC-9F3F-4995-8876-E5EF69BB8F1F}" type="slidenum">
              <a:rPr lang="en-US" sz="1800" smtClean="0"/>
              <a:pPr/>
              <a:t>104</a:t>
            </a:fld>
            <a:endParaRPr lang="en-US" sz="1800" dirty="0"/>
          </a:p>
        </p:txBody>
      </p:sp>
      <p:sp>
        <p:nvSpPr>
          <p:cNvPr id="2" name="Title 1"/>
          <p:cNvSpPr>
            <a:spLocks noGrp="1"/>
          </p:cNvSpPr>
          <p:nvPr>
            <p:ph type="title"/>
          </p:nvPr>
        </p:nvSpPr>
        <p:spPr>
          <a:xfrm>
            <a:off x="457200" y="228600"/>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Don’t Be Deceived!</a:t>
            </a:r>
            <a:endParaRPr lang="en-US" sz="5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2510515" y="4191000"/>
            <a:ext cx="3968704" cy="400110"/>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2000" b="1" cap="none" spc="0" dirty="0" smtClean="0">
                <a:ln w="1905"/>
                <a:solidFill>
                  <a:srgbClr val="660033"/>
                </a:solidFill>
                <a:effectLst>
                  <a:innerShdw blurRad="69850" dist="43180" dir="5400000">
                    <a:srgbClr val="000000">
                      <a:alpha val="65000"/>
                    </a:srgbClr>
                  </a:innerShdw>
                </a:effectLst>
              </a:rPr>
              <a:t>CC #12  The </a:t>
            </a:r>
            <a:r>
              <a:rPr lang="en-US" sz="2000" b="1" cap="none" spc="0" dirty="0" err="1" smtClean="0">
                <a:ln w="1905"/>
                <a:solidFill>
                  <a:srgbClr val="660033"/>
                </a:solidFill>
                <a:effectLst>
                  <a:innerShdw blurRad="69850" dist="43180" dir="5400000">
                    <a:srgbClr val="000000">
                      <a:alpha val="65000"/>
                    </a:srgbClr>
                  </a:innerShdw>
                </a:effectLst>
              </a:rPr>
              <a:t>Equi</a:t>
            </a:r>
            <a:r>
              <a:rPr lang="en-US" sz="2000" b="1" cap="none" spc="0" dirty="0" smtClean="0">
                <a:ln w="1905"/>
                <a:solidFill>
                  <a:srgbClr val="660033"/>
                </a:solidFill>
                <a:effectLst>
                  <a:innerShdw blurRad="69850" dist="43180" dir="5400000">
                    <a:srgbClr val="000000">
                      <a:alpha val="65000"/>
                    </a:srgbClr>
                  </a:innerShdw>
                </a:effectLst>
              </a:rPr>
              <a:t>-LUX Deception</a:t>
            </a:r>
            <a:endParaRPr lang="en-US" sz="20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9875431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solidFill>
                  <a:schemeClr val="bg2">
                    <a:lumMod val="90000"/>
                  </a:schemeClr>
                </a:solidFill>
              </a:rPr>
              <a:pPr/>
              <a:t>105</a:t>
            </a:fld>
            <a:endParaRPr lang="en-US" sz="1800" dirty="0">
              <a:solidFill>
                <a:schemeClr val="bg2">
                  <a:lumMod val="90000"/>
                </a:schemeClr>
              </a:solidFill>
            </a:endParaRPr>
          </a:p>
        </p:txBody>
      </p:sp>
      <p:sp>
        <p:nvSpPr>
          <p:cNvPr id="2" name="Title 1"/>
          <p:cNvSpPr>
            <a:spLocks noGrp="1"/>
          </p:cNvSpPr>
          <p:nvPr>
            <p:ph type="title"/>
          </p:nvPr>
        </p:nvSpPr>
        <p:spPr>
          <a:xfrm>
            <a:off x="457200" y="685800"/>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Don’t Be Deceived!</a:t>
            </a:r>
            <a:endParaRPr lang="en-US" sz="5400" b="1" spc="150" dirty="0">
              <a:ln w="11430"/>
              <a:solidFill>
                <a:srgbClr val="F8F8F8"/>
              </a:solidFill>
              <a:effectLst>
                <a:outerShdw blurRad="25400" algn="tl" rotWithShape="0">
                  <a:srgbClr val="000000">
                    <a:alpha val="43000"/>
                  </a:srgbClr>
                </a:outerShdw>
              </a:effectLst>
            </a:endParaRPr>
          </a:p>
        </p:txBody>
      </p:sp>
      <p:sp>
        <p:nvSpPr>
          <p:cNvPr id="6" name="Content Placeholder 2"/>
          <p:cNvSpPr txBox="1">
            <a:spLocks/>
          </p:cNvSpPr>
          <p:nvPr/>
        </p:nvSpPr>
        <p:spPr>
          <a:xfrm>
            <a:off x="152400" y="4343400"/>
            <a:ext cx="8839200" cy="1981200"/>
          </a:xfrm>
          <a:prstGeom prst="rect">
            <a:avLst/>
          </a:prstGeom>
          <a:noFill/>
        </p:spPr>
        <p:txBody>
          <a:bodyPr vert="horz" lIns="91440" tIns="45720" rIns="91440" bIns="45720" rtlCol="0">
            <a:normAutofit lnSpcReduction="10000"/>
            <a:scene3d>
              <a:camera prst="orthographicFront"/>
              <a:lightRig rig="threePt" dir="t"/>
            </a:scene3d>
            <a:sp3d extrusionH="57150">
              <a:bevelT w="38100" h="38100"/>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fontAlgn="t">
              <a:buFont typeface="Symbol" pitchFamily="18" charset="2"/>
              <a:buNone/>
            </a:pPr>
            <a:r>
              <a:rPr lang="en-US" sz="500" dirty="0" smtClean="0"/>
              <a:t> </a:t>
            </a:r>
            <a:r>
              <a:rPr lang="en-US" sz="3200" b="1" dirty="0" smtClean="0">
                <a:solidFill>
                  <a:schemeClr val="bg1"/>
                </a:solidFill>
              </a:rPr>
              <a:t>1.  It’s a deception to begin the year </a:t>
            </a:r>
            <a:br>
              <a:rPr lang="en-US" sz="3200" b="1" dirty="0" smtClean="0">
                <a:solidFill>
                  <a:schemeClr val="bg1"/>
                </a:solidFill>
              </a:rPr>
            </a:br>
            <a:r>
              <a:rPr lang="en-US" sz="3200" b="1" dirty="0" smtClean="0">
                <a:solidFill>
                  <a:schemeClr val="bg1"/>
                </a:solidFill>
              </a:rPr>
              <a:t>with a sighted moon rather than with </a:t>
            </a:r>
            <a:br>
              <a:rPr lang="en-US" sz="3200" b="1" dirty="0" smtClean="0">
                <a:solidFill>
                  <a:schemeClr val="bg1"/>
                </a:solidFill>
              </a:rPr>
            </a:br>
            <a:r>
              <a:rPr lang="en-US" sz="3200" b="1" dirty="0" smtClean="0">
                <a:solidFill>
                  <a:schemeClr val="bg1"/>
                </a:solidFill>
              </a:rPr>
              <a:t>the sun’s renewed circuit in the Mazzaroth</a:t>
            </a:r>
            <a:r>
              <a:rPr lang="en-US" sz="3200" b="1" dirty="0">
                <a:solidFill>
                  <a:schemeClr val="bg1"/>
                </a:solidFill>
              </a:rPr>
              <a:t>!</a:t>
            </a:r>
            <a:r>
              <a:rPr lang="en-US" sz="3200" b="1" dirty="0" smtClean="0">
                <a:solidFill>
                  <a:schemeClr val="bg1"/>
                </a:solidFill>
              </a:rPr>
              <a:t> </a:t>
            </a:r>
          </a:p>
          <a:p>
            <a:pPr marL="0" indent="0" fontAlgn="t">
              <a:buFont typeface="Symbol" pitchFamily="18" charset="2"/>
              <a:buNone/>
            </a:pPr>
            <a:r>
              <a:rPr lang="en-US" dirty="0" smtClean="0"/>
              <a:t> </a:t>
            </a:r>
            <a:endParaRPr lang="en-US" dirty="0"/>
          </a:p>
        </p:txBody>
      </p:sp>
    </p:spTree>
    <p:extLst>
      <p:ext uri="{BB962C8B-B14F-4D97-AF65-F5344CB8AC3E}">
        <p14:creationId xmlns:p14="http://schemas.microsoft.com/office/powerpoint/2010/main" val="2298983191"/>
      </p:ext>
    </p:extLst>
  </p:cSld>
  <p:clrMapOvr>
    <a:masterClrMapping/>
  </p:clrMapOvr>
  <p:transition spd="slow">
    <p:zo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106</a:t>
            </a:fld>
            <a:endParaRPr lang="en-US" sz="1800" dirty="0"/>
          </a:p>
        </p:txBody>
      </p:sp>
      <p:sp>
        <p:nvSpPr>
          <p:cNvPr id="2" name="Title 1"/>
          <p:cNvSpPr>
            <a:spLocks noGrp="1"/>
          </p:cNvSpPr>
          <p:nvPr>
            <p:ph type="title"/>
          </p:nvPr>
        </p:nvSpPr>
        <p:spPr>
          <a:xfrm>
            <a:off x="-304800" y="381000"/>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glow rad="127000">
                    <a:schemeClr val="tx1">
                      <a:lumMod val="75000"/>
                      <a:lumOff val="25000"/>
                    </a:schemeClr>
                  </a:glow>
                  <a:outerShdw blurRad="25400" algn="tl" rotWithShape="0">
                    <a:srgbClr val="000000">
                      <a:alpha val="43000"/>
                    </a:srgbClr>
                  </a:outerShdw>
                </a:effectLst>
              </a:rPr>
              <a:t>Don’t Be Deceived!</a:t>
            </a:r>
            <a:endParaRPr lang="en-US" sz="5400" b="1" spc="150" dirty="0">
              <a:ln w="11430"/>
              <a:solidFill>
                <a:srgbClr val="F8F8F8"/>
              </a:solidFill>
              <a:effectLst>
                <a:glow rad="127000">
                  <a:schemeClr val="tx1">
                    <a:lumMod val="75000"/>
                    <a:lumOff val="25000"/>
                  </a:schemeClr>
                </a:glow>
                <a:outerShdw blurRad="25400" algn="tl" rotWithShape="0">
                  <a:srgbClr val="000000">
                    <a:alpha val="43000"/>
                  </a:srgbClr>
                </a:outerShdw>
              </a:effectLst>
            </a:endParaRPr>
          </a:p>
        </p:txBody>
      </p:sp>
      <p:sp>
        <p:nvSpPr>
          <p:cNvPr id="6" name="Content Placeholder 2"/>
          <p:cNvSpPr txBox="1">
            <a:spLocks/>
          </p:cNvSpPr>
          <p:nvPr/>
        </p:nvSpPr>
        <p:spPr>
          <a:xfrm>
            <a:off x="76200" y="4495800"/>
            <a:ext cx="8915400" cy="2095500"/>
          </a:xfrm>
          <a:prstGeom prst="rect">
            <a:avLst/>
          </a:prstGeom>
          <a:noFill/>
        </p:spPr>
        <p:txBody>
          <a:bodyPr vert="horz" lIns="91440" tIns="45720" rIns="91440" bIns="45720" rtlCol="0">
            <a:normAutofit/>
            <a:scene3d>
              <a:camera prst="orthographicFront"/>
              <a:lightRig rig="threePt" dir="t"/>
            </a:scene3d>
            <a:sp3d extrusionH="57150">
              <a:bevelT w="38100" h="38100"/>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fontAlgn="t">
              <a:buFont typeface="Symbol" pitchFamily="18" charset="2"/>
              <a:buNone/>
            </a:pPr>
            <a:r>
              <a:rPr lang="en-US" sz="500" b="1" dirty="0" smtClean="0"/>
              <a:t> </a:t>
            </a:r>
            <a:r>
              <a:rPr lang="en-US" sz="3200" b="1" dirty="0" smtClean="0"/>
              <a:t>2.  It’s a deception to begin the year </a:t>
            </a:r>
            <a:br>
              <a:rPr lang="en-US" sz="3200" b="1" dirty="0" smtClean="0"/>
            </a:br>
            <a:r>
              <a:rPr lang="en-US" sz="3200" b="1" dirty="0" smtClean="0"/>
              <a:t>with a sighted moon rather than </a:t>
            </a:r>
            <a:br>
              <a:rPr lang="en-US" sz="3200" b="1" dirty="0" smtClean="0"/>
            </a:br>
            <a:r>
              <a:rPr lang="en-US" sz="3200" b="1" dirty="0" smtClean="0"/>
              <a:t>using the equinox “light” of the sun</a:t>
            </a:r>
            <a:r>
              <a:rPr lang="en-US" sz="3200" dirty="0" smtClean="0"/>
              <a:t>.</a:t>
            </a:r>
          </a:p>
        </p:txBody>
      </p:sp>
    </p:spTree>
    <p:extLst>
      <p:ext uri="{BB962C8B-B14F-4D97-AF65-F5344CB8AC3E}">
        <p14:creationId xmlns:p14="http://schemas.microsoft.com/office/powerpoint/2010/main" val="2476132748"/>
      </p:ext>
    </p:extLst>
  </p:cSld>
  <p:clrMapOvr>
    <a:masterClrMapping/>
  </p:clrMapOvr>
  <p:transition spd="slow">
    <p:zo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71800"/>
            <a:ext cx="8458200" cy="3505200"/>
          </a:xfrm>
          <a:noFill/>
        </p:spPr>
        <p:txBody>
          <a:bodyPr>
            <a:normAutofit/>
            <a:scene3d>
              <a:camera prst="orthographicFront"/>
              <a:lightRig rig="threePt" dir="t"/>
            </a:scene3d>
            <a:sp3d extrusionH="57150">
              <a:bevelT w="38100" h="38100"/>
            </a:sp3d>
          </a:bodyPr>
          <a:lstStyle/>
          <a:p>
            <a:pPr marL="0" indent="0" fontAlgn="t">
              <a:buNone/>
            </a:pPr>
            <a:r>
              <a:rPr lang="en-US" sz="500" dirty="0" smtClean="0"/>
              <a:t> </a:t>
            </a:r>
          </a:p>
          <a:p>
            <a:pPr algn="ctr" fontAlgn="t">
              <a:buNone/>
            </a:pPr>
            <a:r>
              <a:rPr lang="en-US" sz="3200" dirty="0" smtClean="0">
                <a:solidFill>
                  <a:schemeClr val="bg1"/>
                </a:solidFill>
              </a:rPr>
              <a:t>   </a:t>
            </a:r>
            <a:r>
              <a:rPr lang="en-US" sz="3200" b="1" dirty="0" smtClean="0">
                <a:solidFill>
                  <a:schemeClr val="bg1"/>
                </a:solidFill>
              </a:rPr>
              <a:t>3.  </a:t>
            </a:r>
            <a:r>
              <a:rPr lang="en-US" sz="3200" b="1" dirty="0" smtClean="0">
                <a:solidFill>
                  <a:schemeClr val="bg1"/>
                </a:solidFill>
                <a:effectLst>
                  <a:glow rad="228600">
                    <a:schemeClr val="tx2">
                      <a:lumMod val="50000"/>
                      <a:alpha val="83000"/>
                    </a:schemeClr>
                  </a:glow>
                </a:effectLst>
              </a:rPr>
              <a:t>When man places the moon in first priority and supplants the Mazzaroth and </a:t>
            </a:r>
            <a:r>
              <a:rPr lang="en-US" sz="3200" b="1" dirty="0" err="1" smtClean="0">
                <a:solidFill>
                  <a:schemeClr val="bg1"/>
                </a:solidFill>
                <a:effectLst>
                  <a:glow rad="228600">
                    <a:schemeClr val="tx2">
                      <a:lumMod val="50000"/>
                      <a:alpha val="83000"/>
                    </a:schemeClr>
                  </a:glow>
                </a:effectLst>
              </a:rPr>
              <a:t>sunLIGHT</a:t>
            </a:r>
            <a:r>
              <a:rPr lang="en-US" sz="3200" b="1" dirty="0" smtClean="0">
                <a:solidFill>
                  <a:schemeClr val="bg1"/>
                </a:solidFill>
                <a:effectLst>
                  <a:glow rad="228600">
                    <a:schemeClr val="tx2">
                      <a:lumMod val="50000"/>
                      <a:alpha val="83000"/>
                    </a:schemeClr>
                  </a:glow>
                </a:effectLst>
              </a:rPr>
              <a:t> … he is, in effect, </a:t>
            </a:r>
            <a:br>
              <a:rPr lang="en-US" sz="3200" b="1" dirty="0" smtClean="0">
                <a:solidFill>
                  <a:schemeClr val="bg1"/>
                </a:solidFill>
                <a:effectLst>
                  <a:glow rad="228600">
                    <a:schemeClr val="tx2">
                      <a:lumMod val="50000"/>
                      <a:alpha val="83000"/>
                    </a:schemeClr>
                  </a:glow>
                </a:effectLst>
              </a:rPr>
            </a:br>
            <a:r>
              <a:rPr lang="en-US" sz="4000" b="1" dirty="0" smtClean="0">
                <a:ln>
                  <a:solidFill>
                    <a:sysClr val="windowText" lastClr="000000"/>
                  </a:solidFill>
                </a:ln>
                <a:solidFill>
                  <a:srgbClr val="FFFF00"/>
                </a:solidFill>
              </a:rPr>
              <a:t>removing the two GREAT lights</a:t>
            </a:r>
            <a:r>
              <a:rPr lang="en-US" sz="3200" b="1" dirty="0" smtClean="0">
                <a:ln>
                  <a:solidFill>
                    <a:sysClr val="windowText" lastClr="000000"/>
                  </a:solidFill>
                </a:ln>
                <a:solidFill>
                  <a:schemeClr val="bg1"/>
                </a:solidFill>
              </a:rPr>
              <a:t> </a:t>
            </a:r>
            <a:br>
              <a:rPr lang="en-US" sz="3200" b="1" dirty="0" smtClean="0">
                <a:ln>
                  <a:solidFill>
                    <a:sysClr val="windowText" lastClr="000000"/>
                  </a:solidFill>
                </a:ln>
                <a:solidFill>
                  <a:schemeClr val="bg1"/>
                </a:solidFill>
              </a:rPr>
            </a:br>
            <a:r>
              <a:rPr lang="en-US" sz="3200" b="1" dirty="0" smtClean="0">
                <a:solidFill>
                  <a:schemeClr val="bg1"/>
                </a:solidFill>
              </a:rPr>
              <a:t>of Genesis 1:16 from having </a:t>
            </a:r>
            <a:br>
              <a:rPr lang="en-US" sz="3200" b="1" dirty="0" smtClean="0">
                <a:solidFill>
                  <a:schemeClr val="bg1"/>
                </a:solidFill>
              </a:rPr>
            </a:br>
            <a:r>
              <a:rPr lang="en-US" sz="3200" b="1" dirty="0" smtClean="0">
                <a:solidFill>
                  <a:schemeClr val="bg1"/>
                </a:solidFill>
              </a:rPr>
              <a:t>any importance whatsoever!</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solidFill>
                  <a:schemeClr val="bg1"/>
                </a:solidFill>
              </a:rPr>
              <a:pPr/>
              <a:t>107</a:t>
            </a:fld>
            <a:endParaRPr lang="en-US" sz="1800" dirty="0">
              <a:solidFill>
                <a:schemeClr val="bg1"/>
              </a:solidFill>
            </a:endParaRPr>
          </a:p>
        </p:txBody>
      </p:sp>
      <p:sp>
        <p:nvSpPr>
          <p:cNvPr id="7" name="Title 1"/>
          <p:cNvSpPr txBox="1">
            <a:spLocks/>
          </p:cNvSpPr>
          <p:nvPr/>
        </p:nvSpPr>
        <p:spPr>
          <a:xfrm>
            <a:off x="4114800" y="381000"/>
            <a:ext cx="4876800" cy="728472"/>
          </a:xfrm>
          <a:prstGeom prst="rect">
            <a:avLst/>
          </a:prstGeom>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spc="150" dirty="0" smtClean="0">
                <a:ln w="11430"/>
                <a:solidFill>
                  <a:srgbClr val="F8F8F8"/>
                </a:solidFill>
                <a:effectLst>
                  <a:glow rad="127000">
                    <a:schemeClr val="tx1">
                      <a:lumMod val="75000"/>
                      <a:lumOff val="25000"/>
                    </a:schemeClr>
                  </a:glow>
                  <a:outerShdw blurRad="25400" algn="tl" rotWithShape="0">
                    <a:srgbClr val="000000">
                      <a:alpha val="43000"/>
                    </a:srgbClr>
                  </a:outerShdw>
                </a:effectLst>
              </a:rPr>
              <a:t>Deception!</a:t>
            </a:r>
            <a:endParaRPr lang="en-US" sz="5400" b="1" spc="150" dirty="0">
              <a:ln w="11430"/>
              <a:solidFill>
                <a:srgbClr val="F8F8F8"/>
              </a:solidFill>
              <a:effectLst>
                <a:glow rad="127000">
                  <a:schemeClr val="tx1">
                    <a:lumMod val="75000"/>
                    <a:lumOff val="25000"/>
                  </a:schemeClr>
                </a:glow>
                <a:outerShdw blurRad="25400" algn="tl" rotWithShape="0">
                  <a:srgbClr val="000000">
                    <a:alpha val="43000"/>
                  </a:srgbClr>
                </a:outerShdw>
              </a:effectLst>
            </a:endParaRPr>
          </a:p>
        </p:txBody>
      </p:sp>
      <p:pic>
        <p:nvPicPr>
          <p:cNvPr id="9" name="Picture 2" descr="C:\Users\Rae\Desktop\Art on Desktop\white man clip art\3d white people\excl mark hold u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9795" y="5146675"/>
            <a:ext cx="1685925" cy="1685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38864"/>
      </p:ext>
    </p:extLst>
  </p:cSld>
  <p:clrMapOvr>
    <a:masterClrMapping/>
  </p:clrMapOvr>
  <p:transition spd="slow">
    <p:zo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81600"/>
          </a:xfrm>
        </p:spPr>
        <p:txBody>
          <a:bodyPr>
            <a:normAutofit/>
          </a:bodyPr>
          <a:lstStyle/>
          <a:p>
            <a:pPr marL="0" indent="0">
              <a:buNone/>
            </a:pPr>
            <a:r>
              <a:rPr lang="en-US" sz="2800" b="1" i="1" dirty="0" smtClean="0">
                <a:solidFill>
                  <a:srgbClr val="660033"/>
                </a:solidFill>
              </a:rPr>
              <a:t>Matt 23:13   </a:t>
            </a:r>
            <a:r>
              <a:rPr lang="en-US" b="1" i="1" dirty="0" smtClean="0">
                <a:solidFill>
                  <a:srgbClr val="005392"/>
                </a:solidFill>
              </a:rPr>
              <a:t>But woe to you, scribes and Pharisees, hypocrites! For you shut up the </a:t>
            </a:r>
            <a:r>
              <a:rPr lang="en-US" b="1" i="1" dirty="0" smtClean="0">
                <a:ln>
                  <a:solidFill>
                    <a:sysClr val="windowText" lastClr="000000"/>
                  </a:solidFill>
                </a:ln>
                <a:solidFill>
                  <a:srgbClr val="00B050"/>
                </a:solidFill>
              </a:rPr>
              <a:t>dominion/rule</a:t>
            </a:r>
            <a:r>
              <a:rPr lang="en-US" b="1" i="1" dirty="0" smtClean="0">
                <a:solidFill>
                  <a:srgbClr val="005392"/>
                </a:solidFill>
              </a:rPr>
              <a:t> of heaven against men; </a:t>
            </a:r>
            <a:br>
              <a:rPr lang="en-US" b="1" i="1" dirty="0" smtClean="0">
                <a:solidFill>
                  <a:srgbClr val="005392"/>
                </a:solidFill>
              </a:rPr>
            </a:br>
            <a:r>
              <a:rPr lang="en-US" b="1" i="1" dirty="0" smtClean="0">
                <a:solidFill>
                  <a:srgbClr val="005392"/>
                </a:solidFill>
              </a:rPr>
              <a:t>for you neither go in yourselves, nor do you allow those who are entering to go in. </a:t>
            </a:r>
            <a:endParaRPr lang="en-US" sz="3600" b="1" dirty="0" smtClean="0">
              <a:solidFill>
                <a:srgbClr val="005392"/>
              </a:solidFill>
            </a:endParaRPr>
          </a:p>
          <a:p>
            <a:pPr marL="0" indent="0" fontAlgn="t">
              <a:buNone/>
            </a:pPr>
            <a:r>
              <a:rPr lang="en-US" sz="1200" dirty="0" smtClean="0"/>
              <a:t> </a:t>
            </a:r>
          </a:p>
          <a:p>
            <a:pPr fontAlgn="t">
              <a:buFont typeface="Wingdings" pitchFamily="2" charset="2"/>
              <a:buChar char="Ø"/>
            </a:pPr>
            <a:r>
              <a:rPr lang="en-US" dirty="0" smtClean="0"/>
              <a:t>The Pharisees silenced the governing authority of the heavens </a:t>
            </a:r>
            <a:r>
              <a:rPr lang="en-US" dirty="0" smtClean="0">
                <a:solidFill>
                  <a:srgbClr val="FF00FF"/>
                </a:solidFill>
              </a:rPr>
              <a:t>(the Tequfah/Mazzaroth) </a:t>
            </a:r>
            <a:r>
              <a:rPr lang="en-US" dirty="0" smtClean="0"/>
              <a:t>…and thus they could not enter into Covenant with YHWH!  </a:t>
            </a:r>
          </a:p>
          <a:p>
            <a:pPr fontAlgn="t">
              <a:buFont typeface="Wingdings" pitchFamily="2" charset="2"/>
              <a:buChar char="Ø"/>
            </a:pPr>
            <a:r>
              <a:rPr lang="en-US" dirty="0" smtClean="0"/>
              <a:t>They </a:t>
            </a:r>
            <a:r>
              <a:rPr lang="en-US" b="1" dirty="0" smtClean="0">
                <a:ln>
                  <a:solidFill>
                    <a:sysClr val="windowText" lastClr="000000"/>
                  </a:solidFill>
                </a:ln>
                <a:solidFill>
                  <a:srgbClr val="00B050"/>
                </a:solidFill>
              </a:rPr>
              <a:t>rejected the divine institution from Creation that initiated Yahuah’s Covenant Calendar</a:t>
            </a:r>
            <a:r>
              <a:rPr lang="en-US" dirty="0" smtClean="0"/>
              <a:t>…and decided to </a:t>
            </a:r>
            <a:br>
              <a:rPr lang="en-US" dirty="0" smtClean="0"/>
            </a:br>
            <a:r>
              <a:rPr lang="en-US" dirty="0" smtClean="0"/>
              <a:t>follow the moon.  </a:t>
            </a:r>
          </a:p>
          <a:p>
            <a:pPr marL="0" indent="0" fontAlgn="t">
              <a:buNone/>
            </a:pPr>
            <a:r>
              <a:rPr lang="en-US" sz="1200" dirty="0" smtClean="0"/>
              <a:t> </a:t>
            </a:r>
          </a:p>
          <a:p>
            <a:pPr marL="0" indent="0" fontAlgn="t">
              <a:buNone/>
            </a:pPr>
            <a:r>
              <a:rPr lang="en-US" sz="3200" b="1" dirty="0" smtClean="0">
                <a:ln>
                  <a:solidFill>
                    <a:srgbClr val="002060"/>
                  </a:solidFill>
                </a:ln>
                <a:solidFill>
                  <a:schemeClr val="accent5">
                    <a:lumMod val="75000"/>
                  </a:schemeClr>
                </a:solidFill>
              </a:rPr>
              <a:t>Don’t fall for this trap!</a:t>
            </a:r>
          </a:p>
          <a:p>
            <a:endParaRPr lang="en-US" dirty="0"/>
          </a:p>
        </p:txBody>
      </p:sp>
      <p:sp>
        <p:nvSpPr>
          <p:cNvPr id="4" name="Slide Number Placeholder 3"/>
          <p:cNvSpPr>
            <a:spLocks noGrp="1"/>
          </p:cNvSpPr>
          <p:nvPr>
            <p:ph type="sldNum" sz="quarter" idx="12"/>
          </p:nvPr>
        </p:nvSpPr>
        <p:spPr>
          <a:xfrm>
            <a:off x="4191000" y="6492875"/>
            <a:ext cx="1161826" cy="365125"/>
          </a:xfrm>
        </p:spPr>
        <p:txBody>
          <a:bodyPr/>
          <a:lstStyle/>
          <a:p>
            <a:fld id="{2C483DBC-9F3F-4995-8876-E5EF69BB8F1F}" type="slidenum">
              <a:rPr lang="en-US" sz="1800" smtClean="0"/>
              <a:pPr/>
              <a:t>108</a:t>
            </a:fld>
            <a:endParaRPr lang="en-US" sz="1800" dirty="0"/>
          </a:p>
        </p:txBody>
      </p:sp>
      <p:sp>
        <p:nvSpPr>
          <p:cNvPr id="2" name="Title 1"/>
          <p:cNvSpPr>
            <a:spLocks noGrp="1"/>
          </p:cNvSpPr>
          <p:nvPr>
            <p:ph type="title"/>
          </p:nvPr>
        </p:nvSpPr>
        <p:spPr>
          <a:xfrm>
            <a:off x="457200" y="414528"/>
            <a:ext cx="8229600" cy="8808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Don’t Be Deceived! </a:t>
            </a:r>
            <a:r>
              <a:rPr lang="en-US" sz="3200" b="1" spc="150" dirty="0" smtClean="0">
                <a:ln w="11430"/>
                <a:solidFill>
                  <a:srgbClr val="F8F8F8"/>
                </a:solidFill>
                <a:effectLst>
                  <a:outerShdw blurRad="25400" algn="tl" rotWithShape="0">
                    <a:srgbClr val="000000">
                      <a:alpha val="43000"/>
                    </a:srgbClr>
                  </a:outerShdw>
                </a:effectLst>
              </a:rPr>
              <a:t>(</a:t>
            </a:r>
            <a:r>
              <a:rPr lang="en-US" sz="3200" b="1" spc="150" dirty="0" err="1" smtClean="0">
                <a:ln w="11430"/>
                <a:solidFill>
                  <a:srgbClr val="F8F8F8"/>
                </a:solidFill>
                <a:effectLst>
                  <a:outerShdw blurRad="25400" algn="tl" rotWithShape="0">
                    <a:srgbClr val="000000">
                      <a:alpha val="43000"/>
                    </a:srgbClr>
                  </a:outerShdw>
                </a:effectLst>
              </a:rPr>
              <a:t>con’t</a:t>
            </a:r>
            <a:r>
              <a:rPr lang="en-US" sz="3200" b="1" spc="150" dirty="0" smtClean="0">
                <a:ln w="11430"/>
                <a:solidFill>
                  <a:srgbClr val="F8F8F8"/>
                </a:solidFill>
                <a:effectLst>
                  <a:outerShdw blurRad="25400" algn="tl" rotWithShape="0">
                    <a:srgbClr val="000000">
                      <a:alpha val="43000"/>
                    </a:srgbClr>
                  </a:outerShdw>
                </a:effectLst>
              </a:rPr>
              <a:t>)</a:t>
            </a:r>
            <a:endParaRPr lang="en-US" sz="40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2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109</a:t>
            </a:fld>
            <a:endParaRPr lang="en-US" sz="1800" dirty="0"/>
          </a:p>
        </p:txBody>
      </p:sp>
      <p:sp>
        <p:nvSpPr>
          <p:cNvPr id="2" name="Title 1"/>
          <p:cNvSpPr>
            <a:spLocks noGrp="1"/>
          </p:cNvSpPr>
          <p:nvPr>
            <p:ph type="title"/>
          </p:nvPr>
        </p:nvSpPr>
        <p:spPr>
          <a:xfrm>
            <a:off x="419100" y="262128"/>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Don’t Be Deceived!</a:t>
            </a:r>
            <a:endParaRPr lang="en-US" sz="5400"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3733800" y="1066800"/>
            <a:ext cx="5181600" cy="5638800"/>
          </a:xfrm>
          <a:prstGeom prst="rect">
            <a:avLst/>
          </a:prstGeom>
          <a:noFill/>
        </p:spPr>
        <p:txBody>
          <a:bodyPr vert="horz" lIns="91440" tIns="45720" rIns="91440" bIns="45720" rtlCol="0">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t">
              <a:buFont typeface="Symbol" pitchFamily="18" charset="2"/>
              <a:buNone/>
            </a:pPr>
            <a:r>
              <a:rPr lang="en-US" sz="500" dirty="0" smtClean="0"/>
              <a:t> </a:t>
            </a:r>
          </a:p>
          <a:p>
            <a:pPr algn="ctr" fontAlgn="t">
              <a:buNone/>
            </a:pPr>
            <a:r>
              <a:rPr lang="en-US" sz="3200" dirty="0" smtClean="0">
                <a:solidFill>
                  <a:schemeClr val="bg1"/>
                </a:solidFill>
              </a:rPr>
              <a:t>   </a:t>
            </a:r>
            <a:r>
              <a:rPr lang="en-US" sz="3200" b="1" dirty="0" smtClean="0">
                <a:solidFill>
                  <a:schemeClr val="bg1"/>
                </a:solidFill>
                <a:effectLst>
                  <a:glow rad="228600">
                    <a:schemeClr val="tx2">
                      <a:lumMod val="50000"/>
                      <a:alpha val="83000"/>
                    </a:schemeClr>
                  </a:glow>
                </a:effectLst>
              </a:rPr>
              <a:t> </a:t>
            </a:r>
            <a:r>
              <a:rPr lang="en-US" sz="4200" b="1" dirty="0" smtClean="0">
                <a:solidFill>
                  <a:schemeClr val="bg1"/>
                </a:solidFill>
                <a:effectLst>
                  <a:glow rad="228600">
                    <a:schemeClr val="tx2">
                      <a:lumMod val="50000"/>
                      <a:alpha val="83000"/>
                    </a:schemeClr>
                  </a:glow>
                </a:effectLst>
              </a:rPr>
              <a:t>Luke 11:52  </a:t>
            </a:r>
            <a:br>
              <a:rPr lang="en-US" sz="4200" b="1" dirty="0" smtClean="0">
                <a:solidFill>
                  <a:schemeClr val="bg1"/>
                </a:solidFill>
                <a:effectLst>
                  <a:glow rad="228600">
                    <a:schemeClr val="tx2">
                      <a:lumMod val="50000"/>
                      <a:alpha val="83000"/>
                    </a:schemeClr>
                  </a:glow>
                </a:effectLst>
              </a:rPr>
            </a:br>
            <a:r>
              <a:rPr lang="en-US" sz="3200" b="1" dirty="0" smtClean="0">
                <a:solidFill>
                  <a:schemeClr val="bg1"/>
                </a:solidFill>
                <a:effectLst>
                  <a:glow rad="228600">
                    <a:schemeClr val="tx2">
                      <a:lumMod val="50000"/>
                      <a:alpha val="83000"/>
                    </a:schemeClr>
                  </a:glow>
                </a:effectLst>
              </a:rPr>
              <a:t>Woe </a:t>
            </a:r>
            <a:r>
              <a:rPr lang="en-US" sz="3200" b="1" dirty="0">
                <a:solidFill>
                  <a:schemeClr val="bg1"/>
                </a:solidFill>
                <a:effectLst>
                  <a:glow rad="228600">
                    <a:schemeClr val="tx2">
                      <a:lumMod val="50000"/>
                      <a:alpha val="83000"/>
                    </a:schemeClr>
                  </a:glow>
                </a:effectLst>
              </a:rPr>
              <a:t>unto you, lawyers! </a:t>
            </a:r>
            <a:endParaRPr lang="en-US" sz="3200" b="1" dirty="0" smtClean="0">
              <a:solidFill>
                <a:schemeClr val="bg1"/>
              </a:solidFill>
              <a:effectLst>
                <a:glow rad="228600">
                  <a:schemeClr val="tx2">
                    <a:lumMod val="50000"/>
                    <a:alpha val="83000"/>
                  </a:schemeClr>
                </a:glow>
              </a:effectLst>
            </a:endParaRPr>
          </a:p>
          <a:p>
            <a:pPr algn="ctr" fontAlgn="t">
              <a:buNone/>
            </a:pPr>
            <a:r>
              <a:rPr lang="en-US" sz="3200" b="1" dirty="0" smtClean="0">
                <a:solidFill>
                  <a:schemeClr val="bg1"/>
                </a:solidFill>
                <a:effectLst>
                  <a:glow rad="228600">
                    <a:schemeClr val="tx2">
                      <a:lumMod val="50000"/>
                      <a:alpha val="83000"/>
                    </a:schemeClr>
                  </a:glow>
                </a:effectLst>
              </a:rPr>
              <a:t>for </a:t>
            </a:r>
            <a:r>
              <a:rPr lang="en-US" sz="3200" b="1" dirty="0">
                <a:solidFill>
                  <a:schemeClr val="bg1"/>
                </a:solidFill>
                <a:effectLst>
                  <a:glow rad="228600">
                    <a:schemeClr val="tx2">
                      <a:lumMod val="50000"/>
                      <a:alpha val="83000"/>
                    </a:schemeClr>
                  </a:glow>
                </a:effectLst>
              </a:rPr>
              <a:t>ye have taken away </a:t>
            </a:r>
            <a:r>
              <a:rPr lang="en-US" sz="3200" b="1" dirty="0" smtClean="0">
                <a:solidFill>
                  <a:schemeClr val="bg1"/>
                </a:solidFill>
                <a:effectLst>
                  <a:glow rad="228600">
                    <a:schemeClr val="tx2">
                      <a:lumMod val="50000"/>
                      <a:alpha val="83000"/>
                    </a:schemeClr>
                  </a:glow>
                </a:effectLst>
              </a:rPr>
              <a:t/>
            </a:r>
            <a:br>
              <a:rPr lang="en-US" sz="3200" b="1" dirty="0" smtClean="0">
                <a:solidFill>
                  <a:schemeClr val="bg1"/>
                </a:solidFill>
                <a:effectLst>
                  <a:glow rad="228600">
                    <a:schemeClr val="tx2">
                      <a:lumMod val="50000"/>
                      <a:alpha val="83000"/>
                    </a:schemeClr>
                  </a:glow>
                </a:effectLst>
              </a:rPr>
            </a:br>
            <a:r>
              <a:rPr lang="en-US" sz="3200" b="1" dirty="0" smtClean="0">
                <a:solidFill>
                  <a:schemeClr val="bg1"/>
                </a:solidFill>
                <a:effectLst>
                  <a:glow rad="228600">
                    <a:schemeClr val="tx2">
                      <a:lumMod val="50000"/>
                      <a:alpha val="83000"/>
                    </a:schemeClr>
                  </a:glow>
                </a:effectLst>
              </a:rPr>
              <a:t>the </a:t>
            </a:r>
            <a:r>
              <a:rPr lang="en-US" sz="3200" b="1" dirty="0">
                <a:solidFill>
                  <a:schemeClr val="bg1"/>
                </a:solidFill>
                <a:effectLst>
                  <a:glow rad="228600">
                    <a:schemeClr val="tx2">
                      <a:lumMod val="50000"/>
                      <a:alpha val="83000"/>
                    </a:schemeClr>
                  </a:glow>
                </a:effectLst>
              </a:rPr>
              <a:t>key of </a:t>
            </a:r>
            <a:r>
              <a:rPr lang="en-US" sz="3200" b="1" dirty="0" smtClean="0">
                <a:solidFill>
                  <a:schemeClr val="bg1"/>
                </a:solidFill>
                <a:effectLst>
                  <a:glow rad="228600">
                    <a:schemeClr val="tx2">
                      <a:lumMod val="50000"/>
                      <a:alpha val="83000"/>
                    </a:schemeClr>
                  </a:glow>
                </a:effectLst>
              </a:rPr>
              <a:t>knowledge:</a:t>
            </a:r>
          </a:p>
          <a:p>
            <a:pPr algn="ctr" fontAlgn="t">
              <a:buNone/>
            </a:pPr>
            <a:r>
              <a:rPr lang="en-US" sz="3200" b="1" dirty="0" smtClean="0">
                <a:solidFill>
                  <a:schemeClr val="bg1"/>
                </a:solidFill>
                <a:effectLst>
                  <a:glow rad="228600">
                    <a:schemeClr val="tx2">
                      <a:lumMod val="50000"/>
                      <a:alpha val="83000"/>
                    </a:schemeClr>
                  </a:glow>
                </a:effectLst>
              </a:rPr>
              <a:t>ye </a:t>
            </a:r>
            <a:r>
              <a:rPr lang="en-US" sz="3200" b="1" dirty="0">
                <a:solidFill>
                  <a:schemeClr val="bg1"/>
                </a:solidFill>
                <a:effectLst>
                  <a:glow rad="228600">
                    <a:schemeClr val="tx2">
                      <a:lumMod val="50000"/>
                      <a:alpha val="83000"/>
                    </a:schemeClr>
                  </a:glow>
                </a:effectLst>
              </a:rPr>
              <a:t>entered not in yourselves, </a:t>
            </a:r>
            <a:endParaRPr lang="en-US" sz="3200" b="1" dirty="0" smtClean="0">
              <a:solidFill>
                <a:schemeClr val="bg1"/>
              </a:solidFill>
              <a:effectLst>
                <a:glow rad="228600">
                  <a:schemeClr val="tx2">
                    <a:lumMod val="50000"/>
                    <a:alpha val="83000"/>
                  </a:schemeClr>
                </a:glow>
              </a:effectLst>
            </a:endParaRPr>
          </a:p>
          <a:p>
            <a:pPr algn="ctr" fontAlgn="t">
              <a:buNone/>
            </a:pPr>
            <a:r>
              <a:rPr lang="en-US" sz="3200" b="1" dirty="0" smtClean="0">
                <a:solidFill>
                  <a:schemeClr val="bg1"/>
                </a:solidFill>
                <a:effectLst>
                  <a:glow rad="228600">
                    <a:schemeClr val="tx2">
                      <a:lumMod val="50000"/>
                      <a:alpha val="83000"/>
                    </a:schemeClr>
                  </a:glow>
                </a:effectLst>
              </a:rPr>
              <a:t>and </a:t>
            </a:r>
            <a:r>
              <a:rPr lang="en-US" sz="3200" b="1" dirty="0">
                <a:solidFill>
                  <a:schemeClr val="bg1"/>
                </a:solidFill>
                <a:effectLst>
                  <a:glow rad="228600">
                    <a:schemeClr val="tx2">
                      <a:lumMod val="50000"/>
                      <a:alpha val="83000"/>
                    </a:schemeClr>
                  </a:glow>
                </a:effectLst>
              </a:rPr>
              <a:t>them that were entering in </a:t>
            </a:r>
            <a:r>
              <a:rPr lang="en-US" sz="3200" b="1" dirty="0" smtClean="0">
                <a:solidFill>
                  <a:schemeClr val="bg1"/>
                </a:solidFill>
                <a:effectLst>
                  <a:glow rad="228600">
                    <a:schemeClr val="tx2">
                      <a:lumMod val="50000"/>
                      <a:alpha val="83000"/>
                    </a:schemeClr>
                  </a:glow>
                </a:effectLst>
              </a:rPr>
              <a:t/>
            </a:r>
            <a:br>
              <a:rPr lang="en-US" sz="3200" b="1" dirty="0" smtClean="0">
                <a:solidFill>
                  <a:schemeClr val="bg1"/>
                </a:solidFill>
                <a:effectLst>
                  <a:glow rad="228600">
                    <a:schemeClr val="tx2">
                      <a:lumMod val="50000"/>
                      <a:alpha val="83000"/>
                    </a:schemeClr>
                  </a:glow>
                </a:effectLst>
              </a:rPr>
            </a:br>
            <a:r>
              <a:rPr lang="en-US" sz="3200" b="1" dirty="0" smtClean="0">
                <a:solidFill>
                  <a:schemeClr val="bg1"/>
                </a:solidFill>
                <a:effectLst>
                  <a:glow rad="228600">
                    <a:schemeClr val="tx2">
                      <a:lumMod val="50000"/>
                      <a:alpha val="83000"/>
                    </a:schemeClr>
                  </a:glow>
                </a:effectLst>
              </a:rPr>
              <a:t>ye </a:t>
            </a:r>
            <a:r>
              <a:rPr lang="en-US" sz="3200" b="1" dirty="0">
                <a:solidFill>
                  <a:schemeClr val="bg1"/>
                </a:solidFill>
                <a:effectLst>
                  <a:glow rad="228600">
                    <a:schemeClr val="tx2">
                      <a:lumMod val="50000"/>
                      <a:alpha val="83000"/>
                    </a:schemeClr>
                  </a:glow>
                </a:effectLst>
              </a:rPr>
              <a:t>hindered</a:t>
            </a:r>
            <a:r>
              <a:rPr lang="en-US" sz="3200" b="1" dirty="0" smtClean="0">
                <a:solidFill>
                  <a:schemeClr val="bg1"/>
                </a:solidFill>
                <a:effectLst>
                  <a:glow rad="228600">
                    <a:schemeClr val="tx2">
                      <a:lumMod val="50000"/>
                      <a:alpha val="83000"/>
                    </a:schemeClr>
                  </a:glow>
                </a:effectLst>
              </a:rPr>
              <a:t>.</a:t>
            </a:r>
            <a:endParaRPr lang="en-US" sz="3200" b="1" dirty="0">
              <a:solidFill>
                <a:schemeClr val="bg1"/>
              </a:solidFill>
              <a:effectLst>
                <a:glow rad="228600">
                  <a:schemeClr val="tx2">
                    <a:lumMod val="50000"/>
                    <a:alpha val="83000"/>
                  </a:schemeClr>
                </a:glow>
              </a:effectLst>
            </a:endParaRPr>
          </a:p>
          <a:p>
            <a:pPr algn="ctr" fontAlgn="t">
              <a:lnSpc>
                <a:spcPct val="120000"/>
              </a:lnSpc>
              <a:buFont typeface="Symbol" pitchFamily="18" charset="2"/>
              <a:buNone/>
            </a:pPr>
            <a:r>
              <a:rPr lang="en-US" sz="4000" b="1" dirty="0" smtClean="0">
                <a:ln>
                  <a:solidFill>
                    <a:sysClr val="windowText" lastClr="000000"/>
                  </a:solidFill>
                </a:ln>
                <a:solidFill>
                  <a:srgbClr val="00FFCC"/>
                </a:solidFill>
                <a:effectLst>
                  <a:glow rad="177800">
                    <a:schemeClr val="tx2">
                      <a:lumMod val="75000"/>
                      <a:alpha val="89000"/>
                    </a:schemeClr>
                  </a:glow>
                </a:effectLst>
              </a:rPr>
              <a:t>These men removed the </a:t>
            </a:r>
            <a:br>
              <a:rPr lang="en-US" sz="4000" b="1" dirty="0" smtClean="0">
                <a:ln>
                  <a:solidFill>
                    <a:sysClr val="windowText" lastClr="000000"/>
                  </a:solidFill>
                </a:ln>
                <a:solidFill>
                  <a:srgbClr val="00FFCC"/>
                </a:solidFill>
                <a:effectLst>
                  <a:glow rad="177800">
                    <a:schemeClr val="tx2">
                      <a:lumMod val="75000"/>
                      <a:alpha val="89000"/>
                    </a:schemeClr>
                  </a:glow>
                </a:effectLst>
              </a:rPr>
            </a:br>
            <a:r>
              <a:rPr lang="en-US" sz="4000" b="1" dirty="0" smtClean="0">
                <a:ln>
                  <a:solidFill>
                    <a:sysClr val="windowText" lastClr="000000"/>
                  </a:solidFill>
                </a:ln>
                <a:solidFill>
                  <a:srgbClr val="FFFF00"/>
                </a:solidFill>
                <a:effectLst>
                  <a:glow rad="177800">
                    <a:schemeClr val="tx2">
                      <a:lumMod val="75000"/>
                      <a:alpha val="89000"/>
                    </a:schemeClr>
                  </a:glow>
                </a:effectLst>
              </a:rPr>
              <a:t>“keys of knowledge” </a:t>
            </a:r>
            <a:br>
              <a:rPr lang="en-US" sz="4000" b="1" dirty="0" smtClean="0">
                <a:ln>
                  <a:solidFill>
                    <a:sysClr val="windowText" lastClr="000000"/>
                  </a:solidFill>
                </a:ln>
                <a:solidFill>
                  <a:srgbClr val="FFFF00"/>
                </a:solidFill>
                <a:effectLst>
                  <a:glow rad="177800">
                    <a:schemeClr val="tx2">
                      <a:lumMod val="75000"/>
                      <a:alpha val="89000"/>
                    </a:schemeClr>
                  </a:glow>
                </a:effectLst>
              </a:rPr>
            </a:br>
            <a:r>
              <a:rPr lang="en-US" sz="4000" b="1" dirty="0" smtClean="0">
                <a:ln>
                  <a:solidFill>
                    <a:sysClr val="windowText" lastClr="000000"/>
                  </a:solidFill>
                </a:ln>
                <a:solidFill>
                  <a:srgbClr val="FFFF00"/>
                </a:solidFill>
                <a:effectLst>
                  <a:glow rad="177800">
                    <a:schemeClr val="tx2">
                      <a:lumMod val="75000"/>
                      <a:alpha val="89000"/>
                    </a:schemeClr>
                  </a:glow>
                </a:effectLst>
              </a:rPr>
              <a:t>for Yahuah’s year-start</a:t>
            </a:r>
            <a:br>
              <a:rPr lang="en-US" sz="4000" b="1" dirty="0" smtClean="0">
                <a:ln>
                  <a:solidFill>
                    <a:sysClr val="windowText" lastClr="000000"/>
                  </a:solidFill>
                </a:ln>
                <a:solidFill>
                  <a:srgbClr val="FFFF00"/>
                </a:solidFill>
                <a:effectLst>
                  <a:glow rad="177800">
                    <a:schemeClr val="tx2">
                      <a:lumMod val="75000"/>
                      <a:alpha val="89000"/>
                    </a:schemeClr>
                  </a:glow>
                </a:effectLst>
              </a:rPr>
            </a:br>
            <a:r>
              <a:rPr lang="en-US" sz="4000" b="1" dirty="0" smtClean="0">
                <a:ln>
                  <a:solidFill>
                    <a:sysClr val="windowText" lastClr="000000"/>
                  </a:solidFill>
                </a:ln>
                <a:solidFill>
                  <a:srgbClr val="00FFCC"/>
                </a:solidFill>
                <a:effectLst>
                  <a:glow rad="177800">
                    <a:schemeClr val="tx2">
                      <a:lumMod val="75000"/>
                      <a:alpha val="89000"/>
                    </a:schemeClr>
                  </a:glow>
                </a:effectLst>
              </a:rPr>
              <a:t>replacing it with the</a:t>
            </a:r>
            <a:br>
              <a:rPr lang="en-US" sz="4000" b="1" dirty="0" smtClean="0">
                <a:ln>
                  <a:solidFill>
                    <a:sysClr val="windowText" lastClr="000000"/>
                  </a:solidFill>
                </a:ln>
                <a:solidFill>
                  <a:srgbClr val="00FFCC"/>
                </a:solidFill>
                <a:effectLst>
                  <a:glow rad="177800">
                    <a:schemeClr val="tx2">
                      <a:lumMod val="75000"/>
                      <a:alpha val="89000"/>
                    </a:schemeClr>
                  </a:glow>
                </a:effectLst>
              </a:rPr>
            </a:br>
            <a:r>
              <a:rPr lang="en-US" sz="4000" b="1" dirty="0" smtClean="0">
                <a:ln>
                  <a:solidFill>
                    <a:sysClr val="windowText" lastClr="000000"/>
                  </a:solidFill>
                </a:ln>
                <a:solidFill>
                  <a:srgbClr val="00FFCC"/>
                </a:solidFill>
                <a:effectLst>
                  <a:glow rad="177800">
                    <a:schemeClr val="tx2">
                      <a:lumMod val="75000"/>
                      <a:alpha val="89000"/>
                    </a:schemeClr>
                  </a:glow>
                </a:effectLst>
              </a:rPr>
              <a:t> moon month</a:t>
            </a:r>
            <a:r>
              <a:rPr lang="en-US" sz="4000" b="1" dirty="0" smtClean="0">
                <a:ln>
                  <a:solidFill>
                    <a:sysClr val="windowText" lastClr="000000"/>
                  </a:solidFill>
                </a:ln>
                <a:solidFill>
                  <a:srgbClr val="00FFCC"/>
                </a:solidFill>
              </a:rPr>
              <a:t>.</a:t>
            </a:r>
            <a:endParaRPr lang="en-US" dirty="0">
              <a:solidFill>
                <a:srgbClr val="00FFCC"/>
              </a:solidFill>
            </a:endParaRPr>
          </a:p>
        </p:txBody>
      </p:sp>
      <p:pic>
        <p:nvPicPr>
          <p:cNvPr id="9218" name="Picture 2" descr="F:\Art on Desktop - 1\#29 Moon art\key in lock pn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4038600"/>
            <a:ext cx="1571625" cy="11308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6121" y="6019800"/>
            <a:ext cx="3968704" cy="400110"/>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2000" b="1" cap="none" spc="0" dirty="0" smtClean="0">
                <a:ln w="1905"/>
                <a:solidFill>
                  <a:srgbClr val="660033"/>
                </a:solidFill>
                <a:effectLst>
                  <a:innerShdw blurRad="69850" dist="43180" dir="5400000">
                    <a:srgbClr val="000000">
                      <a:alpha val="65000"/>
                    </a:srgbClr>
                  </a:innerShdw>
                </a:effectLst>
              </a:rPr>
              <a:t>Moon #8 &amp; #9 for OT &amp; NT History</a:t>
            </a:r>
            <a:endParaRPr lang="en-US" sz="20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58536811"/>
      </p:ext>
    </p:extLst>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458200" cy="4343400"/>
          </a:xfrm>
        </p:spPr>
        <p:txBody>
          <a:bodyPr>
            <a:normAutofit lnSpcReduction="10000"/>
          </a:bodyPr>
          <a:lstStyle/>
          <a:p>
            <a:pPr lvl="0"/>
            <a:r>
              <a:rPr lang="en-US" sz="2800" b="1" dirty="0" smtClean="0"/>
              <a:t>Be a Child of YHWH.</a:t>
            </a:r>
          </a:p>
          <a:p>
            <a:pPr lvl="0"/>
            <a:r>
              <a:rPr lang="en-US" sz="2800" b="1" dirty="0" smtClean="0"/>
              <a:t>Have a mind to understand.</a:t>
            </a:r>
          </a:p>
          <a:p>
            <a:pPr lvl="0"/>
            <a:r>
              <a:rPr lang="en-US" sz="2800" b="1" dirty="0"/>
              <a:t>K</a:t>
            </a:r>
            <a:r>
              <a:rPr lang="en-US" sz="2800" b="1" dirty="0" smtClean="0"/>
              <a:t>now how to read, write </a:t>
            </a:r>
            <a:r>
              <a:rPr lang="en-US" sz="2800" b="1" smtClean="0"/>
              <a:t>&amp; count!</a:t>
            </a:r>
            <a:endParaRPr lang="en-US" sz="2800" b="1" dirty="0" smtClean="0"/>
          </a:p>
          <a:p>
            <a:pPr lvl="0"/>
            <a:r>
              <a:rPr lang="en-US" sz="2800" b="1" dirty="0"/>
              <a:t>P</a:t>
            </a:r>
            <a:r>
              <a:rPr lang="en-US" sz="2800" b="1" dirty="0" smtClean="0"/>
              <a:t>ray…a lot!</a:t>
            </a:r>
          </a:p>
          <a:p>
            <a:pPr lvl="0"/>
            <a:r>
              <a:rPr lang="en-US" sz="2800" b="1" dirty="0" smtClean="0"/>
              <a:t>Read Yahuah’s Word on a regular basis! </a:t>
            </a:r>
            <a:br>
              <a:rPr lang="en-US" sz="2800" b="1" dirty="0" smtClean="0"/>
            </a:br>
            <a:r>
              <a:rPr lang="en-US" sz="2800" b="1" dirty="0" smtClean="0"/>
              <a:t>          (Divine University)</a:t>
            </a:r>
          </a:p>
          <a:p>
            <a:pPr lvl="0"/>
            <a:r>
              <a:rPr lang="en-US" sz="2800" b="1" dirty="0"/>
              <a:t>Trust Yahuah’s </a:t>
            </a:r>
            <a:r>
              <a:rPr lang="en-US" sz="2800" b="1" dirty="0" smtClean="0"/>
              <a:t>Word.</a:t>
            </a:r>
          </a:p>
          <a:p>
            <a:pPr lvl="0"/>
            <a:r>
              <a:rPr lang="en-US" sz="2800" b="1" dirty="0"/>
              <a:t>T</a:t>
            </a:r>
            <a:r>
              <a:rPr lang="en-US" sz="2800" b="1" dirty="0" smtClean="0"/>
              <a:t>rust Yahuah’s guidance.</a:t>
            </a:r>
          </a:p>
          <a:p>
            <a:pPr lvl="0"/>
            <a:r>
              <a:rPr lang="en-US" sz="2800" b="1" dirty="0"/>
              <a:t>K</a:t>
            </a:r>
            <a:r>
              <a:rPr lang="en-US" sz="2800" b="1" dirty="0" smtClean="0"/>
              <a:t>eep an open mind.</a:t>
            </a:r>
          </a:p>
          <a:p>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11</a:t>
            </a:fld>
            <a:endParaRPr lang="en-US" sz="1800" dirty="0"/>
          </a:p>
        </p:txBody>
      </p:sp>
      <p:sp>
        <p:nvSpPr>
          <p:cNvPr id="2" name="Title 1"/>
          <p:cNvSpPr>
            <a:spLocks noGrp="1"/>
          </p:cNvSpPr>
          <p:nvPr>
            <p:ph type="title"/>
          </p:nvPr>
        </p:nvSpPr>
        <p:spPr>
          <a:xfrm>
            <a:off x="228600" y="457200"/>
            <a:ext cx="8763000" cy="9906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Qualifications for Calendar Study</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According to Beth!</a:t>
            </a:r>
            <a:endParaRPr lang="en-US" b="1" spc="150" dirty="0">
              <a:ln w="11430"/>
              <a:solidFill>
                <a:srgbClr val="F8F8F8"/>
              </a:solidFill>
              <a:effectLst>
                <a:outerShdw blurRad="25400" algn="tl" rotWithShape="0">
                  <a:srgbClr val="000000">
                    <a:alpha val="43000"/>
                  </a:srgbClr>
                </a:outerShdw>
              </a:effectLst>
            </a:endParaRPr>
          </a:p>
        </p:txBody>
      </p:sp>
      <p:pic>
        <p:nvPicPr>
          <p:cNvPr id="10242" name="Picture 2" descr="F:\Art on Desktop - 1\Torah Images\scrol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4212060"/>
            <a:ext cx="3708400" cy="24300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953000"/>
          </a:xfrm>
        </p:spPr>
        <p:txBody>
          <a:bodyPr>
            <a:normAutofit/>
          </a:bodyPr>
          <a:lstStyle/>
          <a:p>
            <a:pPr marL="0" indent="0">
              <a:buNone/>
            </a:pPr>
            <a:r>
              <a:rPr lang="en-US" b="1" dirty="0" smtClean="0"/>
              <a:t>A month/chodesh is a </a:t>
            </a:r>
            <a:r>
              <a:rPr lang="en-US" b="1" dirty="0" smtClean="0">
                <a:ln>
                  <a:solidFill>
                    <a:sysClr val="windowText" lastClr="000000"/>
                  </a:solidFill>
                </a:ln>
                <a:solidFill>
                  <a:srgbClr val="00B050"/>
                </a:solidFill>
              </a:rPr>
              <a:t>set amount</a:t>
            </a:r>
            <a:r>
              <a:rPr lang="en-US" b="1" dirty="0" smtClean="0">
                <a:ln>
                  <a:solidFill>
                    <a:sysClr val="windowText" lastClr="000000"/>
                  </a:solidFill>
                </a:ln>
              </a:rPr>
              <a:t> </a:t>
            </a:r>
            <a:r>
              <a:rPr lang="en-US" b="1" dirty="0" smtClean="0"/>
              <a:t>of time.  </a:t>
            </a:r>
            <a:br>
              <a:rPr lang="en-US" b="1" dirty="0" smtClean="0"/>
            </a:br>
            <a:r>
              <a:rPr lang="en-US" b="1" dirty="0" smtClean="0"/>
              <a:t>It does not come in a variety of lengths </a:t>
            </a:r>
            <a:br>
              <a:rPr lang="en-US" b="1" dirty="0" smtClean="0"/>
            </a:br>
            <a:r>
              <a:rPr lang="en-US" b="1" dirty="0" smtClean="0"/>
              <a:t>like the </a:t>
            </a:r>
            <a:r>
              <a:rPr lang="en-US" b="1" dirty="0" smtClean="0">
                <a:solidFill>
                  <a:srgbClr val="C00000"/>
                </a:solidFill>
              </a:rPr>
              <a:t>“constellation’s theory” </a:t>
            </a:r>
            <a:r>
              <a:rPr lang="en-US" b="1" dirty="0" smtClean="0"/>
              <a:t>creates.</a:t>
            </a:r>
          </a:p>
          <a:p>
            <a:pPr marL="0" indent="0">
              <a:buNone/>
            </a:pPr>
            <a:r>
              <a:rPr lang="en-US" sz="600" dirty="0" smtClean="0"/>
              <a:t> </a:t>
            </a:r>
          </a:p>
          <a:p>
            <a:pPr marL="0" indent="0">
              <a:buNone/>
            </a:pPr>
            <a:r>
              <a:rPr lang="en-US" b="1" dirty="0" smtClean="0"/>
              <a:t>Proof of a set amount: </a:t>
            </a:r>
          </a:p>
          <a:p>
            <a:pPr marL="457200" indent="-457200"/>
            <a:r>
              <a:rPr lang="en-US" sz="2800" b="1" i="1" dirty="0" smtClean="0">
                <a:solidFill>
                  <a:srgbClr val="660033"/>
                </a:solidFill>
              </a:rPr>
              <a:t>Lev 27:6   </a:t>
            </a:r>
            <a:r>
              <a:rPr lang="en-US" i="1" dirty="0" smtClean="0">
                <a:solidFill>
                  <a:srgbClr val="005392"/>
                </a:solidFill>
              </a:rPr>
              <a:t>If the person is from </a:t>
            </a:r>
            <a:r>
              <a:rPr lang="en-US" b="1" i="1" dirty="0" smtClean="0">
                <a:ln>
                  <a:solidFill>
                    <a:sysClr val="windowText" lastClr="000000"/>
                  </a:solidFill>
                </a:ln>
                <a:solidFill>
                  <a:srgbClr val="00B050"/>
                </a:solidFill>
              </a:rPr>
              <a:t>a month old </a:t>
            </a:r>
            <a:r>
              <a:rPr lang="en-US" i="1" dirty="0" smtClean="0">
                <a:solidFill>
                  <a:srgbClr val="005392"/>
                </a:solidFill>
              </a:rPr>
              <a:t>up to five years old, the valuation shall be for a male five shekels of silver, and for a female the valuation shall be three shekels of silver.</a:t>
            </a:r>
            <a:endParaRPr lang="en-US" dirty="0" smtClean="0">
              <a:solidFill>
                <a:srgbClr val="005392"/>
              </a:solidFill>
            </a:endParaRPr>
          </a:p>
          <a:p>
            <a:pPr marL="457200" indent="-457200"/>
            <a:r>
              <a:rPr lang="en-US" sz="2800" b="1" i="1" dirty="0" smtClean="0">
                <a:solidFill>
                  <a:srgbClr val="660033"/>
                </a:solidFill>
              </a:rPr>
              <a:t>Num 9:22  </a:t>
            </a:r>
            <a:r>
              <a:rPr lang="en-US" i="1" dirty="0" smtClean="0">
                <a:solidFill>
                  <a:srgbClr val="005392"/>
                </a:solidFill>
              </a:rPr>
              <a:t>Whether it was two days, or a </a:t>
            </a:r>
            <a:r>
              <a:rPr lang="en-US" b="1" i="1" dirty="0" smtClean="0">
                <a:ln>
                  <a:solidFill>
                    <a:sysClr val="windowText" lastClr="000000"/>
                  </a:solidFill>
                </a:ln>
                <a:solidFill>
                  <a:srgbClr val="00B050"/>
                </a:solidFill>
              </a:rPr>
              <a:t>month</a:t>
            </a:r>
            <a:r>
              <a:rPr lang="en-US" i="1" dirty="0" smtClean="0">
                <a:ln>
                  <a:solidFill>
                    <a:sysClr val="windowText" lastClr="000000"/>
                  </a:solidFill>
                </a:ln>
                <a:solidFill>
                  <a:srgbClr val="00B050"/>
                </a:solidFill>
              </a:rPr>
              <a:t>,</a:t>
            </a:r>
            <a:r>
              <a:rPr lang="en-US" i="1" dirty="0" smtClean="0">
                <a:solidFill>
                  <a:srgbClr val="005392"/>
                </a:solidFill>
              </a:rPr>
              <a:t> or a longer time that the cloud continued over the tabernacle, abiding there, the people of Israel remained in camp and did not set out, but when it lifted they set out.</a:t>
            </a:r>
            <a:endParaRPr lang="en-US" dirty="0" smtClean="0">
              <a:solidFill>
                <a:srgbClr val="005392"/>
              </a:solidFill>
            </a:endParaRP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110</a:t>
            </a:fld>
            <a:endParaRPr lang="en-US" sz="1800" dirty="0"/>
          </a:p>
        </p:txBody>
      </p:sp>
      <p:sp>
        <p:nvSpPr>
          <p:cNvPr id="2" name="Title 1"/>
          <p:cNvSpPr>
            <a:spLocks noGrp="1"/>
          </p:cNvSpPr>
          <p:nvPr>
            <p:ph type="title"/>
          </p:nvPr>
        </p:nvSpPr>
        <p:spPr>
          <a:xfrm>
            <a:off x="457200" y="533400"/>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9050">
                  <a:solidFill>
                    <a:srgbClr val="3333FF"/>
                  </a:solidFill>
                </a:ln>
                <a:solidFill>
                  <a:srgbClr val="7030A0"/>
                </a:solidFill>
                <a:effectLst>
                  <a:outerShdw blurRad="25400" algn="tl" rotWithShape="0">
                    <a:srgbClr val="000000">
                      <a:alpha val="43000"/>
                    </a:srgbClr>
                  </a:outerShdw>
                </a:effectLst>
                <a:latin typeface="Comic Sans MS" panose="030F0702030302020204" pitchFamily="66" charset="0"/>
              </a:rPr>
              <a:t>“Teshuva” </a:t>
            </a:r>
            <a:r>
              <a:rPr lang="en-US" sz="4800" b="1" spc="150" dirty="0" smtClean="0">
                <a:ln w="11430"/>
                <a:solidFill>
                  <a:srgbClr val="F8F8F8"/>
                </a:solidFill>
                <a:effectLst>
                  <a:outerShdw blurRad="25400" algn="tl" rotWithShape="0">
                    <a:srgbClr val="000000">
                      <a:alpha val="43000"/>
                    </a:srgbClr>
                  </a:outerShdw>
                </a:effectLst>
              </a:rPr>
              <a:t>to – </a:t>
            </a:r>
            <a:r>
              <a:rPr lang="en-US" sz="4800" b="1" spc="150" dirty="0" smtClean="0">
                <a:ln w="19050">
                  <a:solidFill>
                    <a:srgbClr val="FF00FF"/>
                  </a:solidFill>
                </a:ln>
                <a:solidFill>
                  <a:schemeClr val="accent6">
                    <a:lumMod val="60000"/>
                    <a:lumOff val="40000"/>
                  </a:schemeClr>
                </a:solidFill>
                <a:effectLst>
                  <a:glow rad="127000">
                    <a:srgbClr val="00FFCC"/>
                  </a:glow>
                  <a:outerShdw blurRad="25400" algn="tl" rotWithShape="0">
                    <a:srgbClr val="000000">
                      <a:alpha val="43000"/>
                    </a:srgbClr>
                  </a:outerShdw>
                </a:effectLst>
                <a:latin typeface="Comic Sans MS" panose="030F0702030302020204" pitchFamily="66" charset="0"/>
              </a:rPr>
              <a:t>Chodesh!</a:t>
            </a:r>
            <a:endParaRPr lang="en-US" sz="4800" b="1" spc="150" dirty="0">
              <a:ln w="19050">
                <a:solidFill>
                  <a:srgbClr val="FF00FF"/>
                </a:solidFill>
              </a:ln>
              <a:solidFill>
                <a:schemeClr val="accent6">
                  <a:lumMod val="60000"/>
                  <a:lumOff val="40000"/>
                </a:schemeClr>
              </a:solidFill>
              <a:effectLst>
                <a:glow rad="127000">
                  <a:srgbClr val="00FFCC"/>
                </a:glow>
                <a:outerShdw blurRad="25400" algn="tl" rotWithShape="0">
                  <a:srgbClr val="000000">
                    <a:alpha val="43000"/>
                  </a:srgbClr>
                </a:outerShdw>
              </a:effectLst>
              <a:latin typeface="Comic Sans MS" panose="030F0702030302020204" pitchFamily="66" charset="0"/>
            </a:endParaRPr>
          </a:p>
        </p:txBody>
      </p:sp>
    </p:spTree>
  </p:cSld>
  <p:clrMapOvr>
    <a:masterClrMapping/>
  </p:clrMapOvr>
  <p:transition spd="slow">
    <p:zo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458200" cy="5638800"/>
          </a:xfrm>
        </p:spPr>
        <p:txBody>
          <a:bodyPr>
            <a:normAutofit fontScale="85000" lnSpcReduction="10000"/>
          </a:bodyPr>
          <a:lstStyle/>
          <a:p>
            <a:pPr marL="0" indent="0">
              <a:buNone/>
            </a:pPr>
            <a:r>
              <a:rPr lang="en-US" sz="3100" b="1" dirty="0" smtClean="0"/>
              <a:t>The flood account </a:t>
            </a:r>
            <a:r>
              <a:rPr lang="en-US" sz="3100" b="1" dirty="0" smtClean="0">
                <a:ln>
                  <a:solidFill>
                    <a:sysClr val="windowText" lastClr="000000"/>
                  </a:solidFill>
                </a:ln>
                <a:solidFill>
                  <a:srgbClr val="00B050"/>
                </a:solidFill>
                <a:effectLst>
                  <a:glow rad="127000">
                    <a:schemeClr val="bg1"/>
                  </a:glow>
                </a:effectLst>
              </a:rPr>
              <a:t>proves the length</a:t>
            </a:r>
            <a:r>
              <a:rPr lang="en-US" sz="3100" b="1" dirty="0" smtClean="0">
                <a:ln>
                  <a:solidFill>
                    <a:sysClr val="windowText" lastClr="000000"/>
                  </a:solidFill>
                </a:ln>
                <a:effectLst>
                  <a:glow rad="127000">
                    <a:schemeClr val="bg1"/>
                  </a:glow>
                </a:effectLst>
              </a:rPr>
              <a:t> </a:t>
            </a:r>
            <a:r>
              <a:rPr lang="en-US" sz="3100" b="1" dirty="0" smtClean="0"/>
              <a:t>of a </a:t>
            </a:r>
            <a:r>
              <a:rPr lang="en-US" sz="3100" b="1" dirty="0" err="1" smtClean="0"/>
              <a:t>chodesh</a:t>
            </a:r>
            <a:r>
              <a:rPr lang="en-US" sz="3100" b="1" dirty="0" smtClean="0"/>
              <a:t> month.</a:t>
            </a:r>
            <a:r>
              <a:rPr lang="en-US" sz="1600" dirty="0" smtClean="0"/>
              <a:t> </a:t>
            </a:r>
          </a:p>
          <a:p>
            <a:pPr marL="457200" indent="-457200" fontAlgn="t"/>
            <a:r>
              <a:rPr lang="en-US" sz="2800" b="1" i="1" dirty="0" smtClean="0">
                <a:solidFill>
                  <a:srgbClr val="660033"/>
                </a:solidFill>
              </a:rPr>
              <a:t>Gen 7:11  </a:t>
            </a:r>
            <a:r>
              <a:rPr lang="en-US" i="1" dirty="0" smtClean="0">
                <a:solidFill>
                  <a:srgbClr val="005392"/>
                </a:solidFill>
              </a:rPr>
              <a:t>In the six hundredth year of Noah's life, </a:t>
            </a:r>
            <a:r>
              <a:rPr lang="en-US" b="1" i="1" dirty="0" smtClean="0">
                <a:ln>
                  <a:solidFill>
                    <a:sysClr val="windowText" lastClr="000000"/>
                  </a:solidFill>
                </a:ln>
                <a:solidFill>
                  <a:srgbClr val="00B050"/>
                </a:solidFill>
              </a:rPr>
              <a:t>in the second month</a:t>
            </a:r>
            <a:r>
              <a:rPr lang="en-US" i="1" dirty="0" smtClean="0">
                <a:ln>
                  <a:solidFill>
                    <a:sysClr val="windowText" lastClr="000000"/>
                  </a:solidFill>
                </a:ln>
                <a:solidFill>
                  <a:srgbClr val="00B050"/>
                </a:solidFill>
              </a:rPr>
              <a:t>, </a:t>
            </a:r>
            <a:br>
              <a:rPr lang="en-US" i="1" dirty="0" smtClean="0">
                <a:ln>
                  <a:solidFill>
                    <a:sysClr val="windowText" lastClr="000000"/>
                  </a:solidFill>
                </a:ln>
                <a:solidFill>
                  <a:srgbClr val="00B050"/>
                </a:solidFill>
              </a:rPr>
            </a:br>
            <a:r>
              <a:rPr lang="en-US" i="1" dirty="0" smtClean="0">
                <a:ln>
                  <a:solidFill>
                    <a:sysClr val="windowText" lastClr="000000"/>
                  </a:solidFill>
                </a:ln>
                <a:solidFill>
                  <a:srgbClr val="00B050"/>
                </a:solidFill>
              </a:rPr>
              <a:t>                     </a:t>
            </a:r>
            <a:r>
              <a:rPr lang="en-US" i="1" dirty="0" smtClean="0">
                <a:solidFill>
                  <a:srgbClr val="005392"/>
                </a:solidFill>
              </a:rPr>
              <a:t>the </a:t>
            </a:r>
            <a:r>
              <a:rPr lang="en-US" b="1" i="1" dirty="0" smtClean="0">
                <a:ln>
                  <a:solidFill>
                    <a:sysClr val="windowText" lastClr="000000"/>
                  </a:solidFill>
                </a:ln>
                <a:solidFill>
                  <a:srgbClr val="00B050"/>
                </a:solidFill>
              </a:rPr>
              <a:t>seventeenth day </a:t>
            </a:r>
            <a:r>
              <a:rPr lang="en-US" i="1" dirty="0" smtClean="0">
                <a:solidFill>
                  <a:srgbClr val="005392"/>
                </a:solidFill>
              </a:rPr>
              <a:t>of the month, the same day were all the                </a:t>
            </a:r>
            <a:br>
              <a:rPr lang="en-US" i="1" dirty="0" smtClean="0">
                <a:solidFill>
                  <a:srgbClr val="005392"/>
                </a:solidFill>
              </a:rPr>
            </a:br>
            <a:r>
              <a:rPr lang="en-US" i="1" dirty="0" smtClean="0">
                <a:solidFill>
                  <a:srgbClr val="005392"/>
                </a:solidFill>
              </a:rPr>
              <a:t>                     fountains of the great deep broken up…</a:t>
            </a:r>
            <a:endParaRPr lang="en-US" dirty="0" smtClean="0">
              <a:solidFill>
                <a:srgbClr val="005392"/>
              </a:solidFill>
            </a:endParaRPr>
          </a:p>
          <a:p>
            <a:pPr marL="457200" indent="-457200" fontAlgn="t"/>
            <a:r>
              <a:rPr lang="en-US" sz="2800" b="1" i="1" dirty="0" smtClean="0">
                <a:solidFill>
                  <a:srgbClr val="660033"/>
                </a:solidFill>
              </a:rPr>
              <a:t>Gen 7:24  </a:t>
            </a:r>
            <a:r>
              <a:rPr lang="en-US" i="1" dirty="0" smtClean="0">
                <a:solidFill>
                  <a:srgbClr val="005392"/>
                </a:solidFill>
              </a:rPr>
              <a:t>And the waters prevailed upon the earth an</a:t>
            </a:r>
            <a:br>
              <a:rPr lang="en-US" i="1" dirty="0" smtClean="0">
                <a:solidFill>
                  <a:srgbClr val="005392"/>
                </a:solidFill>
              </a:rPr>
            </a:br>
            <a:r>
              <a:rPr lang="en-US" i="1" dirty="0" smtClean="0">
                <a:solidFill>
                  <a:srgbClr val="005392"/>
                </a:solidFill>
              </a:rPr>
              <a:t>                       </a:t>
            </a:r>
            <a:r>
              <a:rPr lang="en-US" b="1" i="1" dirty="0" smtClean="0">
                <a:ln>
                  <a:solidFill>
                    <a:sysClr val="windowText" lastClr="000000"/>
                  </a:solidFill>
                </a:ln>
                <a:solidFill>
                  <a:srgbClr val="00B050"/>
                </a:solidFill>
              </a:rPr>
              <a:t>hundred and fifty days</a:t>
            </a:r>
            <a:r>
              <a:rPr lang="en-US" i="1" dirty="0" smtClean="0">
                <a:ln>
                  <a:solidFill>
                    <a:sysClr val="windowText" lastClr="000000"/>
                  </a:solidFill>
                </a:ln>
                <a:solidFill>
                  <a:srgbClr val="00B050"/>
                </a:solidFill>
              </a:rPr>
              <a:t>.</a:t>
            </a:r>
            <a:endParaRPr lang="en-US" dirty="0" smtClean="0">
              <a:ln>
                <a:solidFill>
                  <a:sysClr val="windowText" lastClr="000000"/>
                </a:solidFill>
              </a:ln>
              <a:solidFill>
                <a:srgbClr val="00B050"/>
              </a:solidFill>
            </a:endParaRPr>
          </a:p>
          <a:p>
            <a:pPr marL="457200" indent="-457200" fontAlgn="t"/>
            <a:r>
              <a:rPr lang="en-US" sz="2800" b="1" i="1" dirty="0" smtClean="0">
                <a:solidFill>
                  <a:srgbClr val="660033"/>
                </a:solidFill>
              </a:rPr>
              <a:t>Gen 8:3  </a:t>
            </a:r>
            <a:r>
              <a:rPr lang="en-US" i="1" dirty="0" smtClean="0">
                <a:solidFill>
                  <a:srgbClr val="005392"/>
                </a:solidFill>
              </a:rPr>
              <a:t>And the waters returned from off the earth … after the </a:t>
            </a:r>
            <a:br>
              <a:rPr lang="en-US" i="1" dirty="0" smtClean="0">
                <a:solidFill>
                  <a:srgbClr val="005392"/>
                </a:solidFill>
              </a:rPr>
            </a:br>
            <a:r>
              <a:rPr lang="en-US" i="1" dirty="0" smtClean="0">
                <a:solidFill>
                  <a:srgbClr val="005392"/>
                </a:solidFill>
              </a:rPr>
              <a:t>                    end of the </a:t>
            </a:r>
            <a:r>
              <a:rPr lang="en-US" b="1" i="1" dirty="0" smtClean="0">
                <a:ln>
                  <a:solidFill>
                    <a:sysClr val="windowText" lastClr="000000"/>
                  </a:solidFill>
                </a:ln>
                <a:solidFill>
                  <a:srgbClr val="00B050"/>
                </a:solidFill>
              </a:rPr>
              <a:t>hundred and fifty days </a:t>
            </a:r>
            <a:r>
              <a:rPr lang="en-US" i="1" dirty="0" smtClean="0">
                <a:solidFill>
                  <a:srgbClr val="005392"/>
                </a:solidFill>
              </a:rPr>
              <a:t>the waters were abated.</a:t>
            </a:r>
            <a:endParaRPr lang="en-US" dirty="0" smtClean="0">
              <a:solidFill>
                <a:srgbClr val="005392"/>
              </a:solidFill>
            </a:endParaRPr>
          </a:p>
          <a:p>
            <a:pPr marL="457200" indent="-457200" fontAlgn="t"/>
            <a:r>
              <a:rPr lang="en-US" sz="2800" b="1" i="1" dirty="0" smtClean="0">
                <a:solidFill>
                  <a:srgbClr val="660033"/>
                </a:solidFill>
              </a:rPr>
              <a:t>Gen 8:4  </a:t>
            </a:r>
            <a:r>
              <a:rPr lang="en-US" i="1" dirty="0" smtClean="0">
                <a:solidFill>
                  <a:srgbClr val="005392"/>
                </a:solidFill>
              </a:rPr>
              <a:t>And the ark rested in the </a:t>
            </a:r>
            <a:r>
              <a:rPr lang="en-US" b="1" i="1" dirty="0" smtClean="0">
                <a:ln>
                  <a:solidFill>
                    <a:sysClr val="windowText" lastClr="000000"/>
                  </a:solidFill>
                </a:ln>
                <a:solidFill>
                  <a:srgbClr val="00B050"/>
                </a:solidFill>
              </a:rPr>
              <a:t>seventh month</a:t>
            </a:r>
            <a:r>
              <a:rPr lang="en-US" i="1" dirty="0" smtClean="0">
                <a:ln>
                  <a:solidFill>
                    <a:sysClr val="windowText" lastClr="000000"/>
                  </a:solidFill>
                </a:ln>
                <a:solidFill>
                  <a:srgbClr val="00B050"/>
                </a:solidFill>
              </a:rPr>
              <a:t>,</a:t>
            </a:r>
            <a:r>
              <a:rPr lang="en-US" i="1" dirty="0" smtClean="0">
                <a:solidFill>
                  <a:srgbClr val="005392"/>
                </a:solidFill>
              </a:rPr>
              <a:t> on the </a:t>
            </a:r>
            <a:br>
              <a:rPr lang="en-US" i="1" dirty="0" smtClean="0">
                <a:solidFill>
                  <a:srgbClr val="005392"/>
                </a:solidFill>
              </a:rPr>
            </a:br>
            <a:r>
              <a:rPr lang="en-US" i="1" dirty="0" smtClean="0">
                <a:solidFill>
                  <a:srgbClr val="005392"/>
                </a:solidFill>
              </a:rPr>
              <a:t>                    </a:t>
            </a:r>
            <a:r>
              <a:rPr lang="en-US" b="1" i="1" dirty="0" smtClean="0">
                <a:ln>
                  <a:solidFill>
                    <a:sysClr val="windowText" lastClr="000000"/>
                  </a:solidFill>
                </a:ln>
                <a:solidFill>
                  <a:srgbClr val="00B050"/>
                </a:solidFill>
              </a:rPr>
              <a:t>seventeenth day</a:t>
            </a:r>
            <a:r>
              <a:rPr lang="en-US" i="1" dirty="0" smtClean="0">
                <a:ln>
                  <a:solidFill>
                    <a:sysClr val="windowText" lastClr="000000"/>
                  </a:solidFill>
                </a:ln>
                <a:solidFill>
                  <a:srgbClr val="005392"/>
                </a:solidFill>
              </a:rPr>
              <a:t> </a:t>
            </a:r>
            <a:r>
              <a:rPr lang="en-US" i="1" dirty="0" smtClean="0">
                <a:solidFill>
                  <a:srgbClr val="005392"/>
                </a:solidFill>
              </a:rPr>
              <a:t>of the month, upon the mountains of Ararat.</a:t>
            </a:r>
            <a:endParaRPr lang="en-US" dirty="0" smtClean="0">
              <a:solidFill>
                <a:srgbClr val="005392"/>
              </a:solidFill>
            </a:endParaRPr>
          </a:p>
          <a:p>
            <a:pPr marL="0" indent="0">
              <a:buNone/>
            </a:pPr>
            <a:r>
              <a:rPr lang="en-US" sz="1300" dirty="0" smtClean="0"/>
              <a:t> </a:t>
            </a:r>
          </a:p>
          <a:p>
            <a:pPr marL="0" indent="3175">
              <a:buNone/>
            </a:pPr>
            <a:r>
              <a:rPr lang="en-US" b="1" dirty="0" smtClean="0"/>
              <a:t>The flood accounts shows each month is 30 days.  150 days starting from the 17</a:t>
            </a:r>
            <a:r>
              <a:rPr lang="en-US" b="1" baseline="30000" dirty="0" smtClean="0"/>
              <a:t>th</a:t>
            </a:r>
            <a:r>
              <a:rPr lang="en-US" b="1" dirty="0" smtClean="0"/>
              <a:t> day of the 2</a:t>
            </a:r>
            <a:r>
              <a:rPr lang="en-US" b="1" baseline="30000" dirty="0" smtClean="0"/>
              <a:t>nd</a:t>
            </a:r>
            <a:r>
              <a:rPr lang="en-US" b="1" dirty="0" smtClean="0"/>
              <a:t> month ends at the 16</a:t>
            </a:r>
            <a:r>
              <a:rPr lang="en-US" b="1" baseline="30000" dirty="0" smtClean="0"/>
              <a:t>th</a:t>
            </a:r>
            <a:r>
              <a:rPr lang="en-US" b="1" dirty="0" smtClean="0"/>
              <a:t> day of 7</a:t>
            </a:r>
            <a:r>
              <a:rPr lang="en-US" b="1" baseline="30000" dirty="0" smtClean="0"/>
              <a:t>th</a:t>
            </a:r>
            <a:r>
              <a:rPr lang="en-US" b="1" dirty="0" smtClean="0"/>
              <a:t> month.  This is when the waters were abated.  It would have been the following day (the 17</a:t>
            </a:r>
            <a:r>
              <a:rPr lang="en-US" b="1" baseline="30000" dirty="0" smtClean="0"/>
              <a:t>th</a:t>
            </a:r>
            <a:r>
              <a:rPr lang="en-US" b="1" dirty="0" smtClean="0"/>
              <a:t> day of the 7</a:t>
            </a:r>
            <a:r>
              <a:rPr lang="en-US" b="1" baseline="30000" dirty="0" smtClean="0"/>
              <a:t>th</a:t>
            </a:r>
            <a:r>
              <a:rPr lang="en-US" b="1" dirty="0" smtClean="0"/>
              <a:t> month) that the ark rested.  Since we know each month/chodesh is a “set amount of time,” 30 days each month works perfectly.  </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111</a:t>
            </a:fld>
            <a:endParaRPr lang="en-US" sz="1800" dirty="0"/>
          </a:p>
        </p:txBody>
      </p:sp>
      <p:sp>
        <p:nvSpPr>
          <p:cNvPr id="2" name="Title 1"/>
          <p:cNvSpPr>
            <a:spLocks noGrp="1"/>
          </p:cNvSpPr>
          <p:nvPr>
            <p:ph type="title"/>
          </p:nvPr>
        </p:nvSpPr>
        <p:spPr>
          <a:xfrm>
            <a:off x="457200" y="338328"/>
            <a:ext cx="8229600" cy="804672"/>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How long is a Month/</a:t>
            </a:r>
            <a:r>
              <a:rPr lang="en-US" sz="4800" b="1" spc="150" dirty="0" err="1" smtClean="0">
                <a:ln w="11430"/>
                <a:solidFill>
                  <a:srgbClr val="F8F8F8"/>
                </a:solidFill>
                <a:effectLst>
                  <a:outerShdw blurRad="25400" algn="tl" rotWithShape="0">
                    <a:srgbClr val="000000">
                      <a:alpha val="43000"/>
                    </a:srgbClr>
                  </a:outerShdw>
                </a:effectLst>
              </a:rPr>
              <a:t>Chodesh</a:t>
            </a:r>
            <a:r>
              <a:rPr lang="en-US" b="1" spc="150" dirty="0" smtClean="0">
                <a:ln w="11430"/>
                <a:solidFill>
                  <a:srgbClr val="F8F8F8"/>
                </a:solidFill>
                <a:effectLst>
                  <a:outerShdw blurRad="25400" algn="tl" rotWithShape="0">
                    <a:srgbClr val="000000">
                      <a:alpha val="43000"/>
                    </a:srgbClr>
                  </a:outerShdw>
                </a:effectLst>
              </a:rPr>
              <a:t>?</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867400" y="6311166"/>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Slides 25-58</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382000" cy="4724400"/>
          </a:xfrm>
        </p:spPr>
        <p:txBody>
          <a:bodyPr>
            <a:normAutofit/>
          </a:bodyPr>
          <a:lstStyle/>
          <a:p>
            <a:pPr marL="0" indent="3175">
              <a:buNone/>
            </a:pPr>
            <a:r>
              <a:rPr lang="en-US" dirty="0" smtClean="0"/>
              <a:t>The Summer Solstice and Fall Equinox are </a:t>
            </a:r>
            <a:r>
              <a:rPr lang="en-US" b="1" dirty="0" smtClean="0">
                <a:ln>
                  <a:solidFill>
                    <a:sysClr val="windowText" lastClr="000000"/>
                  </a:solidFill>
                </a:ln>
                <a:solidFill>
                  <a:srgbClr val="00B050"/>
                </a:solidFill>
              </a:rPr>
              <a:t>not extra</a:t>
            </a:r>
            <a:r>
              <a:rPr lang="en-US" dirty="0" smtClean="0"/>
              <a:t> added days to any calendar 30 day months.  This would not correspond to </a:t>
            </a:r>
            <a:br>
              <a:rPr lang="en-US" dirty="0" smtClean="0"/>
            </a:br>
            <a:r>
              <a:rPr lang="en-US" dirty="0" smtClean="0"/>
              <a:t>a 360 day calendar (proven by the 30 ancient civilizations following this year length before the Hezekiah sundial event).  </a:t>
            </a:r>
          </a:p>
          <a:p>
            <a:pPr marL="0" indent="0">
              <a:buNone/>
            </a:pPr>
            <a:r>
              <a:rPr lang="en-US" sz="1200" dirty="0" smtClean="0"/>
              <a:t> </a:t>
            </a:r>
          </a:p>
          <a:p>
            <a:pPr>
              <a:buFont typeface="Wingdings" pitchFamily="2" charset="2"/>
              <a:buChar char="v"/>
            </a:pPr>
            <a:r>
              <a:rPr lang="en-US" dirty="0" smtClean="0"/>
              <a:t>Passover, Unleavened Bread &amp; Wave Sheaf</a:t>
            </a:r>
            <a:br>
              <a:rPr lang="en-US" dirty="0" smtClean="0"/>
            </a:br>
            <a:r>
              <a:rPr lang="en-US" dirty="0" smtClean="0"/>
              <a:t>are all based off of a </a:t>
            </a:r>
            <a:r>
              <a:rPr lang="en-US" dirty="0" smtClean="0">
                <a:ln>
                  <a:solidFill>
                    <a:sysClr val="windowText" lastClr="000000"/>
                  </a:solidFill>
                </a:ln>
                <a:solidFill>
                  <a:srgbClr val="00B050"/>
                </a:solidFill>
              </a:rPr>
              <a:t>count.  </a:t>
            </a:r>
          </a:p>
          <a:p>
            <a:pPr>
              <a:buFont typeface="Wingdings" pitchFamily="2" charset="2"/>
              <a:buChar char="v"/>
            </a:pPr>
            <a:r>
              <a:rPr lang="en-US" dirty="0" smtClean="0"/>
              <a:t>Shavuot is based off of a </a:t>
            </a:r>
            <a:r>
              <a:rPr lang="en-US" dirty="0" smtClean="0">
                <a:ln>
                  <a:solidFill>
                    <a:sysClr val="windowText" lastClr="000000"/>
                  </a:solidFill>
                </a:ln>
                <a:solidFill>
                  <a:srgbClr val="00B050"/>
                </a:solidFill>
              </a:rPr>
              <a:t>count.  </a:t>
            </a:r>
          </a:p>
          <a:p>
            <a:pPr>
              <a:lnSpc>
                <a:spcPct val="110000"/>
              </a:lnSpc>
              <a:buFont typeface="Wingdings" pitchFamily="2" charset="2"/>
              <a:buChar char="v"/>
            </a:pPr>
            <a:r>
              <a:rPr lang="en-US" dirty="0" smtClean="0"/>
              <a:t>If we start adding days to the calendar (from the 5+ extra days after the 360</a:t>
            </a:r>
            <a:r>
              <a:rPr lang="en-US" baseline="30000" dirty="0" smtClean="0"/>
              <a:t>th</a:t>
            </a:r>
            <a:r>
              <a:rPr lang="en-US" dirty="0" smtClean="0"/>
              <a:t> day), this would throw off the timing for the Feast of Trumpets, Yom Kippur, and Sukkot due to the </a:t>
            </a:r>
            <a:r>
              <a:rPr lang="en-US" dirty="0" smtClean="0">
                <a:ln>
                  <a:solidFill>
                    <a:sysClr val="windowText" lastClr="000000"/>
                  </a:solidFill>
                </a:ln>
                <a:solidFill>
                  <a:srgbClr val="00B050"/>
                </a:solidFill>
              </a:rPr>
              <a:t>counting of days.</a:t>
            </a:r>
          </a:p>
          <a:p>
            <a:endParaRPr lang="en-US" dirty="0"/>
          </a:p>
        </p:txBody>
      </p:sp>
      <p:sp>
        <p:nvSpPr>
          <p:cNvPr id="4" name="Slide Number Placeholder 3"/>
          <p:cNvSpPr>
            <a:spLocks noGrp="1"/>
          </p:cNvSpPr>
          <p:nvPr>
            <p:ph type="sldNum" sz="quarter" idx="12"/>
          </p:nvPr>
        </p:nvSpPr>
        <p:spPr>
          <a:xfrm>
            <a:off x="7951694" y="6400800"/>
            <a:ext cx="1161826" cy="365125"/>
          </a:xfrm>
        </p:spPr>
        <p:txBody>
          <a:bodyPr/>
          <a:lstStyle/>
          <a:p>
            <a:fld id="{2C483DBC-9F3F-4995-8876-E5EF69BB8F1F}" type="slidenum">
              <a:rPr lang="en-US" sz="1800" smtClean="0"/>
              <a:pPr/>
              <a:t>112</a:t>
            </a:fld>
            <a:endParaRPr lang="en-US" sz="1800" dirty="0"/>
          </a:p>
        </p:txBody>
      </p:sp>
      <p:sp>
        <p:nvSpPr>
          <p:cNvPr id="2" name="Title 1"/>
          <p:cNvSpPr>
            <a:spLocks noGrp="1"/>
          </p:cNvSpPr>
          <p:nvPr>
            <p:ph type="title"/>
          </p:nvPr>
        </p:nvSpPr>
        <p:spPr>
          <a:xfrm>
            <a:off x="457200" y="338328"/>
            <a:ext cx="8229600" cy="1261872"/>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What about the Summer Solstice and Fall Equinox?</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3239788" y="5927189"/>
            <a:ext cx="4350871"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Remember </a:t>
            </a:r>
            <a:r>
              <a:rPr lang="en-U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Psa</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90:12!</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C:\Users\Rae\Desktop\boy counting fing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3352801"/>
            <a:ext cx="1981200" cy="15069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668391"/>
          </a:xfrm>
        </p:spPr>
        <p:txBody>
          <a:bodyPr>
            <a:normAutofit/>
          </a:bodyPr>
          <a:lstStyle/>
          <a:p>
            <a:pPr marL="0" indent="0" algn="ctr">
              <a:buNone/>
            </a:pPr>
            <a:r>
              <a:rPr lang="en-US" b="1" dirty="0" smtClean="0">
                <a:effectLst>
                  <a:glow rad="152400">
                    <a:schemeClr val="bg1">
                      <a:alpha val="85000"/>
                    </a:schemeClr>
                  </a:glow>
                </a:effectLst>
              </a:rPr>
              <a:t>Yahuah’s Feasts are based off the 1</a:t>
            </a:r>
            <a:r>
              <a:rPr lang="en-US" b="1" baseline="30000" dirty="0" smtClean="0">
                <a:effectLst>
                  <a:glow rad="152400">
                    <a:schemeClr val="bg1">
                      <a:alpha val="85000"/>
                    </a:schemeClr>
                  </a:glow>
                </a:effectLst>
              </a:rPr>
              <a:t>st</a:t>
            </a:r>
            <a:r>
              <a:rPr lang="en-US" b="1" dirty="0" smtClean="0">
                <a:effectLst>
                  <a:glow rad="152400">
                    <a:schemeClr val="bg1">
                      <a:alpha val="85000"/>
                    </a:schemeClr>
                  </a:glow>
                </a:effectLst>
              </a:rPr>
              <a:t> day of the 1</a:t>
            </a:r>
            <a:r>
              <a:rPr lang="en-US" b="1" baseline="30000" dirty="0" smtClean="0">
                <a:effectLst>
                  <a:glow rad="152400">
                    <a:schemeClr val="bg1">
                      <a:alpha val="85000"/>
                    </a:schemeClr>
                  </a:glow>
                </a:effectLst>
              </a:rPr>
              <a:t>st</a:t>
            </a:r>
            <a:r>
              <a:rPr lang="en-US" b="1" dirty="0" smtClean="0">
                <a:effectLst>
                  <a:glow rad="152400">
                    <a:schemeClr val="bg1">
                      <a:alpha val="85000"/>
                    </a:schemeClr>
                  </a:glow>
                </a:effectLst>
              </a:rPr>
              <a:t> </a:t>
            </a:r>
            <a:r>
              <a:rPr lang="en-US" b="1" dirty="0" err="1" smtClean="0">
                <a:effectLst>
                  <a:glow rad="152400">
                    <a:schemeClr val="bg1">
                      <a:alpha val="85000"/>
                    </a:schemeClr>
                  </a:glow>
                </a:effectLst>
              </a:rPr>
              <a:t>Chodesh</a:t>
            </a:r>
            <a:r>
              <a:rPr lang="en-US" b="1" dirty="0" smtClean="0">
                <a:effectLst>
                  <a:glow rad="152400">
                    <a:schemeClr val="bg1">
                      <a:alpha val="85000"/>
                    </a:schemeClr>
                  </a:glow>
                </a:effectLst>
              </a:rPr>
              <a:t/>
            </a:r>
            <a:br>
              <a:rPr lang="en-US" b="1" dirty="0" smtClean="0">
                <a:effectLst>
                  <a:glow rad="152400">
                    <a:schemeClr val="bg1">
                      <a:alpha val="85000"/>
                    </a:schemeClr>
                  </a:glow>
                </a:effectLst>
              </a:rPr>
            </a:br>
            <a:r>
              <a:rPr lang="en-US" b="1" dirty="0" smtClean="0">
                <a:effectLst>
                  <a:glow rad="152400">
                    <a:schemeClr val="bg1">
                      <a:alpha val="85000"/>
                    </a:schemeClr>
                  </a:glow>
                </a:effectLst>
              </a:rPr>
              <a:t>        (i.e. the first day of Creation).  </a:t>
            </a:r>
            <a:br>
              <a:rPr lang="en-US" b="1" dirty="0" smtClean="0">
                <a:effectLst>
                  <a:glow rad="152400">
                    <a:schemeClr val="bg1">
                      <a:alpha val="85000"/>
                    </a:schemeClr>
                  </a:glow>
                </a:effectLst>
              </a:rPr>
            </a:br>
            <a:r>
              <a:rPr lang="en-US" b="1" dirty="0" smtClean="0">
                <a:effectLst>
                  <a:glow rad="152400">
                    <a:schemeClr val="bg1">
                      <a:alpha val="85000"/>
                    </a:schemeClr>
                  </a:glow>
                </a:effectLst>
              </a:rPr>
              <a:t>Each Chodesh is a 30 day cycle with its foundation in </a:t>
            </a:r>
            <a:br>
              <a:rPr lang="en-US" b="1" dirty="0" smtClean="0">
                <a:effectLst>
                  <a:glow rad="152400">
                    <a:schemeClr val="bg1">
                      <a:alpha val="85000"/>
                    </a:schemeClr>
                  </a:glow>
                </a:effectLst>
              </a:rPr>
            </a:br>
            <a:r>
              <a:rPr lang="en-US" b="1" dirty="0" smtClean="0">
                <a:effectLst>
                  <a:glow rad="152400">
                    <a:schemeClr val="bg1">
                      <a:alpha val="85000"/>
                    </a:schemeClr>
                  </a:glow>
                </a:effectLst>
              </a:rPr>
              <a:t>the 1</a:t>
            </a:r>
            <a:r>
              <a:rPr lang="en-US" b="1" baseline="30000" dirty="0" smtClean="0">
                <a:effectLst>
                  <a:glow rad="152400">
                    <a:schemeClr val="bg1">
                      <a:alpha val="85000"/>
                    </a:schemeClr>
                  </a:glow>
                </a:effectLst>
              </a:rPr>
              <a:t>st</a:t>
            </a:r>
            <a:r>
              <a:rPr lang="en-US" b="1" dirty="0" smtClean="0">
                <a:effectLst>
                  <a:glow rad="152400">
                    <a:schemeClr val="bg1">
                      <a:alpha val="85000"/>
                    </a:schemeClr>
                  </a:glow>
                </a:effectLst>
              </a:rPr>
              <a:t> day of Creation ~ by simple counting.</a:t>
            </a:r>
          </a:p>
          <a:p>
            <a:pPr marL="0" indent="0">
              <a:buNone/>
            </a:pPr>
            <a:r>
              <a:rPr lang="en-US" sz="600" dirty="0" smtClean="0"/>
              <a:t> </a:t>
            </a:r>
          </a:p>
          <a:p>
            <a:pPr marL="0" indent="0">
              <a:buNone/>
            </a:pPr>
            <a:r>
              <a:rPr lang="en-US" dirty="0" smtClean="0"/>
              <a:t>It is important to note there is another cycle of 30 days. </a:t>
            </a:r>
            <a:br>
              <a:rPr lang="en-US" dirty="0" smtClean="0"/>
            </a:br>
            <a:r>
              <a:rPr lang="en-US" dirty="0" smtClean="0"/>
              <a:t>It was the cycle of the moon </a:t>
            </a:r>
            <a:r>
              <a:rPr lang="en-US" b="1" u="sng" dirty="0" smtClean="0">
                <a:ln>
                  <a:solidFill>
                    <a:sysClr val="windowText" lastClr="000000"/>
                  </a:solidFill>
                </a:ln>
                <a:solidFill>
                  <a:srgbClr val="00B050"/>
                </a:solidFill>
              </a:rPr>
              <a:t>BEFORE</a:t>
            </a:r>
            <a:r>
              <a:rPr lang="en-US" dirty="0" smtClean="0"/>
              <a:t> the time of Hezekiah.  </a:t>
            </a:r>
            <a:br>
              <a:rPr lang="en-US" dirty="0" smtClean="0"/>
            </a:br>
            <a:r>
              <a:rPr lang="en-US" b="1" dirty="0" smtClean="0">
                <a:ln>
                  <a:solidFill>
                    <a:sysClr val="windowText" lastClr="000000"/>
                  </a:solidFill>
                </a:ln>
                <a:solidFill>
                  <a:srgbClr val="00B050"/>
                </a:solidFill>
              </a:rPr>
              <a:t>However, this cycle did not start until the 4</a:t>
            </a:r>
            <a:r>
              <a:rPr lang="en-US" b="1" baseline="30000" dirty="0" smtClean="0">
                <a:ln>
                  <a:solidFill>
                    <a:sysClr val="windowText" lastClr="000000"/>
                  </a:solidFill>
                </a:ln>
                <a:solidFill>
                  <a:srgbClr val="00B050"/>
                </a:solidFill>
              </a:rPr>
              <a:t>th</a:t>
            </a:r>
            <a:r>
              <a:rPr lang="en-US" b="1" dirty="0" smtClean="0">
                <a:ln>
                  <a:solidFill>
                    <a:sysClr val="windowText" lastClr="000000"/>
                  </a:solidFill>
                </a:ln>
                <a:solidFill>
                  <a:srgbClr val="00B050"/>
                </a:solidFill>
              </a:rPr>
              <a:t> day of Creation.  </a:t>
            </a:r>
          </a:p>
          <a:p>
            <a:pPr marL="0" indent="0">
              <a:buNone/>
            </a:pPr>
            <a:r>
              <a:rPr lang="en-US" sz="1300" dirty="0" smtClean="0"/>
              <a:t> </a:t>
            </a:r>
          </a:p>
          <a:p>
            <a:pPr marL="0" indent="0" algn="ctr">
              <a:buNone/>
            </a:pPr>
            <a:r>
              <a:rPr lang="en-US" dirty="0" smtClean="0"/>
              <a:t>You will see the verb</a:t>
            </a:r>
            <a:r>
              <a:rPr lang="en-US" i="1" dirty="0" smtClean="0"/>
              <a:t> </a:t>
            </a:r>
            <a:r>
              <a:rPr lang="en-US" dirty="0" err="1" smtClean="0"/>
              <a:t>yerach</a:t>
            </a:r>
            <a:r>
              <a:rPr lang="en-US" dirty="0" smtClean="0"/>
              <a:t> (moon) used in the </a:t>
            </a:r>
            <a:br>
              <a:rPr lang="en-US" dirty="0" smtClean="0"/>
            </a:br>
            <a:r>
              <a:rPr lang="en-US" dirty="0" smtClean="0"/>
              <a:t>moon’s 30 day cycle in the Torah.</a:t>
            </a:r>
            <a:br>
              <a:rPr lang="en-US" dirty="0" smtClean="0"/>
            </a:br>
            <a:endParaRPr lang="en-US" sz="1050" dirty="0" smtClean="0"/>
          </a:p>
          <a:p>
            <a:pPr marL="0" indent="0" algn="ctr">
              <a:buNone/>
            </a:pPr>
            <a:r>
              <a:rPr lang="en-US" b="1" dirty="0" smtClean="0">
                <a:solidFill>
                  <a:srgbClr val="660033"/>
                </a:solidFill>
              </a:rPr>
              <a:t>It should never be confused with the Hebrew term </a:t>
            </a:r>
            <a:r>
              <a:rPr lang="en-US" b="1" dirty="0" err="1" smtClean="0">
                <a:solidFill>
                  <a:srgbClr val="660033"/>
                </a:solidFill>
              </a:rPr>
              <a:t>Chodesh</a:t>
            </a:r>
            <a:r>
              <a:rPr lang="en-US" b="1" dirty="0" smtClean="0">
                <a:solidFill>
                  <a:srgbClr val="660033"/>
                </a:solidFill>
              </a:rPr>
              <a:t>. </a:t>
            </a:r>
            <a:endParaRPr lang="en-US" sz="1300" dirty="0" smtClean="0"/>
          </a:p>
        </p:txBody>
      </p:sp>
      <p:sp>
        <p:nvSpPr>
          <p:cNvPr id="4" name="Slide Number Placeholder 3"/>
          <p:cNvSpPr>
            <a:spLocks noGrp="1"/>
          </p:cNvSpPr>
          <p:nvPr>
            <p:ph type="sldNum" sz="quarter" idx="12"/>
          </p:nvPr>
        </p:nvSpPr>
        <p:spPr>
          <a:xfrm>
            <a:off x="3810000" y="6273800"/>
            <a:ext cx="1161826" cy="365125"/>
          </a:xfrm>
        </p:spPr>
        <p:txBody>
          <a:bodyPr/>
          <a:lstStyle/>
          <a:p>
            <a:fld id="{2C483DBC-9F3F-4995-8876-E5EF69BB8F1F}" type="slidenum">
              <a:rPr lang="en-US" sz="1800" smtClean="0"/>
              <a:pPr/>
              <a:t>113</a:t>
            </a:fld>
            <a:endParaRPr lang="en-US" sz="1800" dirty="0"/>
          </a:p>
        </p:txBody>
      </p:sp>
      <p:sp>
        <p:nvSpPr>
          <p:cNvPr id="2" name="Title 1"/>
          <p:cNvSpPr>
            <a:spLocks noGrp="1"/>
          </p:cNvSpPr>
          <p:nvPr>
            <p:ph type="title"/>
          </p:nvPr>
        </p:nvSpPr>
        <p:spPr>
          <a:xfrm>
            <a:off x="457200" y="185928"/>
            <a:ext cx="8229600" cy="880872"/>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What is the Festal Month’s Cycle?</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313680" y="5593080"/>
            <a:ext cx="2895600" cy="1077218"/>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err="1" smtClean="0">
                <a:ln w="1905"/>
                <a:solidFill>
                  <a:srgbClr val="660033"/>
                </a:solidFill>
                <a:effectLst>
                  <a:innerShdw blurRad="69850" dist="43180" dir="5400000">
                    <a:srgbClr val="000000">
                      <a:alpha val="65000"/>
                    </a:srgbClr>
                  </a:innerShdw>
                </a:effectLst>
              </a:rPr>
              <a:t>Chodesh</a:t>
            </a:r>
            <a:r>
              <a:rPr lang="en-US" sz="1600" b="1" cap="none" spc="0" dirty="0" smtClean="0">
                <a:ln w="1905"/>
                <a:solidFill>
                  <a:srgbClr val="660033"/>
                </a:solidFill>
                <a:effectLst>
                  <a:innerShdw blurRad="69850" dist="43180" dir="5400000">
                    <a:srgbClr val="000000">
                      <a:alpha val="65000"/>
                    </a:srgbClr>
                  </a:innerShdw>
                </a:effectLst>
              </a:rPr>
              <a:t> Information:</a:t>
            </a:r>
          </a:p>
          <a:p>
            <a:pPr algn="ctr"/>
            <a:r>
              <a:rPr lang="en-US" sz="1600" b="1" dirty="0" smtClean="0">
                <a:ln w="1905"/>
                <a:solidFill>
                  <a:srgbClr val="660033"/>
                </a:solidFill>
                <a:effectLst>
                  <a:innerShdw blurRad="69850" dist="43180" dir="5400000">
                    <a:srgbClr val="000000">
                      <a:alpha val="65000"/>
                    </a:srgbClr>
                  </a:innerShdw>
                </a:effectLst>
              </a:rPr>
              <a:t>Moon #5  Slides 22-63</a:t>
            </a:r>
          </a:p>
          <a:p>
            <a:pPr algn="ctr"/>
            <a:r>
              <a:rPr lang="en-US" sz="1600" b="1" cap="none" spc="0" dirty="0" smtClean="0">
                <a:ln w="1905"/>
                <a:solidFill>
                  <a:srgbClr val="660033"/>
                </a:solidFill>
                <a:effectLst>
                  <a:innerShdw blurRad="69850" dist="43180" dir="5400000">
                    <a:srgbClr val="000000">
                      <a:alpha val="65000"/>
                    </a:srgbClr>
                  </a:innerShdw>
                </a:effectLst>
              </a:rPr>
              <a:t>Moon #6  (Whole study)</a:t>
            </a:r>
          </a:p>
          <a:p>
            <a:pPr algn="ctr"/>
            <a:r>
              <a:rPr lang="en-US" sz="1600" b="1" cap="none" spc="0" dirty="0" smtClean="0">
                <a:ln w="1905"/>
                <a:solidFill>
                  <a:srgbClr val="660033"/>
                </a:solidFill>
                <a:effectLst>
                  <a:innerShdw blurRad="69850" dist="43180" dir="5400000">
                    <a:srgbClr val="000000">
                      <a:alpha val="65000"/>
                    </a:srgbClr>
                  </a:innerShdw>
                </a:effectLst>
              </a:rPr>
              <a:t>Moon #7  Slides 18-27</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76800"/>
          </a:xfrm>
        </p:spPr>
        <p:txBody>
          <a:bodyPr>
            <a:normAutofit fontScale="92500" lnSpcReduction="20000"/>
          </a:bodyPr>
          <a:lstStyle/>
          <a:p>
            <a:pPr marL="0" indent="0" fontAlgn="t">
              <a:buNone/>
            </a:pPr>
            <a:r>
              <a:rPr lang="en-US" sz="2800" b="1" i="1" dirty="0" smtClean="0">
                <a:solidFill>
                  <a:srgbClr val="660033"/>
                </a:solidFill>
              </a:rPr>
              <a:t>   The Captive Maiden Counts her days of Mourning:</a:t>
            </a:r>
          </a:p>
          <a:p>
            <a:pPr marL="0" indent="0" fontAlgn="t">
              <a:buNone/>
            </a:pPr>
            <a:r>
              <a:rPr lang="en-US" sz="2800" b="1" i="1" dirty="0" smtClean="0">
                <a:solidFill>
                  <a:srgbClr val="660033"/>
                </a:solidFill>
              </a:rPr>
              <a:t>Deut 21:13  </a:t>
            </a:r>
            <a:r>
              <a:rPr lang="en-US" i="1" dirty="0" smtClean="0">
                <a:solidFill>
                  <a:srgbClr val="005392"/>
                </a:solidFill>
              </a:rPr>
              <a:t>And she shall put the raiment of her captivity from off her,  and shall remain in thine house, and bewail her father and her mother  </a:t>
            </a:r>
            <a:r>
              <a:rPr lang="en-US" b="1" i="1" dirty="0" smtClean="0">
                <a:ln>
                  <a:solidFill>
                    <a:sysClr val="windowText" lastClr="000000"/>
                  </a:solidFill>
                </a:ln>
                <a:solidFill>
                  <a:srgbClr val="00B050"/>
                </a:solidFill>
              </a:rPr>
              <a:t>a full month (</a:t>
            </a:r>
            <a:r>
              <a:rPr lang="en-US" b="1" i="1" dirty="0" err="1">
                <a:ln>
                  <a:solidFill>
                    <a:sysClr val="windowText" lastClr="000000"/>
                  </a:solidFill>
                </a:ln>
                <a:solidFill>
                  <a:srgbClr val="00B050"/>
                </a:solidFill>
              </a:rPr>
              <a:t>y</a:t>
            </a:r>
            <a:r>
              <a:rPr lang="en-US" b="1" i="1" dirty="0" err="1" smtClean="0">
                <a:ln>
                  <a:solidFill>
                    <a:sysClr val="windowText" lastClr="000000"/>
                  </a:solidFill>
                </a:ln>
                <a:solidFill>
                  <a:srgbClr val="00B050"/>
                </a:solidFill>
              </a:rPr>
              <a:t>erach</a:t>
            </a:r>
            <a:r>
              <a:rPr lang="en-US" b="1" i="1" dirty="0" smtClean="0">
                <a:ln>
                  <a:solidFill>
                    <a:sysClr val="windowText" lastClr="000000"/>
                  </a:solidFill>
                </a:ln>
                <a:solidFill>
                  <a:srgbClr val="00B050"/>
                </a:solidFill>
              </a:rPr>
              <a:t>)</a:t>
            </a:r>
            <a:r>
              <a:rPr lang="en-US" i="1" dirty="0" smtClean="0">
                <a:ln>
                  <a:solidFill>
                    <a:sysClr val="windowText" lastClr="000000"/>
                  </a:solidFill>
                </a:ln>
                <a:solidFill>
                  <a:srgbClr val="00B050"/>
                </a:solidFill>
              </a:rPr>
              <a:t>:</a:t>
            </a:r>
            <a:r>
              <a:rPr lang="en-US" i="1" dirty="0" smtClean="0">
                <a:solidFill>
                  <a:srgbClr val="005392"/>
                </a:solidFill>
              </a:rPr>
              <a:t>  and after that thou shalt go in unto her, and be her husband, and she shall be thy wife.</a:t>
            </a:r>
            <a:endParaRPr lang="en-US" dirty="0" smtClean="0">
              <a:solidFill>
                <a:srgbClr val="005392"/>
              </a:solidFill>
            </a:endParaRPr>
          </a:p>
          <a:p>
            <a:pPr marL="0" indent="0">
              <a:buNone/>
            </a:pPr>
            <a:r>
              <a:rPr lang="en-US" sz="1000" dirty="0" smtClean="0"/>
              <a:t> </a:t>
            </a:r>
          </a:p>
          <a:p>
            <a:pPr marL="0" indent="0">
              <a:lnSpc>
                <a:spcPct val="120000"/>
              </a:lnSpc>
              <a:buNone/>
            </a:pPr>
            <a:r>
              <a:rPr lang="en-US" b="1" dirty="0" smtClean="0">
                <a:solidFill>
                  <a:srgbClr val="660033"/>
                </a:solidFill>
              </a:rPr>
              <a:t>Why is the moon month listed here?  </a:t>
            </a:r>
            <a:r>
              <a:rPr lang="en-US" dirty="0" smtClean="0"/>
              <a:t>When Israel raided the pagan nations and took maidens captive, these pagan maidens most likely used the moon’s cycle of counting.  YHWH was very sympathetic towards these captured maidens. </a:t>
            </a:r>
          </a:p>
          <a:p>
            <a:pPr marL="0" indent="0">
              <a:lnSpc>
                <a:spcPct val="120000"/>
              </a:lnSpc>
              <a:buNone/>
            </a:pPr>
            <a:r>
              <a:rPr lang="en-US" sz="1000" dirty="0" smtClean="0"/>
              <a:t> </a:t>
            </a:r>
            <a:r>
              <a:rPr lang="en-US" dirty="0" smtClean="0"/>
              <a:t/>
            </a:r>
            <a:br>
              <a:rPr lang="en-US" dirty="0" smtClean="0"/>
            </a:br>
            <a:r>
              <a:rPr lang="en-US" b="1" dirty="0" smtClean="0">
                <a:solidFill>
                  <a:srgbClr val="660033"/>
                </a:solidFill>
              </a:rPr>
              <a:t>Captive maidens were to receive every Torah benefit.  </a:t>
            </a:r>
            <a:r>
              <a:rPr lang="en-US" dirty="0" smtClean="0"/>
              <a:t>In this way, she could count out her rightful days of mourning (through the moon phases) before being subject to her captor.  </a:t>
            </a:r>
            <a:br>
              <a:rPr lang="en-US" dirty="0" smtClean="0"/>
            </a:br>
            <a:r>
              <a:rPr lang="en-US" dirty="0" smtClean="0"/>
              <a:t>Later, the maiden would learn of Yahuah’s worship calendar.</a:t>
            </a:r>
          </a:p>
        </p:txBody>
      </p:sp>
      <p:sp>
        <p:nvSpPr>
          <p:cNvPr id="4" name="Slide Number Placeholder 3"/>
          <p:cNvSpPr>
            <a:spLocks noGrp="1"/>
          </p:cNvSpPr>
          <p:nvPr>
            <p:ph type="sldNum" sz="quarter" idx="12"/>
          </p:nvPr>
        </p:nvSpPr>
        <p:spPr>
          <a:xfrm>
            <a:off x="4038600" y="6400800"/>
            <a:ext cx="1161826" cy="365125"/>
          </a:xfrm>
        </p:spPr>
        <p:txBody>
          <a:bodyPr/>
          <a:lstStyle/>
          <a:p>
            <a:fld id="{2C483DBC-9F3F-4995-8876-E5EF69BB8F1F}" type="slidenum">
              <a:rPr lang="en-US" sz="1800" smtClean="0"/>
              <a:pPr/>
              <a:t>114</a:t>
            </a:fld>
            <a:endParaRPr lang="en-US" sz="1800" dirty="0"/>
          </a:p>
        </p:txBody>
      </p:sp>
      <p:sp>
        <p:nvSpPr>
          <p:cNvPr id="2" name="Title 1"/>
          <p:cNvSpPr>
            <a:spLocks noGrp="1"/>
          </p:cNvSpPr>
          <p:nvPr>
            <p:ph type="title"/>
          </p:nvPr>
        </p:nvSpPr>
        <p:spPr>
          <a:xfrm>
            <a:off x="457200" y="185928"/>
            <a:ext cx="8229600" cy="1490472"/>
          </a:xfrm>
        </p:spPr>
        <p:txBody>
          <a:bodyPr>
            <a:noAutofit/>
            <a:scene3d>
              <a:camera prst="orthographicFront"/>
              <a:lightRig rig="soft" dir="t">
                <a:rot lat="0" lon="0" rev="10800000"/>
              </a:lightRig>
            </a:scene3d>
            <a:sp3d>
              <a:bevelT w="27940" h="12700"/>
              <a:contourClr>
                <a:srgbClr val="DDDDDD"/>
              </a:contourClr>
            </a:sp3d>
          </a:bodyPr>
          <a:lstStyle/>
          <a:p>
            <a:pPr algn="r"/>
            <a:r>
              <a:rPr lang="en-US" sz="4800" b="1" spc="150" dirty="0" smtClean="0">
                <a:ln w="11430"/>
                <a:solidFill>
                  <a:srgbClr val="F8F8F8"/>
                </a:solidFill>
                <a:effectLst>
                  <a:outerShdw blurRad="25400" algn="tl" rotWithShape="0">
                    <a:srgbClr val="000000">
                      <a:alpha val="43000"/>
                    </a:srgbClr>
                  </a:outerShdw>
                </a:effectLst>
              </a:rPr>
              <a:t>The </a:t>
            </a:r>
            <a:r>
              <a:rPr lang="en-US" sz="4800" b="1" spc="150" dirty="0">
                <a:ln w="11430"/>
                <a:solidFill>
                  <a:srgbClr val="F8F8F8"/>
                </a:solidFill>
                <a:effectLst>
                  <a:outerShdw blurRad="25400" algn="tl" rotWithShape="0">
                    <a:srgbClr val="000000">
                      <a:alpha val="43000"/>
                    </a:srgbClr>
                  </a:outerShdw>
                </a:effectLst>
              </a:rPr>
              <a:t>30 </a:t>
            </a:r>
            <a:r>
              <a:rPr lang="en-US" sz="4800" b="1" spc="150" dirty="0" smtClean="0">
                <a:ln w="11430"/>
                <a:solidFill>
                  <a:srgbClr val="F8F8F8"/>
                </a:solidFill>
                <a:effectLst>
                  <a:outerShdw blurRad="25400" algn="tl" rotWithShape="0">
                    <a:srgbClr val="000000">
                      <a:alpha val="43000"/>
                    </a:srgbClr>
                  </a:outerShdw>
                </a:effectLst>
              </a:rPr>
              <a:t>Day </a:t>
            </a:r>
            <a:r>
              <a:rPr lang="en-US" sz="4800" b="1" spc="150" dirty="0">
                <a:ln w="11430"/>
                <a:solidFill>
                  <a:srgbClr val="F8F8F8"/>
                </a:solidFill>
                <a:effectLst>
                  <a:outerShdw blurRad="25400" algn="tl" rotWithShape="0">
                    <a:srgbClr val="000000">
                      <a:alpha val="43000"/>
                    </a:srgbClr>
                  </a:outerShdw>
                </a:effectLst>
              </a:rPr>
              <a:t>Lunar </a:t>
            </a:r>
            <a:r>
              <a:rPr lang="en-US" sz="4800" b="1" spc="150" dirty="0" smtClean="0">
                <a:ln w="11430"/>
                <a:solidFill>
                  <a:srgbClr val="F8F8F8"/>
                </a:solidFill>
                <a:effectLst>
                  <a:outerShdw blurRad="25400" algn="tl" rotWithShape="0">
                    <a:srgbClr val="000000">
                      <a:alpha val="43000"/>
                    </a:srgbClr>
                  </a:outerShdw>
                </a:effectLst>
              </a:rPr>
              <a:t>Month</a:t>
            </a:r>
            <a:br>
              <a:rPr lang="en-US" sz="4800" b="1" spc="150" dirty="0" smtClean="0">
                <a:ln w="11430"/>
                <a:solidFill>
                  <a:srgbClr val="F8F8F8"/>
                </a:solidFill>
                <a:effectLst>
                  <a:outerShdw blurRad="25400" algn="tl" rotWithShape="0">
                    <a:srgbClr val="000000">
                      <a:alpha val="43000"/>
                    </a:srgbClr>
                  </a:outerShdw>
                </a:effectLst>
              </a:rPr>
            </a:br>
            <a:r>
              <a:rPr lang="en-US" sz="4800" b="1" spc="150" dirty="0" smtClean="0">
                <a:ln w="11430"/>
                <a:solidFill>
                  <a:srgbClr val="F8F8F8"/>
                </a:solidFill>
                <a:effectLst>
                  <a:outerShdw blurRad="25400" algn="tl" rotWithShape="0">
                    <a:srgbClr val="000000">
                      <a:alpha val="43000"/>
                    </a:srgbClr>
                  </a:outerShdw>
                </a:effectLst>
              </a:rPr>
              <a:t>                           in the Torah</a:t>
            </a:r>
            <a:endParaRPr lang="en-US" sz="48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943600" y="64008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#4  Slides 68-74</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93642810"/>
      </p:ext>
    </p:extLst>
  </p:cSld>
  <p:clrMapOvr>
    <a:masterClrMapping/>
  </p:clrMapOvr>
  <p:transition spd="slow">
    <p:zo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410200"/>
          </a:xfrm>
        </p:spPr>
        <p:txBody>
          <a:bodyPr>
            <a:normAutofit/>
          </a:bodyPr>
          <a:lstStyle/>
          <a:p>
            <a:pPr marL="0" indent="0">
              <a:buNone/>
            </a:pPr>
            <a:r>
              <a:rPr lang="en-US" b="1" dirty="0" smtClean="0">
                <a:effectLst>
                  <a:glow rad="228600">
                    <a:schemeClr val="accent1">
                      <a:lumMod val="20000"/>
                      <a:lumOff val="80000"/>
                      <a:alpha val="81000"/>
                    </a:schemeClr>
                  </a:glow>
                </a:effectLst>
              </a:rPr>
              <a:t>How did Yah’s people keep count?   Did they remind everyone?</a:t>
            </a:r>
          </a:p>
          <a:p>
            <a:pPr marL="0" indent="0">
              <a:buNone/>
            </a:pPr>
            <a:r>
              <a:rPr lang="en-US" sz="1100" dirty="0" smtClean="0"/>
              <a:t> </a:t>
            </a:r>
          </a:p>
          <a:p>
            <a:pPr marL="0" indent="0">
              <a:buNone/>
            </a:pPr>
            <a:r>
              <a:rPr lang="en-US" sz="2800" b="1" i="1" dirty="0" smtClean="0">
                <a:solidFill>
                  <a:srgbClr val="660033"/>
                </a:solidFill>
              </a:rPr>
              <a:t>Num 10:10   </a:t>
            </a:r>
            <a:r>
              <a:rPr lang="en-US" b="1" i="1" dirty="0" smtClean="0">
                <a:solidFill>
                  <a:srgbClr val="005392"/>
                </a:solidFill>
              </a:rPr>
              <a:t>On the day of your gladness also, and at your appointed feasts and </a:t>
            </a:r>
            <a:r>
              <a:rPr lang="en-US" b="1" i="1" dirty="0" smtClean="0">
                <a:ln>
                  <a:solidFill>
                    <a:sysClr val="windowText" lastClr="000000"/>
                  </a:solidFill>
                </a:ln>
                <a:solidFill>
                  <a:srgbClr val="00B050"/>
                </a:solidFill>
              </a:rPr>
              <a:t>at the beginnings of your months, </a:t>
            </a:r>
            <a:r>
              <a:rPr lang="en-US" b="1" i="1" dirty="0" smtClean="0">
                <a:solidFill>
                  <a:srgbClr val="005392"/>
                </a:solidFill>
              </a:rPr>
              <a:t>you shall </a:t>
            </a:r>
            <a:r>
              <a:rPr lang="en-US" b="1" i="1" dirty="0" smtClean="0">
                <a:ln>
                  <a:solidFill>
                    <a:sysClr val="windowText" lastClr="000000"/>
                  </a:solidFill>
                </a:ln>
                <a:solidFill>
                  <a:srgbClr val="00B050"/>
                </a:solidFill>
              </a:rPr>
              <a:t>blow the trumpets </a:t>
            </a:r>
            <a:r>
              <a:rPr lang="en-US" b="1" i="1" dirty="0" smtClean="0">
                <a:solidFill>
                  <a:srgbClr val="005392"/>
                </a:solidFill>
              </a:rPr>
              <a:t>over your burnt offerings and over the </a:t>
            </a:r>
            <a:br>
              <a:rPr lang="en-US" b="1" i="1" dirty="0" smtClean="0">
                <a:solidFill>
                  <a:srgbClr val="005392"/>
                </a:solidFill>
              </a:rPr>
            </a:br>
            <a:r>
              <a:rPr lang="en-US" b="1" i="1" dirty="0" smtClean="0">
                <a:solidFill>
                  <a:srgbClr val="005392"/>
                </a:solidFill>
              </a:rPr>
              <a:t>sacrifices of your peace offerings.  </a:t>
            </a:r>
            <a:r>
              <a:rPr lang="en-US" b="1" i="1" dirty="0" smtClean="0">
                <a:ln>
                  <a:solidFill>
                    <a:sysClr val="windowText" lastClr="000000"/>
                  </a:solidFill>
                </a:ln>
                <a:solidFill>
                  <a:srgbClr val="00B050"/>
                </a:solidFill>
              </a:rPr>
              <a:t>They shall be a reminder</a:t>
            </a:r>
            <a:r>
              <a:rPr lang="en-US" b="1" i="1" dirty="0" smtClean="0">
                <a:ln>
                  <a:solidFill>
                    <a:sysClr val="windowText" lastClr="000000"/>
                  </a:solidFill>
                </a:ln>
                <a:solidFill>
                  <a:srgbClr val="005392"/>
                </a:solidFill>
              </a:rPr>
              <a:t> </a:t>
            </a:r>
            <a:br>
              <a:rPr lang="en-US" b="1" i="1" dirty="0" smtClean="0">
                <a:ln>
                  <a:solidFill>
                    <a:sysClr val="windowText" lastClr="000000"/>
                  </a:solidFill>
                </a:ln>
                <a:solidFill>
                  <a:srgbClr val="005392"/>
                </a:solidFill>
              </a:rPr>
            </a:br>
            <a:r>
              <a:rPr lang="en-US" b="1" i="1" dirty="0" smtClean="0">
                <a:solidFill>
                  <a:srgbClr val="005392"/>
                </a:solidFill>
              </a:rPr>
              <a:t>of you before your Elohim: I am Yahuah your Elohim.”</a:t>
            </a:r>
            <a:endParaRPr lang="en-US" b="1" dirty="0" smtClean="0">
              <a:solidFill>
                <a:srgbClr val="005392"/>
              </a:solidFill>
            </a:endParaRPr>
          </a:p>
          <a:p>
            <a:pPr marL="0" indent="0">
              <a:buNone/>
            </a:pPr>
            <a:r>
              <a:rPr lang="en-US" sz="1200" dirty="0" smtClean="0"/>
              <a:t> </a:t>
            </a:r>
          </a:p>
          <a:p>
            <a:pPr marL="0" indent="0" fontAlgn="t">
              <a:buNone/>
            </a:pPr>
            <a:r>
              <a:rPr lang="en-US" sz="3200" b="1" dirty="0" smtClean="0">
                <a:effectLst>
                  <a:reflection blurRad="6350" stA="55000" endA="300" endPos="45500" dir="5400000" sy="-100000" algn="bl" rotWithShape="0"/>
                </a:effectLst>
              </a:rPr>
              <a:t>So now we count…</a:t>
            </a:r>
          </a:p>
          <a:p>
            <a:pPr marL="0" indent="0" fontAlgn="t">
              <a:buNone/>
            </a:pPr>
            <a:r>
              <a:rPr lang="en-US" sz="1200" dirty="0" smtClean="0"/>
              <a:t> </a:t>
            </a:r>
          </a:p>
          <a:p>
            <a:pPr marL="0" indent="0" fontAlgn="t">
              <a:buNone/>
            </a:pPr>
            <a:r>
              <a:rPr lang="en-US" sz="2800" b="1" i="1" dirty="0" err="1" smtClean="0">
                <a:solidFill>
                  <a:srgbClr val="660033"/>
                </a:solidFill>
                <a:effectLst>
                  <a:reflection blurRad="6350" stA="55000" endA="300" endPos="45500" dir="5400000" sy="-100000" algn="bl" rotWithShape="0"/>
                </a:effectLst>
              </a:rPr>
              <a:t>Psa</a:t>
            </a:r>
            <a:r>
              <a:rPr lang="en-US" sz="2800" b="1" i="1" dirty="0" smtClean="0">
                <a:solidFill>
                  <a:srgbClr val="660033"/>
                </a:solidFill>
                <a:effectLst>
                  <a:reflection blurRad="6350" stA="55000" endA="300" endPos="45500" dir="5400000" sy="-100000" algn="bl" rotWithShape="0"/>
                </a:effectLst>
              </a:rPr>
              <a:t> 90:12    </a:t>
            </a:r>
            <a:r>
              <a:rPr lang="en-US" i="1" dirty="0" smtClean="0">
                <a:solidFill>
                  <a:srgbClr val="CC0066"/>
                </a:solidFill>
              </a:rPr>
              <a:t>So teach us to </a:t>
            </a:r>
            <a:br>
              <a:rPr lang="en-US" i="1" dirty="0" smtClean="0">
                <a:solidFill>
                  <a:srgbClr val="CC0066"/>
                </a:solidFill>
              </a:rPr>
            </a:br>
            <a:r>
              <a:rPr lang="en-US" b="1" i="1" u="sng" dirty="0" smtClean="0">
                <a:solidFill>
                  <a:srgbClr val="CC0066"/>
                </a:solidFill>
              </a:rPr>
              <a:t>number our da</a:t>
            </a:r>
            <a:r>
              <a:rPr lang="en-US" b="1" i="1" dirty="0" smtClean="0">
                <a:solidFill>
                  <a:srgbClr val="CC0066"/>
                </a:solidFill>
              </a:rPr>
              <a:t>y</a:t>
            </a:r>
            <a:r>
              <a:rPr lang="en-US" b="1" i="1" u="sng" dirty="0" smtClean="0">
                <a:solidFill>
                  <a:srgbClr val="CC0066"/>
                </a:solidFill>
              </a:rPr>
              <a:t>s</a:t>
            </a:r>
            <a:r>
              <a:rPr lang="en-US" i="1" dirty="0" smtClean="0">
                <a:solidFill>
                  <a:srgbClr val="CC0066"/>
                </a:solidFill>
              </a:rPr>
              <a:t>, that we may </a:t>
            </a:r>
            <a:br>
              <a:rPr lang="en-US" i="1" dirty="0" smtClean="0">
                <a:solidFill>
                  <a:srgbClr val="CC0066"/>
                </a:solidFill>
              </a:rPr>
            </a:br>
            <a:r>
              <a:rPr lang="en-US" b="1" i="1" u="sng" dirty="0" smtClean="0">
                <a:solidFill>
                  <a:srgbClr val="CC0066"/>
                </a:solidFill>
              </a:rPr>
              <a:t>APPLY our hearts unto WISDOM</a:t>
            </a:r>
            <a:r>
              <a:rPr lang="en-US" i="1" dirty="0" smtClean="0">
                <a:solidFill>
                  <a:srgbClr val="CC0066"/>
                </a:solidFill>
              </a:rPr>
              <a:t>.</a:t>
            </a:r>
            <a:endParaRPr lang="en-US" dirty="0" smtClean="0">
              <a:solidFill>
                <a:srgbClr val="CC0066"/>
              </a:solidFill>
            </a:endParaRP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115</a:t>
            </a:fld>
            <a:endParaRPr lang="en-US" sz="1800" dirty="0"/>
          </a:p>
        </p:txBody>
      </p:sp>
      <p:sp>
        <p:nvSpPr>
          <p:cNvPr id="2" name="Title 1"/>
          <p:cNvSpPr>
            <a:spLocks noGrp="1"/>
          </p:cNvSpPr>
          <p:nvPr>
            <p:ph type="title"/>
          </p:nvPr>
        </p:nvSpPr>
        <p:spPr>
          <a:xfrm>
            <a:off x="457200" y="338328"/>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Yahuah’s Calendar Counting!</a:t>
            </a:r>
            <a:endParaRPr lang="en-US" sz="4800" b="1" spc="150" dirty="0">
              <a:ln w="11430"/>
              <a:solidFill>
                <a:srgbClr val="F8F8F8"/>
              </a:solidFill>
              <a:effectLst>
                <a:outerShdw blurRad="25400" algn="tl" rotWithShape="0">
                  <a:srgbClr val="000000">
                    <a:alpha val="43000"/>
                  </a:srgbClr>
                </a:outerShdw>
              </a:effectLst>
            </a:endParaRPr>
          </a:p>
        </p:txBody>
      </p:sp>
      <p:pic>
        <p:nvPicPr>
          <p:cNvPr id="1026" name="Picture 2" descr="C:\Users\Rae\Desktop\counting finger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3810000"/>
            <a:ext cx="4000500" cy="2400300"/>
          </a:xfrm>
          <a:prstGeom prst="round2DiagRect">
            <a:avLst>
              <a:gd name="adj1" fmla="val 16667"/>
              <a:gd name="adj2" fmla="val 0"/>
            </a:avLst>
          </a:prstGeom>
          <a:ln w="88900" cap="sq">
            <a:solidFill>
              <a:srgbClr val="660033"/>
            </a:solidFill>
            <a:miter lim="800000"/>
          </a:ln>
          <a:effectLst>
            <a:outerShdw blurRad="63500" dist="88900" dir="3600000" sx="101000" sy="101000" algn="bl" rotWithShape="0">
              <a:srgbClr val="660033">
                <a:alpha val="28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82000" cy="5181600"/>
          </a:xfrm>
        </p:spPr>
        <p:txBody>
          <a:bodyPr/>
          <a:lstStyle/>
          <a:p>
            <a:pPr marL="0" indent="0">
              <a:buNone/>
            </a:pPr>
            <a:r>
              <a:rPr lang="en-US" sz="3600" b="1" dirty="0" smtClean="0"/>
              <a:t>Yahuah’s original year has 360 days.  </a:t>
            </a:r>
            <a:br>
              <a:rPr lang="en-US" sz="3600" b="1" dirty="0" smtClean="0"/>
            </a:br>
            <a:r>
              <a:rPr lang="en-US" sz="3600" dirty="0" smtClean="0"/>
              <a:t>Once the 360 days have been counted out, then it is </a:t>
            </a:r>
            <a:r>
              <a:rPr lang="en-US" sz="3600" b="1" dirty="0" smtClean="0">
                <a:ln>
                  <a:solidFill>
                    <a:sysClr val="windowText" lastClr="000000"/>
                  </a:solidFill>
                </a:ln>
                <a:solidFill>
                  <a:srgbClr val="00B050"/>
                </a:solidFill>
              </a:rPr>
              <a:t>time to watch </a:t>
            </a:r>
            <a:r>
              <a:rPr lang="en-US" sz="3600" dirty="0" smtClean="0"/>
              <a:t>for His </a:t>
            </a:r>
            <a:br>
              <a:rPr lang="en-US" sz="3600" dirty="0" smtClean="0"/>
            </a:br>
            <a:r>
              <a:rPr lang="en-US" sz="3600" dirty="0" smtClean="0"/>
              <a:t>“</a:t>
            </a:r>
            <a:r>
              <a:rPr lang="en-US" sz="3600" b="1" dirty="0" smtClean="0">
                <a:ln>
                  <a:solidFill>
                    <a:sysClr val="windowText" lastClr="000000"/>
                  </a:solidFill>
                </a:ln>
                <a:solidFill>
                  <a:srgbClr val="00B050"/>
                </a:solidFill>
              </a:rPr>
              <a:t>sign in Gen. 1:14</a:t>
            </a:r>
            <a:r>
              <a:rPr lang="en-US" sz="3600" dirty="0" smtClean="0"/>
              <a:t>” </a:t>
            </a:r>
            <a:r>
              <a:rPr lang="en-US" sz="2800" dirty="0" smtClean="0"/>
              <a:t>(the equinox) </a:t>
            </a:r>
            <a:r>
              <a:rPr lang="en-US" sz="3600" dirty="0" smtClean="0"/>
              <a:t>around </a:t>
            </a:r>
            <a:br>
              <a:rPr lang="en-US" sz="3600" dirty="0" smtClean="0"/>
            </a:br>
            <a:r>
              <a:rPr lang="en-US" sz="3600" dirty="0" smtClean="0"/>
              <a:t>the 365 day mark.  </a:t>
            </a:r>
          </a:p>
          <a:p>
            <a:pPr marL="0" indent="0">
              <a:buNone/>
            </a:pPr>
            <a:r>
              <a:rPr lang="en-US" sz="3600" b="1" dirty="0" smtClean="0">
                <a:solidFill>
                  <a:srgbClr val="660033"/>
                </a:solidFill>
              </a:rPr>
              <a:t>This will occur </a:t>
            </a:r>
            <a:r>
              <a:rPr lang="en-US" sz="3600" b="1" dirty="0" smtClean="0">
                <a:ln>
                  <a:solidFill>
                    <a:srgbClr val="002060"/>
                  </a:solidFill>
                </a:ln>
                <a:solidFill>
                  <a:srgbClr val="0070C0"/>
                </a:solidFill>
                <a:effectLst>
                  <a:glow rad="139700">
                    <a:schemeClr val="accent1">
                      <a:satMod val="175000"/>
                      <a:alpha val="40000"/>
                    </a:schemeClr>
                  </a:glow>
                </a:effectLst>
              </a:rPr>
              <a:t>within</a:t>
            </a:r>
            <a:r>
              <a:rPr lang="en-US" sz="3600" b="1" dirty="0" smtClean="0">
                <a:solidFill>
                  <a:srgbClr val="0070C0"/>
                </a:solidFill>
                <a:effectLst>
                  <a:glow rad="139700">
                    <a:schemeClr val="accent1">
                      <a:satMod val="175000"/>
                      <a:alpha val="40000"/>
                    </a:schemeClr>
                  </a:glow>
                </a:effectLst>
              </a:rPr>
              <a:t> </a:t>
            </a:r>
            <a:r>
              <a:rPr lang="en-US" sz="3600" b="1" dirty="0" smtClean="0">
                <a:ln>
                  <a:solidFill>
                    <a:srgbClr val="002060"/>
                  </a:solidFill>
                </a:ln>
                <a:solidFill>
                  <a:srgbClr val="0070C0"/>
                </a:solidFill>
                <a:effectLst>
                  <a:glow rad="139700">
                    <a:schemeClr val="accent1">
                      <a:satMod val="175000"/>
                      <a:alpha val="40000"/>
                    </a:schemeClr>
                  </a:glow>
                </a:effectLst>
              </a:rPr>
              <a:t>the same 24 hour period</a:t>
            </a:r>
            <a:r>
              <a:rPr lang="en-US" sz="3600" b="1" dirty="0" smtClean="0">
                <a:solidFill>
                  <a:srgbClr val="660033"/>
                </a:solidFill>
              </a:rPr>
              <a:t> of when the equinox occurs in each individual time zone </a:t>
            </a:r>
            <a:r>
              <a:rPr lang="en-US" sz="3600" b="1" dirty="0" smtClean="0">
                <a:ln>
                  <a:solidFill>
                    <a:srgbClr val="002060"/>
                  </a:solidFill>
                </a:ln>
                <a:solidFill>
                  <a:srgbClr val="0070C0"/>
                </a:solidFill>
                <a:effectLst>
                  <a:glow rad="139700">
                    <a:schemeClr val="accent1">
                      <a:satMod val="175000"/>
                      <a:alpha val="40000"/>
                    </a:schemeClr>
                  </a:glow>
                </a:effectLst>
              </a:rPr>
              <a:t>the world over </a:t>
            </a:r>
            <a:r>
              <a:rPr lang="en-US" sz="3600" b="1" dirty="0" smtClean="0">
                <a:solidFill>
                  <a:srgbClr val="660033"/>
                </a:solidFill>
                <a:effectLst>
                  <a:glow rad="139700">
                    <a:schemeClr val="accent1">
                      <a:satMod val="175000"/>
                      <a:alpha val="40000"/>
                    </a:schemeClr>
                  </a:glow>
                </a:effectLst>
              </a:rPr>
              <a:t>~ </a:t>
            </a:r>
            <a:r>
              <a:rPr lang="en-US" sz="3600" b="1" u="sng" dirty="0" smtClean="0">
                <a:solidFill>
                  <a:srgbClr val="660033"/>
                </a:solidFill>
                <a:effectLst>
                  <a:glow rad="139700">
                    <a:schemeClr val="accent1">
                      <a:satMod val="175000"/>
                      <a:alpha val="40000"/>
                    </a:schemeClr>
                  </a:glow>
                </a:effectLst>
              </a:rPr>
              <a:t>unlike the </a:t>
            </a:r>
            <a:r>
              <a:rPr lang="en-US" sz="3600" b="1" u="sng" dirty="0" err="1" smtClean="0">
                <a:solidFill>
                  <a:srgbClr val="660033"/>
                </a:solidFill>
                <a:effectLst>
                  <a:glow rad="139700">
                    <a:schemeClr val="accent1">
                      <a:satMod val="175000"/>
                      <a:alpha val="40000"/>
                    </a:schemeClr>
                  </a:glow>
                </a:effectLst>
              </a:rPr>
              <a:t>equi</a:t>
            </a:r>
            <a:r>
              <a:rPr lang="en-US" sz="3600" b="1" u="sng" dirty="0" smtClean="0">
                <a:solidFill>
                  <a:srgbClr val="660033"/>
                </a:solidFill>
                <a:effectLst>
                  <a:glow rad="139700">
                    <a:schemeClr val="accent1">
                      <a:satMod val="175000"/>
                      <a:alpha val="40000"/>
                    </a:schemeClr>
                  </a:glow>
                </a:effectLst>
              </a:rPr>
              <a:t>-LUX</a:t>
            </a:r>
            <a:r>
              <a:rPr lang="en-US" sz="3600" b="1" dirty="0" smtClean="0">
                <a:solidFill>
                  <a:srgbClr val="660033"/>
                </a:solidFill>
                <a:effectLst>
                  <a:glow rad="139700">
                    <a:schemeClr val="accent1">
                      <a:satMod val="175000"/>
                      <a:alpha val="40000"/>
                    </a:schemeClr>
                  </a:glow>
                </a:effectLst>
              </a:rPr>
              <a:t>!</a:t>
            </a:r>
            <a:endParaRPr lang="en-US" dirty="0"/>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116</a:t>
            </a:fld>
            <a:endParaRPr lang="en-US" sz="1800" dirty="0"/>
          </a:p>
        </p:txBody>
      </p:sp>
      <p:sp>
        <p:nvSpPr>
          <p:cNvPr id="2" name="Title 1"/>
          <p:cNvSpPr>
            <a:spLocks noGrp="1"/>
          </p:cNvSpPr>
          <p:nvPr>
            <p:ph type="title"/>
          </p:nvPr>
        </p:nvSpPr>
        <p:spPr>
          <a:xfrm>
            <a:off x="457200" y="338328"/>
            <a:ext cx="8229600" cy="8808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Easy Counting Principle </a:t>
            </a: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024" y="1219200"/>
            <a:ext cx="2983375" cy="5638800"/>
          </a:xfrm>
          <a:solidFill>
            <a:schemeClr val="bg1"/>
          </a:solidFill>
        </p:spPr>
        <p:txBody>
          <a:bodyPr>
            <a:normAutofit fontScale="55000" lnSpcReduction="20000"/>
          </a:bodyPr>
          <a:lstStyle/>
          <a:p>
            <a:pPr marL="0" indent="0">
              <a:buNone/>
            </a:pPr>
            <a:r>
              <a:rPr lang="en-US" sz="3600" b="1" dirty="0" smtClean="0">
                <a:solidFill>
                  <a:srgbClr val="660033"/>
                </a:solidFill>
              </a:rPr>
              <a:t>Why count the days once we get past the Fall Feasts?  </a:t>
            </a:r>
            <a:r>
              <a:rPr lang="en-US" sz="3600" dirty="0" smtClean="0"/>
              <a:t>Aren’t they just extra days that don’t mean anything?  </a:t>
            </a:r>
          </a:p>
          <a:p>
            <a:pPr marL="0" indent="0">
              <a:buNone/>
            </a:pPr>
            <a:r>
              <a:rPr lang="en-US" sz="1800" dirty="0" smtClean="0"/>
              <a:t> </a:t>
            </a:r>
          </a:p>
          <a:p>
            <a:pPr marL="0" indent="0">
              <a:buNone/>
            </a:pPr>
            <a:r>
              <a:rPr lang="en-US" sz="3600" dirty="0" smtClean="0">
                <a:solidFill>
                  <a:srgbClr val="660033"/>
                </a:solidFill>
              </a:rPr>
              <a:t>I believe it is imperative for Yahusha to return </a:t>
            </a:r>
            <a:br>
              <a:rPr lang="en-US" sz="3600" dirty="0" smtClean="0">
                <a:solidFill>
                  <a:srgbClr val="660033"/>
                </a:solidFill>
              </a:rPr>
            </a:br>
            <a:r>
              <a:rPr lang="en-US" sz="3600" dirty="0" smtClean="0">
                <a:solidFill>
                  <a:srgbClr val="660033"/>
                </a:solidFill>
              </a:rPr>
              <a:t>this earth to a 360 day calendar before the events of this world </a:t>
            </a:r>
            <a:br>
              <a:rPr lang="en-US" sz="3600" dirty="0" smtClean="0">
                <a:solidFill>
                  <a:srgbClr val="660033"/>
                </a:solidFill>
              </a:rPr>
            </a:br>
            <a:r>
              <a:rPr lang="en-US" sz="3600" dirty="0" smtClean="0">
                <a:solidFill>
                  <a:srgbClr val="660033"/>
                </a:solidFill>
              </a:rPr>
              <a:t>are all said and done.  </a:t>
            </a:r>
            <a:br>
              <a:rPr lang="en-US" sz="3600" dirty="0" smtClean="0">
                <a:solidFill>
                  <a:srgbClr val="660033"/>
                </a:solidFill>
              </a:rPr>
            </a:br>
            <a:r>
              <a:rPr lang="en-US" sz="3600" dirty="0" smtClean="0">
                <a:solidFill>
                  <a:srgbClr val="002060"/>
                </a:solidFill>
              </a:rPr>
              <a:t>But once this happens, how long will it take for </a:t>
            </a:r>
            <a:br>
              <a:rPr lang="en-US" sz="3600" dirty="0" smtClean="0">
                <a:solidFill>
                  <a:srgbClr val="002060"/>
                </a:solidFill>
              </a:rPr>
            </a:br>
            <a:r>
              <a:rPr lang="en-US" sz="3600" dirty="0" smtClean="0">
                <a:solidFill>
                  <a:srgbClr val="002060"/>
                </a:solidFill>
              </a:rPr>
              <a:t>people to figure it out? </a:t>
            </a:r>
            <a:endParaRPr lang="en-US" sz="3600" dirty="0">
              <a:solidFill>
                <a:srgbClr val="002060"/>
              </a:solidFill>
            </a:endParaRPr>
          </a:p>
          <a:p>
            <a:pPr marL="0" indent="0">
              <a:buNone/>
            </a:pPr>
            <a:r>
              <a:rPr lang="en-US" sz="400" dirty="0" smtClean="0">
                <a:solidFill>
                  <a:srgbClr val="660033"/>
                </a:solidFill>
              </a:rPr>
              <a:t>  </a:t>
            </a:r>
            <a:r>
              <a:rPr lang="en-US" sz="2000" dirty="0" smtClean="0">
                <a:solidFill>
                  <a:srgbClr val="660033"/>
                </a:solidFill>
              </a:rPr>
              <a:t> </a:t>
            </a:r>
          </a:p>
          <a:p>
            <a:pPr marL="0" indent="0">
              <a:buNone/>
            </a:pPr>
            <a:r>
              <a:rPr lang="en-US" sz="3600" dirty="0" smtClean="0">
                <a:solidFill>
                  <a:srgbClr val="660033"/>
                </a:solidFill>
              </a:rPr>
              <a:t>We, however, will </a:t>
            </a:r>
            <a:br>
              <a:rPr lang="en-US" sz="3600" dirty="0" smtClean="0">
                <a:solidFill>
                  <a:srgbClr val="660033"/>
                </a:solidFill>
              </a:rPr>
            </a:br>
            <a:r>
              <a:rPr lang="en-US" sz="3600" dirty="0" smtClean="0">
                <a:solidFill>
                  <a:srgbClr val="660033"/>
                </a:solidFill>
              </a:rPr>
              <a:t>notice it at the end of </a:t>
            </a:r>
            <a:br>
              <a:rPr lang="en-US" sz="3600" dirty="0" smtClean="0">
                <a:solidFill>
                  <a:srgbClr val="660033"/>
                </a:solidFill>
              </a:rPr>
            </a:br>
            <a:r>
              <a:rPr lang="en-US" sz="3600" dirty="0" smtClean="0">
                <a:solidFill>
                  <a:srgbClr val="660033"/>
                </a:solidFill>
              </a:rPr>
              <a:t>the year </a:t>
            </a:r>
            <a:r>
              <a:rPr lang="en-US" sz="3600" b="1" u="sng" dirty="0" smtClean="0">
                <a:solidFill>
                  <a:srgbClr val="002060"/>
                </a:solidFill>
              </a:rPr>
              <a:t>IF</a:t>
            </a:r>
            <a:r>
              <a:rPr lang="en-US" sz="3600" dirty="0" smtClean="0">
                <a:solidFill>
                  <a:srgbClr val="660033"/>
                </a:solidFill>
              </a:rPr>
              <a:t> we </a:t>
            </a:r>
            <a:r>
              <a:rPr lang="en-US" sz="3600" dirty="0">
                <a:solidFill>
                  <a:srgbClr val="660033"/>
                </a:solidFill>
              </a:rPr>
              <a:t>a</a:t>
            </a:r>
            <a:r>
              <a:rPr lang="en-US" sz="3600" dirty="0" smtClean="0">
                <a:solidFill>
                  <a:srgbClr val="660033"/>
                </a:solidFill>
              </a:rPr>
              <a:t>re numbering our days! </a:t>
            </a:r>
          </a:p>
          <a:p>
            <a:pPr marL="0" indent="0">
              <a:buNone/>
            </a:pPr>
            <a:r>
              <a:rPr lang="en-US" dirty="0" smtClean="0"/>
              <a:t> </a:t>
            </a:r>
          </a:p>
        </p:txBody>
      </p:sp>
      <p:sp>
        <p:nvSpPr>
          <p:cNvPr id="4" name="Slide Number Placeholder 3"/>
          <p:cNvSpPr>
            <a:spLocks noGrp="1"/>
          </p:cNvSpPr>
          <p:nvPr>
            <p:ph type="sldNum" sz="quarter" idx="12"/>
          </p:nvPr>
        </p:nvSpPr>
        <p:spPr>
          <a:xfrm>
            <a:off x="762000" y="6340475"/>
            <a:ext cx="1161826" cy="365125"/>
          </a:xfrm>
        </p:spPr>
        <p:txBody>
          <a:bodyPr/>
          <a:lstStyle/>
          <a:p>
            <a:fld id="{2C483DBC-9F3F-4995-8876-E5EF69BB8F1F}" type="slidenum">
              <a:rPr lang="en-US" sz="1800" smtClean="0"/>
              <a:pPr/>
              <a:t>117</a:t>
            </a:fld>
            <a:endParaRPr lang="en-US" sz="1800" dirty="0"/>
          </a:p>
        </p:txBody>
      </p:sp>
      <p:sp>
        <p:nvSpPr>
          <p:cNvPr id="2" name="Title 1"/>
          <p:cNvSpPr>
            <a:spLocks noGrp="1"/>
          </p:cNvSpPr>
          <p:nvPr>
            <p:ph type="title"/>
          </p:nvPr>
        </p:nvSpPr>
        <p:spPr>
          <a:xfrm>
            <a:off x="457200" y="274638"/>
            <a:ext cx="8229600" cy="792162"/>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Just Keep Counting</a:t>
            </a:r>
            <a:endParaRPr lang="en-US" sz="4800"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3188825" y="1219200"/>
            <a:ext cx="5867400" cy="4343400"/>
          </a:xfrm>
          <a:prstGeom prst="rect">
            <a:avLst/>
          </a:prstGeom>
          <a:solidFill>
            <a:schemeClr val="bg1"/>
          </a:solidFill>
        </p:spPr>
        <p:txBody>
          <a:bodyPr vert="horz" lIns="91440" tIns="45720" rIns="91440" bIns="45720" rtlCol="0">
            <a:normAutofit fontScale="5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sz="3600" b="1" dirty="0" smtClean="0"/>
              <a:t>Here’s a theory!  Take a look at these verses:</a:t>
            </a:r>
          </a:p>
          <a:p>
            <a:pPr marL="0" indent="0">
              <a:lnSpc>
                <a:spcPct val="120000"/>
              </a:lnSpc>
              <a:buFont typeface="Symbol" pitchFamily="18" charset="2"/>
              <a:buNone/>
            </a:pPr>
            <a:r>
              <a:rPr lang="en-US" sz="3600" b="1" i="1" dirty="0" smtClean="0">
                <a:solidFill>
                  <a:srgbClr val="660033"/>
                </a:solidFill>
              </a:rPr>
              <a:t>Matt 24:15-22 </a:t>
            </a:r>
            <a:r>
              <a:rPr lang="en-US" sz="3600" i="1" dirty="0" smtClean="0">
                <a:solidFill>
                  <a:srgbClr val="005392"/>
                </a:solidFill>
              </a:rPr>
              <a:t>Therefore when you see the ‘abomination of desolation,’ spoken of by Daniel the prophet, standing in the holy place” … </a:t>
            </a:r>
            <a:r>
              <a:rPr lang="en-US" sz="3600" i="1" baseline="30000" dirty="0" smtClean="0">
                <a:solidFill>
                  <a:srgbClr val="660033"/>
                </a:solidFill>
              </a:rPr>
              <a:t>16</a:t>
            </a:r>
            <a:r>
              <a:rPr lang="en-US" sz="3600" i="1" baseline="30000" dirty="0" smtClean="0">
                <a:solidFill>
                  <a:srgbClr val="005392"/>
                </a:solidFill>
              </a:rPr>
              <a:t> </a:t>
            </a:r>
            <a:r>
              <a:rPr lang="en-US" sz="3600" i="1" dirty="0" smtClean="0">
                <a:solidFill>
                  <a:srgbClr val="005392"/>
                </a:solidFill>
              </a:rPr>
              <a:t>“then let those who are in Judea flee to the mountains. </a:t>
            </a:r>
            <a:r>
              <a:rPr lang="en-US" sz="3600" i="1" baseline="30000" dirty="0" smtClean="0">
                <a:solidFill>
                  <a:srgbClr val="660033"/>
                </a:solidFill>
              </a:rPr>
              <a:t>20</a:t>
            </a:r>
            <a:r>
              <a:rPr lang="en-US" sz="3600" i="1" baseline="30000" dirty="0" smtClean="0">
                <a:solidFill>
                  <a:srgbClr val="005392"/>
                </a:solidFill>
              </a:rPr>
              <a:t> </a:t>
            </a:r>
            <a:r>
              <a:rPr lang="en-US" sz="3600" i="1" dirty="0" smtClean="0">
                <a:solidFill>
                  <a:srgbClr val="005392"/>
                </a:solidFill>
              </a:rPr>
              <a:t>And pray that your flight may not be in winter or on the Sabbath. </a:t>
            </a:r>
            <a:r>
              <a:rPr lang="en-US" sz="3600" i="1" baseline="30000" dirty="0" smtClean="0">
                <a:solidFill>
                  <a:srgbClr val="660033"/>
                </a:solidFill>
              </a:rPr>
              <a:t>21</a:t>
            </a:r>
            <a:r>
              <a:rPr lang="en-US" sz="3600" i="1" baseline="30000" dirty="0" smtClean="0">
                <a:solidFill>
                  <a:srgbClr val="005392"/>
                </a:solidFill>
              </a:rPr>
              <a:t> </a:t>
            </a:r>
            <a:r>
              <a:rPr lang="en-US" sz="3600" i="1" dirty="0" smtClean="0">
                <a:solidFill>
                  <a:srgbClr val="005392"/>
                </a:solidFill>
              </a:rPr>
              <a:t>For then there will be great tribulation, such as has not been since the beginning of the world until this time, no, nor ever shall be. </a:t>
            </a:r>
            <a:r>
              <a:rPr lang="en-US" sz="3600" i="1" baseline="30000" dirty="0" smtClean="0">
                <a:solidFill>
                  <a:srgbClr val="660033"/>
                </a:solidFill>
              </a:rPr>
              <a:t>22</a:t>
            </a:r>
            <a:r>
              <a:rPr lang="en-US" sz="3600" i="1" baseline="30000" dirty="0" smtClean="0">
                <a:solidFill>
                  <a:srgbClr val="005392"/>
                </a:solidFill>
              </a:rPr>
              <a:t> </a:t>
            </a:r>
            <a:r>
              <a:rPr lang="en-US" sz="3600" i="1" dirty="0" smtClean="0">
                <a:solidFill>
                  <a:srgbClr val="005392"/>
                </a:solidFill>
              </a:rPr>
              <a:t>And </a:t>
            </a:r>
            <a:r>
              <a:rPr lang="en-US" sz="3600" b="1" i="1" dirty="0" smtClean="0">
                <a:ln>
                  <a:solidFill>
                    <a:srgbClr val="002060"/>
                  </a:solidFill>
                </a:ln>
                <a:solidFill>
                  <a:srgbClr val="00B050"/>
                </a:solidFill>
              </a:rPr>
              <a:t>if those days had not been cut short</a:t>
            </a:r>
            <a:r>
              <a:rPr lang="en-US" sz="3600" i="1" dirty="0" smtClean="0">
                <a:ln>
                  <a:solidFill>
                    <a:srgbClr val="002060"/>
                  </a:solidFill>
                </a:ln>
                <a:solidFill>
                  <a:srgbClr val="00B050"/>
                </a:solidFill>
              </a:rPr>
              <a:t>, </a:t>
            </a:r>
            <a:r>
              <a:rPr lang="en-US" sz="3600" i="1" dirty="0" smtClean="0">
                <a:solidFill>
                  <a:srgbClr val="005392"/>
                </a:solidFill>
              </a:rPr>
              <a:t>no human being would be saved.  But </a:t>
            </a:r>
            <a:r>
              <a:rPr lang="en-US" sz="3600" b="1" i="1" dirty="0" smtClean="0">
                <a:ln>
                  <a:solidFill>
                    <a:srgbClr val="002060"/>
                  </a:solidFill>
                </a:ln>
                <a:solidFill>
                  <a:srgbClr val="00B050"/>
                </a:solidFill>
              </a:rPr>
              <a:t>for the sake of the elect those days </a:t>
            </a:r>
            <a:br>
              <a:rPr lang="en-US" sz="3600" b="1" i="1" dirty="0" smtClean="0">
                <a:ln>
                  <a:solidFill>
                    <a:srgbClr val="002060"/>
                  </a:solidFill>
                </a:ln>
                <a:solidFill>
                  <a:srgbClr val="00B050"/>
                </a:solidFill>
              </a:rPr>
            </a:br>
            <a:r>
              <a:rPr lang="en-US" sz="3600" b="1" i="1" dirty="0" smtClean="0">
                <a:ln>
                  <a:solidFill>
                    <a:srgbClr val="002060"/>
                  </a:solidFill>
                </a:ln>
                <a:solidFill>
                  <a:srgbClr val="00B050"/>
                </a:solidFill>
              </a:rPr>
              <a:t>will be cut short</a:t>
            </a:r>
            <a:r>
              <a:rPr lang="en-US" sz="3600" i="1" dirty="0" smtClean="0">
                <a:ln>
                  <a:solidFill>
                    <a:srgbClr val="002060"/>
                  </a:solidFill>
                </a:ln>
                <a:solidFill>
                  <a:srgbClr val="00B050"/>
                </a:solidFill>
              </a:rPr>
              <a:t>.</a:t>
            </a:r>
            <a:endParaRPr lang="en-US" dirty="0" smtClean="0">
              <a:ln>
                <a:solidFill>
                  <a:srgbClr val="002060"/>
                </a:solidFill>
              </a:ln>
              <a:solidFill>
                <a:srgbClr val="00B050"/>
              </a:solidFill>
            </a:endParaRPr>
          </a:p>
        </p:txBody>
      </p:sp>
      <p:sp>
        <p:nvSpPr>
          <p:cNvPr id="6" name="Content Placeholder 2"/>
          <p:cNvSpPr txBox="1">
            <a:spLocks/>
          </p:cNvSpPr>
          <p:nvPr/>
        </p:nvSpPr>
        <p:spPr>
          <a:xfrm>
            <a:off x="2971800" y="5029200"/>
            <a:ext cx="6019800" cy="1676400"/>
          </a:xfrm>
          <a:prstGeom prst="rect">
            <a:avLst/>
          </a:prstGeom>
          <a:solidFill>
            <a:schemeClr val="accent5">
              <a:lumMod val="40000"/>
              <a:lumOff val="60000"/>
            </a:schemeClr>
          </a:solidFill>
          <a:ln w="57150">
            <a:solidFill>
              <a:srgbClr val="66003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endParaRPr lang="en-US" sz="100" b="1" dirty="0" smtClean="0"/>
          </a:p>
          <a:p>
            <a:pPr marL="0" indent="0" algn="ctr">
              <a:buFont typeface="Symbol" pitchFamily="18" charset="2"/>
              <a:buNone/>
            </a:pPr>
            <a:r>
              <a:rPr lang="en-US" b="1" dirty="0" smtClean="0"/>
              <a:t>Beth always thought that meant Yahuah would shorten “each” day.  What if it means </a:t>
            </a:r>
            <a:r>
              <a:rPr lang="en-US" b="1" dirty="0" smtClean="0">
                <a:ln>
                  <a:solidFill>
                    <a:srgbClr val="002060"/>
                  </a:solidFill>
                </a:ln>
                <a:solidFill>
                  <a:srgbClr val="00B050"/>
                </a:solidFill>
              </a:rPr>
              <a:t>“the days of the year will be cut short”?  </a:t>
            </a:r>
            <a:r>
              <a:rPr lang="en-US" b="1" dirty="0" smtClean="0"/>
              <a:t>Would that be a “sign” for us to head out?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up)">
                                      <p:cBhvr>
                                        <p:cTn id="14"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324600"/>
          </a:xfrm>
        </p:spPr>
        <p:txBody>
          <a:bodyPr>
            <a:normAutofit fontScale="55000" lnSpcReduction="20000"/>
            <a:scene3d>
              <a:camera prst="orthographicFront"/>
              <a:lightRig rig="threePt" dir="t"/>
            </a:scene3d>
            <a:sp3d extrusionH="57150">
              <a:bevelT w="38100" h="38100"/>
            </a:sp3d>
          </a:bodyPr>
          <a:lstStyle/>
          <a:p>
            <a:pPr marL="0" indent="3175" algn="ctr" fontAlgn="t">
              <a:buNone/>
            </a:pPr>
            <a:r>
              <a:rPr lang="en-US" sz="6500" b="1" dirty="0" smtClean="0">
                <a:ln>
                  <a:solidFill>
                    <a:srgbClr val="005392"/>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Living in the “shadow” of Yahuah </a:t>
            </a:r>
            <a:br>
              <a:rPr lang="en-US" sz="6500" b="1" dirty="0" smtClean="0">
                <a:ln>
                  <a:solidFill>
                    <a:srgbClr val="005392"/>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br>
            <a:r>
              <a:rPr lang="en-US" sz="6500" b="1" dirty="0" smtClean="0">
                <a:ln>
                  <a:solidFill>
                    <a:srgbClr val="005392"/>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is the best place to be.</a:t>
            </a:r>
          </a:p>
          <a:p>
            <a:pPr marL="0" indent="3175" algn="ctr" fontAlgn="t">
              <a:buNone/>
            </a:pPr>
            <a:endParaRPr lang="en-US" sz="2200" b="1" dirty="0" smtClean="0">
              <a:blipFill dpi="0" rotWithShape="1">
                <a:blip r:embed="rId2">
                  <a:extLst>
                    <a:ext uri="{28A0092B-C50C-407E-A947-70E740481C1C}">
                      <a14:useLocalDpi xmlns:a14="http://schemas.microsoft.com/office/drawing/2010/main" val="0"/>
                    </a:ext>
                  </a:extLst>
                </a:blip>
                <a:srcRect/>
                <a:stretch>
                  <a:fillRect/>
                </a:stretch>
              </a:blipFill>
              <a:effectLst>
                <a:glow rad="190500">
                  <a:schemeClr val="bg1">
                    <a:alpha val="72000"/>
                  </a:schemeClr>
                </a:glow>
                <a:reflection blurRad="6350" stA="60000" endA="900" endPos="58000" dir="5400000" sy="-100000" algn="bl" rotWithShape="0"/>
              </a:effectLst>
            </a:endParaRPr>
          </a:p>
          <a:p>
            <a:pPr marL="0" indent="3175" algn="ctr" fontAlgn="t">
              <a:buNone/>
            </a:pPr>
            <a:r>
              <a:rPr lang="en-US" sz="5800" b="1" dirty="0" smtClean="0">
                <a:solidFill>
                  <a:srgbClr val="660033"/>
                </a:solidFill>
                <a:effectLst>
                  <a:glow rad="190500">
                    <a:schemeClr val="bg1">
                      <a:alpha val="72000"/>
                    </a:schemeClr>
                  </a:glow>
                  <a:reflection blurRad="6350" stA="60000" endA="900" endPos="58000" dir="5400000" sy="-100000" algn="bl" rotWithShape="0"/>
                </a:effectLst>
              </a:rPr>
              <a:t>                                      His shadow is A REFUGE!!</a:t>
            </a:r>
            <a:endParaRPr lang="en-US" sz="5800" dirty="0" smtClean="0">
              <a:solidFill>
                <a:srgbClr val="660033"/>
              </a:solidFill>
              <a:effectLst>
                <a:glow rad="190500">
                  <a:schemeClr val="bg1">
                    <a:alpha val="72000"/>
                  </a:schemeClr>
                </a:glow>
                <a:reflection blurRad="6350" stA="60000" endA="900" endPos="58000" dir="5400000" sy="-100000" algn="bl" rotWithShape="0"/>
              </a:effectLst>
            </a:endParaRPr>
          </a:p>
          <a:p>
            <a:pPr marL="0" indent="3175" fontAlgn="t">
              <a:buNone/>
            </a:pPr>
            <a:r>
              <a:rPr lang="en-US" sz="500" b="1" dirty="0" smtClean="0">
                <a:effectLst>
                  <a:reflection blurRad="6350" stA="60000" endA="900" endPos="58000" dir="5400000" sy="-100000" algn="bl" rotWithShape="0"/>
                </a:effectLst>
              </a:rPr>
              <a:t> </a:t>
            </a:r>
          </a:p>
          <a:p>
            <a:pPr marL="0" indent="3175" fontAlgn="t">
              <a:buNone/>
            </a:pPr>
            <a:endParaRPr lang="en-US" dirty="0" smtClean="0">
              <a:effectLst>
                <a:reflection blurRad="6350" stA="60000" endA="900" endPos="58000" dir="5400000" sy="-100000" algn="bl" rotWithShape="0"/>
              </a:effectLst>
            </a:endParaRPr>
          </a:p>
          <a:p>
            <a:pPr marL="0" indent="3175">
              <a:buNone/>
            </a:pPr>
            <a:r>
              <a:rPr lang="en-US" sz="3600" b="1" i="1" dirty="0" err="1" smtClean="0">
                <a:solidFill>
                  <a:srgbClr val="660033"/>
                </a:solidFill>
              </a:rPr>
              <a:t>Psa</a:t>
            </a:r>
            <a:r>
              <a:rPr lang="en-US" sz="3600" b="1" i="1" dirty="0" smtClean="0">
                <a:solidFill>
                  <a:srgbClr val="660033"/>
                </a:solidFill>
              </a:rPr>
              <a:t> 57:1</a:t>
            </a:r>
            <a:r>
              <a:rPr lang="en-US" sz="3500" i="1" dirty="0" smtClean="0">
                <a:solidFill>
                  <a:srgbClr val="005392"/>
                </a:solidFill>
              </a:rPr>
              <a:t>   Be merciful to me, O Yahuah, be merciful to me!  </a:t>
            </a:r>
            <a:br>
              <a:rPr lang="en-US" sz="3500" i="1" dirty="0" smtClean="0">
                <a:solidFill>
                  <a:srgbClr val="005392"/>
                </a:solidFill>
              </a:rPr>
            </a:br>
            <a:r>
              <a:rPr lang="en-US" sz="3500" i="1" dirty="0" smtClean="0">
                <a:solidFill>
                  <a:srgbClr val="005392"/>
                </a:solidFill>
              </a:rPr>
              <a:t>                   For my soul trusts in You; and </a:t>
            </a:r>
            <a:r>
              <a:rPr lang="en-US" sz="3500" b="1" i="1" dirty="0" smtClean="0">
                <a:ln>
                  <a:solidFill>
                    <a:srgbClr val="660033"/>
                  </a:solidFill>
                </a:ln>
                <a:solidFill>
                  <a:srgbClr val="CC0066"/>
                </a:solidFill>
              </a:rPr>
              <a:t>in the shadow of Your wings </a:t>
            </a:r>
            <a:br>
              <a:rPr lang="en-US" sz="3500" b="1" i="1" dirty="0" smtClean="0">
                <a:ln>
                  <a:solidFill>
                    <a:srgbClr val="660033"/>
                  </a:solidFill>
                </a:ln>
                <a:solidFill>
                  <a:srgbClr val="CC0066"/>
                </a:solidFill>
              </a:rPr>
            </a:br>
            <a:r>
              <a:rPr lang="en-US" sz="3500" b="1" i="1" dirty="0" smtClean="0">
                <a:ln>
                  <a:solidFill>
                    <a:srgbClr val="660033"/>
                  </a:solidFill>
                </a:ln>
                <a:solidFill>
                  <a:srgbClr val="CC0066"/>
                </a:solidFill>
              </a:rPr>
              <a:t>                  I will make my refuge</a:t>
            </a:r>
            <a:r>
              <a:rPr lang="en-US" sz="3500" i="1" dirty="0" smtClean="0">
                <a:ln>
                  <a:solidFill>
                    <a:srgbClr val="660033"/>
                  </a:solidFill>
                </a:ln>
                <a:solidFill>
                  <a:srgbClr val="CC0066"/>
                </a:solidFill>
              </a:rPr>
              <a:t>, </a:t>
            </a:r>
            <a:r>
              <a:rPr lang="en-US" sz="3500" i="1" dirty="0" smtClean="0">
                <a:solidFill>
                  <a:srgbClr val="005392"/>
                </a:solidFill>
              </a:rPr>
              <a:t>until these </a:t>
            </a:r>
            <a:r>
              <a:rPr lang="en-US" sz="3500" b="1" i="1" dirty="0" smtClean="0">
                <a:ln>
                  <a:solidFill>
                    <a:srgbClr val="660033"/>
                  </a:solidFill>
                </a:ln>
                <a:solidFill>
                  <a:srgbClr val="CC0066"/>
                </a:solidFill>
              </a:rPr>
              <a:t>calamities</a:t>
            </a:r>
            <a:r>
              <a:rPr lang="en-US" sz="3500" i="1" dirty="0" smtClean="0">
                <a:solidFill>
                  <a:srgbClr val="005392"/>
                </a:solidFill>
              </a:rPr>
              <a:t> have passed by.</a:t>
            </a:r>
            <a:endParaRPr lang="en-US" sz="3500" dirty="0" smtClean="0">
              <a:solidFill>
                <a:srgbClr val="005392"/>
              </a:solidFill>
            </a:endParaRPr>
          </a:p>
          <a:p>
            <a:pPr marL="0" indent="3175">
              <a:buNone/>
            </a:pPr>
            <a:r>
              <a:rPr lang="en-US" sz="1600" i="1" dirty="0" smtClean="0">
                <a:solidFill>
                  <a:srgbClr val="005392"/>
                </a:solidFill>
              </a:rPr>
              <a:t> </a:t>
            </a:r>
            <a:endParaRPr lang="en-US" sz="1600" dirty="0" smtClean="0">
              <a:solidFill>
                <a:srgbClr val="005392"/>
              </a:solidFill>
            </a:endParaRPr>
          </a:p>
          <a:p>
            <a:pPr marL="0" indent="3175">
              <a:buNone/>
            </a:pPr>
            <a:r>
              <a:rPr lang="en-US" sz="3800" b="1" i="1" dirty="0" err="1" smtClean="0">
                <a:solidFill>
                  <a:srgbClr val="660033"/>
                </a:solidFill>
              </a:rPr>
              <a:t>Psa</a:t>
            </a:r>
            <a:r>
              <a:rPr lang="en-US" sz="3800" b="1" i="1" dirty="0" smtClean="0">
                <a:solidFill>
                  <a:srgbClr val="660033"/>
                </a:solidFill>
              </a:rPr>
              <a:t> 63:7   </a:t>
            </a:r>
            <a:r>
              <a:rPr lang="en-US" sz="3500" i="1" dirty="0" smtClean="0">
                <a:solidFill>
                  <a:srgbClr val="005392"/>
                </a:solidFill>
              </a:rPr>
              <a:t>Because You have </a:t>
            </a:r>
            <a:r>
              <a:rPr lang="en-US" sz="3500" b="1" i="1" dirty="0" smtClean="0">
                <a:ln>
                  <a:solidFill>
                    <a:srgbClr val="660033"/>
                  </a:solidFill>
                </a:ln>
                <a:solidFill>
                  <a:srgbClr val="CC0066"/>
                </a:solidFill>
              </a:rPr>
              <a:t>been my help</a:t>
            </a:r>
            <a:r>
              <a:rPr lang="en-US" sz="3500" i="1" dirty="0" smtClean="0">
                <a:ln>
                  <a:solidFill>
                    <a:srgbClr val="660033"/>
                  </a:solidFill>
                </a:ln>
                <a:solidFill>
                  <a:srgbClr val="CC0066"/>
                </a:solidFill>
              </a:rPr>
              <a:t>, </a:t>
            </a:r>
            <a:r>
              <a:rPr lang="en-US" sz="3500" i="1" dirty="0" smtClean="0">
                <a:solidFill>
                  <a:srgbClr val="005392"/>
                </a:solidFill>
              </a:rPr>
              <a:t>therefore</a:t>
            </a:r>
            <a:r>
              <a:rPr lang="en-US" sz="3500" i="1" dirty="0" smtClean="0">
                <a:ln>
                  <a:solidFill>
                    <a:srgbClr val="660033"/>
                  </a:solidFill>
                </a:ln>
                <a:solidFill>
                  <a:srgbClr val="CC0066"/>
                </a:solidFill>
              </a:rPr>
              <a:t/>
            </a:r>
            <a:br>
              <a:rPr lang="en-US" sz="3500" i="1" dirty="0" smtClean="0">
                <a:ln>
                  <a:solidFill>
                    <a:srgbClr val="660033"/>
                  </a:solidFill>
                </a:ln>
                <a:solidFill>
                  <a:srgbClr val="CC0066"/>
                </a:solidFill>
              </a:rPr>
            </a:br>
            <a:r>
              <a:rPr lang="en-US" sz="3500" i="1" dirty="0" smtClean="0">
                <a:ln>
                  <a:solidFill>
                    <a:srgbClr val="660033"/>
                  </a:solidFill>
                </a:ln>
                <a:solidFill>
                  <a:srgbClr val="CC0066"/>
                </a:solidFill>
              </a:rPr>
              <a:t>                      </a:t>
            </a:r>
            <a:r>
              <a:rPr lang="en-US" sz="3500" i="1" dirty="0" smtClean="0">
                <a:solidFill>
                  <a:srgbClr val="005392"/>
                </a:solidFill>
              </a:rPr>
              <a:t>in </a:t>
            </a:r>
            <a:r>
              <a:rPr lang="en-US" sz="3500" i="1" dirty="0">
                <a:solidFill>
                  <a:srgbClr val="005392"/>
                </a:solidFill>
              </a:rPr>
              <a:t>the</a:t>
            </a:r>
            <a:r>
              <a:rPr lang="en-US" sz="3500" i="1" dirty="0">
                <a:ln>
                  <a:solidFill>
                    <a:srgbClr val="660033"/>
                  </a:solidFill>
                </a:ln>
                <a:solidFill>
                  <a:srgbClr val="CC0066"/>
                </a:solidFill>
              </a:rPr>
              <a:t> </a:t>
            </a:r>
            <a:r>
              <a:rPr lang="en-US" sz="3500" b="1" i="1" dirty="0" smtClean="0">
                <a:ln>
                  <a:solidFill>
                    <a:srgbClr val="660033"/>
                  </a:solidFill>
                </a:ln>
                <a:solidFill>
                  <a:srgbClr val="CC0066"/>
                </a:solidFill>
              </a:rPr>
              <a:t>shadow of Your wings</a:t>
            </a:r>
            <a:r>
              <a:rPr lang="en-US" sz="3500" i="1" dirty="0" smtClean="0">
                <a:ln>
                  <a:solidFill>
                    <a:srgbClr val="660033"/>
                  </a:solidFill>
                </a:ln>
                <a:solidFill>
                  <a:srgbClr val="CC0066"/>
                </a:solidFill>
              </a:rPr>
              <a:t> </a:t>
            </a:r>
            <a:r>
              <a:rPr lang="en-US" sz="3500" i="1" dirty="0" smtClean="0">
                <a:solidFill>
                  <a:srgbClr val="005392"/>
                </a:solidFill>
              </a:rPr>
              <a:t>I will rejoice.</a:t>
            </a:r>
            <a:endParaRPr lang="en-US" sz="3500" dirty="0" smtClean="0">
              <a:solidFill>
                <a:srgbClr val="005392"/>
              </a:solidFill>
            </a:endParaRPr>
          </a:p>
          <a:p>
            <a:pPr marL="0" indent="3175">
              <a:buNone/>
            </a:pPr>
            <a:r>
              <a:rPr lang="en-US" sz="1800" i="1" dirty="0" smtClean="0">
                <a:solidFill>
                  <a:srgbClr val="005392"/>
                </a:solidFill>
              </a:rPr>
              <a:t> </a:t>
            </a:r>
            <a:endParaRPr lang="en-US" sz="1800" dirty="0" smtClean="0">
              <a:solidFill>
                <a:srgbClr val="005392"/>
              </a:solidFill>
            </a:endParaRPr>
          </a:p>
          <a:p>
            <a:pPr marL="0" indent="3175">
              <a:buNone/>
            </a:pPr>
            <a:r>
              <a:rPr lang="en-US" sz="3800" b="1" i="1" dirty="0" err="1" smtClean="0">
                <a:solidFill>
                  <a:srgbClr val="660033"/>
                </a:solidFill>
              </a:rPr>
              <a:t>Psa</a:t>
            </a:r>
            <a:r>
              <a:rPr lang="en-US" sz="3800" b="1" i="1" dirty="0" smtClean="0">
                <a:solidFill>
                  <a:srgbClr val="660033"/>
                </a:solidFill>
              </a:rPr>
              <a:t> 17:8    </a:t>
            </a:r>
            <a:r>
              <a:rPr lang="en-US" sz="3500" b="1" i="1" dirty="0" smtClean="0">
                <a:ln>
                  <a:solidFill>
                    <a:srgbClr val="660033"/>
                  </a:solidFill>
                </a:ln>
                <a:solidFill>
                  <a:srgbClr val="CC0066"/>
                </a:solidFill>
              </a:rPr>
              <a:t>Guard</a:t>
            </a:r>
            <a:r>
              <a:rPr lang="en-US" sz="3500" i="1" dirty="0" smtClean="0">
                <a:solidFill>
                  <a:srgbClr val="005392"/>
                </a:solidFill>
              </a:rPr>
              <a:t> me as the apple of Your eye;</a:t>
            </a:r>
            <a:br>
              <a:rPr lang="en-US" sz="3500" i="1" dirty="0" smtClean="0">
                <a:solidFill>
                  <a:srgbClr val="005392"/>
                </a:solidFill>
              </a:rPr>
            </a:br>
            <a:r>
              <a:rPr lang="en-US" sz="3500" i="1" dirty="0" smtClean="0">
                <a:solidFill>
                  <a:srgbClr val="005392"/>
                </a:solidFill>
              </a:rPr>
              <a:t>                      </a:t>
            </a:r>
            <a:r>
              <a:rPr lang="en-US" sz="3500" b="1" i="1" dirty="0" smtClean="0">
                <a:ln>
                  <a:solidFill>
                    <a:srgbClr val="660033"/>
                  </a:solidFill>
                </a:ln>
                <a:solidFill>
                  <a:srgbClr val="CC0066"/>
                </a:solidFill>
              </a:rPr>
              <a:t>Hide me under the shadow of Your wings</a:t>
            </a:r>
            <a:r>
              <a:rPr lang="en-US" sz="3500" i="1" dirty="0" smtClean="0">
                <a:ln>
                  <a:solidFill>
                    <a:srgbClr val="660033"/>
                  </a:solidFill>
                </a:ln>
                <a:solidFill>
                  <a:srgbClr val="CC0066"/>
                </a:solidFill>
              </a:rPr>
              <a:t>.</a:t>
            </a:r>
            <a:endParaRPr lang="en-US" sz="3500" dirty="0" smtClean="0">
              <a:ln>
                <a:solidFill>
                  <a:srgbClr val="660033"/>
                </a:solidFill>
              </a:ln>
              <a:solidFill>
                <a:srgbClr val="CC0066"/>
              </a:solidFill>
            </a:endParaRPr>
          </a:p>
          <a:p>
            <a:pPr marL="0" indent="3175">
              <a:buNone/>
            </a:pPr>
            <a:r>
              <a:rPr lang="en-US" sz="1600" i="1" dirty="0" smtClean="0">
                <a:solidFill>
                  <a:srgbClr val="005392"/>
                </a:solidFill>
              </a:rPr>
              <a:t> </a:t>
            </a:r>
            <a:endParaRPr lang="en-US" sz="1600" dirty="0" smtClean="0">
              <a:solidFill>
                <a:srgbClr val="005392"/>
              </a:solidFill>
            </a:endParaRPr>
          </a:p>
          <a:p>
            <a:pPr marL="0" indent="3175">
              <a:buNone/>
            </a:pPr>
            <a:r>
              <a:rPr lang="en-US" sz="3800" b="1" i="1" dirty="0" err="1" smtClean="0">
                <a:solidFill>
                  <a:srgbClr val="660033"/>
                </a:solidFill>
              </a:rPr>
              <a:t>Psa</a:t>
            </a:r>
            <a:r>
              <a:rPr lang="en-US" sz="3800" b="1" i="1" dirty="0" smtClean="0">
                <a:solidFill>
                  <a:srgbClr val="660033"/>
                </a:solidFill>
              </a:rPr>
              <a:t> 91:1-4  </a:t>
            </a:r>
            <a:r>
              <a:rPr lang="en-US" sz="3500" i="1" dirty="0" smtClean="0">
                <a:solidFill>
                  <a:srgbClr val="005392"/>
                </a:solidFill>
              </a:rPr>
              <a:t> He who </a:t>
            </a:r>
            <a:r>
              <a:rPr lang="en-US" sz="3500" b="1" i="1" dirty="0" smtClean="0">
                <a:ln>
                  <a:solidFill>
                    <a:srgbClr val="660033"/>
                  </a:solidFill>
                </a:ln>
                <a:solidFill>
                  <a:srgbClr val="CC0066"/>
                </a:solidFill>
              </a:rPr>
              <a:t>dwells in the secret place</a:t>
            </a:r>
            <a:r>
              <a:rPr lang="en-US" sz="3500" i="1" dirty="0" smtClean="0">
                <a:ln>
                  <a:solidFill>
                    <a:srgbClr val="660033"/>
                  </a:solidFill>
                </a:ln>
                <a:solidFill>
                  <a:srgbClr val="CC0066"/>
                </a:solidFill>
              </a:rPr>
              <a:t> </a:t>
            </a:r>
            <a:r>
              <a:rPr lang="en-US" sz="3500" i="1" dirty="0" smtClean="0">
                <a:solidFill>
                  <a:srgbClr val="005392"/>
                </a:solidFill>
              </a:rPr>
              <a:t>of the Most High</a:t>
            </a:r>
            <a:br>
              <a:rPr lang="en-US" sz="3500" i="1" dirty="0" smtClean="0">
                <a:solidFill>
                  <a:srgbClr val="005392"/>
                </a:solidFill>
              </a:rPr>
            </a:br>
            <a:r>
              <a:rPr lang="en-US" sz="3500" i="1" dirty="0" smtClean="0">
                <a:solidFill>
                  <a:srgbClr val="005392"/>
                </a:solidFill>
              </a:rPr>
              <a:t>                        </a:t>
            </a:r>
            <a:r>
              <a:rPr lang="en-US" sz="3500" b="1" i="1" dirty="0" smtClean="0">
                <a:ln>
                  <a:solidFill>
                    <a:srgbClr val="660033"/>
                  </a:solidFill>
                </a:ln>
                <a:solidFill>
                  <a:srgbClr val="CC0066"/>
                </a:solidFill>
              </a:rPr>
              <a:t>shall abide under the shadow of the Almighty</a:t>
            </a:r>
            <a:r>
              <a:rPr lang="en-US" sz="3500" i="1" dirty="0" smtClean="0">
                <a:ln>
                  <a:solidFill>
                    <a:srgbClr val="660033"/>
                  </a:solidFill>
                </a:ln>
                <a:solidFill>
                  <a:srgbClr val="CC0066"/>
                </a:solidFill>
              </a:rPr>
              <a:t>. </a:t>
            </a:r>
            <a:br>
              <a:rPr lang="en-US" sz="3500" i="1" dirty="0" smtClean="0">
                <a:ln>
                  <a:solidFill>
                    <a:srgbClr val="660033"/>
                  </a:solidFill>
                </a:ln>
                <a:solidFill>
                  <a:srgbClr val="CC0066"/>
                </a:solidFill>
              </a:rPr>
            </a:br>
            <a:r>
              <a:rPr lang="en-US" sz="3500" i="1" dirty="0" smtClean="0">
                <a:solidFill>
                  <a:srgbClr val="005392"/>
                </a:solidFill>
              </a:rPr>
              <a:t>                      </a:t>
            </a:r>
            <a:r>
              <a:rPr lang="en-US" sz="3500" i="1" baseline="30000" dirty="0" smtClean="0">
                <a:solidFill>
                  <a:srgbClr val="005392"/>
                </a:solidFill>
              </a:rPr>
              <a:t>2 </a:t>
            </a:r>
            <a:r>
              <a:rPr lang="en-US" sz="3500" i="1" dirty="0" smtClean="0">
                <a:solidFill>
                  <a:srgbClr val="005392"/>
                </a:solidFill>
              </a:rPr>
              <a:t>I will say of Yahuah, “</a:t>
            </a:r>
            <a:r>
              <a:rPr lang="en-US" sz="3500" b="1" i="1" dirty="0" smtClean="0">
                <a:ln>
                  <a:solidFill>
                    <a:srgbClr val="660033"/>
                  </a:solidFill>
                </a:ln>
                <a:solidFill>
                  <a:srgbClr val="CC0066"/>
                </a:solidFill>
              </a:rPr>
              <a:t>He is my refuge and my fortress</a:t>
            </a:r>
            <a:r>
              <a:rPr lang="en-US" sz="3500" i="1" dirty="0" smtClean="0">
                <a:ln>
                  <a:solidFill>
                    <a:srgbClr val="660033"/>
                  </a:solidFill>
                </a:ln>
                <a:solidFill>
                  <a:srgbClr val="CC0066"/>
                </a:solidFill>
              </a:rPr>
              <a:t>; </a:t>
            </a:r>
            <a:r>
              <a:rPr lang="en-US" sz="3500" i="1" dirty="0" smtClean="0">
                <a:ln>
                  <a:solidFill>
                    <a:srgbClr val="005392"/>
                  </a:solidFill>
                </a:ln>
                <a:solidFill>
                  <a:srgbClr val="00B050"/>
                </a:solidFill>
              </a:rPr>
              <a:t/>
            </a:r>
            <a:br>
              <a:rPr lang="en-US" sz="3500" i="1" dirty="0" smtClean="0">
                <a:ln>
                  <a:solidFill>
                    <a:srgbClr val="005392"/>
                  </a:solidFill>
                </a:ln>
                <a:solidFill>
                  <a:srgbClr val="00B050"/>
                </a:solidFill>
              </a:rPr>
            </a:br>
            <a:r>
              <a:rPr lang="en-US" sz="3500" i="1" dirty="0" smtClean="0">
                <a:solidFill>
                  <a:srgbClr val="005392"/>
                </a:solidFill>
              </a:rPr>
              <a:t>                        My Elohim, in Him I will trust.” </a:t>
            </a:r>
            <a:br>
              <a:rPr lang="en-US" sz="3500" i="1" dirty="0" smtClean="0">
                <a:solidFill>
                  <a:srgbClr val="005392"/>
                </a:solidFill>
              </a:rPr>
            </a:br>
            <a:r>
              <a:rPr lang="en-US" sz="3500" i="1" dirty="0" smtClean="0">
                <a:solidFill>
                  <a:srgbClr val="005392"/>
                </a:solidFill>
              </a:rPr>
              <a:t>                      </a:t>
            </a:r>
            <a:r>
              <a:rPr lang="en-US" sz="3500" i="1" baseline="30000" dirty="0" smtClean="0">
                <a:solidFill>
                  <a:srgbClr val="005392"/>
                </a:solidFill>
              </a:rPr>
              <a:t>3 </a:t>
            </a:r>
            <a:r>
              <a:rPr lang="en-US" sz="3500" i="1" dirty="0" smtClean="0">
                <a:solidFill>
                  <a:srgbClr val="005392"/>
                </a:solidFill>
              </a:rPr>
              <a:t>Surely He shall deliver you from the </a:t>
            </a:r>
            <a:r>
              <a:rPr lang="en-US" sz="3500" b="1" i="1" dirty="0" smtClean="0">
                <a:ln>
                  <a:solidFill>
                    <a:srgbClr val="660033"/>
                  </a:solidFill>
                </a:ln>
                <a:solidFill>
                  <a:srgbClr val="CC0066"/>
                </a:solidFill>
              </a:rPr>
              <a:t>snare of the fowler</a:t>
            </a:r>
            <a:r>
              <a:rPr lang="en-US" sz="3500" i="1" dirty="0" smtClean="0">
                <a:ln>
                  <a:solidFill>
                    <a:srgbClr val="660033"/>
                  </a:solidFill>
                </a:ln>
                <a:solidFill>
                  <a:srgbClr val="CC0066"/>
                </a:solidFill>
              </a:rPr>
              <a:t> </a:t>
            </a:r>
            <a:br>
              <a:rPr lang="en-US" sz="3500" i="1" dirty="0" smtClean="0">
                <a:ln>
                  <a:solidFill>
                    <a:srgbClr val="660033"/>
                  </a:solidFill>
                </a:ln>
                <a:solidFill>
                  <a:srgbClr val="CC0066"/>
                </a:solidFill>
              </a:rPr>
            </a:br>
            <a:r>
              <a:rPr lang="en-US" sz="3500" i="1" dirty="0" smtClean="0">
                <a:solidFill>
                  <a:srgbClr val="00B050"/>
                </a:solidFill>
              </a:rPr>
              <a:t>                        </a:t>
            </a:r>
            <a:r>
              <a:rPr lang="en-US" sz="3500" i="1" dirty="0" smtClean="0">
                <a:solidFill>
                  <a:srgbClr val="005392"/>
                </a:solidFill>
              </a:rPr>
              <a:t>and from the </a:t>
            </a:r>
            <a:r>
              <a:rPr lang="en-US" sz="3500" b="1" i="1" dirty="0" smtClean="0">
                <a:ln>
                  <a:solidFill>
                    <a:srgbClr val="660033"/>
                  </a:solidFill>
                </a:ln>
                <a:solidFill>
                  <a:srgbClr val="CC0066"/>
                </a:solidFill>
              </a:rPr>
              <a:t>perilous pestilence</a:t>
            </a:r>
            <a:r>
              <a:rPr lang="en-US" sz="3500" i="1" dirty="0" smtClean="0">
                <a:ln>
                  <a:solidFill>
                    <a:srgbClr val="660033"/>
                  </a:solidFill>
                </a:ln>
                <a:solidFill>
                  <a:srgbClr val="CC0066"/>
                </a:solidFill>
              </a:rPr>
              <a:t>. </a:t>
            </a:r>
            <a:br>
              <a:rPr lang="en-US" sz="3500" i="1" dirty="0" smtClean="0">
                <a:ln>
                  <a:solidFill>
                    <a:srgbClr val="660033"/>
                  </a:solidFill>
                </a:ln>
                <a:solidFill>
                  <a:srgbClr val="CC0066"/>
                </a:solidFill>
              </a:rPr>
            </a:br>
            <a:r>
              <a:rPr lang="en-US" sz="3500" i="1" dirty="0" smtClean="0">
                <a:solidFill>
                  <a:srgbClr val="005392"/>
                </a:solidFill>
              </a:rPr>
              <a:t>                     </a:t>
            </a:r>
            <a:r>
              <a:rPr lang="en-US" sz="3500" i="1" baseline="30000" dirty="0" smtClean="0">
                <a:solidFill>
                  <a:srgbClr val="005392"/>
                </a:solidFill>
              </a:rPr>
              <a:t>4 </a:t>
            </a:r>
            <a:r>
              <a:rPr lang="en-US" sz="3500" i="1" dirty="0" smtClean="0">
                <a:solidFill>
                  <a:srgbClr val="005392"/>
                </a:solidFill>
              </a:rPr>
              <a:t>He shall cover you with His feathers, and </a:t>
            </a:r>
            <a:r>
              <a:rPr lang="en-US" sz="3500" b="1" i="1" dirty="0" smtClean="0">
                <a:ln>
                  <a:solidFill>
                    <a:srgbClr val="660033"/>
                  </a:solidFill>
                </a:ln>
                <a:solidFill>
                  <a:srgbClr val="CC0066"/>
                </a:solidFill>
              </a:rPr>
              <a:t>under His wings </a:t>
            </a:r>
            <a:br>
              <a:rPr lang="en-US" sz="3500" b="1" i="1" dirty="0" smtClean="0">
                <a:ln>
                  <a:solidFill>
                    <a:srgbClr val="660033"/>
                  </a:solidFill>
                </a:ln>
                <a:solidFill>
                  <a:srgbClr val="CC0066"/>
                </a:solidFill>
              </a:rPr>
            </a:br>
            <a:r>
              <a:rPr lang="en-US" sz="3500" b="1" i="1" dirty="0" smtClean="0">
                <a:ln>
                  <a:solidFill>
                    <a:srgbClr val="660033"/>
                  </a:solidFill>
                </a:ln>
                <a:solidFill>
                  <a:srgbClr val="CC0066"/>
                </a:solidFill>
              </a:rPr>
              <a:t>                       you shall take refuge</a:t>
            </a:r>
            <a:r>
              <a:rPr lang="en-US" sz="3500" i="1" dirty="0" smtClean="0">
                <a:ln>
                  <a:solidFill>
                    <a:srgbClr val="660033"/>
                  </a:solidFill>
                </a:ln>
                <a:solidFill>
                  <a:srgbClr val="CC0066"/>
                </a:solidFill>
              </a:rPr>
              <a:t>; </a:t>
            </a:r>
            <a:r>
              <a:rPr lang="en-US" sz="3500" i="1" dirty="0" smtClean="0">
                <a:solidFill>
                  <a:srgbClr val="005392"/>
                </a:solidFill>
              </a:rPr>
              <a:t>His </a:t>
            </a:r>
            <a:r>
              <a:rPr lang="en-US" sz="3500" b="1" i="1" dirty="0" smtClean="0">
                <a:ln>
                  <a:solidFill>
                    <a:srgbClr val="660033"/>
                  </a:solidFill>
                </a:ln>
                <a:solidFill>
                  <a:srgbClr val="CC0066"/>
                </a:solidFill>
              </a:rPr>
              <a:t>truth</a:t>
            </a:r>
            <a:r>
              <a:rPr lang="en-US" sz="3500" i="1" dirty="0" smtClean="0">
                <a:solidFill>
                  <a:srgbClr val="005392"/>
                </a:solidFill>
              </a:rPr>
              <a:t> shall be your shield and buckler.</a:t>
            </a:r>
            <a:endParaRPr lang="en-US" sz="3500" dirty="0" smtClean="0">
              <a:solidFill>
                <a:srgbClr val="005392"/>
              </a:solidFill>
            </a:endParaRPr>
          </a:p>
          <a:p>
            <a:endParaRPr lang="en-US" dirty="0"/>
          </a:p>
        </p:txBody>
      </p:sp>
      <p:pic>
        <p:nvPicPr>
          <p:cNvPr id="1027" name="Picture 3" descr="C:\Users\Rae\Desktop\shadow of cloud wing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1000" y="2952750"/>
            <a:ext cx="2260600" cy="16954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3791174" y="6431280"/>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483DBC-9F3F-4995-8876-E5EF69BB8F1F}" type="slidenum">
              <a:rPr lang="en-US" sz="1800" smtClean="0"/>
              <a:pPr/>
              <a:t>118</a:t>
            </a:fld>
            <a:endParaRPr lang="en-US" sz="1800" dirty="0"/>
          </a:p>
        </p:txBody>
      </p:sp>
    </p:spTree>
  </p:cSld>
  <p:clrMapOvr>
    <a:masterClrMapping/>
  </p:clrMapOvr>
  <p:transition spd="slow">
    <p:zo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81400" y="6458310"/>
            <a:ext cx="1161826" cy="365125"/>
          </a:xfrm>
        </p:spPr>
        <p:txBody>
          <a:bodyPr/>
          <a:lstStyle/>
          <a:p>
            <a:fld id="{2C483DBC-9F3F-4995-8876-E5EF69BB8F1F}" type="slidenum">
              <a:rPr lang="en-US" sz="1800" b="1" smtClean="0">
                <a:solidFill>
                  <a:schemeClr val="tx1">
                    <a:lumMod val="95000"/>
                    <a:lumOff val="5000"/>
                  </a:schemeClr>
                </a:solidFill>
              </a:rPr>
              <a:pPr/>
              <a:t>119</a:t>
            </a:fld>
            <a:endParaRPr lang="en-US" sz="1800" b="1" dirty="0">
              <a:solidFill>
                <a:schemeClr val="tx1">
                  <a:lumMod val="95000"/>
                  <a:lumOff val="5000"/>
                </a:schemeClr>
              </a:solidFill>
            </a:endParaRPr>
          </a:p>
        </p:txBody>
      </p:sp>
      <p:sp>
        <p:nvSpPr>
          <p:cNvPr id="2" name="Title 1"/>
          <p:cNvSpPr>
            <a:spLocks noGrp="1"/>
          </p:cNvSpPr>
          <p:nvPr>
            <p:ph type="title" idx="4294967295"/>
          </p:nvPr>
        </p:nvSpPr>
        <p:spPr>
          <a:xfrm>
            <a:off x="152400" y="-14140"/>
            <a:ext cx="8610600" cy="1600200"/>
          </a:xfrm>
        </p:spPr>
        <p:txBody>
          <a:bodyPr>
            <a:normAutofit fontScale="90000"/>
            <a:scene3d>
              <a:camera prst="orthographicFront"/>
              <a:lightRig rig="soft" dir="t">
                <a:rot lat="0" lon="0" rev="10800000"/>
              </a:lightRig>
            </a:scene3d>
            <a:sp3d>
              <a:bevelT w="27940" h="12700"/>
              <a:contourClr>
                <a:srgbClr val="DDDDDD"/>
              </a:contourClr>
            </a:sp3d>
          </a:bodyPr>
          <a:lstStyle/>
          <a:p>
            <a:pPr marL="0" indent="3175" fontAlgn="t"/>
            <a:r>
              <a:rPr lang="en-US" b="1" dirty="0" smtClean="0">
                <a:ln>
                  <a:solidFill>
                    <a:srgbClr val="660033"/>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Walking in Yahusha’s Footsteps is </a:t>
            </a:r>
            <a:r>
              <a:rPr lang="en-US" b="1" dirty="0">
                <a:ln>
                  <a:solidFill>
                    <a:srgbClr val="660033"/>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the best place to </a:t>
            </a:r>
            <a:r>
              <a:rPr lang="en-US" b="1" dirty="0" smtClean="0">
                <a:ln>
                  <a:solidFill>
                    <a:srgbClr val="660033"/>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walk!</a:t>
            </a:r>
            <a:endParaRPr lang="en-US" b="1" dirty="0">
              <a:ln>
                <a:solidFill>
                  <a:srgbClr val="660033"/>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endParaRPr>
          </a:p>
        </p:txBody>
      </p:sp>
      <p:sp>
        <p:nvSpPr>
          <p:cNvPr id="3" name="Content Placeholder 2"/>
          <p:cNvSpPr>
            <a:spLocks noGrp="1"/>
          </p:cNvSpPr>
          <p:nvPr>
            <p:ph idx="4294967295"/>
          </p:nvPr>
        </p:nvSpPr>
        <p:spPr>
          <a:xfrm>
            <a:off x="304800" y="1600200"/>
            <a:ext cx="8686800" cy="4267200"/>
          </a:xfrm>
          <a:noFill/>
          <a:ln>
            <a:noFill/>
          </a:ln>
          <a:effectLst/>
        </p:spPr>
        <p:txBody>
          <a:bodyPr>
            <a:normAutofit lnSpcReduction="10000"/>
          </a:bodyPr>
          <a:lstStyle/>
          <a:p>
            <a:pPr marL="457200" indent="-457200">
              <a:lnSpc>
                <a:spcPct val="120000"/>
              </a:lnSpc>
              <a:buFont typeface="+mj-lt"/>
              <a:buAutoNum type="arabicPeriod"/>
            </a:pP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“Follow me!”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This phrase is given 19 times in the New Testament – 18 are Yahusha’s words.    Does following Yahusha mean we don’t follow His instructions as given </a:t>
            </a:r>
            <a:b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b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by Moses?</a:t>
            </a:r>
          </a:p>
          <a:p>
            <a:pPr marL="457200" indent="-457200">
              <a:lnSpc>
                <a:spcPct val="120000"/>
              </a:lnSpc>
              <a:buFont typeface="+mj-lt"/>
              <a:buAutoNum type="arabicPeriod"/>
            </a:pP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Yahusha said: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“What did Moses command you?”  </a:t>
            </a:r>
            <a:r>
              <a:rPr lang="en-US" b="1" dirty="0" smtClean="0">
                <a:ln w="1905">
                  <a:solidFill>
                    <a:srgbClr val="660033"/>
                  </a:solidFill>
                </a:ln>
                <a:solidFill>
                  <a:schemeClr val="bg1"/>
                </a:solidFill>
                <a:effectLst>
                  <a:innerShdw blurRad="69850" dist="43180" dir="5400000">
                    <a:srgbClr val="000000">
                      <a:alpha val="65000"/>
                    </a:srgbClr>
                  </a:innerShdw>
                </a:effectLst>
              </a:rPr>
              <a:t>[Mark 10:3]</a:t>
            </a:r>
            <a:r>
              <a:rPr lang="en-US" dirty="0" smtClean="0">
                <a:ln>
                  <a:solidFill>
                    <a:srgbClr val="660033"/>
                  </a:solidFill>
                </a:ln>
                <a:solidFill>
                  <a:schemeClr val="bg1"/>
                </a:solidFill>
                <a:effectLst>
                  <a:glow rad="114300">
                    <a:schemeClr val="tx1">
                      <a:alpha val="76000"/>
                    </a:schemeClr>
                  </a:glow>
                  <a:outerShdw blurRad="38100" dist="38100" dir="2700000" algn="tl">
                    <a:srgbClr val="000000">
                      <a:alpha val="43137"/>
                    </a:srgbClr>
                  </a:outerShdw>
                </a:effectLst>
              </a:rPr>
              <a:t> </a:t>
            </a:r>
            <a:r>
              <a:rPr lang="en-US" dirty="0">
                <a:ln>
                  <a:solidFill>
                    <a:srgbClr val="660033"/>
                  </a:solidFill>
                </a:ln>
                <a:solidFill>
                  <a:schemeClr val="bg1"/>
                </a:solidFill>
                <a:effectLst>
                  <a:glow rad="114300">
                    <a:schemeClr val="tx1">
                      <a:alpha val="76000"/>
                    </a:schemeClr>
                  </a:glow>
                  <a:outerShdw blurRad="38100" dist="38100" dir="2700000" algn="tl">
                    <a:srgbClr val="000000">
                      <a:alpha val="43137"/>
                    </a:srgbClr>
                  </a:outerShdw>
                </a:effectLst>
              </a:rPr>
              <a:t>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“If you believe Moses you would believe me.”  </a:t>
            </a:r>
            <a:r>
              <a:rPr lang="en-US" b="1" dirty="0" smtClean="0">
                <a:ln w="1905">
                  <a:solidFill>
                    <a:srgbClr val="660033"/>
                  </a:solidFill>
                </a:ln>
                <a:solidFill>
                  <a:schemeClr val="bg1"/>
                </a:solidFill>
                <a:effectLst>
                  <a:innerShdw blurRad="69850" dist="43180" dir="5400000">
                    <a:srgbClr val="000000">
                      <a:alpha val="65000"/>
                    </a:srgbClr>
                  </a:innerShdw>
                </a:effectLst>
              </a:rPr>
              <a:t>[John 5:46]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“Did not Moses give you the law, yet </a:t>
            </a:r>
            <a:r>
              <a:rPr lang="en-US" dirty="0" smtClean="0">
                <a:solidFill>
                  <a:srgbClr val="FF00FF"/>
                </a:solidFill>
                <a:effectLst>
                  <a:glow rad="114300">
                    <a:schemeClr val="tx1">
                      <a:alpha val="76000"/>
                    </a:schemeClr>
                  </a:glow>
                  <a:outerShdw blurRad="38100" dist="38100" dir="2700000" algn="tl">
                    <a:srgbClr val="000000">
                      <a:alpha val="43137"/>
                    </a:srgbClr>
                  </a:outerShdw>
                </a:effectLst>
              </a:rPr>
              <a:t>none of you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keep it?”  </a:t>
            </a:r>
            <a:b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b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  </a:t>
            </a:r>
            <a:r>
              <a:rPr lang="en-US" b="1" dirty="0" smtClean="0">
                <a:ln w="1905">
                  <a:solidFill>
                    <a:srgbClr val="660033"/>
                  </a:solidFill>
                </a:ln>
                <a:solidFill>
                  <a:schemeClr val="bg1"/>
                </a:solidFill>
                <a:effectLst>
                  <a:innerShdw blurRad="69850" dist="43180" dir="5400000">
                    <a:srgbClr val="000000">
                      <a:alpha val="65000"/>
                    </a:srgbClr>
                  </a:innerShdw>
                </a:effectLst>
              </a:rPr>
              <a:t>[John 7:19]</a:t>
            </a:r>
          </a:p>
          <a:p>
            <a:pPr marL="457200" indent="-457200">
              <a:lnSpc>
                <a:spcPct val="120000"/>
              </a:lnSpc>
              <a:buFont typeface="+mj-lt"/>
              <a:buAutoNum type="arabicPeriod"/>
            </a:pP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Is ‘Calendar’ Part of the Law?</a:t>
            </a:r>
            <a:r>
              <a:rPr lang="en-US" b="1"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“Three times in a year thou shalt </a:t>
            </a:r>
            <a:r>
              <a:rPr lang="en-US" u="sng"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KEEP</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 a feast unto me.” </a:t>
            </a:r>
            <a:r>
              <a:rPr lang="en-US" b="1" dirty="0" smtClean="0">
                <a:ln w="1905">
                  <a:solidFill>
                    <a:srgbClr val="660033"/>
                  </a:solidFill>
                </a:ln>
                <a:solidFill>
                  <a:schemeClr val="bg1"/>
                </a:solidFill>
                <a:effectLst>
                  <a:innerShdw blurRad="69850" dist="43180" dir="5400000">
                    <a:srgbClr val="000000">
                      <a:alpha val="65000"/>
                    </a:srgbClr>
                  </a:innerShdw>
                </a:effectLst>
              </a:rPr>
              <a:t>[</a:t>
            </a:r>
            <a:r>
              <a:rPr lang="en-US" b="1" dirty="0" err="1" smtClean="0">
                <a:ln w="1905">
                  <a:solidFill>
                    <a:srgbClr val="660033"/>
                  </a:solidFill>
                </a:ln>
                <a:solidFill>
                  <a:schemeClr val="bg1"/>
                </a:solidFill>
                <a:effectLst>
                  <a:innerShdw blurRad="69850" dist="43180" dir="5400000">
                    <a:srgbClr val="000000">
                      <a:alpha val="65000"/>
                    </a:srgbClr>
                  </a:innerShdw>
                </a:effectLst>
              </a:rPr>
              <a:t>Exo</a:t>
            </a:r>
            <a:r>
              <a:rPr lang="en-US" b="1" dirty="0" smtClean="0">
                <a:ln w="1905">
                  <a:solidFill>
                    <a:srgbClr val="660033"/>
                  </a:solidFill>
                </a:ln>
                <a:solidFill>
                  <a:schemeClr val="bg1"/>
                </a:solidFill>
                <a:effectLst>
                  <a:innerShdw blurRad="69850" dist="43180" dir="5400000">
                    <a:srgbClr val="000000">
                      <a:alpha val="65000"/>
                    </a:srgbClr>
                  </a:innerShdw>
                </a:effectLst>
              </a:rPr>
              <a:t> 23:14]</a:t>
            </a:r>
            <a:endParaRPr lang="en-US" b="1" dirty="0">
              <a:ln w="1905">
                <a:solidFill>
                  <a:srgbClr val="660033"/>
                </a:solidFill>
              </a:ln>
              <a:solidFill>
                <a:schemeClr val="bg1"/>
              </a:solidFill>
              <a:effectLst>
                <a:glow rad="114300">
                  <a:schemeClr val="tx1">
                    <a:alpha val="76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6017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72000"/>
          </a:xfrm>
        </p:spPr>
        <p:txBody>
          <a:bodyPr>
            <a:normAutofit lnSpcReduction="10000"/>
          </a:bodyPr>
          <a:lstStyle/>
          <a:p>
            <a:pPr lvl="0"/>
            <a:r>
              <a:rPr lang="en-US" sz="3600" b="1" dirty="0" smtClean="0"/>
              <a:t>Yahusha </a:t>
            </a:r>
          </a:p>
          <a:p>
            <a:pPr lvl="0"/>
            <a:r>
              <a:rPr lang="en-US" sz="3600" b="1" dirty="0" smtClean="0"/>
              <a:t>The precious Scriptures</a:t>
            </a:r>
          </a:p>
          <a:p>
            <a:pPr lvl="0"/>
            <a:r>
              <a:rPr lang="en-US" sz="3600" b="1" dirty="0" smtClean="0"/>
              <a:t>Every single person who has: </a:t>
            </a:r>
          </a:p>
          <a:p>
            <a:pPr lvl="1">
              <a:buClr>
                <a:srgbClr val="7030A0"/>
              </a:buClr>
              <a:buFont typeface="Wingdings" pitchFamily="2" charset="2"/>
              <a:buChar char="Ø"/>
            </a:pPr>
            <a:r>
              <a:rPr lang="en-US" sz="3600" b="1" dirty="0" smtClean="0"/>
              <a:t>Asked questions</a:t>
            </a:r>
          </a:p>
          <a:p>
            <a:pPr lvl="1">
              <a:buClr>
                <a:srgbClr val="7030A0"/>
              </a:buClr>
              <a:buFont typeface="Wingdings" pitchFamily="2" charset="2"/>
              <a:buChar char="Ø"/>
            </a:pPr>
            <a:r>
              <a:rPr lang="en-US" sz="3600" b="1" dirty="0" smtClean="0"/>
              <a:t>Made comments</a:t>
            </a:r>
          </a:p>
          <a:p>
            <a:pPr lvl="1">
              <a:buClr>
                <a:srgbClr val="7030A0"/>
              </a:buClr>
              <a:buFont typeface="Wingdings" pitchFamily="2" charset="2"/>
              <a:buChar char="Ø"/>
            </a:pPr>
            <a:r>
              <a:rPr lang="en-US" sz="3600" b="1" dirty="0" smtClean="0"/>
              <a:t>Studied </a:t>
            </a:r>
          </a:p>
          <a:p>
            <a:pPr lvl="1">
              <a:buClr>
                <a:srgbClr val="7030A0"/>
              </a:buClr>
              <a:buFont typeface="Wingdings" pitchFamily="2" charset="2"/>
              <a:buChar char="Ø"/>
            </a:pPr>
            <a:r>
              <a:rPr lang="en-US" sz="3600" b="1" dirty="0" smtClean="0"/>
              <a:t>Proof read </a:t>
            </a:r>
          </a:p>
          <a:p>
            <a:pPr lvl="1">
              <a:buClr>
                <a:srgbClr val="7030A0"/>
              </a:buClr>
              <a:buFont typeface="Wingdings" pitchFamily="2" charset="2"/>
              <a:buChar char="Ø"/>
            </a:pPr>
            <a:endParaRPr lang="en-US"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12</a:t>
            </a:fld>
            <a:endParaRPr lang="en-US" sz="1800" dirty="0"/>
          </a:p>
        </p:txBody>
      </p:sp>
      <p:sp>
        <p:nvSpPr>
          <p:cNvPr id="2" name="Title 1"/>
          <p:cNvSpPr>
            <a:spLocks noGrp="1"/>
          </p:cNvSpPr>
          <p:nvPr>
            <p:ph type="title"/>
          </p:nvPr>
        </p:nvSpPr>
        <p:spPr>
          <a:xfrm>
            <a:off x="228600" y="0"/>
            <a:ext cx="8686800" cy="1252728"/>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Beth Gives Special Thanks To …</a:t>
            </a:r>
            <a:endParaRPr lang="en-US" b="1" spc="150" dirty="0">
              <a:ln w="11430"/>
              <a:solidFill>
                <a:srgbClr val="F8F8F8"/>
              </a:solidFill>
              <a:effectLst>
                <a:outerShdw blurRad="25400" algn="tl" rotWithShape="0">
                  <a:srgbClr val="000000">
                    <a:alpha val="43000"/>
                  </a:srgbClr>
                </a:outerShdw>
              </a:effectLst>
            </a:endParaRPr>
          </a:p>
        </p:txBody>
      </p:sp>
      <p:pic>
        <p:nvPicPr>
          <p:cNvPr id="3074" name="Picture 2" descr="C:\Users\Rae\Desktop\Small_group_overhead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3804245"/>
            <a:ext cx="3430559" cy="279626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3075" name="Picture 3" descr="C:\Users\Rae\Desktop\bible ol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1371600"/>
            <a:ext cx="2355850" cy="18288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09774" y="6400800"/>
            <a:ext cx="1161826" cy="365125"/>
          </a:xfrm>
        </p:spPr>
        <p:txBody>
          <a:bodyPr/>
          <a:lstStyle/>
          <a:p>
            <a:fld id="{2C483DBC-9F3F-4995-8876-E5EF69BB8F1F}" type="slidenum">
              <a:rPr lang="en-US" sz="1800" b="1" smtClean="0">
                <a:solidFill>
                  <a:schemeClr val="tx1">
                    <a:lumMod val="75000"/>
                    <a:lumOff val="25000"/>
                  </a:schemeClr>
                </a:solidFill>
              </a:rPr>
              <a:pPr/>
              <a:t>120</a:t>
            </a:fld>
            <a:endParaRPr lang="en-US" sz="1800" b="1" dirty="0">
              <a:solidFill>
                <a:schemeClr val="tx1">
                  <a:lumMod val="75000"/>
                  <a:lumOff val="25000"/>
                </a:schemeClr>
              </a:solidFill>
            </a:endParaRPr>
          </a:p>
        </p:txBody>
      </p:sp>
      <p:sp>
        <p:nvSpPr>
          <p:cNvPr id="3" name="Content Placeholder 2"/>
          <p:cNvSpPr>
            <a:spLocks noGrp="1"/>
          </p:cNvSpPr>
          <p:nvPr>
            <p:ph idx="4294967295"/>
          </p:nvPr>
        </p:nvSpPr>
        <p:spPr>
          <a:xfrm>
            <a:off x="3124200" y="1905001"/>
            <a:ext cx="5638800" cy="4267200"/>
          </a:xfrm>
          <a:solidFill>
            <a:schemeClr val="accent5">
              <a:lumMod val="20000"/>
              <a:lumOff val="80000"/>
              <a:alpha val="41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457200" indent="-457200">
              <a:lnSpc>
                <a:spcPct val="120000"/>
              </a:lnSpc>
              <a:buFont typeface="+mj-lt"/>
              <a:buAutoNum type="arabicPeriod" startAt="4"/>
            </a:pP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Yahusha’s Covenant Calendar </a:t>
            </a:r>
            <a:b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b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is found between the pages of </a:t>
            </a:r>
            <a:b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br>
            <a:r>
              <a:rPr lang="en-US" sz="2800" b="1" dirty="0" smtClean="0">
                <a:ln w="1905">
                  <a:solidFill>
                    <a:schemeClr val="accent6">
                      <a:lumMod val="20000"/>
                      <a:lumOff val="80000"/>
                    </a:schemeClr>
                  </a:solidFill>
                </a:ln>
                <a:solidFill>
                  <a:srgbClr val="660033"/>
                </a:solidFill>
                <a:effectLst>
                  <a:innerShdw blurRad="69850" dist="43180" dir="5400000">
                    <a:srgbClr val="000000">
                      <a:alpha val="65000"/>
                    </a:srgbClr>
                  </a:innerShdw>
                </a:effectLst>
              </a:rPr>
              <a:t>Gen 1:1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to </a:t>
            </a:r>
            <a:r>
              <a:rPr lang="en-US" sz="2800" b="1" dirty="0" err="1" smtClean="0">
                <a:ln w="1905">
                  <a:solidFill>
                    <a:schemeClr val="accent6">
                      <a:lumMod val="20000"/>
                      <a:lumOff val="80000"/>
                    </a:schemeClr>
                  </a:solidFill>
                </a:ln>
                <a:solidFill>
                  <a:srgbClr val="660033"/>
                </a:solidFill>
                <a:effectLst>
                  <a:innerShdw blurRad="69850" dist="43180" dir="5400000">
                    <a:srgbClr val="000000">
                      <a:alpha val="65000"/>
                    </a:srgbClr>
                  </a:innerShdw>
                </a:effectLst>
              </a:rPr>
              <a:t>Exo</a:t>
            </a:r>
            <a:r>
              <a:rPr lang="en-US" sz="2800" b="1" dirty="0" smtClean="0">
                <a:ln w="1905">
                  <a:solidFill>
                    <a:schemeClr val="accent6">
                      <a:lumMod val="20000"/>
                      <a:lumOff val="80000"/>
                    </a:schemeClr>
                  </a:solidFill>
                </a:ln>
                <a:solidFill>
                  <a:srgbClr val="660033"/>
                </a:solidFill>
                <a:effectLst>
                  <a:innerShdw blurRad="69850" dist="43180" dir="5400000">
                    <a:srgbClr val="000000">
                      <a:alpha val="65000"/>
                    </a:srgbClr>
                  </a:innerShdw>
                </a:effectLst>
              </a:rPr>
              <a:t> 24:11;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ratified by His </a:t>
            </a:r>
            <a:b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b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own blood on His Passover festival.</a:t>
            </a:r>
          </a:p>
          <a:p>
            <a:pPr marL="457200" indent="-457200">
              <a:lnSpc>
                <a:spcPct val="120000"/>
              </a:lnSpc>
              <a:buFont typeface="+mj-lt"/>
              <a:buAutoNum type="arabicPeriod" startAt="4"/>
            </a:pP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Yahusha’s Covenant Calendar Commands are easy </a:t>
            </a: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for those </a:t>
            </a:r>
            <a:b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b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who desire to follow them.     </a:t>
            </a:r>
            <a:b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br>
            <a:r>
              <a:rPr lang="en-US" dirty="0" smtClean="0">
                <a:solidFill>
                  <a:schemeClr val="accent5">
                    <a:lumMod val="20000"/>
                    <a:lumOff val="80000"/>
                  </a:schemeClr>
                </a:solidFill>
                <a:effectLst>
                  <a:glow rad="114300">
                    <a:schemeClr val="tx1">
                      <a:alpha val="76000"/>
                    </a:schemeClr>
                  </a:glow>
                  <a:outerShdw blurRad="38100" dist="38100" dir="2700000" algn="tl">
                    <a:srgbClr val="000000">
                      <a:alpha val="43137"/>
                    </a:srgbClr>
                  </a:outerShdw>
                </a:effectLst>
              </a:rPr>
              <a:t>     </a:t>
            </a:r>
            <a:r>
              <a:rPr lang="en-US" dirty="0" smtClean="0">
                <a:solidFill>
                  <a:schemeClr val="accent5">
                    <a:lumMod val="60000"/>
                    <a:lumOff val="40000"/>
                  </a:schemeClr>
                </a:solidFill>
                <a:effectLst>
                  <a:glow rad="114300">
                    <a:schemeClr val="tx1">
                      <a:alpha val="76000"/>
                    </a:schemeClr>
                  </a:glow>
                  <a:outerShdw blurRad="38100" dist="38100" dir="2700000" algn="tl">
                    <a:srgbClr val="000000">
                      <a:alpha val="43137"/>
                    </a:srgbClr>
                  </a:outerShdw>
                </a:effectLst>
              </a:rPr>
              <a:t>He Said:</a:t>
            </a:r>
            <a:r>
              <a:rPr lang="en-US" b="1" dirty="0" smtClean="0">
                <a:solidFill>
                  <a:schemeClr val="accent5">
                    <a:lumMod val="60000"/>
                    <a:lumOff val="40000"/>
                  </a:schemeClr>
                </a:solidFill>
                <a:effectLst>
                  <a:glow rad="114300">
                    <a:schemeClr val="tx1">
                      <a:alpha val="76000"/>
                    </a:schemeClr>
                  </a:glow>
                  <a:outerShdw blurRad="38100" dist="38100" dir="2700000" algn="tl">
                    <a:srgbClr val="000000">
                      <a:alpha val="43137"/>
                    </a:srgbClr>
                  </a:outerShdw>
                </a:effectLst>
              </a:rPr>
              <a:t>  </a:t>
            </a: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“For </a:t>
            </a:r>
            <a:r>
              <a:rPr lang="en-US" b="1" dirty="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my yoke </a:t>
            </a: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is </a:t>
            </a:r>
            <a:r>
              <a:rPr lang="en-US" b="1" dirty="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easy, </a:t>
            </a: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
            </a:r>
            <a:b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b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and </a:t>
            </a:r>
            <a:r>
              <a:rPr lang="en-US" b="1" dirty="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my burden is </a:t>
            </a:r>
            <a:r>
              <a:rPr lang="en-US" b="1" dirty="0" smtClean="0">
                <a:solidFill>
                  <a:schemeClr val="accent6">
                    <a:lumMod val="40000"/>
                    <a:lumOff val="60000"/>
                  </a:schemeClr>
                </a:solidFill>
                <a:effectLst>
                  <a:glow rad="114300">
                    <a:schemeClr val="tx1">
                      <a:alpha val="76000"/>
                    </a:schemeClr>
                  </a:glow>
                  <a:outerShdw blurRad="38100" dist="38100" dir="2700000" algn="tl">
                    <a:srgbClr val="000000">
                      <a:alpha val="43137"/>
                    </a:srgbClr>
                  </a:outerShdw>
                </a:effectLst>
              </a:rPr>
              <a:t>light.” </a:t>
            </a:r>
            <a:r>
              <a:rPr lang="en-US" b="1" dirty="0" smtClean="0">
                <a:ln w="1905"/>
                <a:solidFill>
                  <a:schemeClr val="bg1"/>
                </a:solidFill>
                <a:effectLst>
                  <a:innerShdw blurRad="69850" dist="43180" dir="5400000">
                    <a:srgbClr val="000000">
                      <a:alpha val="65000"/>
                    </a:srgbClr>
                  </a:innerShdw>
                </a:effectLst>
              </a:rPr>
              <a:t>  </a:t>
            </a:r>
            <a:r>
              <a:rPr lang="en-US" b="1" dirty="0" smtClean="0">
                <a:ln w="1905">
                  <a:solidFill>
                    <a:srgbClr val="660033"/>
                  </a:solidFill>
                </a:ln>
                <a:solidFill>
                  <a:schemeClr val="bg1"/>
                </a:solidFill>
                <a:effectLst>
                  <a:innerShdw blurRad="69850" dist="43180" dir="5400000">
                    <a:srgbClr val="000000">
                      <a:alpha val="65000"/>
                    </a:srgbClr>
                  </a:innerShdw>
                </a:effectLst>
              </a:rPr>
              <a:t>[Matt 11:3o]</a:t>
            </a:r>
            <a:endParaRPr lang="en-US" b="1" dirty="0">
              <a:ln w="1905">
                <a:solidFill>
                  <a:srgbClr val="660033"/>
                </a:solidFill>
              </a:ln>
              <a:solidFill>
                <a:schemeClr val="bg1"/>
              </a:solidFill>
              <a:effectLst>
                <a:glow rad="114300">
                  <a:schemeClr val="tx1">
                    <a:alpha val="76000"/>
                  </a:schemeClr>
                </a:glow>
                <a:outerShdw blurRad="38100" dist="38100" dir="2700000" algn="tl">
                  <a:srgbClr val="000000">
                    <a:alpha val="43137"/>
                  </a:srgbClr>
                </a:outerShdw>
              </a:effectLst>
            </a:endParaRPr>
          </a:p>
        </p:txBody>
      </p:sp>
      <p:sp>
        <p:nvSpPr>
          <p:cNvPr id="5" name="Title 1"/>
          <p:cNvSpPr txBox="1">
            <a:spLocks/>
          </p:cNvSpPr>
          <p:nvPr/>
        </p:nvSpPr>
        <p:spPr>
          <a:xfrm>
            <a:off x="-152400" y="1524000"/>
            <a:ext cx="3048000" cy="1752600"/>
          </a:xfrm>
          <a:prstGeom prst="rect">
            <a:avLst/>
          </a:prstGeom>
        </p:spPr>
        <p:txBody>
          <a:bodyPr vert="horz" lIns="91440" tIns="45720" rIns="91440" bIns="45720" rtlCol="0" anchor="ctr">
            <a:normAutofit fontScale="90000" lnSpcReduction="10000"/>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3175" fontAlgn="t"/>
            <a:r>
              <a:rPr lang="en-US" b="1" dirty="0" smtClean="0">
                <a:ln>
                  <a:solidFill>
                    <a:srgbClr val="005392"/>
                  </a:solid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He said, “</a:t>
            </a:r>
            <a:r>
              <a:rPr lang="en-US" b="1" dirty="0" smtClean="0">
                <a:ln>
                  <a:solidFill>
                    <a:srgbClr val="005392"/>
                  </a:solidFill>
                </a:ln>
                <a:solidFill>
                  <a:schemeClr val="accent6">
                    <a:lumMod val="40000"/>
                    <a:lumOff val="60000"/>
                  </a:schemeClr>
                </a:solid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Follow me!</a:t>
            </a:r>
            <a:r>
              <a:rPr lang="en-US" b="1" dirty="0" smtClean="0">
                <a:ln>
                  <a:solidFill>
                    <a:srgbClr val="005392"/>
                  </a:solid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a:t>
            </a:r>
            <a:endParaRPr lang="en-US" b="1" dirty="0">
              <a:ln>
                <a:solidFill>
                  <a:srgbClr val="005392"/>
                </a:solidFill>
              </a:ln>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endParaRPr>
          </a:p>
        </p:txBody>
      </p:sp>
      <p:sp>
        <p:nvSpPr>
          <p:cNvPr id="6" name="Title 1"/>
          <p:cNvSpPr txBox="1">
            <a:spLocks/>
          </p:cNvSpPr>
          <p:nvPr/>
        </p:nvSpPr>
        <p:spPr>
          <a:xfrm>
            <a:off x="2590800" y="-14140"/>
            <a:ext cx="6553200" cy="1600200"/>
          </a:xfrm>
          <a:prstGeom prst="rect">
            <a:avLst/>
          </a:prstGeom>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3175" fontAlgn="t"/>
            <a:r>
              <a:rPr lang="en-US" b="1" dirty="0" smtClean="0">
                <a:ln>
                  <a:solidFill>
                    <a:srgbClr val="660033"/>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Keep Walking in </a:t>
            </a:r>
            <a:br>
              <a:rPr lang="en-US" b="1" dirty="0" smtClean="0">
                <a:ln>
                  <a:solidFill>
                    <a:srgbClr val="660033"/>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br>
            <a:r>
              <a:rPr lang="en-US" b="1" dirty="0" smtClean="0">
                <a:ln>
                  <a:solidFill>
                    <a:srgbClr val="660033"/>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rPr>
              <a:t>Yahusha’s Footsteps!</a:t>
            </a:r>
            <a:endParaRPr lang="en-US" b="1" dirty="0">
              <a:ln>
                <a:solidFill>
                  <a:srgbClr val="660033"/>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reflection blurRad="6350" stA="55000" endA="300" endPos="45500" dir="5400000" sy="-100000" algn="bl" rotWithShape="0"/>
              </a:effectLst>
              <a:latin typeface="Cooper Black" pitchFamily="18" charset="0"/>
            </a:endParaRPr>
          </a:p>
        </p:txBody>
      </p:sp>
      <p:sp>
        <p:nvSpPr>
          <p:cNvPr id="7" name="Rectangle 6"/>
          <p:cNvSpPr/>
          <p:nvPr/>
        </p:nvSpPr>
        <p:spPr>
          <a:xfrm>
            <a:off x="0" y="5410200"/>
            <a:ext cx="3048136"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solidFill>
                  <a:schemeClr val="accent6">
                    <a:lumMod val="75000"/>
                  </a:schemeClr>
                </a:solidFill>
                <a:effectLst>
                  <a:glow rad="139700">
                    <a:schemeClr val="bg1">
                      <a:alpha val="56000"/>
                    </a:schemeClr>
                  </a:glow>
                  <a:outerShdw blurRad="50800" dist="39000" dir="5460000" algn="tl">
                    <a:srgbClr val="000000">
                      <a:alpha val="38000"/>
                    </a:srgbClr>
                  </a:outerShdw>
                </a:effectLst>
                <a:latin typeface="Edwardian Script ITC" pitchFamily="66" charset="0"/>
              </a:rPr>
              <a:t>The</a:t>
            </a: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bg1">
                      <a:alpha val="56000"/>
                    </a:schemeClr>
                  </a:glow>
                  <a:outerShdw blurRad="50800" dist="39000" dir="5460000" algn="tl">
                    <a:srgbClr val="000000">
                      <a:alpha val="38000"/>
                    </a:srgbClr>
                  </a:outerShdw>
                </a:effectLst>
                <a:latin typeface="Edwardian Script ITC" pitchFamily="66" charset="0"/>
              </a:rPr>
              <a:t> </a:t>
            </a:r>
            <a:r>
              <a:rPr lang="en-US" sz="6600" b="1" cap="none" spc="0" dirty="0" smtClean="0">
                <a:ln w="11430"/>
                <a:solidFill>
                  <a:schemeClr val="accent6">
                    <a:lumMod val="75000"/>
                  </a:schemeClr>
                </a:solidFill>
                <a:effectLst>
                  <a:glow rad="139700">
                    <a:schemeClr val="bg1">
                      <a:alpha val="56000"/>
                    </a:schemeClr>
                  </a:glow>
                  <a:outerShdw blurRad="50800" dist="39000" dir="5460000" algn="tl">
                    <a:srgbClr val="000000">
                      <a:alpha val="38000"/>
                    </a:srgbClr>
                  </a:outerShdw>
                </a:effectLst>
                <a:latin typeface="Edwardian Script ITC" pitchFamily="66" charset="0"/>
              </a:rPr>
              <a:t>End</a:t>
            </a:r>
            <a:endParaRPr lang="en-US" sz="6600" b="1" cap="none" spc="0" dirty="0">
              <a:ln w="11430"/>
              <a:solidFill>
                <a:schemeClr val="accent6">
                  <a:lumMod val="75000"/>
                </a:schemeClr>
              </a:solidFill>
              <a:effectLst>
                <a:glow rad="139700">
                  <a:schemeClr val="bg1">
                    <a:alpha val="56000"/>
                  </a:schemeClr>
                </a:glow>
                <a:outerShdw blurRad="50800" dist="39000" dir="5460000" algn="tl">
                  <a:srgbClr val="000000">
                    <a:alpha val="38000"/>
                  </a:srgbClr>
                </a:outerShdw>
              </a:effectLst>
              <a:latin typeface="Edwardian Script ITC" pitchFamily="66" charset="0"/>
            </a:endParaRPr>
          </a:p>
        </p:txBody>
      </p:sp>
      <p:sp>
        <p:nvSpPr>
          <p:cNvPr id="8" name="Slide Number Placeholder 3"/>
          <p:cNvSpPr txBox="1">
            <a:spLocks/>
          </p:cNvSpPr>
          <p:nvPr/>
        </p:nvSpPr>
        <p:spPr>
          <a:xfrm>
            <a:off x="3810000" y="6458310"/>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483DBC-9F3F-4995-8876-E5EF69BB8F1F}" type="slidenum">
              <a:rPr lang="en-US" sz="2000" smtClean="0">
                <a:solidFill>
                  <a:schemeClr val="bg1"/>
                </a:solidFill>
              </a:rPr>
              <a:pPr/>
              <a:t>120</a:t>
            </a:fld>
            <a:endParaRPr lang="en-US" sz="1800" dirty="0">
              <a:solidFill>
                <a:schemeClr val="bg1"/>
              </a:solidFill>
            </a:endParaRPr>
          </a:p>
        </p:txBody>
      </p:sp>
    </p:spTree>
    <p:extLst>
      <p:ext uri="{BB962C8B-B14F-4D97-AF65-F5344CB8AC3E}">
        <p14:creationId xmlns:p14="http://schemas.microsoft.com/office/powerpoint/2010/main" val="392584407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8"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483DBC-9F3F-4995-8876-E5EF69BB8F1F}" type="slidenum">
              <a:rPr lang="en-US" smtClean="0"/>
              <a:pPr/>
              <a:t>121</a:t>
            </a:fld>
            <a:endParaRPr lang="en-US" dirty="0"/>
          </a:p>
        </p:txBody>
      </p:sp>
      <p:sp>
        <p:nvSpPr>
          <p:cNvPr id="3" name="Rectangle 2"/>
          <p:cNvSpPr/>
          <p:nvPr/>
        </p:nvSpPr>
        <p:spPr>
          <a:xfrm>
            <a:off x="381000" y="3871947"/>
            <a:ext cx="8330886"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t>Send your Questions </a:t>
            </a:r>
            <a:b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br>
            <a:r>
              <a:rPr lang="en-US" sz="4400" b="1" dirty="0" smtClean="0">
                <a:ln w="11430"/>
                <a:solidFill>
                  <a:srgbClr val="7030A0"/>
                </a:solidFill>
                <a:effectLst>
                  <a:glow rad="127000">
                    <a:schemeClr val="bg1"/>
                  </a:glow>
                  <a:outerShdw blurRad="50800" dist="39000" dir="5460000" algn="tl">
                    <a:srgbClr val="000000">
                      <a:alpha val="38000"/>
                    </a:srgbClr>
                  </a:outerShdw>
                </a:effectLst>
                <a:latin typeface="Segoe Print" pitchFamily="2" charset="0"/>
              </a:rPr>
              <a:t>&amp; Comments to:</a:t>
            </a:r>
            <a:endParaRPr lang="en-US" sz="4400" b="1" dirty="0">
              <a:ln w="11430"/>
              <a:solidFill>
                <a:srgbClr val="7030A0"/>
              </a:solidFill>
              <a:effectLst>
                <a:glow rad="127000">
                  <a:schemeClr val="bg1"/>
                </a:glow>
                <a:outerShdw blurRad="50800" dist="39000" dir="5460000" algn="tl">
                  <a:srgbClr val="000000">
                    <a:alpha val="38000"/>
                  </a:srgbClr>
                </a:outerShdw>
              </a:effectLst>
              <a:latin typeface="Segoe Print" pitchFamily="2" charset="0"/>
            </a:endParaRPr>
          </a:p>
        </p:txBody>
      </p:sp>
      <p:sp>
        <p:nvSpPr>
          <p:cNvPr id="4" name="Title 4"/>
          <p:cNvSpPr txBox="1">
            <a:spLocks/>
          </p:cNvSpPr>
          <p:nvPr/>
        </p:nvSpPr>
        <p:spPr>
          <a:xfrm>
            <a:off x="681832" y="5105399"/>
            <a:ext cx="7780336" cy="810093"/>
          </a:xfrm>
          <a:prstGeom prst="rect">
            <a:avLst/>
          </a:prstGeom>
        </p:spPr>
        <p:txBody>
          <a:bodyPr vert="horz" lIns="91440" tIns="45720" rIns="91440" bIns="45720" rtlCol="0" anchor="b" anchorCtr="0">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b="1" dirty="0" smtClean="0">
                <a:ln w="11430"/>
                <a:solidFill>
                  <a:schemeClr val="accent5"/>
                </a:solidFill>
                <a:effectLst>
                  <a:outerShdw blurRad="50800" dist="39000" dir="5460000" algn="tl">
                    <a:srgbClr val="000000">
                      <a:alpha val="38000"/>
                    </a:srgbClr>
                  </a:outerShdw>
                </a:effectLst>
                <a:latin typeface="Segoe Print" pitchFamily="2" charset="0"/>
              </a:rPr>
              <a:t>questions@studythecalendar.com </a:t>
            </a:r>
            <a:endParaRPr lang="en-US" b="1" dirty="0">
              <a:ln w="11430"/>
              <a:solidFill>
                <a:schemeClr val="accent5"/>
              </a:solidFill>
              <a:effectLst>
                <a:outerShdw blurRad="50800" dist="39000" dir="5460000" algn="tl">
                  <a:srgbClr val="000000">
                    <a:alpha val="38000"/>
                  </a:srgbClr>
                </a:outerShdw>
              </a:effectLst>
              <a:latin typeface="Segoe Print" pitchFamily="2" charset="0"/>
            </a:endParaRPr>
          </a:p>
        </p:txBody>
      </p:sp>
      <p:sp>
        <p:nvSpPr>
          <p:cNvPr id="5" name="Rectangle 4"/>
          <p:cNvSpPr/>
          <p:nvPr/>
        </p:nvSpPr>
        <p:spPr>
          <a:xfrm>
            <a:off x="228600" y="381000"/>
            <a:ext cx="8686800" cy="20005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effectLst>
                  <a:outerShdw blurRad="50800" dist="39000" dir="5460000" algn="tl">
                    <a:srgbClr val="000000">
                      <a:alpha val="38000"/>
                    </a:srgbClr>
                  </a:outerShdw>
                </a:effectLst>
                <a:latin typeface="Segoe Print" pitchFamily="2" charset="0"/>
              </a:rPr>
              <a:t>Thank you for listening!</a:t>
            </a:r>
          </a:p>
          <a:p>
            <a:pPr algn="ctr"/>
            <a:endParaRPr lang="en-US" sz="3600" b="1" dirty="0">
              <a:ln w="11430"/>
              <a:solidFill>
                <a:srgbClr val="7030A0"/>
              </a:solidFill>
              <a:effectLst>
                <a:outerShdw blurRad="50800" dist="39000" dir="5460000" algn="tl">
                  <a:srgbClr val="000000">
                    <a:alpha val="38000"/>
                  </a:srgbClr>
                </a:outerShdw>
              </a:effectLst>
              <a:latin typeface="Segoe Print" pitchFamily="2" charset="0"/>
            </a:endParaRPr>
          </a:p>
          <a:p>
            <a:pPr algn="ctr"/>
            <a:r>
              <a:rPr lang="en-US" sz="4400" b="1" dirty="0" smtClean="0">
                <a:ln w="11430"/>
                <a:solidFill>
                  <a:srgbClr val="7030A0"/>
                </a:solidFill>
                <a:effectLst>
                  <a:outerShdw blurRad="50800" dist="39000" dir="5460000" algn="tl">
                    <a:srgbClr val="000000">
                      <a:alpha val="38000"/>
                    </a:srgbClr>
                  </a:outerShdw>
                </a:effectLst>
                <a:latin typeface="Segoe Print" pitchFamily="2" charset="0"/>
              </a:rPr>
              <a:t>And remember:</a:t>
            </a:r>
            <a:endParaRPr lang="en-US" sz="4400" b="1" dirty="0">
              <a:ln w="11430"/>
              <a:solidFill>
                <a:srgbClr val="7030A0"/>
              </a:solidFill>
              <a:effectLst>
                <a:outerShdw blurRad="50800" dist="39000" dir="5460000" algn="tl">
                  <a:srgbClr val="000000">
                    <a:alpha val="38000"/>
                  </a:srgbClr>
                </a:outerShdw>
              </a:effectLst>
              <a:latin typeface="Segoe Print" pitchFamily="2" charset="0"/>
            </a:endParaRPr>
          </a:p>
        </p:txBody>
      </p:sp>
      <p:pic>
        <p:nvPicPr>
          <p:cNvPr id="6" name="Picture 2" descr="C:\Users\Rae\Desktop\Grammar Art\email mouse best.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381000" y="4131098"/>
            <a:ext cx="1384277" cy="100221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itle 4"/>
          <p:cNvSpPr txBox="1">
            <a:spLocks/>
          </p:cNvSpPr>
          <p:nvPr/>
        </p:nvSpPr>
        <p:spPr>
          <a:xfrm>
            <a:off x="750096" y="5919192"/>
            <a:ext cx="7780336" cy="426014"/>
          </a:xfrm>
          <a:prstGeom prst="rect">
            <a:avLst/>
          </a:prstGeom>
        </p:spPr>
        <p:txBody>
          <a:bodyPr vert="horz" lIns="91440" tIns="45720" rIns="91440" bIns="45720" rtlCol="0" anchor="b" anchorCtr="0">
            <a:normAutofit fontScale="9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lgn="ctr"/>
            <a:r>
              <a:rPr lang="en-US" sz="2800" b="1" dirty="0" smtClean="0">
                <a:ln w="11430"/>
                <a:solidFill>
                  <a:schemeClr val="accent6">
                    <a:lumMod val="75000"/>
                  </a:schemeClr>
                </a:solidFill>
                <a:effectLst>
                  <a:outerShdw blurRad="50800" dist="39000" dir="5460000" algn="tl">
                    <a:srgbClr val="000000">
                      <a:alpha val="38000"/>
                    </a:srgbClr>
                  </a:outerShdw>
                </a:effectLst>
                <a:latin typeface="Segoe Print" pitchFamily="2" charset="0"/>
              </a:rPr>
              <a:t>www.studythecalendar.com </a:t>
            </a:r>
            <a:endParaRPr lang="en-US" sz="2800" b="1" dirty="0">
              <a:ln w="11430"/>
              <a:solidFill>
                <a:schemeClr val="accent6">
                  <a:lumMod val="75000"/>
                </a:schemeClr>
              </a:solidFill>
              <a:effectLst>
                <a:outerShdw blurRad="50800" dist="39000" dir="5460000" algn="tl">
                  <a:srgbClr val="000000">
                    <a:alpha val="38000"/>
                  </a:srgbClr>
                </a:outerShdw>
              </a:effectLst>
              <a:latin typeface="Segoe Print" pitchFamily="2" charset="0"/>
            </a:endParaRPr>
          </a:p>
        </p:txBody>
      </p:sp>
      <p:sp>
        <p:nvSpPr>
          <p:cNvPr id="8" name="Slide Number Placeholder 3"/>
          <p:cNvSpPr txBox="1">
            <a:spLocks/>
          </p:cNvSpPr>
          <p:nvPr/>
        </p:nvSpPr>
        <p:spPr>
          <a:xfrm>
            <a:off x="3810000" y="6458310"/>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483DBC-9F3F-4995-8876-E5EF69BB8F1F}" type="slidenum">
              <a:rPr lang="en-US" sz="2000" smtClean="0">
                <a:solidFill>
                  <a:schemeClr val="bg1"/>
                </a:solidFill>
              </a:rPr>
              <a:pPr/>
              <a:t>121</a:t>
            </a:fld>
            <a:endParaRPr lang="en-US" sz="1800" dirty="0">
              <a:solidFill>
                <a:schemeClr val="bg1"/>
              </a:solidFill>
            </a:endParaRPr>
          </a:p>
        </p:txBody>
      </p:sp>
      <p:sp>
        <p:nvSpPr>
          <p:cNvPr id="9" name="Rectangle 8"/>
          <p:cNvSpPr/>
          <p:nvPr/>
        </p:nvSpPr>
        <p:spPr>
          <a:xfrm rot="21153567">
            <a:off x="6371552" y="5832276"/>
            <a:ext cx="304813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99FF"/>
                </a:solidFill>
                <a:effectLst>
                  <a:outerShdw blurRad="50800" dist="39000" dir="5460000" algn="tl">
                    <a:srgbClr val="000000">
                      <a:alpha val="38000"/>
                    </a:srgbClr>
                  </a:outerShdw>
                </a:effectLst>
                <a:latin typeface="Edwardian Script ITC" pitchFamily="66" charset="0"/>
              </a:rPr>
              <a:t>Shalom!</a:t>
            </a:r>
            <a:endParaRPr lang="en-US" sz="5400" b="1" cap="none" spc="0" dirty="0">
              <a:ln w="11430"/>
              <a:solidFill>
                <a:srgbClr val="FF99FF"/>
              </a:solidFill>
              <a:effectLst>
                <a:outerShdw blurRad="50800" dist="39000" dir="5460000" algn="tl">
                  <a:srgbClr val="000000">
                    <a:alpha val="38000"/>
                  </a:srgbClr>
                </a:outerShdw>
              </a:effectLst>
              <a:latin typeface="Edwardian Script ITC" pitchFamily="66" charset="0"/>
            </a:endParaRPr>
          </a:p>
        </p:txBody>
      </p:sp>
    </p:spTree>
    <p:extLst>
      <p:ext uri="{BB962C8B-B14F-4D97-AF65-F5344CB8AC3E}">
        <p14:creationId xmlns:p14="http://schemas.microsoft.com/office/powerpoint/2010/main" val="261166466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13</a:t>
            </a:fld>
            <a:endParaRPr lang="en-US" sz="1800" dirty="0"/>
          </a:p>
        </p:txBody>
      </p:sp>
      <p:sp>
        <p:nvSpPr>
          <p:cNvPr id="3" name="Content Placeholder 2"/>
          <p:cNvSpPr>
            <a:spLocks noGrp="1"/>
          </p:cNvSpPr>
          <p:nvPr>
            <p:ph idx="4294967295"/>
          </p:nvPr>
        </p:nvSpPr>
        <p:spPr>
          <a:xfrm>
            <a:off x="381000" y="1600200"/>
            <a:ext cx="8694737" cy="4800600"/>
          </a:xfrm>
        </p:spPr>
        <p:txBody>
          <a:bodyPr>
            <a:normAutofit fontScale="92500" lnSpcReduction="20000"/>
          </a:bodyPr>
          <a:lstStyle/>
          <a:p>
            <a:pPr marL="457200" lvl="0" indent="-457200">
              <a:buFont typeface="+mj-lt"/>
              <a:buAutoNum type="arabicPeriod"/>
            </a:pPr>
            <a:r>
              <a:rPr lang="en-US" b="1" dirty="0" smtClean="0"/>
              <a:t>Feb 2010:  Questions on “When A Day Begins.”</a:t>
            </a:r>
          </a:p>
          <a:p>
            <a:pPr marL="457200" lvl="0" indent="-457200">
              <a:buFont typeface="+mj-lt"/>
              <a:buAutoNum type="arabicPeriod"/>
            </a:pPr>
            <a:r>
              <a:rPr lang="en-US" b="1" dirty="0" smtClean="0"/>
              <a:t>Spring 2013:  Questions on the moon month (Deut 4 &amp; 17).</a:t>
            </a:r>
          </a:p>
          <a:p>
            <a:pPr marL="457200" lvl="0" indent="-457200">
              <a:buFont typeface="+mj-lt"/>
              <a:buAutoNum type="arabicPeriod"/>
            </a:pPr>
            <a:r>
              <a:rPr lang="en-US" b="1" dirty="0" smtClean="0"/>
              <a:t>Winter 2015:  Year start can’t be married to the moon month.</a:t>
            </a:r>
          </a:p>
          <a:p>
            <a:pPr marL="457200" lvl="0" indent="-457200">
              <a:buFont typeface="+mj-lt"/>
              <a:buAutoNum type="arabicPeriod"/>
            </a:pPr>
            <a:r>
              <a:rPr lang="en-US" b="1" dirty="0" smtClean="0"/>
              <a:t>Spring 2016:  Year start connected to tequfah/equinox, not moon.</a:t>
            </a:r>
          </a:p>
          <a:p>
            <a:pPr marL="457200" lvl="0" indent="-457200">
              <a:buFont typeface="+mj-lt"/>
              <a:buAutoNum type="arabicPeriod"/>
            </a:pPr>
            <a:r>
              <a:rPr lang="en-US" b="1" dirty="0" smtClean="0"/>
              <a:t>Summer 2016:  </a:t>
            </a:r>
            <a:r>
              <a:rPr lang="en-US" b="1" dirty="0"/>
              <a:t>T</a:t>
            </a:r>
            <a:r>
              <a:rPr lang="en-US" b="1" dirty="0" smtClean="0"/>
              <a:t>he moon is not tied to the festal month.</a:t>
            </a:r>
          </a:p>
          <a:p>
            <a:pPr marL="457200" lvl="0" indent="-457200">
              <a:buFont typeface="+mj-lt"/>
              <a:buAutoNum type="arabicPeriod"/>
            </a:pPr>
            <a:r>
              <a:rPr lang="en-US" b="1" dirty="0" smtClean="0"/>
              <a:t>Fall 2017:  Yahuah has 2 types of months; [festal month is counted from Day 1 of creation; the moon month is counted from the 4</a:t>
            </a:r>
            <a:r>
              <a:rPr lang="en-US" b="1" baseline="30000" dirty="0" smtClean="0"/>
              <a:t>th</a:t>
            </a:r>
            <a:r>
              <a:rPr lang="en-US" b="1" dirty="0" smtClean="0"/>
              <a:t> day and follows phase changes; the moon is never “</a:t>
            </a:r>
            <a:r>
              <a:rPr lang="en-US" b="1" dirty="0" err="1" smtClean="0"/>
              <a:t>chodesh</a:t>
            </a:r>
            <a:r>
              <a:rPr lang="en-US" b="1" dirty="0" smtClean="0"/>
              <a:t>.”]</a:t>
            </a:r>
          </a:p>
          <a:p>
            <a:pPr marL="457200" indent="-457200">
              <a:buFont typeface="+mj-lt"/>
              <a:buAutoNum type="arabicPeriod"/>
            </a:pPr>
            <a:r>
              <a:rPr lang="en-US" b="1" dirty="0" smtClean="0"/>
              <a:t>2018:  Not possible for any phase of the moon to determine the month or year; Tanach history of the 2 main ‘no gods.’</a:t>
            </a:r>
          </a:p>
          <a:p>
            <a:pPr marL="457200" indent="-457200">
              <a:buFont typeface="+mj-lt"/>
              <a:buAutoNum type="arabicPeriod"/>
            </a:pPr>
            <a:r>
              <a:rPr lang="en-US" b="1" dirty="0" smtClean="0"/>
              <a:t>2018:  Tanach history bears out the ‘no god’ that takes priority </a:t>
            </a:r>
            <a:r>
              <a:rPr lang="en-US" b="1" dirty="0"/>
              <a:t>is the moon goddess in the Old Testament </a:t>
            </a:r>
            <a:r>
              <a:rPr lang="en-US" b="1" dirty="0" smtClean="0"/>
              <a:t>through to </a:t>
            </a:r>
            <a:r>
              <a:rPr lang="en-US" b="1" dirty="0"/>
              <a:t>today. </a:t>
            </a:r>
            <a:endParaRPr lang="en-US" b="1" dirty="0" smtClean="0"/>
          </a:p>
          <a:p>
            <a:pPr marL="457200" lvl="0" indent="-457200">
              <a:buFont typeface="+mj-lt"/>
              <a:buAutoNum type="arabicPeriod"/>
            </a:pPr>
            <a:r>
              <a:rPr lang="en-US" b="1" dirty="0" smtClean="0">
                <a:solidFill>
                  <a:srgbClr val="C00000"/>
                </a:solidFill>
              </a:rPr>
              <a:t>Mar 20/19:  </a:t>
            </a:r>
            <a:r>
              <a:rPr lang="en-US" b="1" dirty="0" smtClean="0"/>
              <a:t>More fine-tuning on the year-start – to track not only the shadow, but use more information from the Mazzaroth. </a:t>
            </a:r>
          </a:p>
          <a:p>
            <a:pPr marL="457200" lvl="0" indent="-457200">
              <a:buFont typeface="+mj-lt"/>
              <a:buAutoNum type="arabicPeriod"/>
            </a:pPr>
            <a:r>
              <a:rPr lang="en-US" b="1" dirty="0" smtClean="0">
                <a:solidFill>
                  <a:srgbClr val="C00000"/>
                </a:solidFill>
              </a:rPr>
              <a:t>What’s next after all this? </a:t>
            </a:r>
          </a:p>
          <a:p>
            <a:endParaRPr lang="en-US" dirty="0"/>
          </a:p>
        </p:txBody>
      </p:sp>
      <p:sp>
        <p:nvSpPr>
          <p:cNvPr id="2" name="Title 1"/>
          <p:cNvSpPr>
            <a:spLocks noGrp="1"/>
          </p:cNvSpPr>
          <p:nvPr>
            <p:ph type="title" idx="4294967295"/>
          </p:nvPr>
        </p:nvSpPr>
        <p:spPr>
          <a:xfrm>
            <a:off x="228600" y="76200"/>
            <a:ext cx="8686800" cy="881062"/>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Covenant Calendar Journey</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4102418" y="685800"/>
            <a:ext cx="504158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chemeClr val="accent5">
                      <a:lumMod val="75000"/>
                    </a:schemeClr>
                  </a:solidFill>
                </a:ln>
                <a:solidFill>
                  <a:srgbClr val="FFC000"/>
                </a:solidFill>
                <a:effectLst>
                  <a:outerShdw blurRad="50800" dist="39000" dir="5460000" algn="tl">
                    <a:srgbClr val="000000">
                      <a:alpha val="38000"/>
                    </a:srgbClr>
                  </a:outerShdw>
                </a:effectLst>
                <a:latin typeface="Forte" pitchFamily="66" charset="0"/>
              </a:rPr>
              <a:t>Flint for </a:t>
            </a:r>
            <a:r>
              <a:rPr lang="en-US" sz="4400" b="1" cap="none" spc="0" dirty="0" smtClean="0">
                <a:ln w="11430">
                  <a:solidFill>
                    <a:schemeClr val="accent5">
                      <a:lumMod val="75000"/>
                    </a:schemeClr>
                  </a:solidFill>
                </a:ln>
                <a:solidFill>
                  <a:srgbClr val="7030A0"/>
                </a:solidFill>
                <a:effectLst>
                  <a:outerShdw blurRad="50800" dist="39000" dir="5460000" algn="tl">
                    <a:srgbClr val="000000">
                      <a:alpha val="38000"/>
                    </a:srgbClr>
                  </a:outerShdw>
                </a:effectLst>
                <a:latin typeface="Forte" pitchFamily="66" charset="0"/>
              </a:rPr>
              <a:t>The Rock</a:t>
            </a:r>
            <a:endParaRPr lang="en-US" sz="4400" b="1" cap="none" spc="0" dirty="0">
              <a:ln w="11430">
                <a:solidFill>
                  <a:schemeClr val="accent5">
                    <a:lumMod val="75000"/>
                  </a:schemeClr>
                </a:solidFill>
              </a:ln>
              <a:solidFill>
                <a:srgbClr val="7030A0"/>
              </a:solidFill>
              <a:effectLst>
                <a:outerShdw blurRad="50800" dist="39000" dir="5460000" algn="tl">
                  <a:srgbClr val="000000">
                    <a:alpha val="38000"/>
                  </a:srgbClr>
                </a:outerShdw>
              </a:effectLst>
            </a:endParaRP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86800" cy="3886200"/>
          </a:xfrm>
        </p:spPr>
        <p:txBody>
          <a:bodyPr>
            <a:normAutofit fontScale="92500"/>
          </a:bodyPr>
          <a:lstStyle/>
          <a:p>
            <a:pPr marL="0" lvl="0" indent="0">
              <a:buNone/>
            </a:pPr>
            <a:r>
              <a:rPr lang="en-US" b="1" dirty="0" smtClean="0">
                <a:solidFill>
                  <a:srgbClr val="7030A0"/>
                </a:solidFill>
              </a:rPr>
              <a:t>Around Dec 2018 this is Beth’s understanding:</a:t>
            </a:r>
          </a:p>
          <a:p>
            <a:pPr lvl="0"/>
            <a:r>
              <a:rPr lang="en-US" b="1" dirty="0" smtClean="0"/>
              <a:t>12 </a:t>
            </a:r>
            <a:r>
              <a:rPr lang="en-US" b="1" dirty="0" err="1" smtClean="0"/>
              <a:t>chodesh</a:t>
            </a:r>
            <a:r>
              <a:rPr lang="en-US" b="1" dirty="0" smtClean="0"/>
              <a:t> &lt;months&gt; shown in Scripture.</a:t>
            </a:r>
          </a:p>
          <a:p>
            <a:pPr lvl="0"/>
            <a:r>
              <a:rPr lang="en-US" b="1" dirty="0" smtClean="0"/>
              <a:t>Could the 12 </a:t>
            </a:r>
            <a:r>
              <a:rPr lang="en-US" b="1" dirty="0" err="1" smtClean="0"/>
              <a:t>chodesh</a:t>
            </a:r>
            <a:r>
              <a:rPr lang="en-US" b="1" dirty="0" smtClean="0"/>
              <a:t> be connected to the 12 constellations?</a:t>
            </a:r>
          </a:p>
          <a:p>
            <a:pPr lvl="0"/>
            <a:r>
              <a:rPr lang="en-US" b="1" dirty="0" smtClean="0"/>
              <a:t>That would mean:  beginning each </a:t>
            </a:r>
            <a:r>
              <a:rPr lang="en-US" b="1" dirty="0" err="1" smtClean="0"/>
              <a:t>chodesh</a:t>
            </a:r>
            <a:r>
              <a:rPr lang="en-US" b="1" dirty="0" smtClean="0"/>
              <a:t> with the sun’s entry into each individual constellation.</a:t>
            </a:r>
          </a:p>
          <a:p>
            <a:pPr lvl="0"/>
            <a:r>
              <a:rPr lang="en-US" b="1" dirty="0" smtClean="0"/>
              <a:t>Key problem - each </a:t>
            </a:r>
            <a:r>
              <a:rPr lang="en-US" b="1" dirty="0" err="1" smtClean="0"/>
              <a:t>Chodesh</a:t>
            </a:r>
            <a:r>
              <a:rPr lang="en-US" b="1" dirty="0" smtClean="0"/>
              <a:t> month would vary in length because the sun’s path through each constellation is not exactly 30 days each.</a:t>
            </a:r>
          </a:p>
          <a:p>
            <a:pPr lvl="0"/>
            <a:r>
              <a:rPr lang="en-US" b="1" dirty="0" smtClean="0"/>
              <a:t>Gathered results from Stellarium – based in Jerusalem, facing east, calculating sunrise, numbering of the main stars in each constellation, etc.  (This 12 hr. assignment failed miserably.)</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14</a:t>
            </a:fld>
            <a:endParaRPr lang="en-US" sz="1800" dirty="0"/>
          </a:p>
        </p:txBody>
      </p:sp>
      <p:sp>
        <p:nvSpPr>
          <p:cNvPr id="2" name="Title 1"/>
          <p:cNvSpPr>
            <a:spLocks noGrp="1"/>
          </p:cNvSpPr>
          <p:nvPr>
            <p:ph type="title"/>
          </p:nvPr>
        </p:nvSpPr>
        <p:spPr>
          <a:xfrm>
            <a:off x="457200" y="338327"/>
            <a:ext cx="8229600" cy="1324521"/>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Beth’s Calendar Journey</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1</a:t>
            </a:r>
            <a:r>
              <a:rPr lang="en-US" b="1" spc="150" baseline="30000" dirty="0" smtClean="0">
                <a:ln w="11430"/>
                <a:solidFill>
                  <a:srgbClr val="F8F8F8"/>
                </a:solidFill>
                <a:effectLst>
                  <a:outerShdw blurRad="25400" algn="tl" rotWithShape="0">
                    <a:srgbClr val="000000">
                      <a:alpha val="43000"/>
                    </a:srgbClr>
                  </a:outerShdw>
                </a:effectLst>
              </a:rPr>
              <a:t>st</a:t>
            </a:r>
            <a:r>
              <a:rPr lang="en-US" b="1" spc="150" dirty="0" smtClean="0">
                <a:ln w="11430"/>
                <a:solidFill>
                  <a:srgbClr val="F8F8F8"/>
                </a:solidFill>
                <a:effectLst>
                  <a:outerShdw blurRad="25400" algn="tl" rotWithShape="0">
                    <a:srgbClr val="000000">
                      <a:alpha val="43000"/>
                    </a:srgbClr>
                  </a:outerShdw>
                </a:effectLst>
              </a:rPr>
              <a:t> Theory on </a:t>
            </a:r>
            <a:r>
              <a:rPr lang="en-US" b="1" spc="150" dirty="0" err="1" smtClean="0">
                <a:ln w="11430"/>
                <a:solidFill>
                  <a:srgbClr val="F8F8F8"/>
                </a:solidFill>
                <a:effectLst>
                  <a:outerShdw blurRad="25400" algn="tl" rotWithShape="0">
                    <a:srgbClr val="000000">
                      <a:alpha val="43000"/>
                    </a:srgbClr>
                  </a:outerShdw>
                </a:effectLst>
              </a:rPr>
              <a:t>Chodesh</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41148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sz="5300" b="1" spc="150" dirty="0" smtClean="0">
                <a:ln w="11430"/>
                <a:solidFill>
                  <a:srgbClr val="F8F8F8"/>
                </a:solidFill>
                <a:effectLst>
                  <a:outerShdw blurRad="25400" algn="tl" rotWithShape="0">
                    <a:srgbClr val="000000">
                      <a:alpha val="43000"/>
                    </a:srgbClr>
                  </a:outerShdw>
                </a:effectLst>
              </a:rPr>
              <a:t>Beth Encounters </a:t>
            </a:r>
            <a:br>
              <a:rPr lang="en-US" sz="5300" b="1" spc="150" dirty="0" smtClean="0">
                <a:ln w="11430"/>
                <a:solidFill>
                  <a:srgbClr val="F8F8F8"/>
                </a:solidFill>
                <a:effectLst>
                  <a:outerShdw blurRad="25400" algn="tl" rotWithShape="0">
                    <a:srgbClr val="000000">
                      <a:alpha val="43000"/>
                    </a:srgbClr>
                  </a:outerShdw>
                </a:effectLst>
              </a:rPr>
            </a:br>
            <a:r>
              <a:rPr lang="en-US" sz="5300" b="1" spc="150" dirty="0" smtClean="0">
                <a:ln w="11430"/>
                <a:solidFill>
                  <a:srgbClr val="F8F8F8"/>
                </a:solidFill>
                <a:effectLst>
                  <a:outerShdw blurRad="25400" algn="tl" rotWithShape="0">
                    <a:srgbClr val="000000">
                      <a:alpha val="43000"/>
                    </a:srgbClr>
                  </a:outerShdw>
                </a:effectLst>
              </a:rPr>
              <a:t>BREAK DOWN #1…</a:t>
            </a:r>
            <a:br>
              <a:rPr lang="en-US" sz="5300"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
            </a:r>
            <a:br>
              <a:rPr lang="en-US"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7030A0"/>
                </a:solidFill>
                <a:effectLst>
                  <a:outerShdw blurRad="25400" algn="tl" rotWithShape="0">
                    <a:srgbClr val="000000">
                      <a:alpha val="43000"/>
                    </a:srgbClr>
                  </a:outerShdw>
                </a:effectLst>
              </a:rPr>
              <a:t>Beth felt her 12 hrs. of research turned out with ridiculous results and that Yahuah would not use such a “wishy-washy” system for counting the festal calendar months through the Mazzaroth!</a:t>
            </a:r>
            <a:br>
              <a:rPr lang="en-US" sz="2800" b="1" spc="150" dirty="0" smtClean="0">
                <a:ln w="11430"/>
                <a:solidFill>
                  <a:srgbClr val="7030A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(Starting over with prayer!)</a:t>
            </a:r>
            <a:endParaRPr lang="en-US" sz="3600" b="1" spc="150" dirty="0">
              <a:ln w="11430"/>
              <a:solidFill>
                <a:srgbClr val="F8F8F8"/>
              </a:solidFill>
              <a:effectLst>
                <a:outerShdw blurRad="25400" algn="tl" rotWithShape="0">
                  <a:srgbClr val="000000">
                    <a:alpha val="43000"/>
                  </a:srgbClr>
                </a:outerShdw>
              </a:effectLst>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15</a:t>
            </a:fld>
            <a:endParaRPr lang="en-US" sz="1800" dirty="0"/>
          </a:p>
        </p:txBody>
      </p:sp>
      <p:pic>
        <p:nvPicPr>
          <p:cNvPr id="2050" name="Picture 2" descr="C:\Users\Rae\Desktop\time to p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4800600"/>
            <a:ext cx="3228975" cy="1623713"/>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2590800"/>
            <a:ext cx="7933267" cy="3535363"/>
          </a:xfrm>
        </p:spPr>
        <p:txBody>
          <a:bodyPr/>
          <a:lstStyle/>
          <a:p>
            <a:pPr lvl="0"/>
            <a:r>
              <a:rPr lang="en-US" sz="3200" b="1" dirty="0" smtClean="0"/>
              <a:t>Answered Prayer within 30 minutes!  </a:t>
            </a:r>
          </a:p>
          <a:p>
            <a:pPr lvl="0"/>
            <a:r>
              <a:rPr lang="en-US" sz="3200" b="1" dirty="0" smtClean="0"/>
              <a:t>Connecting with Becky C on Facebook.</a:t>
            </a:r>
          </a:p>
          <a:p>
            <a:pPr lvl="0"/>
            <a:r>
              <a:rPr lang="en-US" sz="3200" b="1" dirty="0" smtClean="0"/>
              <a:t>Found out Becky has been studying the same exact concern about “is the moon </a:t>
            </a:r>
            <a:r>
              <a:rPr lang="en-US" sz="3200" b="1" dirty="0" err="1" smtClean="0"/>
              <a:t>chodesh</a:t>
            </a:r>
            <a:r>
              <a:rPr lang="en-US" sz="3200" b="1" dirty="0" smtClean="0"/>
              <a:t> or not” just 2 weeks before.</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16</a:t>
            </a:fld>
            <a:endParaRPr lang="en-US" sz="1800" dirty="0"/>
          </a:p>
        </p:txBody>
      </p:sp>
      <p:sp>
        <p:nvSpPr>
          <p:cNvPr id="6" name="Title 1"/>
          <p:cNvSpPr txBox="1">
            <a:spLocks/>
          </p:cNvSpPr>
          <p:nvPr/>
        </p:nvSpPr>
        <p:spPr>
          <a:xfrm>
            <a:off x="457200" y="338328"/>
            <a:ext cx="8229600" cy="804672"/>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pc="150" dirty="0" smtClean="0">
                <a:ln w="11430"/>
                <a:solidFill>
                  <a:srgbClr val="F8F8F8"/>
                </a:solidFill>
                <a:effectLst>
                  <a:outerShdw blurRad="25400" algn="tl" rotWithShape="0">
                    <a:srgbClr val="000000">
                      <a:alpha val="43000"/>
                    </a:srgbClr>
                  </a:outerShdw>
                </a:effectLst>
              </a:rPr>
              <a:t>Beth’s 2</a:t>
            </a:r>
            <a:r>
              <a:rPr lang="en-US" b="1" spc="150" baseline="30000" dirty="0" smtClean="0">
                <a:ln w="11430"/>
                <a:solidFill>
                  <a:srgbClr val="F8F8F8"/>
                </a:solidFill>
                <a:effectLst>
                  <a:outerShdw blurRad="25400" algn="tl" rotWithShape="0">
                    <a:srgbClr val="000000">
                      <a:alpha val="43000"/>
                    </a:srgbClr>
                  </a:outerShdw>
                </a:effectLst>
              </a:rPr>
              <a:t>nd</a:t>
            </a:r>
            <a:r>
              <a:rPr lang="en-US" b="1" spc="150" dirty="0" smtClean="0">
                <a:ln w="11430"/>
                <a:solidFill>
                  <a:srgbClr val="F8F8F8"/>
                </a:solidFill>
                <a:effectLst>
                  <a:outerShdw blurRad="25400" algn="tl" rotWithShape="0">
                    <a:srgbClr val="000000">
                      <a:alpha val="43000"/>
                    </a:srgbClr>
                  </a:outerShdw>
                </a:effectLst>
              </a:rPr>
              <a:t> Theory on </a:t>
            </a:r>
            <a:r>
              <a:rPr lang="en-US" b="1" spc="150" dirty="0" err="1" smtClean="0">
                <a:ln w="11430"/>
                <a:solidFill>
                  <a:srgbClr val="F8F8F8"/>
                </a:solidFill>
                <a:effectLst>
                  <a:outerShdw blurRad="25400" algn="tl" rotWithShape="0">
                    <a:srgbClr val="000000">
                      <a:alpha val="43000"/>
                    </a:srgbClr>
                  </a:outerShdw>
                </a:effectLst>
              </a:rPr>
              <a:t>Chodesh</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057400"/>
            <a:ext cx="4724400" cy="4495800"/>
          </a:xfrm>
        </p:spPr>
        <p:txBody>
          <a:bodyPr>
            <a:normAutofit fontScale="92500"/>
            <a:scene3d>
              <a:camera prst="orthographicFront"/>
              <a:lightRig rig="threePt" dir="t"/>
            </a:scene3d>
            <a:sp3d extrusionH="57150">
              <a:bevelT w="38100" h="38100" prst="angle"/>
            </a:sp3d>
          </a:bodyPr>
          <a:lstStyle/>
          <a:p>
            <a:pPr>
              <a:buNone/>
            </a:pPr>
            <a:r>
              <a:rPr lang="en-US" sz="3600" b="1" dirty="0" smtClean="0">
                <a:solidFill>
                  <a:srgbClr val="7030A0"/>
                </a:solidFill>
              </a:rPr>
              <a:t>   Before Yahuah allowed Beth to go any further on studying His calendar, He insisted that she knew and understood what His Calendar </a:t>
            </a:r>
            <a:r>
              <a:rPr lang="en-US" sz="3600" b="1" dirty="0" smtClean="0">
                <a:solidFill>
                  <a:schemeClr val="accent5">
                    <a:lumMod val="75000"/>
                  </a:schemeClr>
                </a:solidFill>
              </a:rPr>
              <a:t>WASN’T!</a:t>
            </a:r>
            <a:endParaRPr lang="en-US" sz="3600" b="1" dirty="0" smtClean="0">
              <a:solidFill>
                <a:srgbClr val="7030A0"/>
              </a:solidFill>
            </a:endParaRPr>
          </a:p>
          <a:p>
            <a:pPr>
              <a:buNone/>
            </a:pPr>
            <a:r>
              <a:rPr lang="en-US" sz="3600" b="1" dirty="0" smtClean="0">
                <a:solidFill>
                  <a:srgbClr val="7030A0"/>
                </a:solidFill>
              </a:rPr>
              <a:t>   This is her journey.</a:t>
            </a:r>
          </a:p>
          <a:p>
            <a:pPr>
              <a:buNone/>
            </a:pP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17</a:t>
            </a:fld>
            <a:endParaRPr lang="en-US" sz="1800" dirty="0"/>
          </a:p>
        </p:txBody>
      </p:sp>
      <p:sp>
        <p:nvSpPr>
          <p:cNvPr id="2" name="Title 1"/>
          <p:cNvSpPr>
            <a:spLocks noGrp="1"/>
          </p:cNvSpPr>
          <p:nvPr>
            <p:ph type="title"/>
          </p:nvPr>
        </p:nvSpPr>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Finding Out What </a:t>
            </a:r>
            <a:r>
              <a:rPr lang="en-US" b="1" u="sng" spc="150" dirty="0" smtClean="0">
                <a:ln w="11430"/>
                <a:solidFill>
                  <a:srgbClr val="F8F8F8"/>
                </a:solidFill>
                <a:effectLst>
                  <a:outerShdw blurRad="25400" algn="tl" rotWithShape="0">
                    <a:srgbClr val="000000">
                      <a:alpha val="43000"/>
                    </a:srgbClr>
                  </a:outerShdw>
                </a:effectLst>
              </a:rPr>
              <a:t/>
            </a:r>
            <a:br>
              <a:rPr lang="en-US" b="1" u="sng" spc="150" dirty="0" smtClean="0">
                <a:ln w="11430"/>
                <a:solidFill>
                  <a:srgbClr val="F8F8F8"/>
                </a:solidFill>
                <a:effectLst>
                  <a:outerShdw blurRad="25400" algn="tl" rotWithShape="0">
                    <a:srgbClr val="000000">
                      <a:alpha val="43000"/>
                    </a:srgbClr>
                  </a:outerShdw>
                </a:effectLst>
              </a:rPr>
            </a:br>
            <a:r>
              <a:rPr lang="en-US" b="1" spc="150" dirty="0" err="1" smtClean="0">
                <a:ln w="11430"/>
                <a:solidFill>
                  <a:srgbClr val="F8F8F8"/>
                </a:solidFill>
                <a:effectLst>
                  <a:outerShdw blurRad="25400" algn="tl" rotWithShape="0">
                    <a:srgbClr val="000000">
                      <a:alpha val="43000"/>
                    </a:srgbClr>
                  </a:outerShdw>
                </a:effectLst>
              </a:rPr>
              <a:t>Yahuah’s</a:t>
            </a:r>
            <a:r>
              <a:rPr lang="en-US" b="1" spc="150" dirty="0" smtClean="0">
                <a:ln w="11430"/>
                <a:solidFill>
                  <a:srgbClr val="F8F8F8"/>
                </a:solidFill>
                <a:effectLst>
                  <a:outerShdw blurRad="25400" algn="tl" rotWithShape="0">
                    <a:srgbClr val="000000">
                      <a:alpha val="43000"/>
                    </a:srgbClr>
                  </a:outerShdw>
                </a:effectLst>
              </a:rPr>
              <a:t> Calendar </a:t>
            </a:r>
            <a:r>
              <a:rPr lang="en-US" b="1" spc="150" dirty="0" smtClean="0">
                <a:ln w="11430"/>
                <a:solidFill>
                  <a:srgbClr val="FFFF00"/>
                </a:solidFill>
                <a:effectLst>
                  <a:outerShdw blurRad="25400" algn="tl" rotWithShape="0">
                    <a:srgbClr val="000000">
                      <a:alpha val="43000"/>
                    </a:srgbClr>
                  </a:outerShdw>
                </a:effectLst>
              </a:rPr>
              <a:t>ISN’T!</a:t>
            </a:r>
            <a:endParaRPr lang="en-US" b="1" spc="150" dirty="0">
              <a:ln w="11430"/>
              <a:solidFill>
                <a:srgbClr val="FFFF00"/>
              </a:solidFill>
              <a:effectLst>
                <a:outerShdw blurRad="25400" algn="tl" rotWithShape="0">
                  <a:srgbClr val="000000">
                    <a:alpha val="43000"/>
                  </a:srgbClr>
                </a:outerShdw>
              </a:effectLst>
            </a:endParaRPr>
          </a:p>
        </p:txBody>
      </p:sp>
      <p:pic>
        <p:nvPicPr>
          <p:cNvPr id="1026" name="Picture 2" descr="C:\Users\Rae\Desktop\Oh the Moon jpe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2935589"/>
            <a:ext cx="4021138" cy="2261890"/>
          </a:xfrm>
          <a:prstGeom prst="roundRect">
            <a:avLst>
              <a:gd name="adj" fmla="val 8425"/>
            </a:avLst>
          </a:prstGeom>
          <a:ln>
            <a:noFill/>
          </a:ln>
          <a:effectLst>
            <a:outerShdw blurRad="190500" dist="228600" dir="2700000" algn="ctr">
              <a:srgbClr val="000000">
                <a:alpha val="30000"/>
              </a:srgbClr>
            </a:outerShdw>
            <a:reflection blurRad="6350" stA="50000" endA="300" endPos="38500" dist="50800" dir="5400000" sy="-100000" algn="bl" rotWithShape="0"/>
          </a:effectLst>
          <a:scene3d>
            <a:camera prst="obliqueTopRight"/>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nip Diagonal Corner Rectangle 5"/>
          <p:cNvSpPr/>
          <p:nvPr/>
        </p:nvSpPr>
        <p:spPr>
          <a:xfrm>
            <a:off x="5392738" y="5410200"/>
            <a:ext cx="2684462" cy="991731"/>
          </a:xfrm>
          <a:prstGeom prst="snip2Diag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All references to Covenant Calendar Studies are from </a:t>
            </a:r>
            <a:br>
              <a:rPr lang="en-US" sz="1600" b="1" cap="none" spc="0" dirty="0" smtClean="0">
                <a:ln w="1905"/>
                <a:solidFill>
                  <a:srgbClr val="660033"/>
                </a:solidFill>
                <a:effectLst>
                  <a:innerShdw blurRad="69850" dist="43180" dir="5400000">
                    <a:srgbClr val="000000">
                      <a:alpha val="65000"/>
                    </a:srgbClr>
                  </a:innerShdw>
                </a:effectLst>
              </a:rPr>
            </a:br>
            <a:r>
              <a:rPr lang="en-US" sz="1600" b="1" cap="none" spc="0" dirty="0" smtClean="0">
                <a:ln w="1905"/>
                <a:solidFill>
                  <a:srgbClr val="660033"/>
                </a:solidFill>
                <a:effectLst>
                  <a:innerShdw blurRad="69850" dist="43180" dir="5400000">
                    <a:srgbClr val="000000">
                      <a:alpha val="65000"/>
                    </a:srgbClr>
                  </a:innerShdw>
                </a:effectLst>
              </a:rPr>
              <a:t>Series 1 in 2018.</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53640"/>
            <a:ext cx="8229600" cy="3992563"/>
          </a:xfrm>
        </p:spPr>
        <p:txBody>
          <a:bodyPr>
            <a:normAutofit/>
          </a:bodyPr>
          <a:lstStyle/>
          <a:p>
            <a:r>
              <a:rPr lang="en-US" sz="2800" b="1" i="1" dirty="0" err="1" smtClean="0">
                <a:solidFill>
                  <a:srgbClr val="660033"/>
                </a:solidFill>
              </a:rPr>
              <a:t>Exo</a:t>
            </a:r>
            <a:r>
              <a:rPr lang="en-US" sz="2800" b="1" i="1" dirty="0" smtClean="0">
                <a:solidFill>
                  <a:srgbClr val="660033"/>
                </a:solidFill>
              </a:rPr>
              <a:t> 13:4  </a:t>
            </a:r>
            <a:r>
              <a:rPr lang="en-US" i="1" dirty="0" smtClean="0">
                <a:solidFill>
                  <a:srgbClr val="005392"/>
                </a:solidFill>
              </a:rPr>
              <a:t>Today, in the </a:t>
            </a:r>
            <a:r>
              <a:rPr lang="en-US" b="1" i="1" dirty="0" smtClean="0">
                <a:ln>
                  <a:solidFill>
                    <a:srgbClr val="002060"/>
                  </a:solidFill>
                </a:ln>
                <a:solidFill>
                  <a:srgbClr val="00B050"/>
                </a:solidFill>
              </a:rPr>
              <a:t>month of Abib</a:t>
            </a:r>
            <a:r>
              <a:rPr lang="en-US" i="1" dirty="0" smtClean="0">
                <a:ln>
                  <a:solidFill>
                    <a:srgbClr val="002060"/>
                  </a:solidFill>
                </a:ln>
                <a:solidFill>
                  <a:srgbClr val="00B050"/>
                </a:solidFill>
              </a:rPr>
              <a:t>, </a:t>
            </a:r>
            <a:r>
              <a:rPr lang="en-US" i="1" dirty="0" smtClean="0">
                <a:solidFill>
                  <a:srgbClr val="005392"/>
                </a:solidFill>
              </a:rPr>
              <a:t>you are going out.</a:t>
            </a:r>
            <a:endParaRPr lang="en-US" dirty="0" smtClean="0">
              <a:solidFill>
                <a:srgbClr val="005392"/>
              </a:solidFill>
            </a:endParaRPr>
          </a:p>
          <a:p>
            <a:pPr>
              <a:buNone/>
            </a:pPr>
            <a:endParaRPr lang="en-US" sz="1050" dirty="0" smtClean="0">
              <a:solidFill>
                <a:srgbClr val="005392"/>
              </a:solidFill>
            </a:endParaRPr>
          </a:p>
          <a:p>
            <a:r>
              <a:rPr lang="en-US" sz="2800" b="1" i="1" dirty="0" err="1" smtClean="0">
                <a:solidFill>
                  <a:srgbClr val="660033"/>
                </a:solidFill>
              </a:rPr>
              <a:t>Exo</a:t>
            </a:r>
            <a:r>
              <a:rPr lang="en-US" sz="2800" b="1" i="1" dirty="0" smtClean="0">
                <a:solidFill>
                  <a:srgbClr val="660033"/>
                </a:solidFill>
              </a:rPr>
              <a:t> 34:18  </a:t>
            </a:r>
            <a:r>
              <a:rPr lang="en-US" i="1" dirty="0" smtClean="0">
                <a:solidFill>
                  <a:srgbClr val="005392"/>
                </a:solidFill>
              </a:rPr>
              <a:t>“You shall keep the Feast of Unleavened Bread. Seven days you shall eat unleavened bread, as I commanded you, at the time appointed in the </a:t>
            </a:r>
            <a:r>
              <a:rPr lang="en-US" b="1" i="1" dirty="0" smtClean="0">
                <a:ln>
                  <a:solidFill>
                    <a:srgbClr val="002060"/>
                  </a:solidFill>
                </a:ln>
                <a:solidFill>
                  <a:srgbClr val="00B050"/>
                </a:solidFill>
              </a:rPr>
              <a:t>month Abib</a:t>
            </a:r>
            <a:r>
              <a:rPr lang="en-US" i="1" dirty="0" smtClean="0">
                <a:ln>
                  <a:solidFill>
                    <a:srgbClr val="002060"/>
                  </a:solidFill>
                </a:ln>
                <a:solidFill>
                  <a:srgbClr val="00B050"/>
                </a:solidFill>
              </a:rPr>
              <a:t>, </a:t>
            </a:r>
            <a:r>
              <a:rPr lang="en-US" i="1" dirty="0" smtClean="0">
                <a:solidFill>
                  <a:srgbClr val="005392"/>
                </a:solidFill>
              </a:rPr>
              <a:t>for in the </a:t>
            </a:r>
            <a:r>
              <a:rPr lang="en-US" b="1" i="1" dirty="0" smtClean="0">
                <a:ln>
                  <a:solidFill>
                    <a:srgbClr val="002060"/>
                  </a:solidFill>
                </a:ln>
                <a:solidFill>
                  <a:srgbClr val="00B050"/>
                </a:solidFill>
              </a:rPr>
              <a:t>month Abib</a:t>
            </a:r>
            <a:r>
              <a:rPr lang="en-US" i="1" dirty="0" smtClean="0">
                <a:ln>
                  <a:solidFill>
                    <a:srgbClr val="002060"/>
                  </a:solidFill>
                </a:ln>
                <a:solidFill>
                  <a:srgbClr val="005392"/>
                </a:solidFill>
              </a:rPr>
              <a:t> </a:t>
            </a:r>
            <a:r>
              <a:rPr lang="en-US" i="1" dirty="0" smtClean="0">
                <a:solidFill>
                  <a:srgbClr val="005392"/>
                </a:solidFill>
              </a:rPr>
              <a:t>you came out from Egypt.</a:t>
            </a:r>
            <a:endParaRPr lang="en-US" dirty="0" smtClean="0">
              <a:solidFill>
                <a:srgbClr val="005392"/>
              </a:solidFill>
            </a:endParaRPr>
          </a:p>
          <a:p>
            <a:pPr>
              <a:buNone/>
            </a:pPr>
            <a:endParaRPr lang="en-US" sz="1050" dirty="0" smtClean="0">
              <a:solidFill>
                <a:srgbClr val="005392"/>
              </a:solidFill>
            </a:endParaRPr>
          </a:p>
          <a:p>
            <a:r>
              <a:rPr lang="en-US" sz="2800" b="1" i="1" dirty="0" smtClean="0">
                <a:solidFill>
                  <a:srgbClr val="660033"/>
                </a:solidFill>
              </a:rPr>
              <a:t>Deut 16:1  </a:t>
            </a:r>
            <a:r>
              <a:rPr lang="en-US" i="1" dirty="0" smtClean="0">
                <a:solidFill>
                  <a:srgbClr val="005392"/>
                </a:solidFill>
              </a:rPr>
              <a:t>Observe the </a:t>
            </a:r>
            <a:r>
              <a:rPr lang="en-US" b="1" i="1" dirty="0" smtClean="0">
                <a:ln>
                  <a:solidFill>
                    <a:srgbClr val="002060"/>
                  </a:solidFill>
                </a:ln>
                <a:solidFill>
                  <a:srgbClr val="00B050"/>
                </a:solidFill>
              </a:rPr>
              <a:t>month of Abib </a:t>
            </a:r>
            <a:r>
              <a:rPr lang="en-US" i="1" dirty="0" smtClean="0">
                <a:solidFill>
                  <a:srgbClr val="005392"/>
                </a:solidFill>
              </a:rPr>
              <a:t>and keep the Passover to Yahuah your Elohim, for in the </a:t>
            </a:r>
            <a:r>
              <a:rPr lang="en-US" b="1" i="1" dirty="0" smtClean="0">
                <a:ln>
                  <a:solidFill>
                    <a:srgbClr val="002060"/>
                  </a:solidFill>
                </a:ln>
                <a:solidFill>
                  <a:srgbClr val="00B050"/>
                </a:solidFill>
              </a:rPr>
              <a:t>month of Abib </a:t>
            </a:r>
            <a:r>
              <a:rPr lang="en-US" i="1" dirty="0" smtClean="0">
                <a:solidFill>
                  <a:srgbClr val="005392"/>
                </a:solidFill>
              </a:rPr>
              <a:t>Yahuah your Elohim brought you out of Egypt by night.</a:t>
            </a:r>
            <a:endParaRPr lang="en-US" dirty="0" smtClean="0">
              <a:solidFill>
                <a:srgbClr val="005392"/>
              </a:solidFill>
            </a:endParaRP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18</a:t>
            </a:fld>
            <a:endParaRPr lang="en-US" sz="1800" dirty="0"/>
          </a:p>
        </p:txBody>
      </p:sp>
      <p:sp>
        <p:nvSpPr>
          <p:cNvPr id="2" name="Title 1"/>
          <p:cNvSpPr>
            <a:spLocks noGrp="1"/>
          </p:cNvSpPr>
          <p:nvPr>
            <p:ph type="title"/>
          </p:nvPr>
        </p:nvSpPr>
        <p:spPr>
          <a:xfrm>
            <a:off x="228600" y="338328"/>
            <a:ext cx="8686800" cy="1109472"/>
          </a:xfrm>
        </p:spPr>
        <p:txBody>
          <a:bodyPr>
            <a:no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rgbClr val="F8F8F8"/>
                </a:solidFill>
                <a:effectLst>
                  <a:outerShdw blurRad="25400" algn="tl" rotWithShape="0">
                    <a:srgbClr val="000000">
                      <a:alpha val="43000"/>
                    </a:srgbClr>
                  </a:outerShdw>
                </a:effectLst>
              </a:rPr>
              <a:t>#1  Festal Calendar </a:t>
            </a:r>
            <a:r>
              <a:rPr lang="en-US" sz="4000" b="1" u="sng" spc="150" dirty="0">
                <a:ln w="11430"/>
                <a:solidFill>
                  <a:srgbClr val="FFFF00"/>
                </a:solidFill>
                <a:effectLst>
                  <a:outerShdw blurRad="25400" algn="tl" rotWithShape="0">
                    <a:srgbClr val="000000">
                      <a:alpha val="43000"/>
                    </a:srgbClr>
                  </a:outerShdw>
                </a:effectLst>
              </a:rPr>
              <a:t>I</a:t>
            </a:r>
            <a:r>
              <a:rPr lang="en-US" sz="4000" b="1" u="sng" spc="150" dirty="0" smtClean="0">
                <a:ln w="11430"/>
                <a:solidFill>
                  <a:srgbClr val="FFFF00"/>
                </a:solidFill>
                <a:effectLst>
                  <a:outerShdw blurRad="25400" algn="tl" rotWithShape="0">
                    <a:srgbClr val="000000">
                      <a:alpha val="43000"/>
                    </a:srgbClr>
                  </a:outerShdw>
                </a:effectLst>
              </a:rPr>
              <a:t>sn’t</a:t>
            </a:r>
            <a:r>
              <a:rPr lang="en-US" sz="4000" b="1" spc="150" dirty="0" smtClean="0">
                <a:ln w="11430"/>
                <a:solidFill>
                  <a:srgbClr val="F8F8F8"/>
                </a:solidFill>
                <a:effectLst>
                  <a:outerShdw blurRad="25400" algn="tl" rotWithShape="0">
                    <a:srgbClr val="000000">
                      <a:alpha val="43000"/>
                    </a:srgbClr>
                  </a:outerShdw>
                </a:effectLst>
              </a:rPr>
              <a:t> Based </a:t>
            </a:r>
            <a:br>
              <a:rPr lang="en-US" sz="4000" b="1" spc="150" dirty="0" smtClean="0">
                <a:ln w="11430"/>
                <a:solidFill>
                  <a:srgbClr val="F8F8F8"/>
                </a:solidFill>
                <a:effectLst>
                  <a:outerShdw blurRad="25400" algn="tl" rotWithShape="0">
                    <a:srgbClr val="000000">
                      <a:alpha val="43000"/>
                    </a:srgbClr>
                  </a:outerShdw>
                </a:effectLst>
              </a:rPr>
            </a:br>
            <a:r>
              <a:rPr lang="en-US" sz="4000" b="1" spc="150" dirty="0" smtClean="0">
                <a:ln w="11430"/>
                <a:solidFill>
                  <a:srgbClr val="F8F8F8"/>
                </a:solidFill>
                <a:effectLst>
                  <a:outerShdw blurRad="25400" algn="tl" rotWithShape="0">
                    <a:srgbClr val="000000">
                      <a:alpha val="43000"/>
                    </a:srgbClr>
                  </a:outerShdw>
                </a:effectLst>
              </a:rPr>
              <a:t>on Abib Barley</a:t>
            </a:r>
            <a:endParaRPr lang="en-US" sz="48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6609080" y="5943600"/>
            <a:ext cx="162052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CC#12  </a:t>
            </a:r>
            <a:r>
              <a:rPr lang="en-US" sz="1600" b="1" cap="none" spc="0" dirty="0" err="1" smtClean="0">
                <a:ln w="1905"/>
                <a:solidFill>
                  <a:srgbClr val="660033"/>
                </a:solidFill>
                <a:effectLst>
                  <a:innerShdw blurRad="69850" dist="43180" dir="5400000">
                    <a:srgbClr val="000000">
                      <a:alpha val="65000"/>
                    </a:srgbClr>
                  </a:innerShdw>
                </a:effectLst>
              </a:rPr>
              <a:t>Equi</a:t>
            </a:r>
            <a:r>
              <a:rPr lang="en-US" sz="1600" b="1" cap="none" spc="0" dirty="0" smtClean="0">
                <a:ln w="1905"/>
                <a:solidFill>
                  <a:srgbClr val="660033"/>
                </a:solidFill>
                <a:effectLst>
                  <a:innerShdw blurRad="69850" dist="43180" dir="5400000">
                    <a:srgbClr val="000000">
                      <a:alpha val="65000"/>
                    </a:srgbClr>
                  </a:innerShdw>
                </a:effectLst>
              </a:rPr>
              <a:t>-LUX Deception</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19</a:t>
            </a:fld>
            <a:endParaRPr lang="en-US" sz="1800" dirty="0"/>
          </a:p>
        </p:txBody>
      </p:sp>
      <p:sp>
        <p:nvSpPr>
          <p:cNvPr id="3" name="Content Placeholder 2"/>
          <p:cNvSpPr>
            <a:spLocks noGrp="1"/>
          </p:cNvSpPr>
          <p:nvPr>
            <p:ph idx="4294967295"/>
          </p:nvPr>
        </p:nvSpPr>
        <p:spPr>
          <a:xfrm>
            <a:off x="152400" y="1295400"/>
            <a:ext cx="8839200" cy="5334000"/>
          </a:xfrm>
        </p:spPr>
        <p:txBody>
          <a:bodyPr>
            <a:normAutofit fontScale="62500" lnSpcReduction="20000"/>
          </a:bodyPr>
          <a:lstStyle/>
          <a:p>
            <a:pPr marL="0" indent="6350">
              <a:buNone/>
            </a:pPr>
            <a:r>
              <a:rPr lang="en-US" sz="3400" dirty="0" smtClean="0"/>
              <a:t>Clearly, Abib is a </a:t>
            </a:r>
            <a:r>
              <a:rPr lang="en-US" sz="3400" b="1" dirty="0" smtClean="0">
                <a:ln>
                  <a:solidFill>
                    <a:srgbClr val="002060"/>
                  </a:solidFill>
                </a:ln>
                <a:solidFill>
                  <a:srgbClr val="00B050"/>
                </a:solidFill>
              </a:rPr>
              <a:t>sign</a:t>
            </a:r>
            <a:r>
              <a:rPr lang="en-US" sz="3400" dirty="0" smtClean="0"/>
              <a:t> regarding Yahuah’s calendar.  </a:t>
            </a:r>
            <a:br>
              <a:rPr lang="en-US" sz="3400" dirty="0" smtClean="0"/>
            </a:br>
            <a:r>
              <a:rPr lang="en-US" sz="3400" dirty="0" smtClean="0"/>
              <a:t>However, it is a </a:t>
            </a:r>
            <a:r>
              <a:rPr lang="en-US" sz="3400" b="1" dirty="0" smtClean="0">
                <a:ln>
                  <a:solidFill>
                    <a:srgbClr val="002060"/>
                  </a:solidFill>
                </a:ln>
                <a:solidFill>
                  <a:srgbClr val="00B050"/>
                </a:solidFill>
              </a:rPr>
              <a:t>second</a:t>
            </a:r>
            <a:r>
              <a:rPr lang="en-US" sz="3400" dirty="0" smtClean="0">
                <a:ln>
                  <a:solidFill>
                    <a:srgbClr val="002060"/>
                  </a:solidFill>
                </a:ln>
                <a:solidFill>
                  <a:srgbClr val="00B050"/>
                </a:solidFill>
              </a:rPr>
              <a:t> </a:t>
            </a:r>
            <a:r>
              <a:rPr lang="en-US" sz="3400" b="1" dirty="0" smtClean="0">
                <a:ln>
                  <a:solidFill>
                    <a:srgbClr val="002060"/>
                  </a:solidFill>
                </a:ln>
                <a:solidFill>
                  <a:srgbClr val="00B050"/>
                </a:solidFill>
              </a:rPr>
              <a:t>witness</a:t>
            </a:r>
            <a:r>
              <a:rPr lang="en-US" sz="3400" dirty="0" smtClean="0">
                <a:ln>
                  <a:solidFill>
                    <a:srgbClr val="002060"/>
                  </a:solidFill>
                </a:ln>
              </a:rPr>
              <a:t> </a:t>
            </a:r>
            <a:r>
              <a:rPr lang="en-US" sz="3400" dirty="0" smtClean="0"/>
              <a:t>to the month in which Yah’s Calendar starts.  It is not an indicator that kicks off Yahuah’s calendar.  Why?</a:t>
            </a:r>
          </a:p>
          <a:p>
            <a:pPr lvl="0"/>
            <a:r>
              <a:rPr lang="en-US" sz="3400" dirty="0" smtClean="0"/>
              <a:t>Abib is defined in Scripture as “</a:t>
            </a:r>
            <a:r>
              <a:rPr lang="en-US" sz="3400" dirty="0" smtClean="0">
                <a:ln>
                  <a:solidFill>
                    <a:sysClr val="windowText" lastClr="000000"/>
                  </a:solidFill>
                </a:ln>
                <a:solidFill>
                  <a:srgbClr val="00B050"/>
                </a:solidFill>
              </a:rPr>
              <a:t>green in the ear</a:t>
            </a:r>
            <a:r>
              <a:rPr lang="en-US" sz="3400" dirty="0" smtClean="0"/>
              <a:t>.”  When studying this outside the Bible, there are descriptions of “green, light green, white, ripe enough to crush, etc.”  These are man’s definitions, not YHWH’s.</a:t>
            </a:r>
          </a:p>
          <a:p>
            <a:pPr lvl="0"/>
            <a:r>
              <a:rPr lang="en-US" sz="3400" dirty="0" smtClean="0"/>
              <a:t>Barley matures at different times based on location.  If this was important, Yah would have given detailed instructions on where to select the barley. Nowhere in Scripture does it tell us to go by the barley in Jerusalem. </a:t>
            </a:r>
          </a:p>
          <a:p>
            <a:pPr lvl="0"/>
            <a:r>
              <a:rPr lang="en-US" sz="3400" dirty="0" smtClean="0"/>
              <a:t>Basing Yahuah’s calendar on Abib barley requires a man-made report, from someone we don’t know, living in another country.  </a:t>
            </a:r>
            <a:br>
              <a:rPr lang="en-US" sz="3400" dirty="0" smtClean="0"/>
            </a:br>
            <a:r>
              <a:rPr lang="en-US" sz="3400" dirty="0" smtClean="0"/>
              <a:t>Beth’s final decision:  Yahusha is our only Mediator!</a:t>
            </a:r>
          </a:p>
          <a:p>
            <a:pPr lvl="0"/>
            <a:r>
              <a:rPr lang="en-US" sz="3400" b="1" dirty="0" smtClean="0"/>
              <a:t>Dan 9:27 </a:t>
            </a:r>
            <a:r>
              <a:rPr lang="en-US" sz="3400" dirty="0" smtClean="0"/>
              <a:t>… all sacrifices &amp; oblations ceased at the cross – including all grain offerings.  (Challenge:  Was barley ever a grain offering?)</a:t>
            </a:r>
          </a:p>
          <a:p>
            <a:endParaRPr lang="en-US" sz="1600" dirty="0" smtClean="0"/>
          </a:p>
          <a:p>
            <a:pPr marL="0" indent="6350">
              <a:buNone/>
            </a:pPr>
            <a:r>
              <a:rPr lang="en-US" sz="3400" b="1" dirty="0">
                <a:solidFill>
                  <a:srgbClr val="C00000"/>
                </a:solidFill>
              </a:rPr>
              <a:t>E</a:t>
            </a:r>
            <a:r>
              <a:rPr lang="en-US" sz="3400" b="1" dirty="0" smtClean="0">
                <a:solidFill>
                  <a:srgbClr val="C00000"/>
                </a:solidFill>
              </a:rPr>
              <a:t>stablishing Yah’s Calendar using Abib is basing it off of man, not Scripture.  </a:t>
            </a:r>
          </a:p>
          <a:p>
            <a:pPr>
              <a:buNone/>
            </a:pPr>
            <a:endParaRPr lang="en-US" sz="1600" dirty="0" smtClean="0"/>
          </a:p>
          <a:p>
            <a:pPr marL="0" indent="6350">
              <a:buNone/>
            </a:pPr>
            <a:r>
              <a:rPr lang="en-US" sz="3400" dirty="0" smtClean="0"/>
              <a:t>When Scripture mentions Abib, consider reading it as “the month in which Abib </a:t>
            </a:r>
            <a:r>
              <a:rPr lang="en-US" sz="2600" dirty="0" smtClean="0"/>
              <a:t>[greening]</a:t>
            </a:r>
            <a:r>
              <a:rPr lang="en-US" sz="1300" dirty="0" smtClean="0"/>
              <a:t> </a:t>
            </a:r>
            <a:r>
              <a:rPr lang="en-US" sz="3400" dirty="0" smtClean="0"/>
              <a:t>occurs.”  (By the way, Abib occurs after the vernal equinox!) </a:t>
            </a:r>
          </a:p>
        </p:txBody>
      </p:sp>
      <p:sp>
        <p:nvSpPr>
          <p:cNvPr id="2" name="Title 1"/>
          <p:cNvSpPr>
            <a:spLocks noGrp="1"/>
          </p:cNvSpPr>
          <p:nvPr>
            <p:ph type="title" idx="4294967295"/>
          </p:nvPr>
        </p:nvSpPr>
        <p:spPr>
          <a:xfrm>
            <a:off x="0" y="274638"/>
            <a:ext cx="8991600" cy="944562"/>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Festal Calendar Isn’t Abib Barley </a:t>
            </a:r>
            <a:r>
              <a:rPr lang="en-US" sz="3200" b="1" spc="150" dirty="0" smtClean="0">
                <a:ln w="11430"/>
                <a:solidFill>
                  <a:srgbClr val="F8F8F8"/>
                </a:solidFill>
                <a:effectLst>
                  <a:outerShdw blurRad="25400" algn="tl" rotWithShape="0">
                    <a:srgbClr val="000000">
                      <a:alpha val="43000"/>
                    </a:srgbClr>
                  </a:outerShdw>
                </a:effectLst>
              </a:rPr>
              <a:t>     </a:t>
            </a:r>
            <a:br>
              <a:rPr lang="en-US" sz="3200" b="1" spc="150" dirty="0" smtClean="0">
                <a:ln w="11430"/>
                <a:solidFill>
                  <a:srgbClr val="F8F8F8"/>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                                                      (</a:t>
            </a:r>
            <a:r>
              <a:rPr lang="en-US" sz="3200" b="1" spc="150" dirty="0" err="1" smtClean="0">
                <a:ln w="11430"/>
                <a:solidFill>
                  <a:srgbClr val="F8F8F8"/>
                </a:solidFill>
                <a:effectLst>
                  <a:outerShdw blurRad="25400" algn="tl" rotWithShape="0">
                    <a:srgbClr val="000000">
                      <a:alpha val="43000"/>
                    </a:srgbClr>
                  </a:outerShdw>
                </a:effectLst>
              </a:rPr>
              <a:t>con’t</a:t>
            </a:r>
            <a:r>
              <a:rPr lang="en-US" sz="3200" b="1" spc="150" dirty="0" smtClean="0">
                <a:ln w="11430"/>
                <a:solidFill>
                  <a:srgbClr val="F8F8F8"/>
                </a:solidFill>
                <a:effectLst>
                  <a:outerShdw blurRad="25400" algn="tl" rotWithShape="0">
                    <a:srgbClr val="000000">
                      <a:alpha val="43000"/>
                    </a:srgbClr>
                  </a:outerShdw>
                </a:effectLst>
              </a:rPr>
              <a:t>)</a:t>
            </a:r>
            <a:endParaRPr lang="en-US" sz="32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9144000" cy="1600200"/>
          </a:xfrm>
          <a:solidFill>
            <a:schemeClr val="accent5">
              <a:lumMod val="20000"/>
              <a:lumOff val="80000"/>
            </a:schemeClr>
          </a:solidFill>
          <a:scene3d>
            <a:camera prst="orthographicFront"/>
            <a:lightRig rig="soft" dir="t">
              <a:rot lat="0" lon="0" rev="10800000"/>
            </a:lightRig>
          </a:scene3d>
          <a:sp3d>
            <a:bevelT w="152400" h="50800" prst="softRound"/>
          </a:sp3d>
        </p:spPr>
        <p:txBody>
          <a:bodyPr>
            <a:noAutofit/>
            <a:sp3d>
              <a:bevelT w="27940" h="12700"/>
              <a:contourClr>
                <a:srgbClr val="DDDDDD"/>
              </a:contourClr>
            </a:sp3d>
          </a:bodyPr>
          <a:lstStyle/>
          <a:p>
            <a:r>
              <a:rPr lang="en-US" sz="8800" b="1" spc="150" dirty="0" smtClean="0">
                <a:ln w="11430">
                  <a:solidFill>
                    <a:srgbClr val="660033"/>
                  </a:solidFill>
                </a:ln>
                <a:solidFill>
                  <a:srgbClr val="CC0066"/>
                </a:solidFill>
                <a:effectLst>
                  <a:outerShdw blurRad="25400" algn="tl" rotWithShape="0">
                    <a:srgbClr val="000000">
                      <a:alpha val="43000"/>
                    </a:srgbClr>
                  </a:outerShdw>
                </a:effectLst>
                <a:latin typeface="Edwardian Script ITC" pitchFamily="66" charset="0"/>
              </a:rPr>
              <a:t>Who is Beth </a:t>
            </a:r>
            <a:r>
              <a:rPr lang="en-US" sz="8800" b="1" spc="150" dirty="0" err="1" smtClean="0">
                <a:ln w="11430">
                  <a:solidFill>
                    <a:srgbClr val="660033"/>
                  </a:solidFill>
                </a:ln>
                <a:solidFill>
                  <a:srgbClr val="CC0066"/>
                </a:solidFill>
                <a:effectLst>
                  <a:outerShdw blurRad="25400" algn="tl" rotWithShape="0">
                    <a:srgbClr val="000000">
                      <a:alpha val="43000"/>
                    </a:srgbClr>
                  </a:outerShdw>
                </a:effectLst>
                <a:latin typeface="Edwardian Script ITC" pitchFamily="66" charset="0"/>
              </a:rPr>
              <a:t>Holtwick</a:t>
            </a:r>
            <a:r>
              <a:rPr lang="en-US" sz="8800" b="1" spc="150" dirty="0" smtClean="0">
                <a:ln w="11430">
                  <a:solidFill>
                    <a:srgbClr val="660033"/>
                  </a:solidFill>
                </a:ln>
                <a:solidFill>
                  <a:srgbClr val="CC0066"/>
                </a:solidFill>
                <a:effectLst>
                  <a:outerShdw blurRad="25400" algn="tl" rotWithShape="0">
                    <a:srgbClr val="000000">
                      <a:alpha val="43000"/>
                    </a:srgbClr>
                  </a:outerShdw>
                </a:effectLst>
                <a:latin typeface="Edwardian Script ITC" pitchFamily="66" charset="0"/>
              </a:rPr>
              <a:t>? </a:t>
            </a:r>
            <a:endParaRPr lang="en-US" sz="8800" b="1" spc="150" dirty="0">
              <a:ln w="11430">
                <a:solidFill>
                  <a:srgbClr val="660033"/>
                </a:solidFill>
              </a:ln>
              <a:solidFill>
                <a:srgbClr val="CC0066"/>
              </a:solidFill>
              <a:effectLst>
                <a:outerShdw blurRad="25400" algn="tl" rotWithShape="0">
                  <a:srgbClr val="000000">
                    <a:alpha val="43000"/>
                  </a:srgbClr>
                </a:outerShdw>
              </a:effectLst>
              <a:latin typeface="Edwardian Script ITC" pitchFamily="66" charset="0"/>
            </a:endParaRPr>
          </a:p>
        </p:txBody>
      </p:sp>
      <p:sp>
        <p:nvSpPr>
          <p:cNvPr id="4" name="Slide Number Placeholder 3"/>
          <p:cNvSpPr>
            <a:spLocks noGrp="1"/>
          </p:cNvSpPr>
          <p:nvPr>
            <p:ph type="sldNum" sz="quarter" idx="12"/>
          </p:nvPr>
        </p:nvSpPr>
        <p:spPr>
          <a:xfrm>
            <a:off x="7768814" y="7141349"/>
            <a:ext cx="1161826" cy="365125"/>
          </a:xfrm>
        </p:spPr>
        <p:txBody>
          <a:bodyPr/>
          <a:lstStyle/>
          <a:p>
            <a:fld id="{2C483DBC-9F3F-4995-8876-E5EF69BB8F1F}" type="slidenum">
              <a:rPr lang="en-US" smtClean="0"/>
              <a:pPr/>
              <a:t>2</a:t>
            </a:fld>
            <a:endParaRPr lang="en-US" dirty="0"/>
          </a:p>
        </p:txBody>
      </p:sp>
      <p:sp>
        <p:nvSpPr>
          <p:cNvPr id="5" name="Rectangle 4"/>
          <p:cNvSpPr/>
          <p:nvPr/>
        </p:nvSpPr>
        <p:spPr>
          <a:xfrm>
            <a:off x="213360" y="228600"/>
            <a:ext cx="8763000" cy="4862870"/>
          </a:xfrm>
          <a:prstGeom prst="rect">
            <a:avLst/>
          </a:prstGeom>
          <a:noFill/>
        </p:spPr>
        <p:txBody>
          <a:bodyPr wrap="square" lIns="91440" tIns="45720" rIns="91440" bIns="45720">
            <a:spAutoFit/>
          </a:bodyPr>
          <a:lstStyle/>
          <a:p>
            <a:pPr marL="457200" indent="-457200">
              <a:buFont typeface="+mj-lt"/>
              <a:buAutoNum type="arabicPeriod"/>
            </a:pPr>
            <a:r>
              <a:rPr lang="en-US" sz="2600" b="1" dirty="0" smtClean="0">
                <a:ln w="1905"/>
                <a:solidFill>
                  <a:srgbClr val="660033"/>
                </a:solidFill>
                <a:effectLst>
                  <a:innerShdw blurRad="69850" dist="43180" dir="5400000">
                    <a:srgbClr val="000000">
                      <a:alpha val="65000"/>
                    </a:srgbClr>
                  </a:innerShdw>
                </a:effectLst>
              </a:rPr>
              <a:t>Recently retired elementary school secretary.</a:t>
            </a:r>
          </a:p>
          <a:p>
            <a:pPr marL="457200" indent="-457200">
              <a:buFont typeface="+mj-lt"/>
              <a:buAutoNum type="arabicPeriod"/>
            </a:pPr>
            <a:r>
              <a:rPr lang="en-US" sz="2600" b="1" cap="none" spc="0" dirty="0" smtClean="0">
                <a:ln w="1905"/>
                <a:solidFill>
                  <a:srgbClr val="660033"/>
                </a:solidFill>
                <a:effectLst>
                  <a:innerShdw blurRad="69850" dist="43180" dir="5400000">
                    <a:srgbClr val="000000">
                      <a:alpha val="65000"/>
                    </a:srgbClr>
                  </a:innerShdw>
                </a:effectLst>
              </a:rPr>
              <a:t>Loves Bible study &amp; learning.</a:t>
            </a:r>
          </a:p>
          <a:p>
            <a:pPr marL="457200" indent="-457200">
              <a:buFont typeface="+mj-lt"/>
              <a:buAutoNum type="arabicPeriod"/>
            </a:pPr>
            <a:r>
              <a:rPr lang="en-US" sz="2600" b="1" dirty="0" smtClean="0">
                <a:ln w="1905"/>
                <a:solidFill>
                  <a:srgbClr val="660033"/>
                </a:solidFill>
                <a:effectLst>
                  <a:innerShdw blurRad="69850" dist="43180" dir="5400000">
                    <a:srgbClr val="000000">
                      <a:alpha val="65000"/>
                    </a:srgbClr>
                  </a:innerShdw>
                </a:effectLst>
              </a:rPr>
              <a:t>Enjoys teaching others; has a weekly Torah study group.</a:t>
            </a:r>
          </a:p>
          <a:p>
            <a:pPr marL="457200" indent="-457200">
              <a:buFont typeface="+mj-lt"/>
              <a:buAutoNum type="arabicPeriod"/>
            </a:pPr>
            <a:r>
              <a:rPr lang="en-US" sz="2600" b="1" dirty="0" smtClean="0">
                <a:ln w="1905"/>
                <a:solidFill>
                  <a:srgbClr val="660033"/>
                </a:solidFill>
                <a:effectLst>
                  <a:innerShdw blurRad="69850" dist="43180" dir="5400000">
                    <a:srgbClr val="000000">
                      <a:alpha val="65000"/>
                    </a:srgbClr>
                  </a:innerShdw>
                </a:effectLst>
              </a:rPr>
              <a:t>Feast keeping for about 8 years with sunset; has tried several moon calendars and barley; but </a:t>
            </a:r>
            <a:r>
              <a:rPr lang="en-US" sz="2600" b="1" dirty="0">
                <a:ln w="1905"/>
                <a:solidFill>
                  <a:srgbClr val="660033"/>
                </a:solidFill>
                <a:effectLst>
                  <a:innerShdw blurRad="69850" dist="43180" dir="5400000">
                    <a:srgbClr val="000000">
                      <a:alpha val="65000"/>
                    </a:srgbClr>
                  </a:innerShdw>
                </a:effectLst>
              </a:rPr>
              <a:t>the </a:t>
            </a:r>
            <a:r>
              <a:rPr lang="en-US" sz="2600" b="1" dirty="0" smtClean="0">
                <a:ln w="1905"/>
                <a:solidFill>
                  <a:srgbClr val="660033"/>
                </a:solidFill>
                <a:effectLst>
                  <a:innerShdw blurRad="69850" dist="43180" dir="5400000">
                    <a:srgbClr val="000000">
                      <a:alpha val="65000"/>
                    </a:srgbClr>
                  </a:innerShdw>
                </a:effectLst>
              </a:rPr>
              <a:t/>
            </a:r>
            <a:br>
              <a:rPr lang="en-US" sz="2600" b="1" dirty="0" smtClean="0">
                <a:ln w="1905"/>
                <a:solidFill>
                  <a:srgbClr val="660033"/>
                </a:solidFill>
                <a:effectLst>
                  <a:innerShdw blurRad="69850" dist="43180" dir="5400000">
                    <a:srgbClr val="000000">
                      <a:alpha val="65000"/>
                    </a:srgbClr>
                  </a:innerShdw>
                </a:effectLst>
              </a:rPr>
            </a:br>
            <a:r>
              <a:rPr lang="en-US" sz="2600" b="1" dirty="0" smtClean="0">
                <a:ln w="1905"/>
                <a:solidFill>
                  <a:srgbClr val="660033"/>
                </a:solidFill>
                <a:effectLst>
                  <a:innerShdw blurRad="69850" dist="43180" dir="5400000">
                    <a:srgbClr val="000000">
                      <a:alpha val="65000"/>
                    </a:srgbClr>
                  </a:innerShdw>
                </a:effectLst>
              </a:rPr>
              <a:t>13</a:t>
            </a:r>
            <a:r>
              <a:rPr lang="en-US" sz="2600" b="1" baseline="30000" dirty="0" smtClean="0">
                <a:ln w="1905"/>
                <a:solidFill>
                  <a:srgbClr val="660033"/>
                </a:solidFill>
                <a:effectLst>
                  <a:innerShdw blurRad="69850" dist="43180" dir="5400000">
                    <a:srgbClr val="000000">
                      <a:alpha val="65000"/>
                    </a:srgbClr>
                  </a:innerShdw>
                </a:effectLst>
              </a:rPr>
              <a:t>th</a:t>
            </a:r>
            <a:r>
              <a:rPr lang="en-US" sz="2600" b="1" dirty="0" smtClean="0">
                <a:ln w="1905"/>
                <a:solidFill>
                  <a:srgbClr val="660033"/>
                </a:solidFill>
                <a:effectLst>
                  <a:innerShdw blurRad="69850" dist="43180" dir="5400000">
                    <a:srgbClr val="000000">
                      <a:alpha val="65000"/>
                    </a:srgbClr>
                  </a:innerShdw>
                </a:effectLst>
              </a:rPr>
              <a:t> </a:t>
            </a:r>
            <a:r>
              <a:rPr lang="en-US" sz="2600" b="1" dirty="0">
                <a:ln w="1905"/>
                <a:solidFill>
                  <a:srgbClr val="660033"/>
                </a:solidFill>
                <a:effectLst>
                  <a:innerShdw blurRad="69850" dist="43180" dir="5400000">
                    <a:srgbClr val="000000">
                      <a:alpha val="65000"/>
                    </a:srgbClr>
                  </a:innerShdw>
                </a:effectLst>
              </a:rPr>
              <a:t>moon month was always a </a:t>
            </a:r>
            <a:r>
              <a:rPr lang="en-US" sz="2600" b="1" dirty="0" smtClean="0">
                <a:ln w="1905"/>
                <a:solidFill>
                  <a:srgbClr val="660033"/>
                </a:solidFill>
                <a:effectLst>
                  <a:innerShdw blurRad="69850" dist="43180" dir="5400000">
                    <a:srgbClr val="000000">
                      <a:alpha val="65000"/>
                    </a:srgbClr>
                  </a:innerShdw>
                </a:effectLst>
              </a:rPr>
              <a:t>problem.  </a:t>
            </a:r>
            <a:endParaRPr lang="en-US" sz="2600" b="1" cap="none" spc="0" dirty="0" smtClean="0">
              <a:ln w="1905"/>
              <a:solidFill>
                <a:srgbClr val="660033"/>
              </a:solidFill>
              <a:effectLst>
                <a:innerShdw blurRad="69850" dist="43180" dir="5400000">
                  <a:srgbClr val="000000">
                    <a:alpha val="65000"/>
                  </a:srgbClr>
                </a:innerShdw>
              </a:effectLst>
            </a:endParaRPr>
          </a:p>
          <a:p>
            <a:pPr marL="457200" indent="-457200">
              <a:buFont typeface="+mj-lt"/>
              <a:buAutoNum type="arabicPeriod"/>
            </a:pPr>
            <a:r>
              <a:rPr lang="en-US" sz="2600" b="1" dirty="0" smtClean="0">
                <a:ln w="1905"/>
                <a:solidFill>
                  <a:srgbClr val="660033"/>
                </a:solidFill>
                <a:effectLst>
                  <a:innerShdw blurRad="69850" dist="43180" dir="5400000">
                    <a:srgbClr val="000000">
                      <a:alpha val="65000"/>
                    </a:srgbClr>
                  </a:innerShdw>
                </a:effectLst>
              </a:rPr>
              <a:t>Friend </a:t>
            </a:r>
            <a:r>
              <a:rPr lang="en-US" sz="2000" b="1" dirty="0" smtClean="0">
                <a:ln w="1905"/>
                <a:solidFill>
                  <a:srgbClr val="660033"/>
                </a:solidFill>
                <a:effectLst>
                  <a:innerShdw blurRad="69850" dist="43180" dir="5400000">
                    <a:srgbClr val="000000">
                      <a:alpha val="65000"/>
                    </a:srgbClr>
                  </a:innerShdw>
                </a:effectLst>
              </a:rPr>
              <a:t>[David] </a:t>
            </a:r>
            <a:r>
              <a:rPr lang="en-US" sz="2600" b="1" dirty="0" smtClean="0">
                <a:ln w="1905"/>
                <a:solidFill>
                  <a:srgbClr val="660033"/>
                </a:solidFill>
                <a:effectLst>
                  <a:innerShdw blurRad="69850" dist="43180" dir="5400000">
                    <a:srgbClr val="000000">
                      <a:alpha val="65000"/>
                    </a:srgbClr>
                  </a:innerShdw>
                </a:effectLst>
              </a:rPr>
              <a:t>challenged her on the </a:t>
            </a:r>
            <a:br>
              <a:rPr lang="en-US" sz="2600" b="1" dirty="0" smtClean="0">
                <a:ln w="1905"/>
                <a:solidFill>
                  <a:srgbClr val="660033"/>
                </a:solidFill>
                <a:effectLst>
                  <a:innerShdw blurRad="69850" dist="43180" dir="5400000">
                    <a:srgbClr val="000000">
                      <a:alpha val="65000"/>
                    </a:srgbClr>
                  </a:innerShdw>
                </a:effectLst>
              </a:rPr>
            </a:br>
            <a:r>
              <a:rPr lang="en-US" sz="2600" b="1" dirty="0" smtClean="0">
                <a:ln w="1905"/>
                <a:solidFill>
                  <a:srgbClr val="660033"/>
                </a:solidFill>
                <a:effectLst>
                  <a:innerShdw blurRad="69850" dist="43180" dir="5400000">
                    <a:srgbClr val="000000">
                      <a:alpha val="65000"/>
                    </a:srgbClr>
                  </a:innerShdw>
                </a:effectLst>
              </a:rPr>
              <a:t>“moon” not being “</a:t>
            </a:r>
            <a:r>
              <a:rPr lang="en-US" sz="2600" b="1" dirty="0" err="1" smtClean="0">
                <a:ln w="1905"/>
                <a:solidFill>
                  <a:srgbClr val="660033"/>
                </a:solidFill>
                <a:effectLst>
                  <a:innerShdw blurRad="69850" dist="43180" dir="5400000">
                    <a:srgbClr val="000000">
                      <a:alpha val="65000"/>
                    </a:srgbClr>
                  </a:innerShdw>
                </a:effectLst>
              </a:rPr>
              <a:t>chodesh</a:t>
            </a:r>
            <a:r>
              <a:rPr lang="en-US" sz="2600" b="1" dirty="0" smtClean="0">
                <a:ln w="1905"/>
                <a:solidFill>
                  <a:srgbClr val="660033"/>
                </a:solidFill>
                <a:effectLst>
                  <a:innerShdw blurRad="69850" dist="43180" dir="5400000">
                    <a:srgbClr val="000000">
                      <a:alpha val="65000"/>
                    </a:srgbClr>
                  </a:innerShdw>
                </a:effectLst>
              </a:rPr>
              <a:t>” aligning with </a:t>
            </a:r>
            <a:br>
              <a:rPr lang="en-US" sz="2600" b="1" dirty="0" smtClean="0">
                <a:ln w="1905"/>
                <a:solidFill>
                  <a:srgbClr val="660033"/>
                </a:solidFill>
                <a:effectLst>
                  <a:innerShdw blurRad="69850" dist="43180" dir="5400000">
                    <a:srgbClr val="000000">
                      <a:alpha val="65000"/>
                    </a:srgbClr>
                  </a:innerShdw>
                </a:effectLst>
              </a:rPr>
            </a:br>
            <a:r>
              <a:rPr lang="en-US" sz="2600" b="1" dirty="0" smtClean="0">
                <a:ln w="1905"/>
                <a:solidFill>
                  <a:srgbClr val="660033"/>
                </a:solidFill>
                <a:effectLst>
                  <a:innerShdw blurRad="69850" dist="43180" dir="5400000">
                    <a:srgbClr val="000000">
                      <a:alpha val="65000"/>
                    </a:srgbClr>
                  </a:innerShdw>
                </a:effectLst>
              </a:rPr>
              <a:t>her </a:t>
            </a:r>
            <a:r>
              <a:rPr lang="en-US" sz="2600" b="1" u="sng" dirty="0" smtClean="0">
                <a:ln w="1905"/>
                <a:solidFill>
                  <a:srgbClr val="660033"/>
                </a:solidFill>
                <a:effectLst>
                  <a:innerShdw blurRad="69850" dist="43180" dir="5400000">
                    <a:srgbClr val="000000">
                      <a:alpha val="65000"/>
                    </a:srgbClr>
                  </a:innerShdw>
                </a:effectLst>
              </a:rPr>
              <a:t>theor</a:t>
            </a:r>
            <a:r>
              <a:rPr lang="en-US" sz="2600" b="1" dirty="0" smtClean="0">
                <a:ln w="1905"/>
                <a:solidFill>
                  <a:srgbClr val="660033"/>
                </a:solidFill>
                <a:effectLst>
                  <a:innerShdw blurRad="69850" dist="43180" dir="5400000">
                    <a:srgbClr val="000000">
                      <a:alpha val="65000"/>
                    </a:srgbClr>
                  </a:innerShdw>
                </a:effectLst>
              </a:rPr>
              <a:t>y there is no 13</a:t>
            </a:r>
            <a:r>
              <a:rPr lang="en-US" sz="2600" b="1" baseline="30000" dirty="0" smtClean="0">
                <a:ln w="1905"/>
                <a:solidFill>
                  <a:srgbClr val="660033"/>
                </a:solidFill>
                <a:effectLst>
                  <a:innerShdw blurRad="69850" dist="43180" dir="5400000">
                    <a:srgbClr val="000000">
                      <a:alpha val="65000"/>
                    </a:srgbClr>
                  </a:innerShdw>
                </a:effectLst>
              </a:rPr>
              <a:t>th</a:t>
            </a:r>
            <a:r>
              <a:rPr lang="en-US" sz="2600" b="1" dirty="0" smtClean="0">
                <a:ln w="1905"/>
                <a:solidFill>
                  <a:srgbClr val="660033"/>
                </a:solidFill>
                <a:effectLst>
                  <a:innerShdw blurRad="69850" dist="43180" dir="5400000">
                    <a:srgbClr val="000000">
                      <a:alpha val="65000"/>
                    </a:srgbClr>
                  </a:innerShdw>
                </a:effectLst>
              </a:rPr>
              <a:t> month anyway.</a:t>
            </a:r>
          </a:p>
          <a:p>
            <a:pPr marL="457200" indent="-457200">
              <a:buFont typeface="+mj-lt"/>
              <a:buAutoNum type="arabicPeriod" startAt="6"/>
            </a:pPr>
            <a:r>
              <a:rPr lang="en-US" sz="2600" b="1" dirty="0">
                <a:ln w="1905"/>
                <a:solidFill>
                  <a:srgbClr val="660033"/>
                </a:solidFill>
                <a:effectLst>
                  <a:innerShdw blurRad="69850" dist="43180" dir="5400000">
                    <a:srgbClr val="000000">
                      <a:alpha val="65000"/>
                    </a:srgbClr>
                  </a:innerShdw>
                </a:effectLst>
              </a:rPr>
              <a:t>David </a:t>
            </a:r>
            <a:r>
              <a:rPr lang="en-US" sz="2600" b="1" dirty="0" smtClean="0">
                <a:ln w="1905"/>
                <a:solidFill>
                  <a:srgbClr val="660033"/>
                </a:solidFill>
                <a:effectLst>
                  <a:innerShdw blurRad="69850" dist="43180" dir="5400000">
                    <a:srgbClr val="000000">
                      <a:alpha val="65000"/>
                    </a:srgbClr>
                  </a:innerShdw>
                </a:effectLst>
              </a:rPr>
              <a:t>shared: </a:t>
            </a:r>
            <a:r>
              <a:rPr lang="en-US" sz="2600" b="1" dirty="0">
                <a:ln w="1905"/>
                <a:solidFill>
                  <a:srgbClr val="660033"/>
                </a:solidFill>
                <a:effectLst>
                  <a:innerShdw blurRad="69850" dist="43180" dir="5400000">
                    <a:srgbClr val="000000">
                      <a:alpha val="65000"/>
                    </a:srgbClr>
                  </a:innerShdw>
                </a:effectLst>
              </a:rPr>
              <a:t>maybe the stars were “</a:t>
            </a:r>
            <a:r>
              <a:rPr lang="en-US" sz="2600" b="1" dirty="0" err="1">
                <a:ln w="1905"/>
                <a:solidFill>
                  <a:srgbClr val="660033"/>
                </a:solidFill>
                <a:effectLst>
                  <a:innerShdw blurRad="69850" dist="43180" dir="5400000">
                    <a:srgbClr val="000000">
                      <a:alpha val="65000"/>
                    </a:srgbClr>
                  </a:innerShdw>
                </a:effectLst>
              </a:rPr>
              <a:t>chodesh</a:t>
            </a:r>
            <a:r>
              <a:rPr lang="en-US" sz="2600" b="1" dirty="0">
                <a:ln w="1905"/>
                <a:solidFill>
                  <a:srgbClr val="660033"/>
                </a:solidFill>
                <a:effectLst>
                  <a:innerShdw blurRad="69850" dist="43180" dir="5400000">
                    <a:srgbClr val="000000">
                      <a:alpha val="65000"/>
                    </a:srgbClr>
                  </a:innerShdw>
                </a:effectLst>
              </a:rPr>
              <a:t>” </a:t>
            </a:r>
            <a:r>
              <a:rPr lang="en-US" sz="2000" b="1" dirty="0" smtClean="0">
                <a:ln w="1905"/>
                <a:solidFill>
                  <a:srgbClr val="660033"/>
                </a:solidFill>
                <a:effectLst>
                  <a:innerShdw blurRad="69850" dist="43180" dir="5400000">
                    <a:srgbClr val="000000">
                      <a:alpha val="65000"/>
                    </a:srgbClr>
                  </a:innerShdw>
                </a:effectLst>
              </a:rPr>
              <a:t>[in charge of the month]</a:t>
            </a:r>
            <a:r>
              <a:rPr lang="en-US" sz="2600" b="1" dirty="0" smtClean="0">
                <a:ln w="1905"/>
                <a:solidFill>
                  <a:srgbClr val="660033"/>
                </a:solidFill>
                <a:effectLst>
                  <a:innerShdw blurRad="69850" dist="43180" dir="5400000">
                    <a:srgbClr val="000000">
                      <a:alpha val="65000"/>
                    </a:srgbClr>
                  </a:innerShdw>
                </a:effectLst>
              </a:rPr>
              <a:t> and </a:t>
            </a:r>
            <a:r>
              <a:rPr lang="en-US" sz="2600" b="1" dirty="0">
                <a:ln w="1905"/>
                <a:solidFill>
                  <a:srgbClr val="660033"/>
                </a:solidFill>
                <a:effectLst>
                  <a:innerShdw blurRad="69850" dist="43180" dir="5400000">
                    <a:srgbClr val="000000">
                      <a:alpha val="65000"/>
                    </a:srgbClr>
                  </a:innerShdw>
                </a:effectLst>
              </a:rPr>
              <a:t>actually the lesser light … not the moon</a:t>
            </a:r>
            <a:r>
              <a:rPr lang="en-US" sz="2600" b="1" dirty="0" smtClean="0">
                <a:ln w="1905"/>
                <a:solidFill>
                  <a:srgbClr val="660033"/>
                </a:solidFill>
                <a:effectLst>
                  <a:innerShdw blurRad="69850" dist="43180" dir="5400000">
                    <a:srgbClr val="000000">
                      <a:alpha val="65000"/>
                    </a:srgbClr>
                  </a:innerShdw>
                </a:effectLst>
              </a:rPr>
              <a:t>!</a:t>
            </a:r>
            <a:br>
              <a:rPr lang="en-US" sz="2600" b="1" dirty="0" smtClean="0">
                <a:ln w="1905"/>
                <a:solidFill>
                  <a:srgbClr val="660033"/>
                </a:solidFill>
                <a:effectLst>
                  <a:innerShdw blurRad="69850" dist="43180" dir="5400000">
                    <a:srgbClr val="000000">
                      <a:alpha val="65000"/>
                    </a:srgbClr>
                  </a:innerShdw>
                </a:effectLst>
              </a:rPr>
            </a:br>
            <a:r>
              <a:rPr lang="en-US" sz="2400" b="1" dirty="0" smtClean="0">
                <a:ln w="1905"/>
                <a:solidFill>
                  <a:srgbClr val="660033"/>
                </a:solidFill>
                <a:effectLst>
                  <a:innerShdw blurRad="69850" dist="43180" dir="5400000">
                    <a:srgbClr val="000000">
                      <a:alpha val="65000"/>
                    </a:srgbClr>
                  </a:innerShdw>
                </a:effectLst>
              </a:rPr>
              <a:t>(Beth went through many calendar changes since Dec 2018!)</a:t>
            </a:r>
            <a:endParaRPr lang="en-US" sz="2600" b="1" dirty="0">
              <a:ln w="1905"/>
              <a:solidFill>
                <a:srgbClr val="660033"/>
              </a:solidFill>
              <a:effectLst>
                <a:innerShdw blurRad="69850" dist="43180" dir="5400000">
                  <a:srgbClr val="000000">
                    <a:alpha val="65000"/>
                  </a:srgbClr>
                </a:innerShdw>
              </a:effectLst>
            </a:endParaRPr>
          </a:p>
        </p:txBody>
      </p:sp>
      <p:pic>
        <p:nvPicPr>
          <p:cNvPr id="3076" name="Picture 4" descr="C:\Users\Rae\Desktop\woman puzzled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3700" y="1807437"/>
            <a:ext cx="1562100" cy="21569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C:\Users\Rae\Desktop\4.6 vid jpeg Disc. Yah's Cov. Cal. - June 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96400" y="3048050"/>
            <a:ext cx="4114800" cy="231457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3991088" y="6477000"/>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483DBC-9F3F-4995-8876-E5EF69BB8F1F}" type="slidenum">
              <a:rPr lang="en-US" sz="1800" smtClean="0">
                <a:solidFill>
                  <a:schemeClr val="accent2"/>
                </a:solidFill>
              </a:rPr>
              <a:pPr/>
              <a:t>2</a:t>
            </a:fld>
            <a:endParaRPr lang="en-US" sz="1800" dirty="0">
              <a:solidFill>
                <a:schemeClr val="accent2"/>
              </a:solidFill>
            </a:endParaRPr>
          </a:p>
        </p:txBody>
      </p:sp>
    </p:spTree>
    <p:extLst>
      <p:ext uri="{BB962C8B-B14F-4D97-AF65-F5344CB8AC3E}">
        <p14:creationId xmlns:p14="http://schemas.microsoft.com/office/powerpoint/2010/main" val="272842729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991088" y="6416675"/>
            <a:ext cx="1161826" cy="365125"/>
          </a:xfrm>
        </p:spPr>
        <p:txBody>
          <a:bodyPr/>
          <a:lstStyle/>
          <a:p>
            <a:fld id="{2C483DBC-9F3F-4995-8876-E5EF69BB8F1F}" type="slidenum">
              <a:rPr lang="en-US" sz="1800" smtClean="0"/>
              <a:pPr/>
              <a:t>20</a:t>
            </a:fld>
            <a:endParaRPr lang="en-US" dirty="0"/>
          </a:p>
        </p:txBody>
      </p:sp>
      <p:sp>
        <p:nvSpPr>
          <p:cNvPr id="5" name="Content Placeholder 4"/>
          <p:cNvSpPr>
            <a:spLocks noGrp="1"/>
          </p:cNvSpPr>
          <p:nvPr>
            <p:ph sz="quarter" idx="13"/>
          </p:nvPr>
        </p:nvSpPr>
        <p:spPr>
          <a:xfrm>
            <a:off x="243840" y="2133600"/>
            <a:ext cx="3718560" cy="4724400"/>
          </a:xfrm>
        </p:spPr>
        <p:txBody>
          <a:bodyPr>
            <a:normAutofit fontScale="55000" lnSpcReduction="20000"/>
          </a:bodyPr>
          <a:lstStyle/>
          <a:p>
            <a:r>
              <a:rPr lang="en-US" sz="4000" b="1" dirty="0" smtClean="0">
                <a:solidFill>
                  <a:srgbClr val="660033"/>
                </a:solidFill>
              </a:rPr>
              <a:t>Gen 37:9   </a:t>
            </a:r>
            <a:r>
              <a:rPr lang="en-US" sz="4000" dirty="0"/>
              <a:t>And he dreamed yet another dream, and told it his brethren, and said, Behold, I have dreamed a dream more; and, behold, the sun and the </a:t>
            </a:r>
            <a:r>
              <a:rPr lang="en-US" sz="4000" dirty="0">
                <a:ln>
                  <a:solidFill>
                    <a:sysClr val="windowText" lastClr="000000"/>
                  </a:solidFill>
                </a:ln>
                <a:solidFill>
                  <a:srgbClr val="00B050"/>
                </a:solidFill>
              </a:rPr>
              <a:t>moon</a:t>
            </a:r>
            <a:r>
              <a:rPr lang="en-US" sz="4000" dirty="0"/>
              <a:t> and the eleven stars made obeisance to me.</a:t>
            </a:r>
          </a:p>
          <a:p>
            <a:pPr marL="0" indent="0">
              <a:buNone/>
            </a:pPr>
            <a:endParaRPr lang="en-US" sz="4000" dirty="0"/>
          </a:p>
          <a:p>
            <a:r>
              <a:rPr lang="en-US" sz="4000" b="1" dirty="0" smtClean="0">
                <a:solidFill>
                  <a:srgbClr val="660033"/>
                </a:solidFill>
              </a:rPr>
              <a:t>Deut 33:14  </a:t>
            </a:r>
            <a:r>
              <a:rPr lang="en-US" sz="4000" dirty="0" smtClean="0"/>
              <a:t>And </a:t>
            </a:r>
            <a:r>
              <a:rPr lang="en-US" sz="4000" dirty="0"/>
              <a:t>for the precious fruits brought forth by the sun, and for the precious things put forth by the </a:t>
            </a:r>
            <a:r>
              <a:rPr lang="en-US" sz="4000" dirty="0" smtClean="0">
                <a:ln>
                  <a:solidFill>
                    <a:sysClr val="windowText" lastClr="000000"/>
                  </a:solidFill>
                </a:ln>
                <a:solidFill>
                  <a:srgbClr val="00B050"/>
                </a:solidFill>
              </a:rPr>
              <a:t>moon.</a:t>
            </a:r>
            <a:endParaRPr lang="en-US" sz="4000" dirty="0">
              <a:ln>
                <a:solidFill>
                  <a:sysClr val="windowText" lastClr="000000"/>
                </a:solidFill>
              </a:ln>
              <a:solidFill>
                <a:srgbClr val="00B050"/>
              </a:solidFill>
            </a:endParaRPr>
          </a:p>
          <a:p>
            <a:pPr marL="0" indent="0">
              <a:buNone/>
            </a:pPr>
            <a:endParaRPr lang="en-US" dirty="0"/>
          </a:p>
          <a:p>
            <a:endParaRPr lang="en-US" dirty="0"/>
          </a:p>
        </p:txBody>
      </p:sp>
      <p:sp>
        <p:nvSpPr>
          <p:cNvPr id="6" name="Content Placeholder 5"/>
          <p:cNvSpPr>
            <a:spLocks noGrp="1"/>
          </p:cNvSpPr>
          <p:nvPr>
            <p:ph sz="quarter" idx="14"/>
          </p:nvPr>
        </p:nvSpPr>
        <p:spPr>
          <a:xfrm>
            <a:off x="3962400" y="2514600"/>
            <a:ext cx="4953000" cy="4114800"/>
          </a:xfrm>
        </p:spPr>
        <p:txBody>
          <a:bodyPr>
            <a:normAutofit fontScale="77500" lnSpcReduction="20000"/>
          </a:bodyPr>
          <a:lstStyle/>
          <a:p>
            <a:r>
              <a:rPr lang="en-US" sz="2800" b="1" dirty="0" smtClean="0">
                <a:solidFill>
                  <a:srgbClr val="660033"/>
                </a:solidFill>
              </a:rPr>
              <a:t>Deut 4:19  </a:t>
            </a:r>
            <a:r>
              <a:rPr lang="en-US" sz="2800" dirty="0" smtClean="0"/>
              <a:t>And </a:t>
            </a:r>
            <a:r>
              <a:rPr lang="en-US" sz="2800" dirty="0"/>
              <a:t>lest thou lift up thine eyes unto heaven, and when thou </a:t>
            </a:r>
            <a:r>
              <a:rPr lang="en-US" sz="2800" dirty="0" err="1"/>
              <a:t>seest</a:t>
            </a:r>
            <a:r>
              <a:rPr lang="en-US" sz="2800" dirty="0"/>
              <a:t> the sun, and the </a:t>
            </a:r>
            <a:r>
              <a:rPr lang="en-US" sz="2800" dirty="0">
                <a:ln>
                  <a:solidFill>
                    <a:sysClr val="windowText" lastClr="000000"/>
                  </a:solidFill>
                </a:ln>
                <a:solidFill>
                  <a:srgbClr val="00B050"/>
                </a:solidFill>
              </a:rPr>
              <a:t>moon, </a:t>
            </a:r>
            <a:r>
              <a:rPr lang="en-US" sz="2800" dirty="0"/>
              <a:t>and the stars, even all the host of heaven, </a:t>
            </a:r>
            <a:r>
              <a:rPr lang="en-US" sz="2800" dirty="0" err="1"/>
              <a:t>shouldest</a:t>
            </a:r>
            <a:r>
              <a:rPr lang="en-US" sz="2800" dirty="0"/>
              <a:t> be driven to worship them, and serve them, which </a:t>
            </a:r>
            <a:r>
              <a:rPr lang="en-US" sz="2800" dirty="0" smtClean="0"/>
              <a:t>Yahuah thy </a:t>
            </a:r>
            <a:r>
              <a:rPr lang="en-US" sz="2800" dirty="0" err="1" smtClean="0"/>
              <a:t>Elohim</a:t>
            </a:r>
            <a:r>
              <a:rPr lang="en-US" sz="2800" dirty="0" smtClean="0"/>
              <a:t> </a:t>
            </a:r>
            <a:r>
              <a:rPr lang="en-US" sz="2800" dirty="0"/>
              <a:t>hath divided unto all nations under the whole heaven.</a:t>
            </a:r>
          </a:p>
          <a:p>
            <a:pPr marL="0" indent="0">
              <a:buNone/>
            </a:pPr>
            <a:endParaRPr lang="en-US" sz="1500" dirty="0"/>
          </a:p>
          <a:p>
            <a:r>
              <a:rPr lang="en-US" sz="2800" b="1" dirty="0" smtClean="0">
                <a:solidFill>
                  <a:srgbClr val="660033"/>
                </a:solidFill>
              </a:rPr>
              <a:t>Deut 17:3  </a:t>
            </a:r>
            <a:r>
              <a:rPr lang="en-US" sz="2800" dirty="0" smtClean="0"/>
              <a:t>And </a:t>
            </a:r>
            <a:r>
              <a:rPr lang="en-US" sz="2800" dirty="0"/>
              <a:t>hath gone and served other gods, and worshipped them, either the sun, or </a:t>
            </a:r>
            <a:r>
              <a:rPr lang="en-US" sz="2800" dirty="0">
                <a:ln>
                  <a:solidFill>
                    <a:sysClr val="windowText" lastClr="000000"/>
                  </a:solidFill>
                </a:ln>
                <a:solidFill>
                  <a:srgbClr val="00B050"/>
                </a:solidFill>
              </a:rPr>
              <a:t>moon,</a:t>
            </a:r>
            <a:r>
              <a:rPr lang="en-US" sz="2800" dirty="0"/>
              <a:t> or any of the host of heaven, which I have not </a:t>
            </a:r>
            <a:r>
              <a:rPr lang="en-US" sz="2800" dirty="0" smtClean="0"/>
              <a:t>commanded …</a:t>
            </a:r>
            <a:endParaRPr lang="en-US" sz="2800" dirty="0"/>
          </a:p>
          <a:p>
            <a:endParaRPr lang="en-US" dirty="0"/>
          </a:p>
        </p:txBody>
      </p:sp>
      <p:sp>
        <p:nvSpPr>
          <p:cNvPr id="3" name="Title 1"/>
          <p:cNvSpPr txBox="1">
            <a:spLocks/>
          </p:cNvSpPr>
          <p:nvPr/>
        </p:nvSpPr>
        <p:spPr>
          <a:xfrm>
            <a:off x="228600" y="76200"/>
            <a:ext cx="7239000" cy="1524000"/>
          </a:xfrm>
          <a:prstGeom prst="rect">
            <a:avLst/>
          </a:prstGeom>
        </p:spPr>
        <p:txBody>
          <a:bodyPr vert="horz" lIns="91440" tIns="45720" rIns="91440" bIns="45720" rtlCol="0" anchor="ctr">
            <a:normAutofit fontScale="97500"/>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pc="150" dirty="0" smtClean="0">
                <a:ln w="11430"/>
                <a:solidFill>
                  <a:srgbClr val="F8F8F8"/>
                </a:solidFill>
                <a:effectLst>
                  <a:outerShdw blurRad="25400" algn="tl" rotWithShape="0">
                    <a:srgbClr val="000000">
                      <a:alpha val="43000"/>
                    </a:srgbClr>
                  </a:outerShdw>
                </a:effectLst>
              </a:rPr>
              <a:t>#2 Festal Calendar Is </a:t>
            </a:r>
            <a:r>
              <a:rPr lang="en-US" b="1" spc="150" dirty="0" smtClean="0">
                <a:ln w="11430"/>
                <a:solidFill>
                  <a:srgbClr val="FFC000"/>
                </a:solidFill>
                <a:effectLst>
                  <a:outerShdw blurRad="25400" algn="tl" rotWithShape="0">
                    <a:srgbClr val="000000">
                      <a:alpha val="43000"/>
                    </a:srgbClr>
                  </a:outerShdw>
                </a:effectLst>
              </a:rPr>
              <a:t>NOT </a:t>
            </a:r>
            <a:br>
              <a:rPr lang="en-US" b="1" spc="150" dirty="0" smtClean="0">
                <a:ln w="11430"/>
                <a:solidFill>
                  <a:srgbClr val="FFC000"/>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 Moon Based in Torah</a:t>
            </a:r>
            <a:endParaRPr lang="en-US" b="1" spc="150" dirty="0">
              <a:ln w="11430"/>
              <a:solidFill>
                <a:srgbClr val="F8F8F8"/>
              </a:solidFill>
              <a:effectLst>
                <a:outerShdw blurRad="25400" algn="tl" rotWithShape="0">
                  <a:srgbClr val="000000">
                    <a:alpha val="43000"/>
                  </a:srgbClr>
                </a:outerShdw>
              </a:effectLst>
            </a:endParaRPr>
          </a:p>
        </p:txBody>
      </p:sp>
      <p:pic>
        <p:nvPicPr>
          <p:cNvPr id="7" name="Picture 2" descr="C:\Users\Rae\Desktop\covenant pouch.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6858000" y="964307"/>
            <a:ext cx="1905000" cy="12717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47165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75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21</a:t>
            </a:fld>
            <a:endParaRPr lang="en-US" sz="1800" dirty="0"/>
          </a:p>
        </p:txBody>
      </p:sp>
      <p:sp>
        <p:nvSpPr>
          <p:cNvPr id="3" name="Content Placeholder 2"/>
          <p:cNvSpPr>
            <a:spLocks noGrp="1"/>
          </p:cNvSpPr>
          <p:nvPr>
            <p:ph idx="4294967295"/>
          </p:nvPr>
        </p:nvSpPr>
        <p:spPr>
          <a:xfrm>
            <a:off x="228600" y="1066800"/>
            <a:ext cx="8915400" cy="5562600"/>
          </a:xfrm>
        </p:spPr>
        <p:txBody>
          <a:bodyPr>
            <a:normAutofit fontScale="92500" lnSpcReduction="20000"/>
            <a:scene3d>
              <a:camera prst="orthographicFront"/>
              <a:lightRig rig="threePt" dir="t"/>
            </a:scene3d>
            <a:sp3d extrusionH="57150">
              <a:bevelT w="38100" h="38100"/>
            </a:sp3d>
          </a:bodyPr>
          <a:lstStyle/>
          <a:p>
            <a:pPr marL="0" indent="6350">
              <a:buNone/>
            </a:pPr>
            <a:r>
              <a:rPr lang="en-US" b="1" dirty="0" smtClean="0"/>
              <a:t>When the moon came under suspicion, it seemed </a:t>
            </a:r>
            <a:br>
              <a:rPr lang="en-US" b="1" dirty="0" smtClean="0"/>
            </a:br>
            <a:r>
              <a:rPr lang="en-US" b="1" dirty="0" smtClean="0"/>
              <a:t>obvious that Yahuah’s Calendar could not be moon based.   </a:t>
            </a:r>
            <a:br>
              <a:rPr lang="en-US" b="1" dirty="0" smtClean="0"/>
            </a:br>
            <a:r>
              <a:rPr lang="en-US" b="1" dirty="0" smtClean="0">
                <a:solidFill>
                  <a:srgbClr val="7030A0"/>
                </a:solidFill>
              </a:rPr>
              <a:t>Why?  Some logic &amp; questions follow (but no answers yet) …</a:t>
            </a:r>
          </a:p>
          <a:p>
            <a:pPr marL="0" indent="6350">
              <a:buNone/>
            </a:pPr>
            <a:endParaRPr lang="en-US" sz="1500" dirty="0" smtClean="0">
              <a:solidFill>
                <a:srgbClr val="7030A0"/>
              </a:solidFill>
            </a:endParaRPr>
          </a:p>
          <a:p>
            <a:pPr marL="514350" lvl="0" indent="-514350">
              <a:buClr>
                <a:srgbClr val="002060"/>
              </a:buClr>
              <a:buFont typeface="+mj-lt"/>
              <a:buAutoNum type="arabicPeriod"/>
            </a:pPr>
            <a:r>
              <a:rPr lang="en-US" b="1" dirty="0" smtClean="0"/>
              <a:t>The</a:t>
            </a:r>
            <a:r>
              <a:rPr lang="en-US" dirty="0" smtClean="0"/>
              <a:t> Hebrew terms for </a:t>
            </a:r>
            <a:r>
              <a:rPr lang="en-US" b="1" dirty="0" smtClean="0"/>
              <a:t>moon</a:t>
            </a:r>
            <a:r>
              <a:rPr lang="en-US" dirty="0" smtClean="0"/>
              <a:t> are “yareach” (H3394) </a:t>
            </a:r>
            <a:r>
              <a:rPr lang="en-US" dirty="0"/>
              <a:t>and </a:t>
            </a:r>
            <a:r>
              <a:rPr lang="en-US" dirty="0" smtClean="0"/>
              <a:t>“</a:t>
            </a:r>
            <a:r>
              <a:rPr lang="en-US" dirty="0" err="1" smtClean="0"/>
              <a:t>yerach</a:t>
            </a:r>
            <a:r>
              <a:rPr lang="en-US" dirty="0" smtClean="0"/>
              <a:t>” (H3391).  </a:t>
            </a:r>
            <a:r>
              <a:rPr lang="en-US" b="1" dirty="0" smtClean="0">
                <a:solidFill>
                  <a:srgbClr val="FF0000"/>
                </a:solidFill>
              </a:rPr>
              <a:t>These are not family words with “</a:t>
            </a:r>
            <a:r>
              <a:rPr lang="en-US" b="1" dirty="0" err="1" smtClean="0">
                <a:solidFill>
                  <a:srgbClr val="FF0000"/>
                </a:solidFill>
              </a:rPr>
              <a:t>chodesh</a:t>
            </a:r>
            <a:r>
              <a:rPr lang="en-US" b="1" dirty="0" smtClean="0">
                <a:solidFill>
                  <a:srgbClr val="FF0000"/>
                </a:solidFill>
              </a:rPr>
              <a:t>” </a:t>
            </a:r>
            <a:r>
              <a:rPr lang="en-US" dirty="0" smtClean="0"/>
              <a:t>(H2320)  </a:t>
            </a:r>
            <a:br>
              <a:rPr lang="en-US" dirty="0" smtClean="0"/>
            </a:br>
            <a:r>
              <a:rPr lang="en-US" b="1" dirty="0" smtClean="0">
                <a:solidFill>
                  <a:srgbClr val="C00000"/>
                </a:solidFill>
              </a:rPr>
              <a:t>Most concordances will lead you to believe that “</a:t>
            </a:r>
            <a:r>
              <a:rPr lang="en-US" b="1" dirty="0" err="1" smtClean="0">
                <a:solidFill>
                  <a:srgbClr val="C00000"/>
                </a:solidFill>
              </a:rPr>
              <a:t>chodesh</a:t>
            </a:r>
            <a:r>
              <a:rPr lang="en-US" b="1" dirty="0" smtClean="0">
                <a:solidFill>
                  <a:srgbClr val="C00000"/>
                </a:solidFill>
              </a:rPr>
              <a:t>” </a:t>
            </a:r>
            <a:br>
              <a:rPr lang="en-US" b="1" dirty="0" smtClean="0">
                <a:solidFill>
                  <a:srgbClr val="C00000"/>
                </a:solidFill>
              </a:rPr>
            </a:br>
            <a:r>
              <a:rPr lang="en-US" b="1" dirty="0" smtClean="0">
                <a:solidFill>
                  <a:srgbClr val="C00000"/>
                </a:solidFill>
              </a:rPr>
              <a:t>means “moon or new moon.”   </a:t>
            </a:r>
            <a:r>
              <a:rPr lang="en-US" b="1" dirty="0" smtClean="0"/>
              <a:t/>
            </a:r>
            <a:br>
              <a:rPr lang="en-US" b="1" dirty="0" smtClean="0"/>
            </a:br>
            <a:r>
              <a:rPr lang="en-US" b="1" dirty="0" smtClean="0"/>
              <a:t>Scholars admit they are not positive of what the word “chodesh” means; however it is best translated as month.   </a:t>
            </a:r>
            <a:br>
              <a:rPr lang="en-US" b="1" dirty="0" smtClean="0"/>
            </a:br>
            <a:r>
              <a:rPr lang="en-US" dirty="0" smtClean="0"/>
              <a:t>(More on this research later.)  </a:t>
            </a:r>
          </a:p>
          <a:p>
            <a:pPr marL="514350" lvl="0" indent="-514350" fontAlgn="t">
              <a:buClr>
                <a:srgbClr val="002060"/>
              </a:buClr>
              <a:buFont typeface="+mj-lt"/>
              <a:buAutoNum type="arabicPeriod"/>
            </a:pPr>
            <a:r>
              <a:rPr lang="en-US" b="1" dirty="0" smtClean="0"/>
              <a:t>There are no instructions in the Bible regarding the use of</a:t>
            </a:r>
            <a:br>
              <a:rPr lang="en-US" b="1" dirty="0" smtClean="0"/>
            </a:br>
            <a:r>
              <a:rPr lang="en-US" b="1" dirty="0" smtClean="0"/>
              <a:t>two (2) witnesses for the sighting of the new moon.  </a:t>
            </a:r>
            <a:br>
              <a:rPr lang="en-US" b="1" dirty="0" smtClean="0"/>
            </a:br>
            <a:r>
              <a:rPr lang="en-US" b="1" dirty="0" smtClean="0">
                <a:solidFill>
                  <a:srgbClr val="C00000"/>
                </a:solidFill>
              </a:rPr>
              <a:t>That is a tradition of man. </a:t>
            </a:r>
          </a:p>
          <a:p>
            <a:pPr marL="514350" lvl="0" indent="-514350" fontAlgn="t">
              <a:buClr>
                <a:srgbClr val="002060"/>
              </a:buClr>
              <a:buFont typeface="+mj-lt"/>
              <a:buAutoNum type="arabicPeriod"/>
            </a:pPr>
            <a:r>
              <a:rPr lang="en-US" b="1" dirty="0" smtClean="0"/>
              <a:t>The</a:t>
            </a:r>
            <a:r>
              <a:rPr lang="en-US" dirty="0" smtClean="0"/>
              <a:t> </a:t>
            </a:r>
            <a:r>
              <a:rPr lang="en-US" b="1" dirty="0" smtClean="0"/>
              <a:t>moon</a:t>
            </a:r>
            <a:r>
              <a:rPr lang="en-US" dirty="0" smtClean="0"/>
              <a:t> (as one of the heavenly bodies), was also placed </a:t>
            </a:r>
            <a:br>
              <a:rPr lang="en-US" dirty="0" smtClean="0"/>
            </a:br>
            <a:r>
              <a:rPr lang="en-US" dirty="0" smtClean="0"/>
              <a:t>in the firmament on the 4</a:t>
            </a:r>
            <a:r>
              <a:rPr lang="en-US" baseline="30000" dirty="0" smtClean="0"/>
              <a:t>th</a:t>
            </a:r>
            <a:r>
              <a:rPr lang="en-US" dirty="0" smtClean="0"/>
              <a:t> day of creation.  </a:t>
            </a:r>
            <a:r>
              <a:rPr lang="en-US" b="1" dirty="0" smtClean="0"/>
              <a:t>If this event on </a:t>
            </a:r>
            <a:br>
              <a:rPr lang="en-US" b="1" dirty="0" smtClean="0"/>
            </a:br>
            <a:r>
              <a:rPr lang="en-US" b="1" dirty="0" smtClean="0"/>
              <a:t>the 4</a:t>
            </a:r>
            <a:r>
              <a:rPr lang="en-US" b="1" baseline="30000" dirty="0" smtClean="0"/>
              <a:t>th</a:t>
            </a:r>
            <a:r>
              <a:rPr lang="en-US" b="1" dirty="0" smtClean="0"/>
              <a:t> day determines the beginning of the 1</a:t>
            </a:r>
            <a:r>
              <a:rPr lang="en-US" b="1" baseline="30000" dirty="0" smtClean="0"/>
              <a:t>st</a:t>
            </a:r>
            <a:r>
              <a:rPr lang="en-US" b="1" dirty="0" smtClean="0"/>
              <a:t> </a:t>
            </a:r>
            <a:r>
              <a:rPr lang="en-US" b="1" dirty="0" err="1" smtClean="0"/>
              <a:t>chodesh</a:t>
            </a:r>
            <a:r>
              <a:rPr lang="en-US" b="1" dirty="0" smtClean="0"/>
              <a:t> [month], </a:t>
            </a:r>
            <a:br>
              <a:rPr lang="en-US" b="1" dirty="0" smtClean="0"/>
            </a:br>
            <a:r>
              <a:rPr lang="en-US" b="1" dirty="0" smtClean="0"/>
              <a:t>what happens to days 1, 2, and 3 of creation?   </a:t>
            </a:r>
            <a:br>
              <a:rPr lang="en-US" b="1" dirty="0" smtClean="0"/>
            </a:br>
            <a:r>
              <a:rPr lang="en-US" b="1" dirty="0" smtClean="0">
                <a:solidFill>
                  <a:srgbClr val="C00000"/>
                </a:solidFill>
              </a:rPr>
              <a:t>Are they considered dead days?</a:t>
            </a:r>
          </a:p>
          <a:p>
            <a:endParaRPr lang="en-US" dirty="0"/>
          </a:p>
        </p:txBody>
      </p:sp>
      <p:sp>
        <p:nvSpPr>
          <p:cNvPr id="2" name="Title 1"/>
          <p:cNvSpPr>
            <a:spLocks noGrp="1"/>
          </p:cNvSpPr>
          <p:nvPr>
            <p:ph type="title" idx="4294967295"/>
          </p:nvPr>
        </p:nvSpPr>
        <p:spPr>
          <a:xfrm>
            <a:off x="0" y="261938"/>
            <a:ext cx="8686800" cy="957262"/>
          </a:xfrm>
        </p:spPr>
        <p:txBody>
          <a:bodyPr>
            <a:noAutofit/>
            <a:scene3d>
              <a:camera prst="orthographicFront"/>
              <a:lightRig rig="soft" dir="t">
                <a:rot lat="0" lon="0" rev="10800000"/>
              </a:lightRig>
            </a:scene3d>
            <a:sp3d>
              <a:bevelT w="27940" h="12700"/>
              <a:contourClr>
                <a:srgbClr val="DDDDDD"/>
              </a:contourClr>
            </a:sp3d>
          </a:bodyPr>
          <a:lstStyle/>
          <a:p>
            <a:pPr algn="r"/>
            <a:r>
              <a:rPr lang="en-US" sz="3600" b="1" spc="150" dirty="0" smtClean="0">
                <a:ln w="11430"/>
                <a:solidFill>
                  <a:srgbClr val="F8F8F8"/>
                </a:solidFill>
                <a:effectLst>
                  <a:outerShdw blurRad="25400" algn="tl" rotWithShape="0">
                    <a:srgbClr val="000000">
                      <a:alpha val="43000"/>
                    </a:srgbClr>
                  </a:outerShdw>
                </a:effectLst>
              </a:rPr>
              <a:t>#2 Festal Calendar </a:t>
            </a:r>
            <a:r>
              <a:rPr lang="en-US" sz="3600" b="1" spc="150" dirty="0">
                <a:ln w="11430"/>
                <a:solidFill>
                  <a:srgbClr val="F8F8F8"/>
                </a:solidFill>
                <a:effectLst>
                  <a:outerShdw blurRad="25400" algn="tl" rotWithShape="0">
                    <a:srgbClr val="000000">
                      <a:alpha val="43000"/>
                    </a:srgbClr>
                  </a:outerShdw>
                </a:effectLst>
              </a:rPr>
              <a:t>Is </a:t>
            </a:r>
            <a:r>
              <a:rPr lang="en-US" sz="3600" b="1" spc="150" dirty="0">
                <a:ln w="11430"/>
                <a:solidFill>
                  <a:srgbClr val="FFC000"/>
                </a:solidFill>
                <a:effectLst>
                  <a:outerShdw blurRad="25400" algn="tl" rotWithShape="0">
                    <a:srgbClr val="000000">
                      <a:alpha val="43000"/>
                    </a:srgbClr>
                  </a:outerShdw>
                </a:effectLst>
              </a:rPr>
              <a:t>NOT</a:t>
            </a:r>
            <a:r>
              <a:rPr lang="en-US" sz="3600" b="1" spc="150" dirty="0" smtClean="0">
                <a:ln w="11430"/>
                <a:solidFill>
                  <a:srgbClr val="F8F8F8"/>
                </a:solidFill>
                <a:effectLst>
                  <a:outerShdw blurRad="25400" algn="tl" rotWithShape="0">
                    <a:srgbClr val="000000">
                      <a:alpha val="43000"/>
                    </a:srgbClr>
                  </a:outerShdw>
                </a:effectLst>
              </a:rPr>
              <a:t> Moon </a:t>
            </a:r>
            <a:r>
              <a:rPr lang="en-US" sz="3600" b="1" spc="150" dirty="0">
                <a:ln w="11430"/>
                <a:solidFill>
                  <a:srgbClr val="F8F8F8"/>
                </a:solidFill>
                <a:effectLst>
                  <a:outerShdw blurRad="25400" algn="tl" rotWithShape="0">
                    <a:srgbClr val="000000">
                      <a:alpha val="43000"/>
                    </a:srgbClr>
                  </a:outerShdw>
                </a:effectLst>
              </a:rPr>
              <a:t>Based</a:t>
            </a:r>
            <a:br>
              <a:rPr lang="en-US" sz="3600" b="1" spc="150" dirty="0">
                <a:ln w="11430"/>
                <a:solidFill>
                  <a:srgbClr val="F8F8F8"/>
                </a:solidFill>
                <a:effectLst>
                  <a:outerShdw blurRad="25400" algn="tl" rotWithShape="0">
                    <a:srgbClr val="000000">
                      <a:alpha val="43000"/>
                    </a:srgbClr>
                  </a:outerShdw>
                </a:effectLst>
              </a:rPr>
            </a:br>
            <a:r>
              <a:rPr lang="en-US" sz="2800" b="1" spc="150" dirty="0">
                <a:ln w="11430"/>
                <a:solidFill>
                  <a:srgbClr val="F8F8F8"/>
                </a:solidFill>
                <a:effectLst>
                  <a:outerShdw blurRad="25400" algn="tl" rotWithShape="0">
                    <a:srgbClr val="000000">
                      <a:alpha val="43000"/>
                    </a:srgbClr>
                  </a:outerShdw>
                </a:effectLst>
              </a:rPr>
              <a:t>(</a:t>
            </a:r>
            <a:r>
              <a:rPr lang="en-US" sz="2800" b="1" spc="150" dirty="0" err="1">
                <a:ln w="11430"/>
                <a:solidFill>
                  <a:srgbClr val="F8F8F8"/>
                </a:solidFill>
                <a:effectLst>
                  <a:outerShdw blurRad="25400" algn="tl" rotWithShape="0">
                    <a:srgbClr val="000000">
                      <a:alpha val="43000"/>
                    </a:srgbClr>
                  </a:outerShdw>
                </a:effectLst>
              </a:rPr>
              <a:t>con’t</a:t>
            </a:r>
            <a:r>
              <a:rPr lang="en-US" sz="2800" b="1" spc="150" dirty="0">
                <a:ln w="11430"/>
                <a:solidFill>
                  <a:srgbClr val="F8F8F8"/>
                </a:solidFill>
                <a:effectLst>
                  <a:outerShdw blurRad="25400" algn="tl" rotWithShape="0">
                    <a:srgbClr val="000000">
                      <a:alpha val="43000"/>
                    </a:srgbClr>
                  </a:outerShdw>
                </a:effectLst>
              </a:rPr>
              <a:t>)</a:t>
            </a:r>
          </a:p>
        </p:txBody>
      </p:sp>
      <p:sp>
        <p:nvSpPr>
          <p:cNvPr id="5" name="Rectangle 4"/>
          <p:cNvSpPr/>
          <p:nvPr/>
        </p:nvSpPr>
        <p:spPr>
          <a:xfrm>
            <a:off x="6553200" y="3581400"/>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#5:  Slides 6-59</a:t>
            </a:r>
            <a:endParaRPr lang="en-US" sz="1600" b="1" cap="none" spc="0" dirty="0">
              <a:ln w="1905"/>
              <a:solidFill>
                <a:srgbClr val="660033"/>
              </a:solidFill>
              <a:effectLst>
                <a:innerShdw blurRad="69850" dist="43180" dir="5400000">
                  <a:srgbClr val="000000">
                    <a:alpha val="65000"/>
                  </a:srgbClr>
                </a:innerShdw>
              </a:effectLst>
            </a:endParaRPr>
          </a:p>
        </p:txBody>
      </p:sp>
      <p:sp>
        <p:nvSpPr>
          <p:cNvPr id="6" name="Rectangle 5"/>
          <p:cNvSpPr/>
          <p:nvPr/>
        </p:nvSpPr>
        <p:spPr>
          <a:xfrm>
            <a:off x="6497320" y="5943600"/>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#3:  Slides 55-73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169975" y="6377484"/>
            <a:ext cx="1009426" cy="365125"/>
          </a:xfrm>
        </p:spPr>
        <p:txBody>
          <a:bodyPr/>
          <a:lstStyle/>
          <a:p>
            <a:pPr algn="r"/>
            <a:fld id="{2C483DBC-9F3F-4995-8876-E5EF69BB8F1F}" type="slidenum">
              <a:rPr lang="en-US" sz="1800" smtClean="0"/>
              <a:pPr algn="r"/>
              <a:t>22</a:t>
            </a:fld>
            <a:endParaRPr lang="en-US" sz="1800" dirty="0"/>
          </a:p>
        </p:txBody>
      </p:sp>
      <p:sp>
        <p:nvSpPr>
          <p:cNvPr id="3" name="Content Placeholder 2"/>
          <p:cNvSpPr>
            <a:spLocks noGrp="1"/>
          </p:cNvSpPr>
          <p:nvPr>
            <p:ph idx="4294967295"/>
          </p:nvPr>
        </p:nvSpPr>
        <p:spPr>
          <a:xfrm>
            <a:off x="228600" y="1143000"/>
            <a:ext cx="8763000" cy="2209800"/>
          </a:xfrm>
        </p:spPr>
        <p:txBody>
          <a:bodyPr>
            <a:normAutofit/>
          </a:bodyPr>
          <a:lstStyle/>
          <a:p>
            <a:pPr marL="0" indent="6350">
              <a:buNone/>
            </a:pPr>
            <a:r>
              <a:rPr lang="en-US" b="1" dirty="0" smtClean="0"/>
              <a:t>Yahuah created the moon…He does all things for a purpose.</a:t>
            </a:r>
            <a:br>
              <a:rPr lang="en-US" b="1" dirty="0" smtClean="0"/>
            </a:br>
            <a:r>
              <a:rPr lang="en-US" b="1" dirty="0" smtClean="0">
                <a:ln>
                  <a:solidFill>
                    <a:srgbClr val="002060"/>
                  </a:solidFill>
                </a:ln>
                <a:solidFill>
                  <a:srgbClr val="FFC000"/>
                </a:solidFill>
              </a:rPr>
              <a:t>Question:  Did Yahuah appoint the moon for worship statutes in: </a:t>
            </a:r>
          </a:p>
          <a:p>
            <a:r>
              <a:rPr lang="en-US" sz="2600" b="1" i="1" dirty="0" err="1" smtClean="0">
                <a:solidFill>
                  <a:srgbClr val="660033"/>
                </a:solidFill>
              </a:rPr>
              <a:t>Psa</a:t>
            </a:r>
            <a:r>
              <a:rPr lang="en-US" sz="2600" b="1" i="1" dirty="0" smtClean="0">
                <a:solidFill>
                  <a:srgbClr val="660033"/>
                </a:solidFill>
              </a:rPr>
              <a:t> 104:19    </a:t>
            </a:r>
            <a:r>
              <a:rPr lang="en-US" i="1" dirty="0" smtClean="0">
                <a:solidFill>
                  <a:srgbClr val="005392"/>
                </a:solidFill>
              </a:rPr>
              <a:t>He appointed the moon for </a:t>
            </a:r>
            <a:r>
              <a:rPr lang="en-US" b="1" i="1" dirty="0" smtClean="0">
                <a:ln>
                  <a:solidFill>
                    <a:srgbClr val="002060"/>
                  </a:solidFill>
                </a:ln>
                <a:solidFill>
                  <a:srgbClr val="00B050"/>
                </a:solidFill>
              </a:rPr>
              <a:t>seasons</a:t>
            </a:r>
            <a:r>
              <a:rPr lang="en-US" i="1" dirty="0">
                <a:solidFill>
                  <a:srgbClr val="005392"/>
                </a:solidFill>
              </a:rPr>
              <a:t> </a:t>
            </a:r>
            <a:r>
              <a:rPr lang="en-US" i="1" dirty="0" smtClean="0">
                <a:solidFill>
                  <a:srgbClr val="005392"/>
                </a:solidFill>
              </a:rPr>
              <a:t>… </a:t>
            </a:r>
            <a:br>
              <a:rPr lang="en-US" i="1" dirty="0" smtClean="0">
                <a:solidFill>
                  <a:srgbClr val="005392"/>
                </a:solidFill>
              </a:rPr>
            </a:br>
            <a:endParaRPr lang="en-US" sz="1050" dirty="0" smtClean="0"/>
          </a:p>
          <a:p>
            <a:pPr marL="0" indent="6350">
              <a:buNone/>
            </a:pPr>
            <a:r>
              <a:rPr lang="en-US" dirty="0" smtClean="0"/>
              <a:t>  </a:t>
            </a:r>
          </a:p>
        </p:txBody>
      </p:sp>
      <p:sp>
        <p:nvSpPr>
          <p:cNvPr id="2" name="Title 1"/>
          <p:cNvSpPr>
            <a:spLocks noGrp="1"/>
          </p:cNvSpPr>
          <p:nvPr>
            <p:ph type="title" idx="4294967295"/>
          </p:nvPr>
        </p:nvSpPr>
        <p:spPr>
          <a:xfrm>
            <a:off x="152400" y="152400"/>
            <a:ext cx="8915400" cy="804863"/>
          </a:xfrm>
        </p:spPr>
        <p:txBody>
          <a:bodyPr>
            <a:normAutofit/>
            <a:scene3d>
              <a:camera prst="orthographicFront"/>
              <a:lightRig rig="soft" dir="t">
                <a:rot lat="0" lon="0" rev="10800000"/>
              </a:lightRig>
            </a:scene3d>
            <a:sp3d>
              <a:bevelT w="27940" h="12700"/>
              <a:contourClr>
                <a:srgbClr val="DDDDDD"/>
              </a:contourClr>
            </a:sp3d>
          </a:bodyPr>
          <a:lstStyle/>
          <a:p>
            <a:pPr lvl="0"/>
            <a:r>
              <a:rPr lang="en-US" sz="3900" b="1" spc="150" dirty="0" smtClean="0">
                <a:ln w="11430"/>
                <a:solidFill>
                  <a:srgbClr val="F8F8F8"/>
                </a:solidFill>
                <a:effectLst>
                  <a:outerShdw blurRad="25400" algn="tl" rotWithShape="0">
                    <a:srgbClr val="000000">
                      <a:alpha val="43000"/>
                    </a:srgbClr>
                  </a:outerShdw>
                </a:effectLst>
              </a:rPr>
              <a:t>#3 What Is The Purpose of the Moon?</a:t>
            </a:r>
            <a:endParaRPr lang="en-US" sz="3900" b="1" spc="150" dirty="0">
              <a:ln w="11430"/>
              <a:solidFill>
                <a:srgbClr val="F8F8F8"/>
              </a:solidFill>
              <a:effectLst>
                <a:outerShdw blurRad="25400" algn="tl" rotWithShape="0">
                  <a:srgbClr val="000000">
                    <a:alpha val="43000"/>
                  </a:srgbClr>
                </a:outerShdw>
              </a:effectLst>
            </a:endParaRPr>
          </a:p>
        </p:txBody>
      </p:sp>
      <p:pic>
        <p:nvPicPr>
          <p:cNvPr id="1026" name="Picture 2" descr="C:\Users\Rae\Desktop\Moon feast day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7200" y="2492830"/>
            <a:ext cx="4451350" cy="28610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81000" y="2438400"/>
            <a:ext cx="3733800" cy="41910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buFont typeface="Symbol" pitchFamily="18" charset="2"/>
              <a:buNone/>
            </a:pPr>
            <a:r>
              <a:rPr lang="en-US" dirty="0" smtClean="0"/>
              <a:t>The word “seasons” here </a:t>
            </a:r>
            <a:br>
              <a:rPr lang="en-US" dirty="0" smtClean="0"/>
            </a:br>
            <a:r>
              <a:rPr lang="en-US" b="1" u="sng" dirty="0" smtClean="0"/>
              <a:t>is</a:t>
            </a:r>
            <a:r>
              <a:rPr lang="en-US" dirty="0" smtClean="0"/>
              <a:t> “</a:t>
            </a:r>
            <a:r>
              <a:rPr lang="en-US" dirty="0" err="1" smtClean="0"/>
              <a:t>mo`edim</a:t>
            </a:r>
            <a:r>
              <a:rPr lang="en-US" dirty="0" smtClean="0"/>
              <a:t>” [H4150].</a:t>
            </a:r>
            <a:br>
              <a:rPr lang="en-US" dirty="0" smtClean="0"/>
            </a:br>
            <a:r>
              <a:rPr lang="en-US" sz="1200" dirty="0" smtClean="0"/>
              <a:t/>
            </a:r>
            <a:br>
              <a:rPr lang="en-US" sz="1200" dirty="0" smtClean="0"/>
            </a:br>
            <a:r>
              <a:rPr lang="en-US" b="1" u="sng" dirty="0" smtClean="0">
                <a:solidFill>
                  <a:srgbClr val="660033"/>
                </a:solidFill>
              </a:rPr>
              <a:t>Traditional teaching</a:t>
            </a:r>
            <a:r>
              <a:rPr lang="en-US" dirty="0" smtClean="0">
                <a:solidFill>
                  <a:srgbClr val="660033"/>
                </a:solidFill>
              </a:rPr>
              <a:t>:   </a:t>
            </a:r>
            <a:br>
              <a:rPr lang="en-US" dirty="0" smtClean="0">
                <a:solidFill>
                  <a:srgbClr val="660033"/>
                </a:solidFill>
              </a:rPr>
            </a:br>
            <a:r>
              <a:rPr lang="en-US" b="1" u="sng" dirty="0" smtClean="0"/>
              <a:t>ALL</a:t>
            </a:r>
            <a:r>
              <a:rPr lang="en-US" b="1" dirty="0" smtClean="0"/>
              <a:t> </a:t>
            </a:r>
            <a:r>
              <a:rPr lang="en-US" dirty="0" smtClean="0"/>
              <a:t>“</a:t>
            </a:r>
            <a:r>
              <a:rPr lang="en-US" dirty="0" err="1" smtClean="0"/>
              <a:t>mo`edim</a:t>
            </a:r>
            <a:r>
              <a:rPr lang="en-US" dirty="0" smtClean="0"/>
              <a:t>” refer </a:t>
            </a:r>
            <a:br>
              <a:rPr lang="en-US" dirty="0" smtClean="0"/>
            </a:br>
            <a:r>
              <a:rPr lang="en-US" b="1" dirty="0" smtClean="0">
                <a:ln>
                  <a:solidFill>
                    <a:srgbClr val="002060"/>
                  </a:solidFill>
                </a:ln>
                <a:solidFill>
                  <a:srgbClr val="00B050"/>
                </a:solidFill>
              </a:rPr>
              <a:t>only</a:t>
            </a:r>
            <a:r>
              <a:rPr lang="en-US" dirty="0" smtClean="0"/>
              <a:t> to Yahuah’s Feasts.  However, Beth recently discovered [H4150] means any appointed time, place or sign pre-arranged by Yahuah.  </a:t>
            </a:r>
          </a:p>
        </p:txBody>
      </p:sp>
      <p:sp>
        <p:nvSpPr>
          <p:cNvPr id="10" name="Rectangle 9"/>
          <p:cNvSpPr/>
          <p:nvPr/>
        </p:nvSpPr>
        <p:spPr>
          <a:xfrm>
            <a:off x="1752600" y="6019800"/>
            <a:ext cx="1417375" cy="707886"/>
          </a:xfrm>
          <a:prstGeom prst="rect">
            <a:avLst/>
          </a:prstGeom>
          <a:solidFill>
            <a:schemeClr val="accent5">
              <a:lumMod val="60000"/>
              <a:lumOff val="40000"/>
            </a:schemeClr>
          </a:solidFill>
          <a:scene3d>
            <a:camera prst="orthographicFront"/>
            <a:lightRig rig="threePt" dir="t"/>
          </a:scene3d>
          <a:sp3d>
            <a:bevelT/>
          </a:sp3d>
        </p:spPr>
        <p:txBody>
          <a:bodyPr wrap="none" lIns="91440" tIns="45720" rIns="91440" bIns="45720">
            <a:spAutoFit/>
          </a:bodyPr>
          <a:lstStyle/>
          <a:p>
            <a:pPr algn="ctr"/>
            <a:r>
              <a:rPr lang="en-US" sz="2000" b="1" cap="none" spc="0" dirty="0" smtClean="0">
                <a:ln w="1905"/>
                <a:solidFill>
                  <a:srgbClr val="660033"/>
                </a:solidFill>
                <a:effectLst>
                  <a:innerShdw blurRad="69850" dist="43180" dir="5400000">
                    <a:srgbClr val="000000">
                      <a:alpha val="65000"/>
                    </a:srgbClr>
                  </a:innerShdw>
                </a:effectLst>
              </a:rPr>
              <a:t>Moon #2:  </a:t>
            </a:r>
            <a:br>
              <a:rPr lang="en-US" sz="2000" b="1" cap="none" spc="0" dirty="0" smtClean="0">
                <a:ln w="1905"/>
                <a:solidFill>
                  <a:srgbClr val="660033"/>
                </a:solidFill>
                <a:effectLst>
                  <a:innerShdw blurRad="69850" dist="43180" dir="5400000">
                    <a:srgbClr val="000000">
                      <a:alpha val="65000"/>
                    </a:srgbClr>
                  </a:innerShdw>
                </a:effectLst>
              </a:rPr>
            </a:br>
            <a:r>
              <a:rPr lang="en-US" sz="2000" b="1" cap="none" spc="0" dirty="0" smtClean="0">
                <a:ln w="1905"/>
                <a:solidFill>
                  <a:srgbClr val="660033"/>
                </a:solidFill>
                <a:effectLst>
                  <a:innerShdw blurRad="69850" dist="43180" dir="5400000">
                    <a:srgbClr val="000000">
                      <a:alpha val="65000"/>
                    </a:srgbClr>
                  </a:innerShdw>
                </a:effectLst>
              </a:rPr>
              <a:t>Slides 51-58</a:t>
            </a:r>
            <a:endParaRPr lang="en-US" sz="2000" b="1" cap="none" spc="0" dirty="0">
              <a:ln w="1905"/>
              <a:solidFill>
                <a:srgbClr val="660033"/>
              </a:solidFill>
              <a:effectLst>
                <a:innerShdw blurRad="69850" dist="43180" dir="5400000">
                  <a:srgbClr val="000000">
                    <a:alpha val="65000"/>
                  </a:srgbClr>
                </a:innerShdw>
              </a:effectLst>
            </a:endParaRPr>
          </a:p>
        </p:txBody>
      </p:sp>
      <p:sp>
        <p:nvSpPr>
          <p:cNvPr id="11" name="Rectangle 10"/>
          <p:cNvSpPr/>
          <p:nvPr/>
        </p:nvSpPr>
        <p:spPr>
          <a:xfrm>
            <a:off x="4292600" y="5505271"/>
            <a:ext cx="4425950" cy="1200329"/>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2400" b="1" cap="none" spc="0" dirty="0" smtClean="0">
                <a:ln w="1905"/>
                <a:solidFill>
                  <a:srgbClr val="660033"/>
                </a:solidFill>
                <a:effectLst>
                  <a:innerShdw blurRad="69850" dist="43180" dir="5400000">
                    <a:srgbClr val="000000">
                      <a:alpha val="65000"/>
                    </a:srgbClr>
                  </a:innerShdw>
                </a:effectLst>
              </a:rPr>
              <a:t>So, did Yahuah appoint the moon for worship statutes as most of us have been taught?</a:t>
            </a:r>
            <a:endParaRPr lang="en-US" sz="24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1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23</a:t>
            </a:fld>
            <a:endParaRPr lang="en-US" sz="1800" dirty="0"/>
          </a:p>
        </p:txBody>
      </p:sp>
      <p:sp>
        <p:nvSpPr>
          <p:cNvPr id="3" name="Content Placeholder 2"/>
          <p:cNvSpPr>
            <a:spLocks noGrp="1"/>
          </p:cNvSpPr>
          <p:nvPr>
            <p:ph idx="4294967295"/>
          </p:nvPr>
        </p:nvSpPr>
        <p:spPr>
          <a:xfrm>
            <a:off x="2199640" y="1556504"/>
            <a:ext cx="6934200" cy="4387096"/>
          </a:xfrm>
        </p:spPr>
        <p:txBody>
          <a:bodyPr>
            <a:normAutofit/>
          </a:bodyPr>
          <a:lstStyle/>
          <a:p>
            <a:r>
              <a:rPr lang="en-US" sz="2600" b="1" i="1" dirty="0" err="1" smtClean="0">
                <a:solidFill>
                  <a:srgbClr val="660033"/>
                </a:solidFill>
                <a:effectLst>
                  <a:glow rad="127000">
                    <a:schemeClr val="accent5">
                      <a:lumMod val="20000"/>
                      <a:lumOff val="80000"/>
                    </a:schemeClr>
                  </a:glow>
                </a:effectLst>
              </a:rPr>
              <a:t>Psa</a:t>
            </a:r>
            <a:r>
              <a:rPr lang="en-US" sz="2600" b="1" i="1" dirty="0" smtClean="0">
                <a:solidFill>
                  <a:srgbClr val="660033"/>
                </a:solidFill>
                <a:effectLst>
                  <a:glow rad="127000">
                    <a:schemeClr val="accent5">
                      <a:lumMod val="20000"/>
                      <a:lumOff val="80000"/>
                    </a:schemeClr>
                  </a:glow>
                </a:effectLst>
              </a:rPr>
              <a:t> 104:19   </a:t>
            </a:r>
            <a:r>
              <a:rPr lang="en-US" b="1" i="1" dirty="0" smtClean="0">
                <a:solidFill>
                  <a:srgbClr val="005392"/>
                </a:solidFill>
                <a:effectLst>
                  <a:glow rad="127000">
                    <a:schemeClr val="accent5">
                      <a:lumMod val="20000"/>
                      <a:lumOff val="80000"/>
                    </a:schemeClr>
                  </a:glow>
                </a:effectLst>
              </a:rPr>
              <a:t>He appointed the moon for</a:t>
            </a:r>
            <a:r>
              <a:rPr lang="en-US" i="1" dirty="0" smtClean="0">
                <a:solidFill>
                  <a:srgbClr val="005392"/>
                </a:solidFill>
                <a:effectLst>
                  <a:glow rad="127000">
                    <a:schemeClr val="accent5">
                      <a:lumMod val="20000"/>
                      <a:lumOff val="80000"/>
                    </a:schemeClr>
                  </a:glow>
                </a:effectLst>
              </a:rPr>
              <a:t> </a:t>
            </a:r>
            <a:r>
              <a:rPr lang="en-US" b="1" i="1" dirty="0" smtClean="0">
                <a:ln>
                  <a:solidFill>
                    <a:srgbClr val="002060"/>
                  </a:solidFill>
                </a:ln>
                <a:solidFill>
                  <a:srgbClr val="00B050"/>
                </a:solidFill>
                <a:effectLst>
                  <a:glow rad="127000">
                    <a:schemeClr val="accent5">
                      <a:lumMod val="20000"/>
                      <a:lumOff val="80000"/>
                    </a:schemeClr>
                  </a:glow>
                </a:effectLst>
              </a:rPr>
              <a:t>seasons</a:t>
            </a:r>
            <a:r>
              <a:rPr lang="en-US" i="1" dirty="0">
                <a:solidFill>
                  <a:srgbClr val="005392"/>
                </a:solidFill>
                <a:effectLst>
                  <a:glow rad="127000">
                    <a:schemeClr val="accent5">
                      <a:lumMod val="20000"/>
                      <a:lumOff val="80000"/>
                    </a:schemeClr>
                  </a:glow>
                </a:effectLst>
              </a:rPr>
              <a:t> </a:t>
            </a:r>
            <a:r>
              <a:rPr lang="en-US" i="1" dirty="0" smtClean="0">
                <a:solidFill>
                  <a:srgbClr val="005392"/>
                </a:solidFill>
                <a:effectLst>
                  <a:glow rad="127000">
                    <a:schemeClr val="accent5">
                      <a:lumMod val="20000"/>
                      <a:lumOff val="80000"/>
                    </a:schemeClr>
                  </a:glow>
                </a:effectLst>
              </a:rPr>
              <a:t>… </a:t>
            </a:r>
            <a:br>
              <a:rPr lang="en-US" i="1" dirty="0" smtClean="0">
                <a:solidFill>
                  <a:srgbClr val="005392"/>
                </a:solidFill>
                <a:effectLst>
                  <a:glow rad="127000">
                    <a:schemeClr val="accent5">
                      <a:lumMod val="20000"/>
                      <a:lumOff val="80000"/>
                    </a:schemeClr>
                  </a:glow>
                </a:effectLst>
              </a:rPr>
            </a:br>
            <a:endParaRPr lang="en-US" sz="1050" dirty="0" smtClean="0">
              <a:effectLst>
                <a:glow rad="127000">
                  <a:schemeClr val="accent5">
                    <a:lumMod val="20000"/>
                    <a:lumOff val="80000"/>
                  </a:schemeClr>
                </a:glow>
              </a:effectLst>
            </a:endParaRPr>
          </a:p>
          <a:p>
            <a:pPr marL="0" indent="6350">
              <a:buNone/>
            </a:pPr>
            <a:r>
              <a:rPr lang="en-US" b="1" dirty="0" smtClean="0">
                <a:solidFill>
                  <a:srgbClr val="7030A0"/>
                </a:solidFill>
                <a:effectLst>
                  <a:glow rad="203200">
                    <a:schemeClr val="accent5">
                      <a:lumMod val="20000"/>
                      <a:lumOff val="80000"/>
                    </a:schemeClr>
                  </a:glow>
                </a:effectLst>
              </a:rPr>
              <a:t>Definitions for </a:t>
            </a:r>
            <a:r>
              <a:rPr lang="en-US" b="1" dirty="0" err="1" smtClean="0">
                <a:solidFill>
                  <a:srgbClr val="7030A0"/>
                </a:solidFill>
                <a:effectLst>
                  <a:glow rad="203200">
                    <a:schemeClr val="accent5">
                      <a:lumMod val="20000"/>
                      <a:lumOff val="80000"/>
                    </a:schemeClr>
                  </a:glow>
                </a:effectLst>
              </a:rPr>
              <a:t>mo`edim</a:t>
            </a:r>
            <a:r>
              <a:rPr lang="en-US" b="1" dirty="0" smtClean="0">
                <a:solidFill>
                  <a:srgbClr val="7030A0"/>
                </a:solidFill>
                <a:effectLst>
                  <a:glow rad="127000">
                    <a:schemeClr val="accent5">
                      <a:lumMod val="20000"/>
                      <a:lumOff val="80000"/>
                    </a:schemeClr>
                  </a:glow>
                </a:effectLst>
              </a:rPr>
              <a:t>:  </a:t>
            </a:r>
            <a:r>
              <a:rPr lang="en-US" b="1" dirty="0" smtClean="0">
                <a:solidFill>
                  <a:srgbClr val="006600"/>
                </a:solidFill>
                <a:effectLst>
                  <a:glow rad="127000">
                    <a:schemeClr val="accent5">
                      <a:lumMod val="20000"/>
                      <a:lumOff val="80000"/>
                    </a:schemeClr>
                  </a:glow>
                </a:effectLst>
              </a:rPr>
              <a:t>1)  agricultural season  </a:t>
            </a:r>
            <a:br>
              <a:rPr lang="en-US" b="1" dirty="0" smtClean="0">
                <a:solidFill>
                  <a:srgbClr val="006600"/>
                </a:solidFill>
                <a:effectLst>
                  <a:glow rad="127000">
                    <a:schemeClr val="accent5">
                      <a:lumMod val="20000"/>
                      <a:lumOff val="80000"/>
                    </a:schemeClr>
                  </a:glow>
                </a:effectLst>
              </a:rPr>
            </a:br>
            <a:r>
              <a:rPr lang="en-US" b="1" dirty="0" smtClean="0">
                <a:solidFill>
                  <a:srgbClr val="0070C0"/>
                </a:solidFill>
                <a:effectLst>
                  <a:glow rad="127000">
                    <a:schemeClr val="accent5">
                      <a:lumMod val="20000"/>
                      <a:lumOff val="80000"/>
                    </a:schemeClr>
                  </a:glow>
                </a:effectLst>
              </a:rPr>
              <a:t>2)  worship statute  </a:t>
            </a:r>
            <a:r>
              <a:rPr lang="en-US" b="1" dirty="0" smtClean="0">
                <a:solidFill>
                  <a:srgbClr val="7030A0"/>
                </a:solidFill>
                <a:effectLst>
                  <a:glow rad="127000">
                    <a:schemeClr val="accent5">
                      <a:lumMod val="20000"/>
                      <a:lumOff val="80000"/>
                    </a:schemeClr>
                  </a:glow>
                </a:effectLst>
              </a:rPr>
              <a:t>3)  appointed signs and/or times for animal migration/reproduction.</a:t>
            </a:r>
            <a:endParaRPr lang="en-US" b="1" dirty="0">
              <a:solidFill>
                <a:srgbClr val="7030A0"/>
              </a:solidFill>
              <a:effectLst>
                <a:glow rad="127000">
                  <a:schemeClr val="accent5">
                    <a:lumMod val="20000"/>
                    <a:lumOff val="80000"/>
                  </a:schemeClr>
                </a:glow>
              </a:effectLst>
            </a:endParaRPr>
          </a:p>
          <a:p>
            <a:pPr marL="0" indent="6350">
              <a:buNone/>
            </a:pPr>
            <a:r>
              <a:rPr lang="en-US" dirty="0" smtClean="0">
                <a:solidFill>
                  <a:srgbClr val="006600"/>
                </a:solidFill>
                <a:effectLst>
                  <a:glow rad="127000">
                    <a:schemeClr val="accent5">
                      <a:lumMod val="20000"/>
                      <a:lumOff val="80000"/>
                    </a:schemeClr>
                  </a:glow>
                </a:effectLst>
              </a:rPr>
              <a:t>For </a:t>
            </a:r>
            <a:r>
              <a:rPr lang="en-US" b="1" dirty="0" smtClean="0">
                <a:solidFill>
                  <a:srgbClr val="006600"/>
                </a:solidFill>
                <a:effectLst>
                  <a:glow rad="127000">
                    <a:schemeClr val="accent5">
                      <a:lumMod val="20000"/>
                      <a:lumOff val="80000"/>
                    </a:schemeClr>
                  </a:glow>
                </a:effectLst>
              </a:rPr>
              <a:t>the</a:t>
            </a:r>
            <a:r>
              <a:rPr lang="en-US" dirty="0" smtClean="0">
                <a:solidFill>
                  <a:srgbClr val="006600"/>
                </a:solidFill>
                <a:effectLst>
                  <a:glow rad="127000">
                    <a:schemeClr val="accent5">
                      <a:lumMod val="20000"/>
                      <a:lumOff val="80000"/>
                    </a:schemeClr>
                  </a:glow>
                </a:effectLst>
              </a:rPr>
              <a:t> </a:t>
            </a:r>
            <a:r>
              <a:rPr lang="en-US" b="1" dirty="0" smtClean="0">
                <a:ln>
                  <a:solidFill>
                    <a:sysClr val="windowText" lastClr="000000"/>
                  </a:solidFill>
                </a:ln>
                <a:solidFill>
                  <a:srgbClr val="006600"/>
                </a:solidFill>
                <a:effectLst>
                  <a:glow rad="127000">
                    <a:schemeClr val="accent5">
                      <a:lumMod val="20000"/>
                      <a:lumOff val="80000"/>
                    </a:schemeClr>
                  </a:glow>
                </a:effectLst>
              </a:rPr>
              <a:t>moon</a:t>
            </a:r>
            <a:r>
              <a:rPr lang="en-US" dirty="0" smtClean="0">
                <a:solidFill>
                  <a:srgbClr val="006600"/>
                </a:solidFill>
                <a:effectLst>
                  <a:glow rad="127000">
                    <a:schemeClr val="accent5">
                      <a:lumMod val="20000"/>
                      <a:lumOff val="80000"/>
                    </a:schemeClr>
                  </a:glow>
                </a:effectLst>
              </a:rPr>
              <a:t> “seasons”   </a:t>
            </a:r>
            <a:r>
              <a:rPr lang="en-US" sz="1900" dirty="0" smtClean="0">
                <a:solidFill>
                  <a:srgbClr val="006600"/>
                </a:solidFill>
                <a:effectLst>
                  <a:glow rad="127000">
                    <a:schemeClr val="accent5">
                      <a:lumMod val="20000"/>
                      <a:lumOff val="80000"/>
                    </a:schemeClr>
                  </a:glow>
                </a:effectLst>
              </a:rPr>
              <a:t>(</a:t>
            </a:r>
            <a:r>
              <a:rPr lang="en-US" sz="1900" dirty="0" err="1" smtClean="0">
                <a:solidFill>
                  <a:srgbClr val="006600"/>
                </a:solidFill>
                <a:effectLst>
                  <a:glow rad="127000">
                    <a:schemeClr val="accent5">
                      <a:lumMod val="20000"/>
                      <a:lumOff val="80000"/>
                    </a:schemeClr>
                  </a:glow>
                </a:effectLst>
              </a:rPr>
              <a:t>Psa</a:t>
            </a:r>
            <a:r>
              <a:rPr lang="en-US" sz="1900" dirty="0" smtClean="0">
                <a:solidFill>
                  <a:srgbClr val="006600"/>
                </a:solidFill>
                <a:effectLst>
                  <a:glow rad="127000">
                    <a:schemeClr val="accent5">
                      <a:lumMod val="20000"/>
                      <a:lumOff val="80000"/>
                    </a:schemeClr>
                  </a:glow>
                </a:effectLst>
              </a:rPr>
              <a:t> 104:19)</a:t>
            </a:r>
          </a:p>
          <a:p>
            <a:r>
              <a:rPr lang="en-US" dirty="0" smtClean="0">
                <a:solidFill>
                  <a:srgbClr val="006600"/>
                </a:solidFill>
                <a:effectLst>
                  <a:glow rad="127000">
                    <a:schemeClr val="accent5">
                      <a:lumMod val="20000"/>
                      <a:lumOff val="80000"/>
                    </a:schemeClr>
                  </a:glow>
                </a:effectLst>
              </a:rPr>
              <a:t>Used for agricultural </a:t>
            </a:r>
            <a:r>
              <a:rPr lang="en-US" dirty="0">
                <a:solidFill>
                  <a:srgbClr val="006600"/>
                </a:solidFill>
                <a:effectLst>
                  <a:glow rad="127000">
                    <a:schemeClr val="accent5">
                      <a:lumMod val="20000"/>
                      <a:lumOff val="80000"/>
                    </a:schemeClr>
                  </a:glow>
                </a:effectLst>
              </a:rPr>
              <a:t>purposes </a:t>
            </a:r>
            <a:r>
              <a:rPr lang="en-US" sz="1800" dirty="0" smtClean="0">
                <a:solidFill>
                  <a:srgbClr val="006600"/>
                </a:solidFill>
                <a:effectLst>
                  <a:glow rad="127000">
                    <a:schemeClr val="accent5">
                      <a:lumMod val="20000"/>
                      <a:lumOff val="80000"/>
                    </a:schemeClr>
                  </a:glow>
                </a:effectLst>
              </a:rPr>
              <a:t>(</a:t>
            </a:r>
            <a:r>
              <a:rPr lang="en-US" sz="1800" b="1" dirty="0" smtClean="0">
                <a:solidFill>
                  <a:srgbClr val="006600"/>
                </a:solidFill>
                <a:effectLst>
                  <a:glow rad="127000">
                    <a:schemeClr val="accent5">
                      <a:lumMod val="20000"/>
                      <a:lumOff val="80000"/>
                    </a:schemeClr>
                  </a:glow>
                </a:effectLst>
              </a:rPr>
              <a:t>Deut 33:14</a:t>
            </a:r>
            <a:r>
              <a:rPr lang="en-US" sz="1800" dirty="0" smtClean="0">
                <a:solidFill>
                  <a:srgbClr val="006600"/>
                </a:solidFill>
                <a:effectLst>
                  <a:glow rad="127000">
                    <a:schemeClr val="accent5">
                      <a:lumMod val="20000"/>
                      <a:lumOff val="80000"/>
                    </a:schemeClr>
                  </a:glow>
                </a:effectLst>
              </a:rPr>
              <a:t>)</a:t>
            </a:r>
            <a:endParaRPr lang="en-US" sz="1800" dirty="0">
              <a:solidFill>
                <a:srgbClr val="006600"/>
              </a:solidFill>
              <a:effectLst>
                <a:glow rad="127000">
                  <a:schemeClr val="accent5">
                    <a:lumMod val="20000"/>
                    <a:lumOff val="80000"/>
                  </a:schemeClr>
                </a:glow>
              </a:effectLst>
            </a:endParaRPr>
          </a:p>
          <a:p>
            <a:r>
              <a:rPr lang="en-US" dirty="0" smtClean="0">
                <a:solidFill>
                  <a:srgbClr val="006600"/>
                </a:solidFill>
                <a:effectLst>
                  <a:glow rad="127000">
                    <a:schemeClr val="accent5">
                      <a:lumMod val="20000"/>
                      <a:lumOff val="80000"/>
                    </a:schemeClr>
                  </a:glow>
                </a:effectLst>
              </a:rPr>
              <a:t>Used as an appointed sign/time </a:t>
            </a:r>
            <a:r>
              <a:rPr lang="en-US" dirty="0">
                <a:solidFill>
                  <a:srgbClr val="006600"/>
                </a:solidFill>
                <a:effectLst>
                  <a:glow rad="127000">
                    <a:schemeClr val="accent5">
                      <a:lumMod val="20000"/>
                      <a:lumOff val="80000"/>
                    </a:schemeClr>
                  </a:glow>
                </a:effectLst>
              </a:rPr>
              <a:t/>
            </a:r>
            <a:br>
              <a:rPr lang="en-US" dirty="0">
                <a:solidFill>
                  <a:srgbClr val="006600"/>
                </a:solidFill>
                <a:effectLst>
                  <a:glow rad="127000">
                    <a:schemeClr val="accent5">
                      <a:lumMod val="20000"/>
                      <a:lumOff val="80000"/>
                    </a:schemeClr>
                  </a:glow>
                </a:effectLst>
              </a:rPr>
            </a:br>
            <a:r>
              <a:rPr lang="en-US" sz="2000" dirty="0" smtClean="0">
                <a:effectLst>
                  <a:glow rad="127000">
                    <a:schemeClr val="accent5">
                      <a:lumMod val="20000"/>
                      <a:lumOff val="80000"/>
                    </a:schemeClr>
                  </a:glow>
                </a:effectLst>
              </a:rPr>
              <a:t>(Gen 37:9; Josh 10:13; Isa 60:19-20; Joel 2:10)</a:t>
            </a:r>
            <a:br>
              <a:rPr lang="en-US" sz="2000" dirty="0" smtClean="0">
                <a:effectLst>
                  <a:glow rad="127000">
                    <a:schemeClr val="accent5">
                      <a:lumMod val="20000"/>
                      <a:lumOff val="80000"/>
                    </a:schemeClr>
                  </a:glow>
                </a:effectLst>
              </a:rPr>
            </a:br>
            <a:r>
              <a:rPr lang="en-US" sz="2000" dirty="0" smtClean="0">
                <a:effectLst>
                  <a:glow rad="127000">
                    <a:schemeClr val="accent5">
                      <a:lumMod val="20000"/>
                      <a:lumOff val="80000"/>
                    </a:schemeClr>
                  </a:glow>
                </a:effectLst>
              </a:rPr>
              <a:t>(i.e. Rev. blood moons and solar eclipses) </a:t>
            </a:r>
            <a:endParaRPr lang="en-US" sz="2800" dirty="0" smtClean="0">
              <a:effectLst>
                <a:glow rad="127000">
                  <a:schemeClr val="accent5">
                    <a:lumMod val="20000"/>
                    <a:lumOff val="80000"/>
                  </a:schemeClr>
                </a:glow>
              </a:effectLst>
            </a:endParaRPr>
          </a:p>
        </p:txBody>
      </p:sp>
      <p:sp>
        <p:nvSpPr>
          <p:cNvPr id="2" name="Title 1"/>
          <p:cNvSpPr>
            <a:spLocks noGrp="1"/>
          </p:cNvSpPr>
          <p:nvPr>
            <p:ph type="title" idx="4294967295"/>
          </p:nvPr>
        </p:nvSpPr>
        <p:spPr>
          <a:xfrm>
            <a:off x="152400" y="152400"/>
            <a:ext cx="8915400" cy="1371600"/>
          </a:xfrm>
        </p:spPr>
        <p:txBody>
          <a:bodyPr>
            <a:normAutofit/>
            <a:scene3d>
              <a:camera prst="orthographicFront"/>
              <a:lightRig rig="soft" dir="t">
                <a:rot lat="0" lon="0" rev="10800000"/>
              </a:lightRig>
            </a:scene3d>
            <a:sp3d>
              <a:bevelT w="27940" h="12700"/>
              <a:contourClr>
                <a:srgbClr val="DDDDDD"/>
              </a:contourClr>
            </a:sp3d>
          </a:bodyPr>
          <a:lstStyle/>
          <a:p>
            <a:pPr lvl="0"/>
            <a:r>
              <a:rPr lang="en-US" sz="3900" b="1" spc="150" dirty="0" smtClean="0">
                <a:ln w="11430"/>
                <a:solidFill>
                  <a:srgbClr val="F8F8F8"/>
                </a:solidFill>
                <a:effectLst>
                  <a:outerShdw blurRad="25400" algn="tl" rotWithShape="0">
                    <a:srgbClr val="000000">
                      <a:alpha val="43000"/>
                    </a:srgbClr>
                  </a:outerShdw>
                </a:effectLst>
              </a:rPr>
              <a:t>#3 What Is The Purpose of the Moon?</a:t>
            </a:r>
            <a:br>
              <a:rPr lang="en-US" sz="3900" b="1" spc="150" dirty="0" smtClean="0">
                <a:ln w="11430"/>
                <a:solidFill>
                  <a:srgbClr val="F8F8F8"/>
                </a:solidFill>
                <a:effectLst>
                  <a:outerShdw blurRad="25400" algn="tl" rotWithShape="0">
                    <a:srgbClr val="000000">
                      <a:alpha val="43000"/>
                    </a:srgbClr>
                  </a:outerShdw>
                </a:effectLst>
              </a:rPr>
            </a:br>
            <a:r>
              <a:rPr lang="en-US" sz="3900" b="1" spc="150" dirty="0" smtClean="0">
                <a:ln w="11430"/>
                <a:solidFill>
                  <a:srgbClr val="F8F8F8"/>
                </a:solidFill>
                <a:effectLst>
                  <a:outerShdw blurRad="25400" algn="tl" rotWithShape="0">
                    <a:srgbClr val="000000">
                      <a:alpha val="43000"/>
                    </a:srgbClr>
                  </a:outerShdw>
                </a:effectLst>
              </a:rPr>
              <a:t>(a)  agricultural seasons!</a:t>
            </a:r>
            <a:endParaRPr lang="en-US" sz="39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421934" y="2133600"/>
            <a:ext cx="1481496" cy="1323439"/>
          </a:xfrm>
          <a:prstGeom prst="rect">
            <a:avLst/>
          </a:prstGeom>
          <a:solidFill>
            <a:schemeClr val="accent5">
              <a:lumMod val="60000"/>
              <a:lumOff val="40000"/>
            </a:schemeClr>
          </a:solidFill>
          <a:scene3d>
            <a:camera prst="orthographicFront"/>
            <a:lightRig rig="threePt" dir="t"/>
          </a:scene3d>
          <a:sp3d>
            <a:bevelT/>
          </a:sp3d>
        </p:spPr>
        <p:txBody>
          <a:bodyPr wrap="none" lIns="91440" tIns="45720" rIns="91440" bIns="45720">
            <a:spAutoFit/>
          </a:bodyPr>
          <a:lstStyle/>
          <a:p>
            <a:pPr algn="ctr"/>
            <a:r>
              <a:rPr lang="en-US" sz="2000" b="1" cap="none" spc="0" dirty="0" smtClean="0">
                <a:ln w="1905"/>
                <a:solidFill>
                  <a:srgbClr val="660033"/>
                </a:solidFill>
                <a:effectLst>
                  <a:innerShdw blurRad="69850" dist="43180" dir="5400000">
                    <a:srgbClr val="000000">
                      <a:alpha val="65000"/>
                    </a:srgbClr>
                  </a:innerShdw>
                </a:effectLst>
              </a:rPr>
              <a:t>Moon #1:  </a:t>
            </a:r>
          </a:p>
          <a:p>
            <a:pPr algn="ctr"/>
            <a:r>
              <a:rPr lang="en-US" sz="2000" b="1" cap="none" spc="0" dirty="0" smtClean="0">
                <a:ln w="1905"/>
                <a:solidFill>
                  <a:srgbClr val="660033"/>
                </a:solidFill>
                <a:effectLst>
                  <a:innerShdw blurRad="69850" dist="43180" dir="5400000">
                    <a:srgbClr val="000000">
                      <a:alpha val="65000"/>
                    </a:srgbClr>
                  </a:innerShdw>
                </a:effectLst>
              </a:rPr>
              <a:t>Slides 59-71</a:t>
            </a:r>
          </a:p>
          <a:p>
            <a:pPr algn="ctr"/>
            <a:r>
              <a:rPr lang="en-US" sz="2000" b="1" dirty="0" smtClean="0">
                <a:ln w="1905"/>
                <a:solidFill>
                  <a:srgbClr val="660033"/>
                </a:solidFill>
                <a:effectLst>
                  <a:innerShdw blurRad="69850" dist="43180" dir="5400000">
                    <a:srgbClr val="000000">
                      <a:alpha val="65000"/>
                    </a:srgbClr>
                  </a:innerShdw>
                </a:effectLst>
              </a:rPr>
              <a:t>Moon #2: </a:t>
            </a:r>
            <a:br>
              <a:rPr lang="en-US" sz="2000" b="1" dirty="0" smtClean="0">
                <a:ln w="1905"/>
                <a:solidFill>
                  <a:srgbClr val="660033"/>
                </a:solidFill>
                <a:effectLst>
                  <a:innerShdw blurRad="69850" dist="43180" dir="5400000">
                    <a:srgbClr val="000000">
                      <a:alpha val="65000"/>
                    </a:srgbClr>
                  </a:innerShdw>
                </a:effectLst>
              </a:rPr>
            </a:br>
            <a:r>
              <a:rPr lang="en-US" sz="2000" b="1" dirty="0" smtClean="0">
                <a:ln w="1905"/>
                <a:solidFill>
                  <a:srgbClr val="660033"/>
                </a:solidFill>
                <a:effectLst>
                  <a:innerShdw blurRad="69850" dist="43180" dir="5400000">
                    <a:srgbClr val="000000">
                      <a:alpha val="65000"/>
                    </a:srgbClr>
                  </a:innerShdw>
                </a:effectLst>
              </a:rPr>
              <a:t>Slides 64-65</a:t>
            </a:r>
            <a:endParaRPr lang="en-US" sz="20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81464763"/>
      </p:ext>
    </p:extLst>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solidFill>
                  <a:schemeClr val="bg1"/>
                </a:solidFill>
              </a:rPr>
              <a:pPr/>
              <a:t>24</a:t>
            </a:fld>
            <a:endParaRPr lang="en-US" sz="1800" dirty="0">
              <a:solidFill>
                <a:schemeClr val="bg1"/>
              </a:solidFill>
            </a:endParaRPr>
          </a:p>
        </p:txBody>
      </p:sp>
      <p:sp>
        <p:nvSpPr>
          <p:cNvPr id="8" name="Title 1"/>
          <p:cNvSpPr txBox="1">
            <a:spLocks/>
          </p:cNvSpPr>
          <p:nvPr/>
        </p:nvSpPr>
        <p:spPr>
          <a:xfrm>
            <a:off x="152400" y="152400"/>
            <a:ext cx="8915400" cy="13716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b="1" spc="150" dirty="0" smtClean="0">
                <a:ln w="11430"/>
                <a:solidFill>
                  <a:srgbClr val="F8F8F8"/>
                </a:solidFill>
                <a:effectLst>
                  <a:outerShdw blurRad="25400" algn="tl" rotWithShape="0">
                    <a:srgbClr val="000000">
                      <a:alpha val="43000"/>
                    </a:srgbClr>
                  </a:outerShdw>
                </a:effectLst>
              </a:rPr>
              <a:t>#3 What Is The Purpose of the Moon?</a:t>
            </a:r>
            <a:br>
              <a:rPr lang="en-US" sz="3900" b="1" spc="150" dirty="0" smtClean="0">
                <a:ln w="11430"/>
                <a:solidFill>
                  <a:srgbClr val="F8F8F8"/>
                </a:solidFill>
                <a:effectLst>
                  <a:outerShdw blurRad="25400" algn="tl" rotWithShape="0">
                    <a:srgbClr val="000000">
                      <a:alpha val="43000"/>
                    </a:srgbClr>
                  </a:outerShdw>
                </a:effectLst>
              </a:rPr>
            </a:br>
            <a:r>
              <a:rPr lang="en-US" sz="3900" b="1" spc="150" dirty="0" smtClean="0">
                <a:ln w="11430"/>
                <a:solidFill>
                  <a:srgbClr val="F8F8F8"/>
                </a:solidFill>
                <a:effectLst>
                  <a:outerShdw blurRad="25400" algn="tl" rotWithShape="0">
                    <a:srgbClr val="000000">
                      <a:alpha val="43000"/>
                    </a:srgbClr>
                  </a:outerShdw>
                </a:effectLst>
              </a:rPr>
              <a:t>(b)  ordinances!</a:t>
            </a:r>
            <a:endParaRPr lang="en-US" sz="3900" b="1" spc="150" dirty="0">
              <a:ln w="11430"/>
              <a:solidFill>
                <a:srgbClr val="F8F8F8"/>
              </a:solidFill>
              <a:effectLst>
                <a:outerShdw blurRad="25400" algn="tl" rotWithShape="0">
                  <a:srgbClr val="000000">
                    <a:alpha val="43000"/>
                  </a:srgbClr>
                </a:outerShdw>
              </a:effectLst>
            </a:endParaRPr>
          </a:p>
        </p:txBody>
      </p:sp>
      <p:sp>
        <p:nvSpPr>
          <p:cNvPr id="9" name="Content Placeholder 2"/>
          <p:cNvSpPr txBox="1">
            <a:spLocks/>
          </p:cNvSpPr>
          <p:nvPr/>
        </p:nvSpPr>
        <p:spPr>
          <a:xfrm>
            <a:off x="190500" y="1544320"/>
            <a:ext cx="8839200" cy="4737834"/>
          </a:xfrm>
          <a:prstGeom prst="rect">
            <a:avLst/>
          </a:prstGeom>
        </p:spPr>
        <p:txBody>
          <a:bodyPr>
            <a:normAutofit lnSpcReduction="10000"/>
            <a:scene3d>
              <a:camera prst="orthographicFront"/>
              <a:lightRig rig="threePt" dir="t"/>
            </a:scene3d>
            <a:sp3d extrusionH="57150">
              <a:bevelT w="38100" h="38100"/>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t">
              <a:buFont typeface="Symbol" pitchFamily="18" charset="2"/>
              <a:buNone/>
            </a:pPr>
            <a:r>
              <a:rPr lang="en-US" sz="4000" b="1" i="1" dirty="0" smtClean="0">
                <a:ln w="12700">
                  <a:solidFill>
                    <a:schemeClr val="bg1"/>
                  </a:solidFill>
                </a:ln>
                <a:solidFill>
                  <a:srgbClr val="660033"/>
                </a:solidFill>
                <a:effectLst>
                  <a:glow rad="139700">
                    <a:schemeClr val="tx1">
                      <a:alpha val="40000"/>
                    </a:schemeClr>
                  </a:glow>
                </a:effectLst>
              </a:rPr>
              <a:t>Jer 31:35 </a:t>
            </a:r>
          </a:p>
          <a:p>
            <a:pPr marL="0" indent="0" algn="ctr" fontAlgn="t">
              <a:buFont typeface="Symbol" pitchFamily="18" charset="2"/>
              <a:buNone/>
            </a:pPr>
            <a:r>
              <a:rPr lang="en-US" sz="4000" b="1" i="1" dirty="0" smtClean="0">
                <a:ln>
                  <a:solidFill>
                    <a:srgbClr val="002060"/>
                  </a:solidFill>
                </a:ln>
                <a:solidFill>
                  <a:schemeClr val="bg1"/>
                </a:solidFill>
                <a:effectLst>
                  <a:glow>
                    <a:srgbClr val="FFC000"/>
                  </a:glow>
                </a:effectLst>
              </a:rPr>
              <a:t>Thus saith Yahuah, which </a:t>
            </a:r>
            <a:r>
              <a:rPr lang="en-US" sz="4000" b="1" i="1" dirty="0" err="1" smtClean="0">
                <a:ln>
                  <a:solidFill>
                    <a:srgbClr val="002060"/>
                  </a:solidFill>
                </a:ln>
                <a:solidFill>
                  <a:schemeClr val="bg1"/>
                </a:solidFill>
                <a:effectLst>
                  <a:glow>
                    <a:srgbClr val="FFC000"/>
                  </a:glow>
                </a:effectLst>
              </a:rPr>
              <a:t>giveth</a:t>
            </a:r>
            <a:r>
              <a:rPr lang="en-US" sz="4000" b="1" i="1" dirty="0" smtClean="0">
                <a:ln>
                  <a:solidFill>
                    <a:srgbClr val="002060"/>
                  </a:solidFill>
                </a:ln>
                <a:solidFill>
                  <a:schemeClr val="bg1"/>
                </a:solidFill>
                <a:effectLst>
                  <a:glow>
                    <a:srgbClr val="FFC000"/>
                  </a:glow>
                </a:effectLst>
              </a:rPr>
              <a:t> …</a:t>
            </a:r>
            <a:br>
              <a:rPr lang="en-US" sz="4000" b="1" i="1" dirty="0" smtClean="0">
                <a:ln>
                  <a:solidFill>
                    <a:srgbClr val="002060"/>
                  </a:solidFill>
                </a:ln>
                <a:solidFill>
                  <a:schemeClr val="bg1"/>
                </a:solidFill>
                <a:effectLst>
                  <a:glow>
                    <a:srgbClr val="FFC000"/>
                  </a:glow>
                </a:effectLst>
              </a:rPr>
            </a:br>
            <a:r>
              <a:rPr lang="en-US" sz="4000" b="1" i="1" dirty="0" smtClean="0">
                <a:ln>
                  <a:solidFill>
                    <a:srgbClr val="002060"/>
                  </a:solidFill>
                </a:ln>
                <a:solidFill>
                  <a:schemeClr val="bg1"/>
                </a:solidFill>
                <a:effectLst>
                  <a:glow>
                    <a:srgbClr val="FFC000"/>
                  </a:glow>
                </a:effectLst>
              </a:rPr>
              <a:t/>
            </a:r>
            <a:br>
              <a:rPr lang="en-US" sz="4000" b="1" i="1" dirty="0" smtClean="0">
                <a:ln>
                  <a:solidFill>
                    <a:srgbClr val="002060"/>
                  </a:solidFill>
                </a:ln>
                <a:solidFill>
                  <a:schemeClr val="bg1"/>
                </a:solidFill>
                <a:effectLst>
                  <a:glow>
                    <a:srgbClr val="FFC000"/>
                  </a:glow>
                </a:effectLst>
              </a:rPr>
            </a:br>
            <a:r>
              <a:rPr lang="en-US" sz="4000" b="1" i="1" dirty="0" smtClean="0">
                <a:ln>
                  <a:solidFill>
                    <a:srgbClr val="002060"/>
                  </a:solidFill>
                </a:ln>
                <a:solidFill>
                  <a:schemeClr val="bg1"/>
                </a:solidFill>
                <a:effectLst>
                  <a:glow>
                    <a:srgbClr val="FFC000"/>
                  </a:glow>
                </a:effectLst>
              </a:rPr>
              <a:t/>
            </a:r>
            <a:br>
              <a:rPr lang="en-US" sz="4000" b="1" i="1" dirty="0" smtClean="0">
                <a:ln>
                  <a:solidFill>
                    <a:srgbClr val="002060"/>
                  </a:solidFill>
                </a:ln>
                <a:solidFill>
                  <a:schemeClr val="bg1"/>
                </a:solidFill>
                <a:effectLst>
                  <a:glow>
                    <a:srgbClr val="FFC000"/>
                  </a:glow>
                </a:effectLst>
              </a:rPr>
            </a:br>
            <a:r>
              <a:rPr lang="en-US" sz="4000" b="1" i="1" dirty="0" smtClean="0">
                <a:ln>
                  <a:solidFill>
                    <a:srgbClr val="002060"/>
                  </a:solidFill>
                </a:ln>
                <a:solidFill>
                  <a:schemeClr val="bg1"/>
                </a:solidFill>
                <a:effectLst>
                  <a:glow>
                    <a:srgbClr val="FFC000"/>
                  </a:glow>
                </a:effectLst>
              </a:rPr>
              <a:t/>
            </a:r>
            <a:br>
              <a:rPr lang="en-US" sz="4000" b="1" i="1" dirty="0" smtClean="0">
                <a:ln>
                  <a:solidFill>
                    <a:srgbClr val="002060"/>
                  </a:solidFill>
                </a:ln>
                <a:solidFill>
                  <a:schemeClr val="bg1"/>
                </a:solidFill>
                <a:effectLst>
                  <a:glow>
                    <a:srgbClr val="FFC000"/>
                  </a:glow>
                </a:effectLst>
              </a:rPr>
            </a:br>
            <a:r>
              <a:rPr lang="en-US" sz="4000" b="1" i="1" dirty="0" smtClean="0">
                <a:ln>
                  <a:solidFill>
                    <a:srgbClr val="002060"/>
                  </a:solidFill>
                </a:ln>
                <a:solidFill>
                  <a:schemeClr val="accent3">
                    <a:lumMod val="40000"/>
                    <a:lumOff val="60000"/>
                  </a:schemeClr>
                </a:solidFill>
                <a:effectLst>
                  <a:glow rad="215900">
                    <a:schemeClr val="tx1">
                      <a:alpha val="71000"/>
                    </a:schemeClr>
                  </a:glow>
                </a:effectLst>
              </a:rPr>
              <a:t>the ordinances of the moon …</a:t>
            </a:r>
            <a:br>
              <a:rPr lang="en-US" sz="4000" b="1" i="1" dirty="0" smtClean="0">
                <a:ln>
                  <a:solidFill>
                    <a:srgbClr val="002060"/>
                  </a:solidFill>
                </a:ln>
                <a:solidFill>
                  <a:schemeClr val="accent3">
                    <a:lumMod val="40000"/>
                    <a:lumOff val="60000"/>
                  </a:schemeClr>
                </a:solidFill>
                <a:effectLst>
                  <a:glow rad="215900">
                    <a:schemeClr val="tx1">
                      <a:alpha val="71000"/>
                    </a:schemeClr>
                  </a:glow>
                </a:effectLst>
              </a:rPr>
            </a:br>
            <a:r>
              <a:rPr lang="en-US" sz="4000" b="1" i="1" dirty="0" smtClean="0">
                <a:ln>
                  <a:solidFill>
                    <a:srgbClr val="002060"/>
                  </a:solidFill>
                </a:ln>
                <a:solidFill>
                  <a:schemeClr val="accent3">
                    <a:lumMod val="40000"/>
                    <a:lumOff val="60000"/>
                  </a:schemeClr>
                </a:solidFill>
                <a:effectLst>
                  <a:glow rad="215900">
                    <a:schemeClr val="tx1">
                      <a:alpha val="71000"/>
                    </a:schemeClr>
                  </a:glow>
                </a:effectLst>
              </a:rPr>
              <a:t>which </a:t>
            </a:r>
            <a:r>
              <a:rPr lang="en-US" sz="4000" b="1" i="1" dirty="0" err="1" smtClean="0">
                <a:ln>
                  <a:solidFill>
                    <a:srgbClr val="002060"/>
                  </a:solidFill>
                </a:ln>
                <a:solidFill>
                  <a:schemeClr val="accent3">
                    <a:lumMod val="40000"/>
                    <a:lumOff val="60000"/>
                  </a:schemeClr>
                </a:solidFill>
                <a:effectLst>
                  <a:glow rad="215900">
                    <a:schemeClr val="tx1">
                      <a:alpha val="71000"/>
                    </a:schemeClr>
                  </a:glow>
                </a:effectLst>
              </a:rPr>
              <a:t>divideth</a:t>
            </a:r>
            <a:r>
              <a:rPr lang="en-US" sz="4000" b="1" i="1" dirty="0" smtClean="0">
                <a:ln>
                  <a:solidFill>
                    <a:srgbClr val="002060"/>
                  </a:solidFill>
                </a:ln>
                <a:solidFill>
                  <a:schemeClr val="accent3">
                    <a:lumMod val="40000"/>
                    <a:lumOff val="60000"/>
                  </a:schemeClr>
                </a:solidFill>
                <a:effectLst>
                  <a:glow rad="215900">
                    <a:schemeClr val="tx1">
                      <a:alpha val="71000"/>
                    </a:schemeClr>
                  </a:glow>
                </a:effectLst>
              </a:rPr>
              <a:t> the sea </a:t>
            </a:r>
            <a:br>
              <a:rPr lang="en-US" sz="4000" b="1" i="1" dirty="0" smtClean="0">
                <a:ln>
                  <a:solidFill>
                    <a:srgbClr val="002060"/>
                  </a:solidFill>
                </a:ln>
                <a:solidFill>
                  <a:schemeClr val="accent3">
                    <a:lumMod val="40000"/>
                    <a:lumOff val="60000"/>
                  </a:schemeClr>
                </a:solidFill>
                <a:effectLst>
                  <a:glow rad="215900">
                    <a:schemeClr val="tx1">
                      <a:alpha val="71000"/>
                    </a:schemeClr>
                  </a:glow>
                </a:effectLst>
              </a:rPr>
            </a:br>
            <a:r>
              <a:rPr lang="en-US" sz="4000" b="1" i="1" dirty="0" smtClean="0">
                <a:ln>
                  <a:solidFill>
                    <a:srgbClr val="002060"/>
                  </a:solidFill>
                </a:ln>
                <a:solidFill>
                  <a:schemeClr val="accent3">
                    <a:lumMod val="40000"/>
                    <a:lumOff val="60000"/>
                  </a:schemeClr>
                </a:solidFill>
                <a:effectLst>
                  <a:glow rad="215900">
                    <a:schemeClr val="tx1">
                      <a:alpha val="71000"/>
                    </a:schemeClr>
                  </a:glow>
                </a:effectLst>
              </a:rPr>
              <a:t>when the waves thereof roar. </a:t>
            </a:r>
            <a:endParaRPr lang="en-US" dirty="0"/>
          </a:p>
        </p:txBody>
      </p:sp>
      <p:sp>
        <p:nvSpPr>
          <p:cNvPr id="5" name="Rectangle 4"/>
          <p:cNvSpPr/>
          <p:nvPr/>
        </p:nvSpPr>
        <p:spPr>
          <a:xfrm>
            <a:off x="5562600" y="6295588"/>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#2:  Slides 34-50</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75306892"/>
      </p:ext>
    </p:extLst>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0" y="3200400"/>
            <a:ext cx="4495800" cy="1107996"/>
          </a:xfrm>
          <a:prstGeom prst="rect">
            <a:avLst/>
          </a:prstGeom>
          <a:noFill/>
        </p:spPr>
        <p:txBody>
          <a:bodyPr wrap="square" rtlCol="0">
            <a:spAutoFit/>
          </a:bodyPr>
          <a:lstStyle/>
          <a:p>
            <a:r>
              <a:rPr lang="en-US" sz="2200" b="1" dirty="0" smtClean="0">
                <a:ln>
                  <a:solidFill>
                    <a:srgbClr val="002060"/>
                  </a:solidFill>
                </a:ln>
                <a:solidFill>
                  <a:srgbClr val="660033"/>
                </a:solidFill>
              </a:rPr>
              <a:t>For </a:t>
            </a:r>
            <a:r>
              <a:rPr lang="en-US" sz="2200" b="1" u="sng" dirty="0" smtClean="0">
                <a:ln>
                  <a:solidFill>
                    <a:srgbClr val="002060"/>
                  </a:solidFill>
                </a:ln>
                <a:solidFill>
                  <a:srgbClr val="660033"/>
                </a:solidFill>
              </a:rPr>
              <a:t>animal</a:t>
            </a:r>
            <a:r>
              <a:rPr lang="en-US" sz="2200" b="1" dirty="0" smtClean="0">
                <a:ln>
                  <a:solidFill>
                    <a:srgbClr val="002060"/>
                  </a:solidFill>
                </a:ln>
                <a:solidFill>
                  <a:srgbClr val="660033"/>
                </a:solidFill>
              </a:rPr>
              <a:t> “seasons”  </a:t>
            </a:r>
            <a:r>
              <a:rPr lang="en-US" sz="2000" b="1" dirty="0" smtClean="0">
                <a:ln>
                  <a:solidFill>
                    <a:srgbClr val="002060"/>
                  </a:solidFill>
                </a:ln>
                <a:solidFill>
                  <a:srgbClr val="660033"/>
                </a:solidFill>
              </a:rPr>
              <a:t>(Jer 8:7)</a:t>
            </a:r>
          </a:p>
          <a:p>
            <a:pPr marL="342900" indent="-342900">
              <a:buFont typeface="Wingdings" pitchFamily="2" charset="2"/>
              <a:buChar char="ü"/>
            </a:pPr>
            <a:r>
              <a:rPr lang="en-US" sz="2200" b="1" dirty="0" smtClean="0">
                <a:ln>
                  <a:solidFill>
                    <a:srgbClr val="002060"/>
                  </a:solidFill>
                </a:ln>
                <a:solidFill>
                  <a:srgbClr val="660033"/>
                </a:solidFill>
              </a:rPr>
              <a:t>migration  </a:t>
            </a:r>
          </a:p>
          <a:p>
            <a:pPr marL="342900" indent="-342900">
              <a:buFont typeface="Wingdings" pitchFamily="2" charset="2"/>
              <a:buChar char="ü"/>
            </a:pPr>
            <a:r>
              <a:rPr lang="en-US" sz="2200" b="1" dirty="0" smtClean="0">
                <a:ln>
                  <a:solidFill>
                    <a:srgbClr val="002060"/>
                  </a:solidFill>
                </a:ln>
                <a:solidFill>
                  <a:srgbClr val="660033"/>
                </a:solidFill>
              </a:rPr>
              <a:t>reproduction</a:t>
            </a:r>
            <a:endParaRPr lang="en-CA" sz="2200" b="1" dirty="0" smtClean="0">
              <a:ln>
                <a:solidFill>
                  <a:srgbClr val="002060"/>
                </a:solidFill>
              </a:ln>
              <a:solidFill>
                <a:srgbClr val="660033"/>
              </a:solidFill>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25</a:t>
            </a:fld>
            <a:endParaRPr lang="en-US" sz="1800" dirty="0"/>
          </a:p>
        </p:txBody>
      </p:sp>
      <p:sp>
        <p:nvSpPr>
          <p:cNvPr id="3" name="Content Placeholder 2"/>
          <p:cNvSpPr>
            <a:spLocks noGrp="1"/>
          </p:cNvSpPr>
          <p:nvPr>
            <p:ph idx="4294967295"/>
          </p:nvPr>
        </p:nvSpPr>
        <p:spPr>
          <a:xfrm>
            <a:off x="152400" y="1164222"/>
            <a:ext cx="8953500" cy="1578978"/>
          </a:xfrm>
        </p:spPr>
        <p:txBody>
          <a:bodyPr>
            <a:normAutofit/>
          </a:bodyPr>
          <a:lstStyle/>
          <a:p>
            <a:pPr marL="0" indent="0">
              <a:buNone/>
            </a:pPr>
            <a:endParaRPr lang="en-US" sz="1050" b="1" dirty="0" smtClean="0">
              <a:effectLst>
                <a:glow rad="127000">
                  <a:schemeClr val="accent5">
                    <a:lumMod val="20000"/>
                    <a:lumOff val="80000"/>
                  </a:schemeClr>
                </a:glow>
              </a:effectLst>
            </a:endParaRPr>
          </a:p>
          <a:p>
            <a:pPr marL="0" indent="6350">
              <a:buNone/>
            </a:pPr>
            <a:r>
              <a:rPr lang="en-US" b="1" dirty="0" err="1" smtClean="0">
                <a:solidFill>
                  <a:srgbClr val="7030A0"/>
                </a:solidFill>
                <a:effectLst>
                  <a:glow rad="203200">
                    <a:schemeClr val="accent5">
                      <a:lumMod val="20000"/>
                      <a:lumOff val="80000"/>
                    </a:schemeClr>
                  </a:glow>
                </a:effectLst>
              </a:rPr>
              <a:t>Defs</a:t>
            </a:r>
            <a:r>
              <a:rPr lang="en-US" b="1" dirty="0" smtClean="0">
                <a:solidFill>
                  <a:srgbClr val="7030A0"/>
                </a:solidFill>
                <a:effectLst>
                  <a:glow rad="203200">
                    <a:schemeClr val="accent5">
                      <a:lumMod val="20000"/>
                      <a:lumOff val="80000"/>
                    </a:schemeClr>
                  </a:glow>
                </a:effectLst>
              </a:rPr>
              <a:t>. for </a:t>
            </a:r>
            <a:r>
              <a:rPr lang="en-US" b="1" dirty="0" err="1" smtClean="0">
                <a:solidFill>
                  <a:srgbClr val="7030A0"/>
                </a:solidFill>
                <a:effectLst>
                  <a:glow rad="203200">
                    <a:schemeClr val="accent5">
                      <a:lumMod val="20000"/>
                      <a:lumOff val="80000"/>
                    </a:schemeClr>
                  </a:glow>
                </a:effectLst>
              </a:rPr>
              <a:t>mo`edim</a:t>
            </a:r>
            <a:r>
              <a:rPr lang="en-US" b="1" dirty="0" smtClean="0">
                <a:solidFill>
                  <a:srgbClr val="7030A0"/>
                </a:solidFill>
                <a:effectLst>
                  <a:glow rad="127000">
                    <a:schemeClr val="accent5">
                      <a:lumMod val="20000"/>
                      <a:lumOff val="80000"/>
                    </a:schemeClr>
                  </a:glow>
                </a:effectLst>
              </a:rPr>
              <a:t>:    </a:t>
            </a:r>
            <a:r>
              <a:rPr lang="en-US" b="1" dirty="0" smtClean="0">
                <a:solidFill>
                  <a:srgbClr val="006600"/>
                </a:solidFill>
                <a:effectLst>
                  <a:glow rad="127000">
                    <a:schemeClr val="accent5">
                      <a:lumMod val="20000"/>
                      <a:lumOff val="80000"/>
                    </a:schemeClr>
                  </a:glow>
                </a:effectLst>
              </a:rPr>
              <a:t>1)  agricultural season   </a:t>
            </a:r>
            <a:r>
              <a:rPr lang="en-US" b="1" dirty="0" smtClean="0">
                <a:solidFill>
                  <a:srgbClr val="0070C0"/>
                </a:solidFill>
                <a:effectLst>
                  <a:glow rad="127000">
                    <a:schemeClr val="accent5">
                      <a:lumMod val="20000"/>
                      <a:lumOff val="80000"/>
                    </a:schemeClr>
                  </a:glow>
                </a:effectLst>
              </a:rPr>
              <a:t>2)  worship statute    </a:t>
            </a:r>
            <a:r>
              <a:rPr lang="en-US" b="1" dirty="0" smtClean="0">
                <a:solidFill>
                  <a:srgbClr val="7030A0"/>
                </a:solidFill>
                <a:effectLst>
                  <a:glow rad="127000">
                    <a:schemeClr val="accent5">
                      <a:lumMod val="20000"/>
                      <a:lumOff val="80000"/>
                    </a:schemeClr>
                  </a:glow>
                </a:effectLst>
              </a:rPr>
              <a:t/>
            </a:r>
            <a:br>
              <a:rPr lang="en-US" b="1" dirty="0" smtClean="0">
                <a:solidFill>
                  <a:srgbClr val="7030A0"/>
                </a:solidFill>
                <a:effectLst>
                  <a:glow rad="127000">
                    <a:schemeClr val="accent5">
                      <a:lumMod val="20000"/>
                      <a:lumOff val="80000"/>
                    </a:schemeClr>
                  </a:glow>
                </a:effectLst>
              </a:rPr>
            </a:br>
            <a:r>
              <a:rPr lang="en-US" b="1" dirty="0" smtClean="0">
                <a:solidFill>
                  <a:srgbClr val="7030A0"/>
                </a:solidFill>
                <a:effectLst>
                  <a:glow rad="127000">
                    <a:schemeClr val="accent5">
                      <a:lumMod val="20000"/>
                      <a:lumOff val="80000"/>
                    </a:schemeClr>
                  </a:glow>
                </a:effectLst>
              </a:rPr>
              <a:t>                                         3)  appointed signs and/or times for animal  </a:t>
            </a:r>
            <a:br>
              <a:rPr lang="en-US" b="1" dirty="0" smtClean="0">
                <a:solidFill>
                  <a:srgbClr val="7030A0"/>
                </a:solidFill>
                <a:effectLst>
                  <a:glow rad="127000">
                    <a:schemeClr val="accent5">
                      <a:lumMod val="20000"/>
                      <a:lumOff val="80000"/>
                    </a:schemeClr>
                  </a:glow>
                </a:effectLst>
              </a:rPr>
            </a:br>
            <a:r>
              <a:rPr lang="en-US" b="1" dirty="0" smtClean="0">
                <a:solidFill>
                  <a:srgbClr val="7030A0"/>
                </a:solidFill>
                <a:effectLst>
                  <a:glow rad="127000">
                    <a:schemeClr val="accent5">
                      <a:lumMod val="20000"/>
                      <a:lumOff val="80000"/>
                    </a:schemeClr>
                  </a:glow>
                </a:effectLst>
              </a:rPr>
              <a:t>                                                              migration/reproduction.</a:t>
            </a:r>
            <a:endParaRPr lang="en-US" b="1" dirty="0">
              <a:solidFill>
                <a:srgbClr val="7030A0"/>
              </a:solidFill>
              <a:effectLst>
                <a:glow rad="127000">
                  <a:schemeClr val="accent5">
                    <a:lumMod val="20000"/>
                    <a:lumOff val="80000"/>
                  </a:schemeClr>
                </a:glow>
              </a:effectLst>
            </a:endParaRPr>
          </a:p>
        </p:txBody>
      </p:sp>
      <p:sp>
        <p:nvSpPr>
          <p:cNvPr id="5" name="TextBox 4"/>
          <p:cNvSpPr txBox="1"/>
          <p:nvPr/>
        </p:nvSpPr>
        <p:spPr>
          <a:xfrm>
            <a:off x="228600" y="2438400"/>
            <a:ext cx="4343400" cy="1107996"/>
          </a:xfrm>
          <a:prstGeom prst="rect">
            <a:avLst/>
          </a:prstGeom>
          <a:noFill/>
        </p:spPr>
        <p:txBody>
          <a:bodyPr wrap="square" rtlCol="0">
            <a:spAutoFit/>
          </a:bodyPr>
          <a:lstStyle/>
          <a:p>
            <a:r>
              <a:rPr lang="en-US" sz="2200" b="1" dirty="0" smtClean="0">
                <a:ln>
                  <a:solidFill>
                    <a:srgbClr val="002060"/>
                  </a:solidFill>
                </a:ln>
                <a:solidFill>
                  <a:srgbClr val="006600"/>
                </a:solidFill>
              </a:rPr>
              <a:t>For the </a:t>
            </a:r>
            <a:r>
              <a:rPr lang="en-US" sz="2200" b="1" u="sng" dirty="0" smtClean="0">
                <a:ln>
                  <a:solidFill>
                    <a:srgbClr val="002060"/>
                  </a:solidFill>
                </a:ln>
                <a:solidFill>
                  <a:srgbClr val="006600"/>
                </a:solidFill>
              </a:rPr>
              <a:t>sun</a:t>
            </a:r>
            <a:r>
              <a:rPr lang="en-US" sz="2200" b="1" dirty="0" smtClean="0">
                <a:ln>
                  <a:solidFill>
                    <a:srgbClr val="002060"/>
                  </a:solidFill>
                </a:ln>
                <a:solidFill>
                  <a:srgbClr val="006600"/>
                </a:solidFill>
              </a:rPr>
              <a:t> “seasons”  </a:t>
            </a:r>
            <a:r>
              <a:rPr lang="en-US" sz="2000" b="1" dirty="0" smtClean="0">
                <a:ln>
                  <a:solidFill>
                    <a:srgbClr val="002060"/>
                  </a:solidFill>
                </a:ln>
                <a:solidFill>
                  <a:srgbClr val="006600"/>
                </a:solidFill>
              </a:rPr>
              <a:t>(Gen 1:14)</a:t>
            </a:r>
          </a:p>
          <a:p>
            <a:pPr marL="342900" indent="-342900">
              <a:buFont typeface="Wingdings" pitchFamily="2" charset="2"/>
              <a:buChar char="ü"/>
            </a:pPr>
            <a:r>
              <a:rPr lang="en-US" sz="2200" b="1" dirty="0" smtClean="0">
                <a:ln>
                  <a:solidFill>
                    <a:srgbClr val="002060"/>
                  </a:solidFill>
                </a:ln>
                <a:solidFill>
                  <a:srgbClr val="006600"/>
                </a:solidFill>
              </a:rPr>
              <a:t>agricultural seasons</a:t>
            </a:r>
          </a:p>
          <a:p>
            <a:pPr marL="342900" indent="-342900">
              <a:buFont typeface="Wingdings" pitchFamily="2" charset="2"/>
              <a:buChar char="ü"/>
            </a:pPr>
            <a:r>
              <a:rPr lang="en-US" sz="2200" b="1" dirty="0">
                <a:ln>
                  <a:solidFill>
                    <a:srgbClr val="002060"/>
                  </a:solidFill>
                </a:ln>
                <a:solidFill>
                  <a:srgbClr val="006600"/>
                </a:solidFill>
              </a:rPr>
              <a:t>t</a:t>
            </a:r>
            <a:r>
              <a:rPr lang="en-US" sz="2200" b="1" dirty="0" smtClean="0">
                <a:ln>
                  <a:solidFill>
                    <a:srgbClr val="002060"/>
                  </a:solidFill>
                </a:ln>
                <a:solidFill>
                  <a:srgbClr val="006600"/>
                </a:solidFill>
              </a:rPr>
              <a:t>equfah appointed sign</a:t>
            </a:r>
          </a:p>
        </p:txBody>
      </p:sp>
      <p:sp>
        <p:nvSpPr>
          <p:cNvPr id="8" name="Title 1"/>
          <p:cNvSpPr txBox="1">
            <a:spLocks/>
          </p:cNvSpPr>
          <p:nvPr/>
        </p:nvSpPr>
        <p:spPr>
          <a:xfrm>
            <a:off x="-30480" y="0"/>
            <a:ext cx="9098280" cy="13716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900" b="1" spc="150" dirty="0" smtClean="0">
                <a:ln w="11430"/>
                <a:solidFill>
                  <a:srgbClr val="F8F8F8"/>
                </a:solidFill>
                <a:effectLst>
                  <a:outerShdw blurRad="25400" algn="tl" rotWithShape="0">
                    <a:srgbClr val="000000">
                      <a:alpha val="43000"/>
                    </a:srgbClr>
                  </a:outerShdw>
                </a:effectLst>
              </a:rPr>
              <a:t>Other Purposes of the </a:t>
            </a:r>
            <a:br>
              <a:rPr lang="en-US" sz="3900" b="1" spc="150" dirty="0" smtClean="0">
                <a:ln w="11430"/>
                <a:solidFill>
                  <a:srgbClr val="F8F8F8"/>
                </a:solidFill>
                <a:effectLst>
                  <a:outerShdw blurRad="25400" algn="tl" rotWithShape="0">
                    <a:srgbClr val="000000">
                      <a:alpha val="43000"/>
                    </a:srgbClr>
                  </a:outerShdw>
                </a:effectLst>
              </a:rPr>
            </a:br>
            <a:r>
              <a:rPr lang="en-US" sz="3900" b="1" spc="150" dirty="0" smtClean="0">
                <a:ln w="11430"/>
                <a:solidFill>
                  <a:srgbClr val="F8F8F8"/>
                </a:solidFill>
                <a:effectLst>
                  <a:outerShdw blurRad="25400" algn="tl" rotWithShape="0">
                    <a:srgbClr val="000000">
                      <a:alpha val="43000"/>
                    </a:srgbClr>
                  </a:outerShdw>
                </a:effectLst>
              </a:rPr>
              <a:t>H4150 </a:t>
            </a:r>
            <a:r>
              <a:rPr lang="en-US" sz="3900" b="1" spc="150" dirty="0" err="1" smtClean="0">
                <a:ln w="11430"/>
                <a:solidFill>
                  <a:srgbClr val="F8F8F8"/>
                </a:solidFill>
                <a:effectLst>
                  <a:outerShdw blurRad="25400" algn="tl" rotWithShape="0">
                    <a:srgbClr val="000000">
                      <a:alpha val="43000"/>
                    </a:srgbClr>
                  </a:outerShdw>
                </a:effectLst>
              </a:rPr>
              <a:t>Mo`edim</a:t>
            </a:r>
            <a:endParaRPr lang="en-US" sz="3900" b="1" spc="150" dirty="0">
              <a:ln w="11430"/>
              <a:solidFill>
                <a:srgbClr val="F8F8F8"/>
              </a:solidFill>
              <a:effectLst>
                <a:outerShdw blurRad="25400" algn="tl" rotWithShape="0">
                  <a:srgbClr val="000000">
                    <a:alpha val="43000"/>
                  </a:srgbClr>
                </a:outerShdw>
              </a:effectLst>
            </a:endParaRPr>
          </a:p>
        </p:txBody>
      </p:sp>
      <p:sp>
        <p:nvSpPr>
          <p:cNvPr id="9" name="Rectangle 8"/>
          <p:cNvSpPr/>
          <p:nvPr/>
        </p:nvSpPr>
        <p:spPr>
          <a:xfrm>
            <a:off x="914400" y="3585121"/>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#2:  Slides 70-79</a:t>
            </a:r>
            <a:endParaRPr lang="en-US" sz="1600" b="1" cap="none" spc="0" dirty="0">
              <a:ln w="1905"/>
              <a:solidFill>
                <a:srgbClr val="660033"/>
              </a:solidFill>
              <a:effectLst>
                <a:innerShdw blurRad="69850" dist="43180" dir="5400000">
                  <a:srgbClr val="000000">
                    <a:alpha val="65000"/>
                  </a:srgbClr>
                </a:innerShdw>
              </a:effectLst>
            </a:endParaRPr>
          </a:p>
        </p:txBody>
      </p:sp>
      <p:sp>
        <p:nvSpPr>
          <p:cNvPr id="10" name="Rectangle 9"/>
          <p:cNvSpPr/>
          <p:nvPr/>
        </p:nvSpPr>
        <p:spPr>
          <a:xfrm>
            <a:off x="6629400" y="4308396"/>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#2:  Slides 66-69</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403889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038600" y="6492875"/>
            <a:ext cx="1161826" cy="365125"/>
          </a:xfrm>
        </p:spPr>
        <p:txBody>
          <a:bodyPr/>
          <a:lstStyle/>
          <a:p>
            <a:fld id="{2C483DBC-9F3F-4995-8876-E5EF69BB8F1F}" type="slidenum">
              <a:rPr lang="en-US" sz="1800" smtClean="0"/>
              <a:pPr/>
              <a:t>26</a:t>
            </a:fld>
            <a:endParaRPr lang="en-US" sz="1800" dirty="0"/>
          </a:p>
        </p:txBody>
      </p:sp>
      <p:sp>
        <p:nvSpPr>
          <p:cNvPr id="3" name="Content Placeholder 2"/>
          <p:cNvSpPr>
            <a:spLocks noGrp="1"/>
          </p:cNvSpPr>
          <p:nvPr>
            <p:ph idx="4294967295"/>
          </p:nvPr>
        </p:nvSpPr>
        <p:spPr>
          <a:xfrm>
            <a:off x="304800" y="1066800"/>
            <a:ext cx="8686800" cy="5791200"/>
          </a:xfrm>
        </p:spPr>
        <p:txBody>
          <a:bodyPr>
            <a:normAutofit fontScale="92500" lnSpcReduction="10000"/>
          </a:bodyPr>
          <a:lstStyle/>
          <a:p>
            <a:pPr marL="0" indent="6350">
              <a:buNone/>
            </a:pPr>
            <a:r>
              <a:rPr lang="en-US" b="1" dirty="0" smtClean="0">
                <a:solidFill>
                  <a:srgbClr val="7030A0"/>
                </a:solidFill>
              </a:rPr>
              <a:t>Beth didn’t find any Scriptures proving the moon’s involvement with setting Yah’s Calendar month.  </a:t>
            </a:r>
            <a:r>
              <a:rPr lang="en-US" b="1" dirty="0" smtClean="0">
                <a:solidFill>
                  <a:srgbClr val="006600"/>
                </a:solidFill>
              </a:rPr>
              <a:t>As discussed earlier, moon in Hebrew </a:t>
            </a:r>
            <a:br>
              <a:rPr lang="en-US" b="1" dirty="0" smtClean="0">
                <a:solidFill>
                  <a:srgbClr val="006600"/>
                </a:solidFill>
              </a:rPr>
            </a:br>
            <a:r>
              <a:rPr lang="en-US" b="1" dirty="0" smtClean="0">
                <a:solidFill>
                  <a:srgbClr val="006600"/>
                </a:solidFill>
              </a:rPr>
              <a:t>is yareach (H3394) and </a:t>
            </a:r>
            <a:r>
              <a:rPr lang="en-US" b="1" dirty="0" err="1" smtClean="0">
                <a:solidFill>
                  <a:srgbClr val="006600"/>
                </a:solidFill>
              </a:rPr>
              <a:t>yerach</a:t>
            </a:r>
            <a:r>
              <a:rPr lang="en-US" b="1" dirty="0" smtClean="0">
                <a:solidFill>
                  <a:srgbClr val="006600"/>
                </a:solidFill>
              </a:rPr>
              <a:t> (H3391).   </a:t>
            </a:r>
            <a:r>
              <a:rPr lang="en-US" b="1" dirty="0" smtClean="0">
                <a:solidFill>
                  <a:srgbClr val="7030A0"/>
                </a:solidFill>
              </a:rPr>
              <a:t>Month is chodesh (H2320). </a:t>
            </a:r>
          </a:p>
          <a:p>
            <a:pPr marL="0" indent="6350">
              <a:buNone/>
            </a:pPr>
            <a:endParaRPr lang="en-US" sz="900" dirty="0"/>
          </a:p>
          <a:p>
            <a:pPr marL="0" indent="6350">
              <a:buNone/>
            </a:pPr>
            <a:r>
              <a:rPr lang="en-US" dirty="0" smtClean="0">
                <a:latin typeface="Arial Rounded MT Bold" pitchFamily="34" charset="0"/>
                <a:cs typeface="Arial" pitchFamily="34" charset="0"/>
              </a:rPr>
              <a:t>Although scholars </a:t>
            </a:r>
            <a:r>
              <a:rPr lang="en-US" b="1" u="sng" dirty="0" smtClean="0">
                <a:solidFill>
                  <a:srgbClr val="C00000"/>
                </a:solidFill>
                <a:latin typeface="Arial Rounded MT Bold" pitchFamily="34" charset="0"/>
                <a:cs typeface="Arial" pitchFamily="34" charset="0"/>
              </a:rPr>
              <a:t>admit</a:t>
            </a:r>
            <a:r>
              <a:rPr lang="en-US" dirty="0" smtClean="0">
                <a:latin typeface="Arial Rounded MT Bold" pitchFamily="34" charset="0"/>
                <a:cs typeface="Arial" pitchFamily="34" charset="0"/>
              </a:rPr>
              <a:t> they are not sure of the definition </a:t>
            </a:r>
            <a:br>
              <a:rPr lang="en-US" dirty="0" smtClean="0">
                <a:latin typeface="Arial Rounded MT Bold" pitchFamily="34" charset="0"/>
                <a:cs typeface="Arial" pitchFamily="34" charset="0"/>
              </a:rPr>
            </a:br>
            <a:r>
              <a:rPr lang="en-US" dirty="0" smtClean="0">
                <a:latin typeface="Arial Rounded MT Bold" pitchFamily="34" charset="0"/>
                <a:cs typeface="Arial" pitchFamily="34" charset="0"/>
              </a:rPr>
              <a:t>of “</a:t>
            </a:r>
            <a:r>
              <a:rPr lang="en-US" dirty="0" err="1" smtClean="0">
                <a:latin typeface="Arial Rounded MT Bold" pitchFamily="34" charset="0"/>
                <a:cs typeface="Arial" pitchFamily="34" charset="0"/>
              </a:rPr>
              <a:t>chodesh</a:t>
            </a:r>
            <a:r>
              <a:rPr lang="en-US" dirty="0" smtClean="0">
                <a:latin typeface="Arial Rounded MT Bold" pitchFamily="34" charset="0"/>
                <a:cs typeface="Arial" pitchFamily="34" charset="0"/>
              </a:rPr>
              <a:t>,” we do know that Scripture speaks of </a:t>
            </a:r>
            <a:r>
              <a:rPr lang="en-US" b="1" dirty="0" smtClean="0">
                <a:ln>
                  <a:solidFill>
                    <a:srgbClr val="002060"/>
                  </a:solidFill>
                </a:ln>
                <a:solidFill>
                  <a:srgbClr val="00B050"/>
                </a:solidFill>
                <a:latin typeface="Arial Rounded MT Bold" pitchFamily="34" charset="0"/>
                <a:cs typeface="Arial" pitchFamily="34" charset="0"/>
              </a:rPr>
              <a:t>only</a:t>
            </a:r>
            <a:r>
              <a:rPr lang="en-US" dirty="0" smtClean="0">
                <a:latin typeface="Arial Rounded MT Bold" pitchFamily="34" charset="0"/>
                <a:cs typeface="Arial" pitchFamily="34" charset="0"/>
              </a:rPr>
              <a:t>  </a:t>
            </a:r>
            <a:br>
              <a:rPr lang="en-US" dirty="0" smtClean="0">
                <a:latin typeface="Arial Rounded MT Bold" pitchFamily="34" charset="0"/>
                <a:cs typeface="Arial" pitchFamily="34" charset="0"/>
              </a:rPr>
            </a:br>
            <a:r>
              <a:rPr lang="en-US" dirty="0" smtClean="0">
                <a:latin typeface="Arial Rounded MT Bold" pitchFamily="34" charset="0"/>
                <a:cs typeface="Arial" pitchFamily="34" charset="0"/>
              </a:rPr>
              <a:t>12 Chodesh in a year!  </a:t>
            </a:r>
          </a:p>
          <a:p>
            <a:pPr>
              <a:buNone/>
            </a:pPr>
            <a:endParaRPr lang="en-US" sz="900" dirty="0" smtClean="0"/>
          </a:p>
          <a:p>
            <a:r>
              <a:rPr lang="en-US" b="1" i="1" dirty="0">
                <a:solidFill>
                  <a:srgbClr val="660033"/>
                </a:solidFill>
              </a:rPr>
              <a:t>1 Kings 4:7  </a:t>
            </a:r>
            <a:r>
              <a:rPr lang="en-US" i="1" dirty="0">
                <a:solidFill>
                  <a:srgbClr val="005392"/>
                </a:solidFill>
              </a:rPr>
              <a:t>Solomon had </a:t>
            </a:r>
            <a:r>
              <a:rPr lang="en-US" b="1" i="1" dirty="0">
                <a:ln>
                  <a:solidFill>
                    <a:srgbClr val="002060"/>
                  </a:solidFill>
                </a:ln>
                <a:solidFill>
                  <a:srgbClr val="00B050"/>
                </a:solidFill>
              </a:rPr>
              <a:t>twelve officers</a:t>
            </a:r>
            <a:r>
              <a:rPr lang="en-US" i="1" dirty="0">
                <a:ln>
                  <a:solidFill>
                    <a:srgbClr val="002060"/>
                  </a:solidFill>
                </a:ln>
                <a:solidFill>
                  <a:srgbClr val="00B050"/>
                </a:solidFill>
              </a:rPr>
              <a:t> </a:t>
            </a:r>
            <a:r>
              <a:rPr lang="en-US" i="1" dirty="0">
                <a:solidFill>
                  <a:srgbClr val="005392"/>
                </a:solidFill>
              </a:rPr>
              <a:t>over all Israel, who provided food for the king and his household.  Each man had to </a:t>
            </a:r>
            <a:r>
              <a:rPr lang="en-US" b="1" i="1" dirty="0">
                <a:ln>
                  <a:solidFill>
                    <a:srgbClr val="002060"/>
                  </a:solidFill>
                </a:ln>
                <a:solidFill>
                  <a:srgbClr val="00B050"/>
                </a:solidFill>
              </a:rPr>
              <a:t>make provision for one month in the year</a:t>
            </a:r>
            <a:r>
              <a:rPr lang="en-US" i="1" dirty="0">
                <a:ln>
                  <a:solidFill>
                    <a:srgbClr val="002060"/>
                  </a:solidFill>
                </a:ln>
                <a:solidFill>
                  <a:srgbClr val="005392"/>
                </a:solidFill>
              </a:rPr>
              <a:t>. </a:t>
            </a:r>
          </a:p>
          <a:p>
            <a:r>
              <a:rPr lang="en-US" b="1" i="1" dirty="0" smtClean="0">
                <a:solidFill>
                  <a:srgbClr val="660033"/>
                </a:solidFill>
              </a:rPr>
              <a:t>1 Chron 27:1-15  </a:t>
            </a:r>
            <a:r>
              <a:rPr lang="en-US" i="1" dirty="0" smtClean="0">
                <a:solidFill>
                  <a:srgbClr val="005392"/>
                </a:solidFill>
              </a:rPr>
              <a:t>…served the king in every matter of the military divisions … month by month throughout all the months of the year, each division having twenty-four thousand.  </a:t>
            </a:r>
            <a:br>
              <a:rPr lang="en-US" i="1" dirty="0" smtClean="0">
                <a:solidFill>
                  <a:srgbClr val="005392"/>
                </a:solidFill>
              </a:rPr>
            </a:br>
            <a:r>
              <a:rPr lang="en-US" i="1" dirty="0" smtClean="0">
                <a:solidFill>
                  <a:srgbClr val="005392"/>
                </a:solidFill>
              </a:rPr>
              <a:t>(</a:t>
            </a:r>
            <a:r>
              <a:rPr lang="en-US" b="1" i="1" dirty="0" smtClean="0">
                <a:ln>
                  <a:solidFill>
                    <a:srgbClr val="002060"/>
                  </a:solidFill>
                </a:ln>
                <a:solidFill>
                  <a:srgbClr val="00B050"/>
                </a:solidFill>
              </a:rPr>
              <a:t>Verses 2-15 show 12 divisions/</a:t>
            </a:r>
            <a:r>
              <a:rPr lang="en-US" b="1" i="1" dirty="0" err="1" smtClean="0">
                <a:ln>
                  <a:solidFill>
                    <a:srgbClr val="002060"/>
                  </a:solidFill>
                </a:ln>
                <a:solidFill>
                  <a:srgbClr val="00B050"/>
                </a:solidFill>
              </a:rPr>
              <a:t>yr</a:t>
            </a:r>
            <a:r>
              <a:rPr lang="en-US" b="1" i="1" dirty="0" smtClean="0">
                <a:ln>
                  <a:solidFill>
                    <a:srgbClr val="002060"/>
                  </a:solidFill>
                </a:ln>
                <a:solidFill>
                  <a:srgbClr val="00B050"/>
                </a:solidFill>
              </a:rPr>
              <a:t> – 1 division for each month</a:t>
            </a:r>
            <a:r>
              <a:rPr lang="en-US" i="1" dirty="0" smtClean="0">
                <a:ln>
                  <a:solidFill>
                    <a:srgbClr val="002060"/>
                  </a:solidFill>
                </a:ln>
                <a:solidFill>
                  <a:srgbClr val="005392"/>
                </a:solidFill>
              </a:rPr>
              <a:t>…</a:t>
            </a:r>
            <a:r>
              <a:rPr lang="en-US" i="1" dirty="0" smtClean="0">
                <a:solidFill>
                  <a:srgbClr val="005392"/>
                </a:solidFill>
              </a:rPr>
              <a:t>)</a:t>
            </a:r>
            <a:endParaRPr lang="en-US" dirty="0" smtClean="0">
              <a:solidFill>
                <a:srgbClr val="005392"/>
              </a:solidFill>
            </a:endParaRPr>
          </a:p>
          <a:p>
            <a:pPr>
              <a:buNone/>
            </a:pPr>
            <a:endParaRPr lang="en-US" sz="900" dirty="0" smtClean="0">
              <a:solidFill>
                <a:srgbClr val="005392"/>
              </a:solidFill>
            </a:endParaRPr>
          </a:p>
          <a:p>
            <a:r>
              <a:rPr lang="en-US" b="1" i="1" dirty="0" smtClean="0">
                <a:solidFill>
                  <a:srgbClr val="660033"/>
                </a:solidFill>
              </a:rPr>
              <a:t>Rev </a:t>
            </a:r>
            <a:r>
              <a:rPr lang="en-US" b="1" i="1" dirty="0">
                <a:solidFill>
                  <a:srgbClr val="660033"/>
                </a:solidFill>
              </a:rPr>
              <a:t>22:2  </a:t>
            </a:r>
            <a:r>
              <a:rPr lang="en-US" i="1" dirty="0" smtClean="0">
                <a:solidFill>
                  <a:srgbClr val="005392"/>
                </a:solidFill>
              </a:rPr>
              <a:t>… </a:t>
            </a:r>
            <a:r>
              <a:rPr lang="en-US" i="1" dirty="0">
                <a:solidFill>
                  <a:srgbClr val="005392"/>
                </a:solidFill>
              </a:rPr>
              <a:t>the tree of life, which bore </a:t>
            </a:r>
            <a:r>
              <a:rPr lang="en-US" b="1" i="1" dirty="0">
                <a:ln>
                  <a:solidFill>
                    <a:srgbClr val="002060"/>
                  </a:solidFill>
                </a:ln>
                <a:solidFill>
                  <a:srgbClr val="00B050"/>
                </a:solidFill>
              </a:rPr>
              <a:t>twelve fruits</a:t>
            </a:r>
            <a:r>
              <a:rPr lang="en-US" i="1" dirty="0">
                <a:solidFill>
                  <a:srgbClr val="005392"/>
                </a:solidFill>
              </a:rPr>
              <a:t>, </a:t>
            </a:r>
            <a:r>
              <a:rPr lang="en-US" i="1" dirty="0" smtClean="0">
                <a:solidFill>
                  <a:srgbClr val="005392"/>
                </a:solidFill>
              </a:rPr>
              <a:t/>
            </a:r>
            <a:br>
              <a:rPr lang="en-US" i="1" dirty="0" smtClean="0">
                <a:solidFill>
                  <a:srgbClr val="005392"/>
                </a:solidFill>
              </a:rPr>
            </a:br>
            <a:r>
              <a:rPr lang="en-US" i="1" dirty="0" smtClean="0">
                <a:solidFill>
                  <a:srgbClr val="005392"/>
                </a:solidFill>
              </a:rPr>
              <a:t>                          each </a:t>
            </a:r>
            <a:r>
              <a:rPr lang="en-US" i="1" dirty="0">
                <a:solidFill>
                  <a:srgbClr val="005392"/>
                </a:solidFill>
              </a:rPr>
              <a:t>tree </a:t>
            </a:r>
            <a:r>
              <a:rPr lang="en-US" b="1" i="1" dirty="0">
                <a:ln>
                  <a:solidFill>
                    <a:srgbClr val="002060"/>
                  </a:solidFill>
                </a:ln>
                <a:solidFill>
                  <a:srgbClr val="00B050"/>
                </a:solidFill>
              </a:rPr>
              <a:t>yielding its fruit every month</a:t>
            </a:r>
            <a:r>
              <a:rPr lang="en-US" i="1" dirty="0">
                <a:ln>
                  <a:solidFill>
                    <a:srgbClr val="002060"/>
                  </a:solidFill>
                </a:ln>
                <a:solidFill>
                  <a:srgbClr val="00B050"/>
                </a:solidFill>
              </a:rPr>
              <a:t>.</a:t>
            </a:r>
            <a:r>
              <a:rPr lang="en-US" i="1" dirty="0">
                <a:ln>
                  <a:solidFill>
                    <a:srgbClr val="002060"/>
                  </a:solidFill>
                </a:ln>
                <a:solidFill>
                  <a:srgbClr val="005392"/>
                </a:solidFill>
              </a:rPr>
              <a:t> </a:t>
            </a:r>
            <a:endParaRPr lang="en-US" dirty="0"/>
          </a:p>
        </p:txBody>
      </p:sp>
      <p:sp>
        <p:nvSpPr>
          <p:cNvPr id="2" name="Title 1"/>
          <p:cNvSpPr>
            <a:spLocks noGrp="1"/>
          </p:cNvSpPr>
          <p:nvPr>
            <p:ph type="title" idx="4294967295"/>
          </p:nvPr>
        </p:nvSpPr>
        <p:spPr>
          <a:xfrm>
            <a:off x="228600" y="152400"/>
            <a:ext cx="8686800" cy="715962"/>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Purpose of the Moon? </a:t>
            </a:r>
            <a:r>
              <a:rPr lang="en-US" sz="3200" b="1" spc="150" dirty="0" smtClean="0">
                <a:ln w="11430"/>
                <a:solidFill>
                  <a:srgbClr val="F8F8F8"/>
                </a:solidFill>
                <a:effectLst>
                  <a:outerShdw blurRad="25400" algn="tl" rotWithShape="0">
                    <a:srgbClr val="000000">
                      <a:alpha val="43000"/>
                    </a:srgbClr>
                  </a:outerShdw>
                </a:effectLst>
              </a:rPr>
              <a:t>(</a:t>
            </a:r>
            <a:r>
              <a:rPr lang="en-US" sz="3200" b="1" spc="150" dirty="0" err="1" smtClean="0">
                <a:ln w="11430"/>
                <a:solidFill>
                  <a:srgbClr val="F8F8F8"/>
                </a:solidFill>
                <a:effectLst>
                  <a:outerShdw blurRad="25400" algn="tl" rotWithShape="0">
                    <a:srgbClr val="000000">
                      <a:alpha val="43000"/>
                    </a:srgbClr>
                  </a:outerShdw>
                </a:effectLst>
              </a:rPr>
              <a:t>con’t</a:t>
            </a:r>
            <a:r>
              <a:rPr lang="en-US" sz="3200" b="1" spc="150" dirty="0" smtClean="0">
                <a:ln w="11430"/>
                <a:solidFill>
                  <a:srgbClr val="F8F8F8"/>
                </a:solidFill>
                <a:effectLst>
                  <a:outerShdw blurRad="25400" algn="tl" rotWithShape="0">
                    <a:srgbClr val="000000">
                      <a:alpha val="43000"/>
                    </a:srgbClr>
                  </a:outerShdw>
                </a:effectLst>
              </a:rPr>
              <a:t>)</a:t>
            </a:r>
            <a:endParaRPr lang="en-US" sz="32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6461760" y="6367046"/>
            <a:ext cx="237744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Slides 99-103</a:t>
            </a:r>
            <a:endParaRPr lang="en-US" sz="1600" b="1" cap="none" spc="0" dirty="0">
              <a:ln w="1905"/>
              <a:solidFill>
                <a:srgbClr val="660033"/>
              </a:solidFill>
              <a:effectLst>
                <a:innerShdw blurRad="69850" dist="43180" dir="5400000">
                  <a:srgbClr val="000000">
                    <a:alpha val="65000"/>
                  </a:srgbClr>
                </a:innerShdw>
              </a:effectLst>
            </a:endParaRPr>
          </a:p>
        </p:txBody>
      </p:sp>
      <p:sp>
        <p:nvSpPr>
          <p:cNvPr id="6" name="Rectangle 5"/>
          <p:cNvSpPr/>
          <p:nvPr/>
        </p:nvSpPr>
        <p:spPr>
          <a:xfrm>
            <a:off x="6461760" y="4873098"/>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#6:  Slides 32-43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27</a:t>
            </a:fld>
            <a:endParaRPr lang="en-US" sz="1800" dirty="0"/>
          </a:p>
        </p:txBody>
      </p:sp>
      <p:sp>
        <p:nvSpPr>
          <p:cNvPr id="3" name="Content Placeholder 2"/>
          <p:cNvSpPr>
            <a:spLocks noGrp="1"/>
          </p:cNvSpPr>
          <p:nvPr>
            <p:ph idx="4294967295"/>
          </p:nvPr>
        </p:nvSpPr>
        <p:spPr>
          <a:xfrm>
            <a:off x="304800" y="1524000"/>
            <a:ext cx="8686800" cy="5029200"/>
          </a:xfrm>
        </p:spPr>
        <p:txBody>
          <a:bodyPr>
            <a:normAutofit lnSpcReduction="10000"/>
          </a:bodyPr>
          <a:lstStyle/>
          <a:p>
            <a:pPr marL="0" indent="0">
              <a:buNone/>
            </a:pPr>
            <a:r>
              <a:rPr lang="en-US" b="1" dirty="0" smtClean="0"/>
              <a:t>Many argue there is proof of a 13</a:t>
            </a:r>
            <a:r>
              <a:rPr lang="en-US" b="1" baseline="30000" dirty="0" smtClean="0"/>
              <a:t>th</a:t>
            </a:r>
            <a:r>
              <a:rPr lang="en-US" b="1" dirty="0" smtClean="0"/>
              <a:t> month in                                   .  </a:t>
            </a:r>
            <a:br>
              <a:rPr lang="en-US" b="1" dirty="0" smtClean="0"/>
            </a:br>
            <a:r>
              <a:rPr lang="en-US" b="1" dirty="0" smtClean="0">
                <a:solidFill>
                  <a:srgbClr val="660033"/>
                </a:solidFill>
              </a:rPr>
              <a:t>Beth took the time to study this out.  Here are her concerns:</a:t>
            </a:r>
          </a:p>
          <a:p>
            <a:pPr lvl="0"/>
            <a:r>
              <a:rPr lang="en-US" dirty="0" smtClean="0"/>
              <a:t>Several assumptions have to be made to get the math to work.  </a:t>
            </a:r>
          </a:p>
          <a:p>
            <a:pPr lvl="0"/>
            <a:r>
              <a:rPr lang="en-US" dirty="0" smtClean="0"/>
              <a:t>Why would Yah </a:t>
            </a:r>
            <a:r>
              <a:rPr lang="en-US" b="1" dirty="0" smtClean="0">
                <a:solidFill>
                  <a:srgbClr val="FF0000"/>
                </a:solidFill>
              </a:rPr>
              <a:t>wait</a:t>
            </a:r>
            <a:r>
              <a:rPr lang="en-US" dirty="0" smtClean="0"/>
              <a:t> until Ezekiel (593-570BC </a:t>
            </a:r>
            <a:r>
              <a:rPr lang="en-US" sz="1600" dirty="0" smtClean="0"/>
              <a:t>[3600 </a:t>
            </a:r>
            <a:r>
              <a:rPr lang="en-US" sz="1600" dirty="0" err="1" smtClean="0"/>
              <a:t>yrs</a:t>
            </a:r>
            <a:r>
              <a:rPr lang="en-US" sz="1600" dirty="0" smtClean="0"/>
              <a:t> from creation]</a:t>
            </a:r>
            <a:r>
              <a:rPr lang="en-US" dirty="0" smtClean="0"/>
              <a:t>) to teach us this key point in His Calendar?  Shouldn’t this information be given to us in Torah…not to mention Genesis?</a:t>
            </a:r>
          </a:p>
          <a:p>
            <a:pPr lvl="0"/>
            <a:r>
              <a:rPr lang="en-US" dirty="0" smtClean="0"/>
              <a:t>No second witness has been found for a 13</a:t>
            </a:r>
            <a:r>
              <a:rPr lang="en-US" baseline="30000" dirty="0" smtClean="0"/>
              <a:t>th</a:t>
            </a:r>
            <a:r>
              <a:rPr lang="en-US" dirty="0" smtClean="0"/>
              <a:t> month anywhere.</a:t>
            </a:r>
          </a:p>
          <a:p>
            <a:pPr marL="0" indent="6350">
              <a:buNone/>
            </a:pPr>
            <a:endParaRPr lang="en-US" sz="1400" dirty="0" smtClean="0"/>
          </a:p>
          <a:p>
            <a:pPr marL="0" indent="6350">
              <a:buNone/>
            </a:pPr>
            <a:r>
              <a:rPr lang="en-US" b="1" dirty="0" smtClean="0"/>
              <a:t>The Bible never mentions a 13</a:t>
            </a:r>
            <a:r>
              <a:rPr lang="en-US" b="1" baseline="30000" dirty="0" smtClean="0"/>
              <a:t>th</a:t>
            </a:r>
            <a:r>
              <a:rPr lang="en-US" b="1" dirty="0" smtClean="0"/>
              <a:t> Chodesh…ever.  </a:t>
            </a:r>
            <a:r>
              <a:rPr lang="en-US" dirty="0" smtClean="0"/>
              <a:t>Based on this alone, </a:t>
            </a:r>
            <a:r>
              <a:rPr lang="en-US" b="1" dirty="0" smtClean="0">
                <a:solidFill>
                  <a:srgbClr val="006600"/>
                </a:solidFill>
              </a:rPr>
              <a:t>the term Chodesh cannot refer to the moon or new moon since the moon cycle requires a 13</a:t>
            </a:r>
            <a:r>
              <a:rPr lang="en-US" b="1" baseline="30000" dirty="0" smtClean="0">
                <a:solidFill>
                  <a:srgbClr val="006600"/>
                </a:solidFill>
              </a:rPr>
              <a:t>th</a:t>
            </a:r>
            <a:r>
              <a:rPr lang="en-US" b="1" dirty="0" smtClean="0">
                <a:solidFill>
                  <a:srgbClr val="006600"/>
                </a:solidFill>
              </a:rPr>
              <a:t> month about every 3 years </a:t>
            </a:r>
            <a:r>
              <a:rPr lang="en-US" dirty="0" smtClean="0"/>
              <a:t>to stay aligned with the 365+ day year.  </a:t>
            </a:r>
            <a:r>
              <a:rPr lang="en-US" b="1" dirty="0" smtClean="0">
                <a:solidFill>
                  <a:srgbClr val="7030A0"/>
                </a:solidFill>
              </a:rPr>
              <a:t>If there was a 13</a:t>
            </a:r>
            <a:r>
              <a:rPr lang="en-US" b="1" baseline="30000" dirty="0" smtClean="0">
                <a:solidFill>
                  <a:srgbClr val="7030A0"/>
                </a:solidFill>
              </a:rPr>
              <a:t>th</a:t>
            </a:r>
            <a:r>
              <a:rPr lang="en-US" b="1" dirty="0" smtClean="0">
                <a:solidFill>
                  <a:srgbClr val="7030A0"/>
                </a:solidFill>
              </a:rPr>
              <a:t> </a:t>
            </a:r>
            <a:r>
              <a:rPr lang="en-US" b="1" dirty="0" err="1" smtClean="0">
                <a:solidFill>
                  <a:srgbClr val="7030A0"/>
                </a:solidFill>
              </a:rPr>
              <a:t>chodesh</a:t>
            </a:r>
            <a:r>
              <a:rPr lang="en-US" b="1" dirty="0" smtClean="0">
                <a:solidFill>
                  <a:srgbClr val="7030A0"/>
                </a:solidFill>
              </a:rPr>
              <a:t> Yahuah’s Word would have mentioned it and given us detailed instructions on how to handle &amp; count a year with a 13</a:t>
            </a:r>
            <a:r>
              <a:rPr lang="en-US" b="1" baseline="30000" dirty="0" smtClean="0">
                <a:solidFill>
                  <a:srgbClr val="7030A0"/>
                </a:solidFill>
              </a:rPr>
              <a:t>th</a:t>
            </a:r>
            <a:r>
              <a:rPr lang="en-US" b="1" dirty="0" smtClean="0">
                <a:solidFill>
                  <a:srgbClr val="7030A0"/>
                </a:solidFill>
              </a:rPr>
              <a:t> month.  </a:t>
            </a:r>
          </a:p>
        </p:txBody>
      </p:sp>
      <p:sp>
        <p:nvSpPr>
          <p:cNvPr id="2" name="Title 1"/>
          <p:cNvSpPr>
            <a:spLocks noGrp="1"/>
          </p:cNvSpPr>
          <p:nvPr>
            <p:ph type="title" idx="4294967295"/>
          </p:nvPr>
        </p:nvSpPr>
        <p:spPr>
          <a:xfrm>
            <a:off x="228600" y="152400"/>
            <a:ext cx="8915400" cy="804863"/>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#4  What About a 13</a:t>
            </a:r>
            <a:r>
              <a:rPr lang="en-US" b="1" spc="150" baseline="30000" dirty="0" smtClean="0">
                <a:ln w="11430"/>
                <a:solidFill>
                  <a:srgbClr val="F8F8F8"/>
                </a:solidFill>
                <a:effectLst>
                  <a:outerShdw blurRad="25400" algn="tl" rotWithShape="0">
                    <a:srgbClr val="000000">
                      <a:alpha val="43000"/>
                    </a:srgbClr>
                  </a:outerShdw>
                </a:effectLst>
              </a:rPr>
              <a:t>th</a:t>
            </a:r>
            <a:r>
              <a:rPr lang="en-US" b="1" spc="150" dirty="0" smtClean="0">
                <a:ln w="11430"/>
                <a:solidFill>
                  <a:srgbClr val="F8F8F8"/>
                </a:solidFill>
                <a:effectLst>
                  <a:outerShdw blurRad="25400" algn="tl" rotWithShape="0">
                    <a:srgbClr val="000000">
                      <a:alpha val="43000"/>
                    </a:srgbClr>
                  </a:outerShdw>
                </a:effectLst>
              </a:rPr>
              <a:t> Month?</a:t>
            </a:r>
            <a:endParaRPr lang="en-US" b="1" spc="150" dirty="0">
              <a:ln w="11430"/>
              <a:solidFill>
                <a:srgbClr val="F8F8F8"/>
              </a:solidFill>
              <a:effectLst>
                <a:outerShdw blurRad="25400" algn="tl" rotWithShape="0">
                  <a:srgbClr val="000000">
                    <a:alpha val="43000"/>
                  </a:srgbClr>
                </a:outerShdw>
              </a:effectLst>
            </a:endParaRPr>
          </a:p>
        </p:txBody>
      </p:sp>
      <p:pic>
        <p:nvPicPr>
          <p:cNvPr id="7170" name="Picture 2" descr="C:\Users\Rae\Desktop\banner ezekiel.pn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6197600" y="1066800"/>
            <a:ext cx="2445428" cy="802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0637"/>
            <a:ext cx="8382000" cy="3992563"/>
          </a:xfrm>
        </p:spPr>
        <p:txBody>
          <a:bodyPr>
            <a:normAutofit fontScale="92500" lnSpcReduction="10000"/>
          </a:bodyPr>
          <a:lstStyle/>
          <a:p>
            <a:pPr marL="0" indent="6350">
              <a:lnSpc>
                <a:spcPct val="110000"/>
              </a:lnSpc>
              <a:buNone/>
            </a:pPr>
            <a:r>
              <a:rPr lang="en-US" sz="2600" b="1" dirty="0" smtClean="0"/>
              <a:t>As Beth continued to dig into the words “</a:t>
            </a:r>
            <a:r>
              <a:rPr lang="en-US" sz="2600" b="1" dirty="0" err="1" smtClean="0"/>
              <a:t>chodesh</a:t>
            </a:r>
            <a:r>
              <a:rPr lang="en-US" sz="2600" b="1" dirty="0" smtClean="0"/>
              <a:t>” [for month] and “yareach/</a:t>
            </a:r>
            <a:r>
              <a:rPr lang="en-US" sz="2600" b="1" dirty="0" err="1" smtClean="0"/>
              <a:t>yerach</a:t>
            </a:r>
            <a:r>
              <a:rPr lang="en-US" sz="2600" b="1" dirty="0" smtClean="0"/>
              <a:t>” [for moon], she began to learn more and more about moon worship.  She goes on to say: </a:t>
            </a:r>
          </a:p>
          <a:p>
            <a:pPr>
              <a:lnSpc>
                <a:spcPct val="150000"/>
              </a:lnSpc>
              <a:buFont typeface="Wingdings" pitchFamily="2" charset="2"/>
              <a:buChar char="Ø"/>
            </a:pPr>
            <a:r>
              <a:rPr lang="en-US" sz="2600" b="1" dirty="0" smtClean="0">
                <a:solidFill>
                  <a:srgbClr val="7030A0"/>
                </a:solidFill>
              </a:rPr>
              <a:t>“Of course, the typical reaction I get from folks </a:t>
            </a:r>
            <a:r>
              <a:rPr lang="en-US" sz="1900" dirty="0" smtClean="0">
                <a:solidFill>
                  <a:srgbClr val="7030A0"/>
                </a:solidFill>
              </a:rPr>
              <a:t>(that follow the moon month)</a:t>
            </a:r>
            <a:r>
              <a:rPr lang="en-US" sz="2600" b="1" dirty="0" smtClean="0">
                <a:solidFill>
                  <a:srgbClr val="7030A0"/>
                </a:solidFill>
              </a:rPr>
              <a:t> when I’d mention this is” …</a:t>
            </a:r>
            <a:br>
              <a:rPr lang="en-US" sz="2600" b="1" dirty="0" smtClean="0">
                <a:solidFill>
                  <a:srgbClr val="7030A0"/>
                </a:solidFill>
              </a:rPr>
            </a:br>
            <a:r>
              <a:rPr lang="en-US" b="1" dirty="0" smtClean="0">
                <a:solidFill>
                  <a:srgbClr val="7030A0"/>
                </a:solidFill>
              </a:rPr>
              <a:t>          </a:t>
            </a:r>
            <a:r>
              <a:rPr lang="en-US" sz="3000" b="1" dirty="0" smtClean="0">
                <a:ln>
                  <a:solidFill>
                    <a:srgbClr val="002060"/>
                  </a:solidFill>
                </a:ln>
                <a:solidFill>
                  <a:srgbClr val="00B050"/>
                </a:solidFill>
              </a:rPr>
              <a:t>“Well, I would never worship the moon or sun!”</a:t>
            </a:r>
          </a:p>
          <a:p>
            <a:pPr marL="0" indent="6350">
              <a:buNone/>
            </a:pPr>
            <a:endParaRPr lang="en-US" dirty="0" smtClean="0"/>
          </a:p>
          <a:p>
            <a:pPr marL="0" indent="6350">
              <a:buNone/>
            </a:pPr>
            <a:r>
              <a:rPr lang="en-US" sz="3000" b="1" dirty="0" smtClean="0"/>
              <a:t>That’s what she thought too…</a:t>
            </a:r>
          </a:p>
          <a:p>
            <a:pPr>
              <a:buNone/>
            </a:pP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28</a:t>
            </a:fld>
            <a:endParaRPr lang="en-US" sz="1800" dirty="0"/>
          </a:p>
        </p:txBody>
      </p:sp>
      <p:sp>
        <p:nvSpPr>
          <p:cNvPr id="2" name="Title 1"/>
          <p:cNvSpPr>
            <a:spLocks noGrp="1"/>
          </p:cNvSpPr>
          <p:nvPr>
            <p:ph type="title"/>
          </p:nvPr>
        </p:nvSpPr>
        <p:spPr>
          <a:xfrm>
            <a:off x="457200" y="228600"/>
            <a:ext cx="8229600" cy="957072"/>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#5  Oh no! …Moon Worship!</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29</a:t>
            </a:fld>
            <a:endParaRPr lang="en-US" sz="1800" dirty="0"/>
          </a:p>
        </p:txBody>
      </p:sp>
      <p:sp>
        <p:nvSpPr>
          <p:cNvPr id="3" name="Content Placeholder 2"/>
          <p:cNvSpPr>
            <a:spLocks noGrp="1"/>
          </p:cNvSpPr>
          <p:nvPr>
            <p:ph idx="4294967295"/>
          </p:nvPr>
        </p:nvSpPr>
        <p:spPr>
          <a:xfrm>
            <a:off x="228600" y="1676400"/>
            <a:ext cx="7391400" cy="4876800"/>
          </a:xfrm>
        </p:spPr>
        <p:txBody>
          <a:bodyPr>
            <a:normAutofit/>
          </a:bodyPr>
          <a:lstStyle/>
          <a:p>
            <a:pPr>
              <a:buNone/>
            </a:pPr>
            <a:r>
              <a:rPr lang="en-US" dirty="0" smtClean="0"/>
              <a:t>To ask two good questions at this point:</a:t>
            </a:r>
          </a:p>
          <a:p>
            <a:pPr marL="514350" lvl="0" indent="-514350">
              <a:buClr>
                <a:srgbClr val="002060"/>
              </a:buClr>
              <a:buFont typeface="+mj-lt"/>
              <a:buAutoNum type="arabicPeriod"/>
            </a:pPr>
            <a:r>
              <a:rPr lang="en-US" dirty="0" smtClean="0"/>
              <a:t>If </a:t>
            </a:r>
            <a:r>
              <a:rPr lang="en-US" b="1" dirty="0" smtClean="0">
                <a:ln>
                  <a:solidFill>
                    <a:srgbClr val="002060"/>
                  </a:solidFill>
                </a:ln>
                <a:solidFill>
                  <a:srgbClr val="00B050"/>
                </a:solidFill>
              </a:rPr>
              <a:t>sacred regard</a:t>
            </a:r>
            <a:r>
              <a:rPr lang="en-US" b="1" dirty="0" smtClean="0">
                <a:ln>
                  <a:solidFill>
                    <a:srgbClr val="002060"/>
                  </a:solidFill>
                </a:ln>
              </a:rPr>
              <a:t> </a:t>
            </a:r>
            <a:r>
              <a:rPr lang="en-US" dirty="0" smtClean="0"/>
              <a:t>is given to the </a:t>
            </a:r>
            <a:r>
              <a:rPr lang="en-US" b="1" dirty="0" smtClean="0"/>
              <a:t>sun</a:t>
            </a:r>
            <a:r>
              <a:rPr lang="en-US" dirty="0" smtClean="0"/>
              <a:t> and/or </a:t>
            </a:r>
            <a:br>
              <a:rPr lang="en-US" dirty="0" smtClean="0"/>
            </a:br>
            <a:r>
              <a:rPr lang="en-US" b="1" dirty="0" smtClean="0"/>
              <a:t>moon</a:t>
            </a:r>
            <a:r>
              <a:rPr lang="en-US" dirty="0" smtClean="0"/>
              <a:t> for any reason, </a:t>
            </a:r>
            <a:r>
              <a:rPr lang="en-US" b="1" dirty="0" smtClean="0">
                <a:solidFill>
                  <a:srgbClr val="660033"/>
                </a:solidFill>
              </a:rPr>
              <a:t>is this classed as worship?  </a:t>
            </a:r>
          </a:p>
          <a:p>
            <a:pPr marL="514350" lvl="0" indent="-514350">
              <a:buClr>
                <a:srgbClr val="002060"/>
              </a:buClr>
              <a:buFont typeface="+mj-lt"/>
              <a:buAutoNum type="arabicPeriod"/>
            </a:pPr>
            <a:r>
              <a:rPr lang="en-US" dirty="0" smtClean="0"/>
              <a:t>If the </a:t>
            </a:r>
            <a:r>
              <a:rPr lang="en-US" b="1" dirty="0" smtClean="0"/>
              <a:t>sighting</a:t>
            </a:r>
            <a:r>
              <a:rPr lang="en-US" dirty="0" smtClean="0"/>
              <a:t> of the </a:t>
            </a:r>
            <a:r>
              <a:rPr lang="en-US" b="1" dirty="0" smtClean="0"/>
              <a:t>sun</a:t>
            </a:r>
            <a:r>
              <a:rPr lang="en-US" dirty="0" smtClean="0"/>
              <a:t> and/or </a:t>
            </a:r>
            <a:r>
              <a:rPr lang="en-US" b="1" dirty="0" smtClean="0"/>
              <a:t>moon</a:t>
            </a:r>
            <a:r>
              <a:rPr lang="en-US" dirty="0" smtClean="0"/>
              <a:t> are part </a:t>
            </a:r>
            <a:br>
              <a:rPr lang="en-US" dirty="0" smtClean="0"/>
            </a:br>
            <a:r>
              <a:rPr lang="en-US" dirty="0" smtClean="0"/>
              <a:t>of </a:t>
            </a:r>
            <a:r>
              <a:rPr lang="en-US" b="1" dirty="0" smtClean="0">
                <a:ln>
                  <a:solidFill>
                    <a:srgbClr val="002060"/>
                  </a:solidFill>
                </a:ln>
                <a:solidFill>
                  <a:srgbClr val="00B050"/>
                </a:solidFill>
              </a:rPr>
              <a:t>setting your worship calendar,</a:t>
            </a:r>
            <a:r>
              <a:rPr lang="en-US" dirty="0" smtClean="0">
                <a:ln>
                  <a:solidFill>
                    <a:srgbClr val="002060"/>
                  </a:solidFill>
                </a:ln>
              </a:rPr>
              <a:t> </a:t>
            </a:r>
            <a:r>
              <a:rPr lang="en-US" b="1" dirty="0" smtClean="0">
                <a:solidFill>
                  <a:srgbClr val="660033"/>
                </a:solidFill>
              </a:rPr>
              <a:t>is that action regarded as worship or serving?</a:t>
            </a:r>
          </a:p>
          <a:p>
            <a:pPr>
              <a:buNone/>
            </a:pPr>
            <a:endParaRPr lang="en-US" sz="1400" dirty="0" smtClean="0"/>
          </a:p>
          <a:p>
            <a:pPr marL="0" indent="0">
              <a:buNone/>
            </a:pPr>
            <a:r>
              <a:rPr lang="en-US" dirty="0" smtClean="0"/>
              <a:t>Beth personally did a double-take after </a:t>
            </a:r>
            <a:br>
              <a:rPr lang="en-US" dirty="0" smtClean="0"/>
            </a:br>
            <a:r>
              <a:rPr lang="en-US" dirty="0" smtClean="0"/>
              <a:t>pondering these two questions and then asks …  </a:t>
            </a:r>
          </a:p>
          <a:p>
            <a:pPr>
              <a:buBlip>
                <a:blip r:embed="rId2"/>
              </a:buBlip>
            </a:pPr>
            <a:r>
              <a:rPr lang="en-US" dirty="0"/>
              <a:t> </a:t>
            </a:r>
            <a:r>
              <a:rPr lang="en-US" dirty="0" smtClean="0"/>
              <a:t>“</a:t>
            </a:r>
            <a:r>
              <a:rPr lang="en-US" sz="3200" b="1" dirty="0" smtClean="0">
                <a:ln>
                  <a:solidFill>
                    <a:srgbClr val="002060"/>
                  </a:solidFill>
                </a:ln>
                <a:solidFill>
                  <a:srgbClr val="00B050"/>
                </a:solidFill>
              </a:rPr>
              <a:t>Is that not exactly what </a:t>
            </a:r>
            <a:br>
              <a:rPr lang="en-US" sz="3200" b="1" dirty="0" smtClean="0">
                <a:ln>
                  <a:solidFill>
                    <a:srgbClr val="002060"/>
                  </a:solidFill>
                </a:ln>
                <a:solidFill>
                  <a:srgbClr val="00B050"/>
                </a:solidFill>
              </a:rPr>
            </a:br>
            <a:r>
              <a:rPr lang="en-US" sz="3200" b="1" dirty="0" smtClean="0">
                <a:ln>
                  <a:solidFill>
                    <a:srgbClr val="002060"/>
                  </a:solidFill>
                </a:ln>
                <a:solidFill>
                  <a:srgbClr val="00B050"/>
                </a:solidFill>
              </a:rPr>
              <a:t> we have been doing for years?”</a:t>
            </a:r>
          </a:p>
        </p:txBody>
      </p:sp>
      <p:sp>
        <p:nvSpPr>
          <p:cNvPr id="2" name="Title 1"/>
          <p:cNvSpPr>
            <a:spLocks noGrp="1"/>
          </p:cNvSpPr>
          <p:nvPr>
            <p:ph type="title" idx="4294967295"/>
          </p:nvPr>
        </p:nvSpPr>
        <p:spPr>
          <a:xfrm>
            <a:off x="228600" y="152400"/>
            <a:ext cx="8686800" cy="7620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Time to do a Double-Take…</a:t>
            </a:r>
            <a:endParaRPr lang="en-US"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228600" y="1073613"/>
            <a:ext cx="3962400" cy="438875"/>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b="1" dirty="0" smtClean="0">
                <a:ln w="1905"/>
                <a:solidFill>
                  <a:schemeClr val="bg1"/>
                </a:solidFill>
                <a:effectLst>
                  <a:innerShdw blurRad="69850" dist="43180" dir="5400000">
                    <a:srgbClr val="000000">
                      <a:alpha val="65000"/>
                    </a:srgbClr>
                  </a:innerShdw>
                </a:effectLst>
              </a:rPr>
              <a:t>Beth determines it is time …</a:t>
            </a:r>
            <a:endParaRPr lang="en-US" b="1" dirty="0">
              <a:ln w="1905"/>
              <a:solidFill>
                <a:schemeClr val="bg1"/>
              </a:solidFill>
              <a:effectLst>
                <a:innerShdw blurRad="69850" dist="43180" dir="5400000">
                  <a:srgbClr val="000000">
                    <a:alpha val="65000"/>
                  </a:srgbClr>
                </a:innerShdw>
              </a:effectLst>
            </a:endParaRPr>
          </a:p>
        </p:txBody>
      </p:sp>
      <p:pic>
        <p:nvPicPr>
          <p:cNvPr id="3075" name="Picture 3" descr="C:\Users\Rae\Desktop\worship moon 1 smaller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3733800"/>
            <a:ext cx="2286000" cy="29119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3076" name="Picture 4" descr="C:\Users\Rae\Desktop\worship sun in morning smaller ed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1422117"/>
            <a:ext cx="1828800" cy="190170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1295400" y="6307175"/>
            <a:ext cx="237744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#5:  Slides </a:t>
            </a:r>
            <a:r>
              <a:rPr lang="en-US" sz="1600" b="1" dirty="0" smtClean="0">
                <a:ln w="1905"/>
                <a:solidFill>
                  <a:srgbClr val="660033"/>
                </a:solidFill>
                <a:effectLst>
                  <a:innerShdw blurRad="69850" dist="43180" dir="5400000">
                    <a:srgbClr val="000000">
                      <a:alpha val="65000"/>
                    </a:srgbClr>
                  </a:innerShdw>
                </a:effectLst>
              </a:rPr>
              <a:t>63-73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30520"/>
            <a:ext cx="9144000" cy="1447800"/>
          </a:xfrm>
          <a:solidFill>
            <a:schemeClr val="accent5">
              <a:lumMod val="20000"/>
              <a:lumOff val="80000"/>
            </a:schemeClr>
          </a:solidFill>
          <a:scene3d>
            <a:camera prst="orthographicFront"/>
            <a:lightRig rig="soft" dir="t">
              <a:rot lat="0" lon="0" rev="10800000"/>
            </a:lightRig>
          </a:scene3d>
          <a:sp3d>
            <a:bevelT w="152400" h="50800" prst="softRound"/>
          </a:sp3d>
        </p:spPr>
        <p:txBody>
          <a:bodyPr>
            <a:noAutofit/>
            <a:sp3d>
              <a:bevelT w="27940" h="12700"/>
              <a:contourClr>
                <a:srgbClr val="DDDDDD"/>
              </a:contourClr>
            </a:sp3d>
          </a:bodyPr>
          <a:lstStyle/>
          <a:p>
            <a:pPr algn="l"/>
            <a:r>
              <a:rPr lang="en-US" sz="8000" b="1" spc="150" dirty="0" smtClean="0">
                <a:ln w="11430">
                  <a:solidFill>
                    <a:srgbClr val="660033"/>
                  </a:solidFill>
                </a:ln>
                <a:solidFill>
                  <a:srgbClr val="CC0066"/>
                </a:solidFill>
                <a:effectLst>
                  <a:outerShdw blurRad="25400" algn="tl" rotWithShape="0">
                    <a:srgbClr val="000000">
                      <a:alpha val="43000"/>
                    </a:srgbClr>
                  </a:outerShdw>
                </a:effectLst>
                <a:latin typeface="Edwardian Script ITC" pitchFamily="66" charset="0"/>
              </a:rPr>
              <a:t> Journey to Remember</a:t>
            </a:r>
            <a:endParaRPr lang="en-US" sz="8000" b="1" spc="150" dirty="0">
              <a:ln w="11430">
                <a:solidFill>
                  <a:srgbClr val="660033"/>
                </a:solidFill>
              </a:ln>
              <a:solidFill>
                <a:srgbClr val="CC0066"/>
              </a:solidFill>
              <a:effectLst>
                <a:outerShdw blurRad="25400" algn="tl" rotWithShape="0">
                  <a:srgbClr val="000000">
                    <a:alpha val="43000"/>
                  </a:srgbClr>
                </a:outerShdw>
              </a:effectLst>
              <a:latin typeface="Edwardian Script ITC" pitchFamily="66" charset="0"/>
            </a:endParaRPr>
          </a:p>
        </p:txBody>
      </p:sp>
      <p:sp>
        <p:nvSpPr>
          <p:cNvPr id="4" name="Slide Number Placeholder 3"/>
          <p:cNvSpPr>
            <a:spLocks noGrp="1"/>
          </p:cNvSpPr>
          <p:nvPr>
            <p:ph type="sldNum" sz="quarter" idx="12"/>
          </p:nvPr>
        </p:nvSpPr>
        <p:spPr>
          <a:xfrm>
            <a:off x="8458200" y="6858000"/>
            <a:ext cx="1161826" cy="365125"/>
          </a:xfrm>
        </p:spPr>
        <p:txBody>
          <a:bodyPr/>
          <a:lstStyle/>
          <a:p>
            <a:fld id="{2C483DBC-9F3F-4995-8876-E5EF69BB8F1F}" type="slidenum">
              <a:rPr lang="en-US" smtClean="0"/>
              <a:pPr/>
              <a:t>3</a:t>
            </a:fld>
            <a:endParaRPr lang="en-US" dirty="0"/>
          </a:p>
        </p:txBody>
      </p:sp>
      <p:sp>
        <p:nvSpPr>
          <p:cNvPr id="7" name="Rectangle 6"/>
          <p:cNvSpPr/>
          <p:nvPr/>
        </p:nvSpPr>
        <p:spPr>
          <a:xfrm>
            <a:off x="228600" y="228600"/>
            <a:ext cx="8511540" cy="5262979"/>
          </a:xfrm>
          <a:prstGeom prst="rect">
            <a:avLst/>
          </a:prstGeom>
          <a:noFill/>
        </p:spPr>
        <p:txBody>
          <a:bodyPr wrap="square" lIns="91440" tIns="45720" rIns="91440" bIns="45720">
            <a:spAutoFit/>
          </a:bodyPr>
          <a:lstStyle/>
          <a:p>
            <a:pPr marL="457200" indent="-457200">
              <a:buFont typeface="+mj-lt"/>
              <a:buAutoNum type="arabicPeriod" startAt="6"/>
            </a:pPr>
            <a:r>
              <a:rPr lang="en-US" sz="2400" b="1" dirty="0" smtClean="0">
                <a:ln w="1905"/>
                <a:solidFill>
                  <a:srgbClr val="660033"/>
                </a:solidFill>
                <a:effectLst>
                  <a:innerShdw blurRad="69850" dist="43180" dir="5400000">
                    <a:srgbClr val="000000">
                      <a:alpha val="65000"/>
                    </a:srgbClr>
                  </a:innerShdw>
                </a:effectLst>
              </a:rPr>
              <a:t>David </a:t>
            </a:r>
            <a:r>
              <a:rPr lang="en-US" sz="2400" b="1" dirty="0">
                <a:ln w="1905"/>
                <a:solidFill>
                  <a:srgbClr val="660033"/>
                </a:solidFill>
                <a:effectLst>
                  <a:innerShdw blurRad="69850" dist="43180" dir="5400000">
                    <a:srgbClr val="000000">
                      <a:alpha val="65000"/>
                    </a:srgbClr>
                  </a:innerShdw>
                </a:effectLst>
              </a:rPr>
              <a:t>also shared the value &amp; importance of the equinox.</a:t>
            </a:r>
          </a:p>
          <a:p>
            <a:pPr marL="457200" indent="-457200">
              <a:buFont typeface="+mj-lt"/>
              <a:buAutoNum type="arabicPeriod" startAt="6"/>
            </a:pPr>
            <a:r>
              <a:rPr lang="en-US" sz="2400" b="1" dirty="0">
                <a:ln w="1905"/>
                <a:solidFill>
                  <a:srgbClr val="660033"/>
                </a:solidFill>
                <a:effectLst>
                  <a:innerShdw blurRad="69850" dist="43180" dir="5400000">
                    <a:srgbClr val="000000">
                      <a:alpha val="65000"/>
                    </a:srgbClr>
                  </a:innerShdw>
                </a:effectLst>
              </a:rPr>
              <a:t>Beth tried desperately to figure out the </a:t>
            </a:r>
            <a:r>
              <a:rPr lang="en-US" sz="2400" b="1" dirty="0" err="1">
                <a:ln w="1905"/>
                <a:solidFill>
                  <a:srgbClr val="660033"/>
                </a:solidFill>
                <a:effectLst>
                  <a:innerShdw blurRad="69850" dist="43180" dir="5400000">
                    <a:srgbClr val="000000">
                      <a:alpha val="65000"/>
                    </a:srgbClr>
                  </a:innerShdw>
                </a:effectLst>
              </a:rPr>
              <a:t>chodesh</a:t>
            </a:r>
            <a:r>
              <a:rPr lang="en-US" sz="2400" b="1" dirty="0">
                <a:ln w="1905"/>
                <a:solidFill>
                  <a:srgbClr val="660033"/>
                </a:solidFill>
                <a:effectLst>
                  <a:innerShdw blurRad="69850" dist="43180" dir="5400000">
                    <a:srgbClr val="000000">
                      <a:alpha val="65000"/>
                    </a:srgbClr>
                  </a:innerShdw>
                </a:effectLst>
              </a:rPr>
              <a:t> month using </a:t>
            </a:r>
            <a:r>
              <a:rPr lang="en-US" sz="2400" b="1" dirty="0" smtClean="0">
                <a:ln w="1905"/>
                <a:solidFill>
                  <a:srgbClr val="660033"/>
                </a:solidFill>
                <a:effectLst>
                  <a:innerShdw blurRad="69850" dist="43180" dir="5400000">
                    <a:srgbClr val="000000">
                      <a:alpha val="65000"/>
                    </a:srgbClr>
                  </a:innerShdw>
                </a:effectLst>
              </a:rPr>
              <a:t>the </a:t>
            </a:r>
            <a:r>
              <a:rPr lang="en-US" sz="2400" b="1" dirty="0">
                <a:ln w="1905"/>
                <a:solidFill>
                  <a:srgbClr val="660033"/>
                </a:solidFill>
                <a:effectLst>
                  <a:innerShdw blurRad="69850" dist="43180" dir="5400000">
                    <a:srgbClr val="000000">
                      <a:alpha val="65000"/>
                    </a:srgbClr>
                  </a:innerShdw>
                </a:effectLst>
              </a:rPr>
              <a:t>sun’s entrance into each constellation – </a:t>
            </a:r>
            <a:r>
              <a:rPr lang="en-US" sz="2400" b="1" dirty="0" smtClean="0">
                <a:ln w="1905"/>
                <a:solidFill>
                  <a:srgbClr val="660033"/>
                </a:solidFill>
                <a:effectLst>
                  <a:innerShdw blurRad="69850" dist="43180" dir="5400000">
                    <a:srgbClr val="000000">
                      <a:alpha val="65000"/>
                    </a:srgbClr>
                  </a:innerShdw>
                </a:effectLst>
              </a:rPr>
              <a:t>this resulted in a miserable failure!</a:t>
            </a:r>
            <a:endParaRPr lang="en-US" sz="2400" b="1" dirty="0">
              <a:ln w="1905"/>
              <a:solidFill>
                <a:srgbClr val="660033"/>
              </a:solidFill>
              <a:effectLst>
                <a:innerShdw blurRad="69850" dist="43180" dir="5400000">
                  <a:srgbClr val="000000">
                    <a:alpha val="65000"/>
                  </a:srgbClr>
                </a:innerShdw>
              </a:effectLst>
            </a:endParaRPr>
          </a:p>
          <a:p>
            <a:pPr marL="457200" indent="-457200">
              <a:buFont typeface="+mj-lt"/>
              <a:buAutoNum type="arabicPeriod" startAt="6"/>
            </a:pPr>
            <a:r>
              <a:rPr lang="en-US" sz="2400" b="1" dirty="0">
                <a:ln w="1905"/>
                <a:solidFill>
                  <a:srgbClr val="660033"/>
                </a:solidFill>
                <a:effectLst>
                  <a:innerShdw blurRad="69850" dist="43180" dir="5400000">
                    <a:srgbClr val="000000">
                      <a:alpha val="65000"/>
                    </a:srgbClr>
                  </a:innerShdw>
                </a:effectLst>
              </a:rPr>
              <a:t>So now “</a:t>
            </a:r>
            <a:r>
              <a:rPr lang="en-US" sz="2400" b="1" dirty="0" err="1">
                <a:ln w="1905"/>
                <a:solidFill>
                  <a:srgbClr val="660033"/>
                </a:solidFill>
                <a:effectLst>
                  <a:innerShdw blurRad="69850" dist="43180" dir="5400000">
                    <a:srgbClr val="000000">
                      <a:alpha val="65000"/>
                    </a:srgbClr>
                  </a:innerShdw>
                </a:effectLst>
              </a:rPr>
              <a:t>chodesh</a:t>
            </a:r>
            <a:r>
              <a:rPr lang="en-US" sz="2400" b="1" dirty="0">
                <a:ln w="1905"/>
                <a:solidFill>
                  <a:srgbClr val="660033"/>
                </a:solidFill>
                <a:effectLst>
                  <a:innerShdw blurRad="69850" dist="43180" dir="5400000">
                    <a:srgbClr val="000000">
                      <a:alpha val="65000"/>
                    </a:srgbClr>
                  </a:innerShdw>
                </a:effectLst>
              </a:rPr>
              <a:t>” is not connected to barley, </a:t>
            </a:r>
            <a:r>
              <a:rPr lang="en-US" sz="2400" b="1" dirty="0" smtClean="0">
                <a:ln w="1905"/>
                <a:solidFill>
                  <a:srgbClr val="660033"/>
                </a:solidFill>
                <a:effectLst>
                  <a:innerShdw blurRad="69850" dist="43180" dir="5400000">
                    <a:srgbClr val="000000">
                      <a:alpha val="65000"/>
                    </a:srgbClr>
                  </a:innerShdw>
                </a:effectLst>
              </a:rPr>
              <a:t/>
            </a:r>
            <a:br>
              <a:rPr lang="en-US" sz="2400" b="1" dirty="0" smtClean="0">
                <a:ln w="1905"/>
                <a:solidFill>
                  <a:srgbClr val="660033"/>
                </a:solidFill>
                <a:effectLst>
                  <a:innerShdw blurRad="69850" dist="43180" dir="5400000">
                    <a:srgbClr val="000000">
                      <a:alpha val="65000"/>
                    </a:srgbClr>
                  </a:innerShdw>
                </a:effectLst>
              </a:rPr>
            </a:br>
            <a:r>
              <a:rPr lang="en-US" sz="2400" b="1" dirty="0" smtClean="0">
                <a:ln w="1905"/>
                <a:solidFill>
                  <a:srgbClr val="660033"/>
                </a:solidFill>
                <a:effectLst>
                  <a:innerShdw blurRad="69850" dist="43180" dir="5400000">
                    <a:srgbClr val="000000">
                      <a:alpha val="65000"/>
                    </a:srgbClr>
                  </a:innerShdw>
                </a:effectLst>
              </a:rPr>
              <a:t>the </a:t>
            </a:r>
            <a:r>
              <a:rPr lang="en-US" sz="2400" b="1" dirty="0">
                <a:ln w="1905"/>
                <a:solidFill>
                  <a:srgbClr val="660033"/>
                </a:solidFill>
                <a:effectLst>
                  <a:innerShdw blurRad="69850" dist="43180" dir="5400000">
                    <a:srgbClr val="000000">
                      <a:alpha val="65000"/>
                    </a:srgbClr>
                  </a:innerShdw>
                </a:effectLst>
              </a:rPr>
              <a:t>moon or the stars.  What is left?  </a:t>
            </a:r>
          </a:p>
          <a:p>
            <a:pPr marL="457200" indent="-457200">
              <a:buFont typeface="+mj-lt"/>
              <a:buAutoNum type="arabicPeriod" startAt="6"/>
            </a:pPr>
            <a:r>
              <a:rPr lang="en-US" sz="2400" b="1" dirty="0" smtClean="0">
                <a:ln w="1905"/>
                <a:solidFill>
                  <a:srgbClr val="660033"/>
                </a:solidFill>
                <a:effectLst>
                  <a:innerShdw blurRad="69850" dist="43180" dir="5400000">
                    <a:srgbClr val="000000">
                      <a:alpha val="65000"/>
                    </a:srgbClr>
                  </a:innerShdw>
                </a:effectLst>
              </a:rPr>
              <a:t>In desperation Beth </a:t>
            </a:r>
            <a:r>
              <a:rPr lang="en-US" sz="2400" b="1" dirty="0">
                <a:ln w="1905"/>
                <a:solidFill>
                  <a:srgbClr val="660033"/>
                </a:solidFill>
                <a:effectLst>
                  <a:innerShdw blurRad="69850" dist="43180" dir="5400000">
                    <a:srgbClr val="000000">
                      <a:alpha val="65000"/>
                    </a:srgbClr>
                  </a:innerShdw>
                </a:effectLst>
              </a:rPr>
              <a:t>prays for Yahuah </a:t>
            </a:r>
            <a:r>
              <a:rPr lang="en-US" sz="2400" b="1" dirty="0" smtClean="0">
                <a:ln w="1905"/>
                <a:solidFill>
                  <a:srgbClr val="660033"/>
                </a:solidFill>
                <a:effectLst>
                  <a:innerShdw blurRad="69850" dist="43180" dir="5400000">
                    <a:srgbClr val="000000">
                      <a:alpha val="65000"/>
                    </a:srgbClr>
                  </a:innerShdw>
                </a:effectLst>
              </a:rPr>
              <a:t/>
            </a:r>
            <a:br>
              <a:rPr lang="en-US" sz="2400" b="1" dirty="0" smtClean="0">
                <a:ln w="1905"/>
                <a:solidFill>
                  <a:srgbClr val="660033"/>
                </a:solidFill>
                <a:effectLst>
                  <a:innerShdw blurRad="69850" dist="43180" dir="5400000">
                    <a:srgbClr val="000000">
                      <a:alpha val="65000"/>
                    </a:srgbClr>
                  </a:innerShdw>
                </a:effectLst>
              </a:rPr>
            </a:br>
            <a:r>
              <a:rPr lang="en-US" sz="2400" b="1" dirty="0" smtClean="0">
                <a:ln w="1905"/>
                <a:solidFill>
                  <a:srgbClr val="660033"/>
                </a:solidFill>
                <a:effectLst>
                  <a:innerShdw blurRad="69850" dist="43180" dir="5400000">
                    <a:srgbClr val="000000">
                      <a:alpha val="65000"/>
                    </a:srgbClr>
                  </a:innerShdw>
                </a:effectLst>
              </a:rPr>
              <a:t>to open </a:t>
            </a:r>
            <a:r>
              <a:rPr lang="en-US" sz="2400" b="1" dirty="0">
                <a:ln w="1905"/>
                <a:solidFill>
                  <a:srgbClr val="660033"/>
                </a:solidFill>
                <a:effectLst>
                  <a:innerShdw blurRad="69850" dist="43180" dir="5400000">
                    <a:srgbClr val="000000">
                      <a:alpha val="65000"/>
                    </a:srgbClr>
                  </a:innerShdw>
                </a:effectLst>
              </a:rPr>
              <a:t>the next door. </a:t>
            </a:r>
          </a:p>
          <a:p>
            <a:pPr marL="457200" indent="-457200">
              <a:buFont typeface="+mj-lt"/>
              <a:buAutoNum type="arabicPeriod" startAt="11"/>
            </a:pPr>
            <a:r>
              <a:rPr lang="en-US" sz="2400" b="1" dirty="0" smtClean="0">
                <a:ln w="1905"/>
                <a:solidFill>
                  <a:srgbClr val="660033"/>
                </a:solidFill>
                <a:effectLst>
                  <a:innerShdw blurRad="69850" dist="43180" dir="5400000">
                    <a:srgbClr val="000000">
                      <a:alpha val="65000"/>
                    </a:srgbClr>
                  </a:innerShdw>
                </a:effectLst>
              </a:rPr>
              <a:t>In 30 minutes … her story changes!</a:t>
            </a:r>
          </a:p>
          <a:p>
            <a:pPr marL="457200" indent="-457200">
              <a:buFont typeface="+mj-lt"/>
              <a:buAutoNum type="arabicPeriod" startAt="11"/>
            </a:pPr>
            <a:r>
              <a:rPr lang="en-US" sz="2400" b="1" cap="none" spc="0" dirty="0" smtClean="0">
                <a:ln w="1905"/>
                <a:solidFill>
                  <a:srgbClr val="660033"/>
                </a:solidFill>
                <a:effectLst>
                  <a:innerShdw blurRad="69850" dist="43180" dir="5400000">
                    <a:srgbClr val="000000">
                      <a:alpha val="65000"/>
                    </a:srgbClr>
                  </a:innerShdw>
                </a:effectLst>
              </a:rPr>
              <a:t>Becky-Facebook; discussions; &amp; finally answers (on Feb 11/19) that made sense and led Beth into a full blown study on the moon through Covenant Calendar in the Torah.  </a:t>
            </a:r>
            <a:br>
              <a:rPr lang="en-US" sz="2400" b="1" cap="none" spc="0" dirty="0" smtClean="0">
                <a:ln w="1905"/>
                <a:solidFill>
                  <a:srgbClr val="660033"/>
                </a:solidFill>
                <a:effectLst>
                  <a:innerShdw blurRad="69850" dist="43180" dir="5400000">
                    <a:srgbClr val="000000">
                      <a:alpha val="65000"/>
                    </a:srgbClr>
                  </a:innerShdw>
                </a:effectLst>
              </a:rPr>
            </a:br>
            <a:r>
              <a:rPr lang="en-US" sz="2400" b="1" cap="none" spc="0" dirty="0" smtClean="0">
                <a:ln w="1905"/>
                <a:solidFill>
                  <a:srgbClr val="660033"/>
                </a:solidFill>
                <a:effectLst>
                  <a:innerShdw blurRad="69850" dist="43180" dir="5400000">
                    <a:srgbClr val="000000">
                      <a:alpha val="65000"/>
                    </a:srgbClr>
                  </a:innerShdw>
                </a:effectLst>
              </a:rPr>
              <a:t>In just 20 days she presented this PPT on Mar 2/19 </a:t>
            </a:r>
            <a:br>
              <a:rPr lang="en-US" sz="2400" b="1" cap="none" spc="0" dirty="0" smtClean="0">
                <a:ln w="1905"/>
                <a:solidFill>
                  <a:srgbClr val="660033"/>
                </a:solidFill>
                <a:effectLst>
                  <a:innerShdw blurRad="69850" dist="43180" dir="5400000">
                    <a:srgbClr val="000000">
                      <a:alpha val="65000"/>
                    </a:srgbClr>
                  </a:innerShdw>
                </a:effectLst>
              </a:rPr>
            </a:br>
            <a:r>
              <a:rPr lang="en-US" sz="2400" b="1" cap="none" spc="0" dirty="0" smtClean="0">
                <a:ln w="1905"/>
                <a:solidFill>
                  <a:srgbClr val="660033"/>
                </a:solidFill>
                <a:effectLst>
                  <a:innerShdw blurRad="69850" dist="43180" dir="5400000">
                    <a:srgbClr val="000000">
                      <a:alpha val="65000"/>
                    </a:srgbClr>
                  </a:innerShdw>
                </a:effectLst>
              </a:rPr>
              <a:t>and learned about the Dawn day at the same time.</a:t>
            </a:r>
            <a:endParaRPr lang="en-US" sz="2400" b="1" cap="none" spc="0" dirty="0">
              <a:ln w="1905"/>
              <a:solidFill>
                <a:srgbClr val="660033"/>
              </a:solidFill>
              <a:effectLst>
                <a:innerShdw blurRad="69850" dist="43180" dir="5400000">
                  <a:srgbClr val="000000">
                    <a:alpha val="65000"/>
                  </a:srgbClr>
                </a:innerShdw>
              </a:effectLst>
            </a:endParaRPr>
          </a:p>
        </p:txBody>
      </p:sp>
      <p:pic>
        <p:nvPicPr>
          <p:cNvPr id="8" name="Picture 2" descr="F:\art to file\soooo happ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4572000"/>
            <a:ext cx="1697990" cy="20707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Rae\Desktop\look in bible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9680" y="2194750"/>
            <a:ext cx="2362200" cy="1234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Slide Number Placeholder 3"/>
          <p:cNvSpPr txBox="1">
            <a:spLocks/>
          </p:cNvSpPr>
          <p:nvPr/>
        </p:nvSpPr>
        <p:spPr>
          <a:xfrm>
            <a:off x="3991088" y="6477000"/>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483DBC-9F3F-4995-8876-E5EF69BB8F1F}" type="slidenum">
              <a:rPr lang="en-US" sz="1800" smtClean="0">
                <a:solidFill>
                  <a:schemeClr val="accent2"/>
                </a:solidFill>
              </a:rPr>
              <a:pPr/>
              <a:t>3</a:t>
            </a:fld>
            <a:endParaRPr lang="en-US" sz="1800" dirty="0">
              <a:solidFill>
                <a:schemeClr val="accent2"/>
              </a:solidFill>
            </a:endParaRPr>
          </a:p>
        </p:txBody>
      </p:sp>
    </p:spTree>
    <p:extLst>
      <p:ext uri="{BB962C8B-B14F-4D97-AF65-F5344CB8AC3E}">
        <p14:creationId xmlns:p14="http://schemas.microsoft.com/office/powerpoint/2010/main" val="354471003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6400800"/>
            <a:ext cx="1161826" cy="365125"/>
          </a:xfrm>
        </p:spPr>
        <p:txBody>
          <a:bodyPr/>
          <a:lstStyle/>
          <a:p>
            <a:fld id="{2C483DBC-9F3F-4995-8876-E5EF69BB8F1F}" type="slidenum">
              <a:rPr lang="en-US" sz="1800" smtClean="0">
                <a:solidFill>
                  <a:schemeClr val="tx2">
                    <a:lumMod val="20000"/>
                    <a:lumOff val="80000"/>
                  </a:schemeClr>
                </a:solidFill>
              </a:rPr>
              <a:pPr/>
              <a:t>30</a:t>
            </a:fld>
            <a:endParaRPr lang="en-US" sz="1800" dirty="0">
              <a:solidFill>
                <a:schemeClr val="tx2">
                  <a:lumMod val="20000"/>
                  <a:lumOff val="80000"/>
                </a:schemeClr>
              </a:solidFill>
            </a:endParaRPr>
          </a:p>
        </p:txBody>
      </p:sp>
      <p:sp>
        <p:nvSpPr>
          <p:cNvPr id="3" name="Content Placeholder 2"/>
          <p:cNvSpPr>
            <a:spLocks noGrp="1"/>
          </p:cNvSpPr>
          <p:nvPr>
            <p:ph idx="4294967295"/>
          </p:nvPr>
        </p:nvSpPr>
        <p:spPr>
          <a:xfrm>
            <a:off x="76200" y="1143000"/>
            <a:ext cx="4876800" cy="5029200"/>
          </a:xfrm>
        </p:spPr>
        <p:txBody>
          <a:bodyPr>
            <a:noAutofit/>
          </a:bodyPr>
          <a:lstStyle/>
          <a:p>
            <a:pPr lvl="0"/>
            <a:r>
              <a:rPr lang="en-US" sz="2800" b="1" dirty="0" smtClean="0">
                <a:solidFill>
                  <a:schemeClr val="tx1"/>
                </a:solidFill>
                <a:effectLst>
                  <a:glow rad="127000">
                    <a:schemeClr val="tx2">
                      <a:lumMod val="20000"/>
                      <a:lumOff val="80000"/>
                    </a:schemeClr>
                  </a:glow>
                </a:effectLst>
              </a:rPr>
              <a:t>Sunday Christians honor their day of worship on </a:t>
            </a:r>
            <a:r>
              <a:rPr lang="en-US" sz="2800" b="1" dirty="0" smtClean="0">
                <a:ln>
                  <a:solidFill>
                    <a:srgbClr val="002060"/>
                  </a:solidFill>
                </a:ln>
                <a:solidFill>
                  <a:schemeClr val="accent5">
                    <a:lumMod val="75000"/>
                  </a:schemeClr>
                </a:solidFill>
                <a:effectLst>
                  <a:glow rad="127000">
                    <a:schemeClr val="tx2">
                      <a:lumMod val="20000"/>
                      <a:lumOff val="80000"/>
                    </a:schemeClr>
                  </a:glow>
                </a:effectLst>
              </a:rPr>
              <a:t>Sun</a:t>
            </a:r>
            <a:r>
              <a:rPr lang="en-US" sz="2800" b="1" dirty="0" smtClean="0">
                <a:ln>
                  <a:solidFill>
                    <a:srgbClr val="002060"/>
                  </a:solidFill>
                </a:ln>
                <a:solidFill>
                  <a:schemeClr val="tx1"/>
                </a:solidFill>
                <a:effectLst>
                  <a:glow rad="127000">
                    <a:schemeClr val="tx2">
                      <a:lumMod val="20000"/>
                      <a:lumOff val="80000"/>
                    </a:schemeClr>
                  </a:glow>
                </a:effectLst>
              </a:rPr>
              <a:t>day</a:t>
            </a:r>
            <a:r>
              <a:rPr lang="en-US" sz="2800" b="1" dirty="0" smtClean="0">
                <a:solidFill>
                  <a:schemeClr val="tx1"/>
                </a:solidFill>
                <a:effectLst>
                  <a:glow rad="127000">
                    <a:schemeClr val="tx2">
                      <a:lumMod val="20000"/>
                      <a:lumOff val="80000"/>
                    </a:schemeClr>
                  </a:glow>
                </a:effectLst>
              </a:rPr>
              <a:t> – giving homage </a:t>
            </a:r>
            <a:br>
              <a:rPr lang="en-US" sz="2800" b="1" dirty="0" smtClean="0">
                <a:solidFill>
                  <a:schemeClr val="tx1"/>
                </a:solidFill>
                <a:effectLst>
                  <a:glow rad="127000">
                    <a:schemeClr val="tx2">
                      <a:lumMod val="20000"/>
                      <a:lumOff val="80000"/>
                    </a:schemeClr>
                  </a:glow>
                </a:effectLst>
              </a:rPr>
            </a:br>
            <a:r>
              <a:rPr lang="en-US" sz="2800" b="1" dirty="0" smtClean="0">
                <a:solidFill>
                  <a:schemeClr val="tx1"/>
                </a:solidFill>
                <a:effectLst>
                  <a:glow rad="127000">
                    <a:schemeClr val="tx2">
                      <a:lumMod val="20000"/>
                      <a:lumOff val="80000"/>
                    </a:schemeClr>
                  </a:glow>
                </a:effectLst>
              </a:rPr>
              <a:t>to the sun god.</a:t>
            </a:r>
            <a:br>
              <a:rPr lang="en-US" sz="2800" b="1" dirty="0" smtClean="0">
                <a:solidFill>
                  <a:schemeClr val="tx1"/>
                </a:solidFill>
                <a:effectLst>
                  <a:glow rad="127000">
                    <a:schemeClr val="tx2">
                      <a:lumMod val="20000"/>
                      <a:lumOff val="80000"/>
                    </a:schemeClr>
                  </a:glow>
                </a:effectLst>
              </a:rPr>
            </a:br>
            <a:endParaRPr lang="en-US" sz="2800" b="1" dirty="0" smtClean="0">
              <a:solidFill>
                <a:schemeClr val="tx1"/>
              </a:solidFill>
              <a:effectLst>
                <a:glow rad="127000">
                  <a:schemeClr val="tx2">
                    <a:lumMod val="20000"/>
                    <a:lumOff val="80000"/>
                  </a:schemeClr>
                </a:glow>
              </a:effectLst>
            </a:endParaRPr>
          </a:p>
          <a:p>
            <a:pPr lvl="0"/>
            <a:r>
              <a:rPr lang="en-US" sz="2800" b="1" dirty="0" smtClean="0">
                <a:effectLst>
                  <a:glow rad="127000">
                    <a:schemeClr val="tx2">
                      <a:lumMod val="20000"/>
                      <a:lumOff val="80000"/>
                    </a:schemeClr>
                  </a:glow>
                </a:effectLst>
              </a:rPr>
              <a:t>Sabbath Keepers honor their day of worship beginning with </a:t>
            </a:r>
            <a:r>
              <a:rPr lang="en-US" sz="2800" b="1" dirty="0" smtClean="0">
                <a:ln>
                  <a:solidFill>
                    <a:srgbClr val="002060"/>
                  </a:solidFill>
                </a:ln>
                <a:solidFill>
                  <a:schemeClr val="accent5">
                    <a:lumMod val="75000"/>
                  </a:schemeClr>
                </a:solidFill>
                <a:effectLst>
                  <a:glow rad="127000">
                    <a:schemeClr val="tx2">
                      <a:lumMod val="20000"/>
                      <a:lumOff val="80000"/>
                    </a:schemeClr>
                  </a:glow>
                </a:effectLst>
              </a:rPr>
              <a:t>the sighting of the sunset </a:t>
            </a:r>
            <a:r>
              <a:rPr lang="en-US" sz="2800" b="1" dirty="0" smtClean="0">
                <a:effectLst>
                  <a:glow rad="127000">
                    <a:schemeClr val="tx2">
                      <a:lumMod val="20000"/>
                      <a:lumOff val="80000"/>
                    </a:schemeClr>
                  </a:glow>
                </a:effectLst>
              </a:rPr>
              <a:t>the night before Sabbath – giving homage </a:t>
            </a:r>
            <a:br>
              <a:rPr lang="en-US" sz="2800" b="1" dirty="0" smtClean="0">
                <a:effectLst>
                  <a:glow rad="127000">
                    <a:schemeClr val="tx2">
                      <a:lumMod val="20000"/>
                      <a:lumOff val="80000"/>
                    </a:schemeClr>
                  </a:glow>
                </a:effectLst>
              </a:rPr>
            </a:br>
            <a:r>
              <a:rPr lang="en-US" sz="2800" b="1" dirty="0" smtClean="0">
                <a:effectLst>
                  <a:glow rad="127000">
                    <a:schemeClr val="tx2">
                      <a:lumMod val="20000"/>
                      <a:lumOff val="80000"/>
                    </a:schemeClr>
                  </a:glow>
                </a:effectLst>
              </a:rPr>
              <a:t>to the sun god.</a:t>
            </a:r>
          </a:p>
        </p:txBody>
      </p:sp>
      <p:sp>
        <p:nvSpPr>
          <p:cNvPr id="2" name="Title 1"/>
          <p:cNvSpPr>
            <a:spLocks noGrp="1"/>
          </p:cNvSpPr>
          <p:nvPr>
            <p:ph type="title" idx="4294967295"/>
          </p:nvPr>
        </p:nvSpPr>
        <p:spPr>
          <a:xfrm>
            <a:off x="0" y="228600"/>
            <a:ext cx="8915400" cy="7620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Double-Take </a:t>
            </a:r>
            <a:r>
              <a:rPr lang="en-US" sz="3600" b="1" spc="150" dirty="0" smtClean="0">
                <a:ln w="11430"/>
                <a:solidFill>
                  <a:srgbClr val="F8F8F8"/>
                </a:solidFill>
                <a:effectLst>
                  <a:outerShdw blurRad="25400" algn="tl" rotWithShape="0">
                    <a:srgbClr val="000000">
                      <a:alpha val="43000"/>
                    </a:srgbClr>
                  </a:outerShdw>
                </a:effectLst>
              </a:rPr>
              <a:t>#1 on Homage</a:t>
            </a:r>
            <a:endParaRPr lang="en-US" b="1" spc="150" dirty="0">
              <a:ln w="11430"/>
              <a:solidFill>
                <a:srgbClr val="F8F8F8"/>
              </a:solidFill>
              <a:effectLst>
                <a:outerShdw blurRad="25400" algn="tl" rotWithShape="0">
                  <a:srgbClr val="000000">
                    <a:alpha val="43000"/>
                  </a:srgbClr>
                </a:outerShdw>
              </a:effectLst>
            </a:endParaRPr>
          </a:p>
        </p:txBody>
      </p:sp>
      <p:pic>
        <p:nvPicPr>
          <p:cNvPr id="1026" name="Picture 2" descr="C:\Users\Rae\Desktop\clip art puzzled.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3728266" y="4572000"/>
            <a:ext cx="3053534"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90600" y="6218089"/>
            <a:ext cx="237744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Slides  60-62</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3393139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31</a:t>
            </a:fld>
            <a:endParaRPr lang="en-US" sz="1800" dirty="0"/>
          </a:p>
        </p:txBody>
      </p:sp>
      <p:sp>
        <p:nvSpPr>
          <p:cNvPr id="3" name="Content Placeholder 2"/>
          <p:cNvSpPr>
            <a:spLocks noGrp="1"/>
          </p:cNvSpPr>
          <p:nvPr>
            <p:ph idx="4294967295"/>
          </p:nvPr>
        </p:nvSpPr>
        <p:spPr>
          <a:xfrm>
            <a:off x="4648200" y="1866900"/>
            <a:ext cx="3962400" cy="3429000"/>
          </a:xfr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lvl="0"/>
            <a:r>
              <a:rPr lang="en-US" b="1" dirty="0" smtClean="0">
                <a:solidFill>
                  <a:srgbClr val="C00000"/>
                </a:solidFill>
              </a:rPr>
              <a:t>Sabbath </a:t>
            </a:r>
            <a:r>
              <a:rPr lang="en-US" b="1" dirty="0" smtClean="0">
                <a:ln>
                  <a:solidFill>
                    <a:sysClr val="windowText" lastClr="000000"/>
                  </a:solidFill>
                </a:ln>
                <a:solidFill>
                  <a:srgbClr val="00B050"/>
                </a:solidFill>
              </a:rPr>
              <a:t>Feast</a:t>
            </a:r>
            <a:r>
              <a:rPr lang="en-US" b="1" dirty="0" smtClean="0">
                <a:solidFill>
                  <a:srgbClr val="C00000"/>
                </a:solidFill>
              </a:rPr>
              <a:t> Keepers: </a:t>
            </a:r>
          </a:p>
          <a:p>
            <a:pPr marL="301943" lvl="1" indent="0">
              <a:buNone/>
            </a:pPr>
            <a:r>
              <a:rPr lang="en-US" b="1" dirty="0" smtClean="0">
                <a:solidFill>
                  <a:srgbClr val="C00000"/>
                </a:solidFill>
              </a:rPr>
              <a:t>1)  </a:t>
            </a:r>
            <a:r>
              <a:rPr lang="en-US" b="1" dirty="0" smtClean="0">
                <a:ln>
                  <a:solidFill>
                    <a:srgbClr val="002060"/>
                  </a:solidFill>
                </a:ln>
                <a:solidFill>
                  <a:schemeClr val="accent5">
                    <a:lumMod val="75000"/>
                  </a:schemeClr>
                </a:solidFill>
              </a:rPr>
              <a:t>honor the sunset</a:t>
            </a:r>
            <a:r>
              <a:rPr lang="en-US" dirty="0" smtClean="0">
                <a:ln>
                  <a:solidFill>
                    <a:srgbClr val="002060"/>
                  </a:solidFill>
                </a:ln>
                <a:solidFill>
                  <a:schemeClr val="accent5">
                    <a:lumMod val="75000"/>
                  </a:schemeClr>
                </a:solidFill>
              </a:rPr>
              <a:t> </a:t>
            </a:r>
            <a:r>
              <a:rPr lang="en-US" b="1" dirty="0" smtClean="0">
                <a:solidFill>
                  <a:srgbClr val="C00000"/>
                </a:solidFill>
              </a:rPr>
              <a:t>(sun god) for their Sabbath commencement and </a:t>
            </a:r>
          </a:p>
          <a:p>
            <a:pPr marL="301943" lvl="1" indent="0">
              <a:buNone/>
            </a:pPr>
            <a:r>
              <a:rPr lang="en-US" b="1" dirty="0" smtClean="0">
                <a:solidFill>
                  <a:srgbClr val="C00000"/>
                </a:solidFill>
              </a:rPr>
              <a:t>2)  they lift up their eyes to</a:t>
            </a:r>
            <a:r>
              <a:rPr lang="en-US" dirty="0" smtClean="0"/>
              <a:t> </a:t>
            </a:r>
            <a:br>
              <a:rPr lang="en-US" dirty="0" smtClean="0"/>
            </a:br>
            <a:r>
              <a:rPr lang="en-US" b="1" dirty="0" smtClean="0">
                <a:ln>
                  <a:solidFill>
                    <a:srgbClr val="002060"/>
                  </a:solidFill>
                </a:ln>
                <a:solidFill>
                  <a:srgbClr val="00B050"/>
                </a:solidFill>
              </a:rPr>
              <a:t>sight the new moon</a:t>
            </a:r>
            <a:r>
              <a:rPr lang="en-US" dirty="0" smtClean="0">
                <a:ln>
                  <a:solidFill>
                    <a:srgbClr val="002060"/>
                  </a:solidFill>
                </a:ln>
                <a:solidFill>
                  <a:srgbClr val="00B050"/>
                </a:solidFill>
              </a:rPr>
              <a:t> </a:t>
            </a:r>
            <a:r>
              <a:rPr lang="en-US" b="1" dirty="0" smtClean="0">
                <a:solidFill>
                  <a:srgbClr val="C00000"/>
                </a:solidFill>
              </a:rPr>
              <a:t>(linked to the moon goddess) for </a:t>
            </a:r>
            <a:r>
              <a:rPr lang="en-US" b="1" u="sng" dirty="0" smtClean="0">
                <a:solidFill>
                  <a:srgbClr val="C00000"/>
                </a:solidFill>
              </a:rPr>
              <a:t>their</a:t>
            </a:r>
            <a:r>
              <a:rPr lang="en-US" b="1" dirty="0" smtClean="0">
                <a:solidFill>
                  <a:srgbClr val="C00000"/>
                </a:solidFill>
              </a:rPr>
              <a:t> festal month start.</a:t>
            </a:r>
          </a:p>
          <a:p>
            <a:pPr>
              <a:buNone/>
            </a:pPr>
            <a:endParaRPr lang="en-US" dirty="0" smtClean="0"/>
          </a:p>
        </p:txBody>
      </p:sp>
      <p:sp>
        <p:nvSpPr>
          <p:cNvPr id="2" name="Title 1"/>
          <p:cNvSpPr>
            <a:spLocks noGrp="1"/>
          </p:cNvSpPr>
          <p:nvPr>
            <p:ph type="title" idx="4294967295"/>
          </p:nvPr>
        </p:nvSpPr>
        <p:spPr>
          <a:xfrm>
            <a:off x="3200400" y="228600"/>
            <a:ext cx="5715000" cy="13716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Double-Take </a:t>
            </a:r>
            <a:r>
              <a:rPr lang="en-US" sz="3600" b="1" spc="150" dirty="0" smtClean="0">
                <a:ln w="11430"/>
                <a:solidFill>
                  <a:srgbClr val="F8F8F8"/>
                </a:solidFill>
                <a:effectLst>
                  <a:outerShdw blurRad="25400" algn="tl" rotWithShape="0">
                    <a:srgbClr val="000000">
                      <a:alpha val="43000"/>
                    </a:srgbClr>
                  </a:outerShdw>
                </a:effectLst>
              </a:rPr>
              <a:t>#2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on Homage</a:t>
            </a:r>
            <a:endParaRPr lang="en-US" b="1" spc="150" dirty="0">
              <a:ln w="11430"/>
              <a:solidFill>
                <a:srgbClr val="F8F8F8"/>
              </a:solidFill>
              <a:effectLst>
                <a:outerShdw blurRad="25400" algn="tl" rotWithShape="0">
                  <a:srgbClr val="000000">
                    <a:alpha val="43000"/>
                  </a:srgbClr>
                </a:outerShdw>
              </a:effectLst>
            </a:endParaRPr>
          </a:p>
        </p:txBody>
      </p:sp>
      <p:pic>
        <p:nvPicPr>
          <p:cNvPr id="6146" name="Picture 2" descr="C:\Users\Rae\Desktop\church steeple.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228600" y="762000"/>
            <a:ext cx="3860800" cy="5080000"/>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6" name="Picture 2" descr="C:\Users\Rae\Desktop\clip art puzzled.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2743200" y="3966894"/>
            <a:ext cx="3510734" cy="28911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txBox="1">
            <a:spLocks/>
          </p:cNvSpPr>
          <p:nvPr/>
        </p:nvSpPr>
        <p:spPr>
          <a:xfrm>
            <a:off x="7905974" y="6416675"/>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483DBC-9F3F-4995-8876-E5EF69BB8F1F}" type="slidenum">
              <a:rPr lang="en-US" sz="1800" smtClean="0"/>
              <a:pPr/>
              <a:t>31</a:t>
            </a:fld>
            <a:endParaRPr lang="en-US" sz="1800" dirty="0"/>
          </a:p>
        </p:txBody>
      </p:sp>
      <p:sp>
        <p:nvSpPr>
          <p:cNvPr id="10" name="Rectangle 9"/>
          <p:cNvSpPr/>
          <p:nvPr/>
        </p:nvSpPr>
        <p:spPr>
          <a:xfrm>
            <a:off x="6114527" y="5672723"/>
            <a:ext cx="237744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#10:  Slides  71-86</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0" y="6416675"/>
            <a:ext cx="1161826" cy="365125"/>
          </a:xfrm>
        </p:spPr>
        <p:txBody>
          <a:bodyPr/>
          <a:lstStyle/>
          <a:p>
            <a:fld id="{2C483DBC-9F3F-4995-8876-E5EF69BB8F1F}" type="slidenum">
              <a:rPr lang="en-US" sz="1800" smtClean="0">
                <a:solidFill>
                  <a:schemeClr val="tx1"/>
                </a:solidFill>
              </a:rPr>
              <a:pPr/>
              <a:t>32</a:t>
            </a:fld>
            <a:endParaRPr lang="en-US" sz="1800" dirty="0">
              <a:solidFill>
                <a:schemeClr val="tx1"/>
              </a:solidFill>
            </a:endParaRPr>
          </a:p>
        </p:txBody>
      </p:sp>
      <p:sp>
        <p:nvSpPr>
          <p:cNvPr id="2" name="Title 1"/>
          <p:cNvSpPr>
            <a:spLocks noGrp="1"/>
          </p:cNvSpPr>
          <p:nvPr>
            <p:ph type="title" idx="4294967295"/>
          </p:nvPr>
        </p:nvSpPr>
        <p:spPr>
          <a:xfrm>
            <a:off x="0" y="0"/>
            <a:ext cx="5105400" cy="16764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Double-Take </a:t>
            </a:r>
            <a:r>
              <a:rPr lang="en-US" sz="3600" b="1" spc="150" dirty="0" smtClean="0">
                <a:ln w="11430"/>
                <a:solidFill>
                  <a:srgbClr val="F8F8F8"/>
                </a:solidFill>
                <a:effectLst>
                  <a:outerShdw blurRad="25400" algn="tl" rotWithShape="0">
                    <a:srgbClr val="000000">
                      <a:alpha val="43000"/>
                    </a:srgbClr>
                  </a:outerShdw>
                </a:effectLst>
              </a:rPr>
              <a:t>#3 </a:t>
            </a:r>
            <a:br>
              <a:rPr lang="en-US" sz="36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on Homage</a:t>
            </a:r>
            <a:endParaRPr lang="en-US" b="1" spc="150" dirty="0">
              <a:ln w="11430"/>
              <a:solidFill>
                <a:srgbClr val="F8F8F8"/>
              </a:solidFill>
              <a:effectLst>
                <a:outerShdw blurRad="25400" algn="tl" rotWithShape="0">
                  <a:srgbClr val="000000">
                    <a:alpha val="43000"/>
                  </a:srgbClr>
                </a:outerShdw>
              </a:effectLst>
            </a:endParaRPr>
          </a:p>
        </p:txBody>
      </p:sp>
      <p:pic>
        <p:nvPicPr>
          <p:cNvPr id="1026" name="Picture 2" descr="C:\Users\Rae\Desktop\clip art puzzled.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5562600" y="4495800"/>
            <a:ext cx="3053534" cy="2514600"/>
          </a:xfrm>
          <a:prstGeom prst="rect">
            <a:avLst/>
          </a:prstGeom>
          <a:noFill/>
          <a:effectLst>
            <a:glow rad="228600">
              <a:schemeClr val="bg1">
                <a:alpha val="61000"/>
              </a:schemeClr>
            </a:glo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953000" y="76200"/>
            <a:ext cx="3886200" cy="4648200"/>
          </a:xfrm>
          <a:prstGeom prst="rect">
            <a:avLst/>
          </a:prstGeom>
          <a:noFill/>
        </p:spPr>
        <p:txBody>
          <a:bodyPr vert="horz" lIns="91440" tIns="45720" rIns="91440" bIns="45720" rtlCol="0">
            <a:noAutofit/>
            <a:scene3d>
              <a:camera prst="orthographicFront"/>
              <a:lightRig rig="threePt" dir="t"/>
            </a:scene3d>
            <a:sp3d extrusionH="57150">
              <a:bevelT h="25400" prst="softRound"/>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buFont typeface="Symbol" pitchFamily="18" charset="2"/>
              <a:buNone/>
            </a:pPr>
            <a:r>
              <a:rPr lang="en-US" b="1" dirty="0" smtClean="0">
                <a:ln>
                  <a:solidFill>
                    <a:srgbClr val="92D050"/>
                  </a:solidFill>
                </a:ln>
                <a:solidFill>
                  <a:srgbClr val="FFC000"/>
                </a:solidFill>
              </a:rPr>
              <a:t>Unwittingly, most Feast-Keepers</a:t>
            </a:r>
            <a:r>
              <a:rPr lang="en-US" b="1" dirty="0" smtClean="0">
                <a:ln>
                  <a:solidFill>
                    <a:srgbClr val="92D050"/>
                  </a:solidFill>
                </a:ln>
              </a:rPr>
              <a:t> </a:t>
            </a:r>
            <a:r>
              <a:rPr lang="en-US" b="1" dirty="0" smtClean="0">
                <a:ln>
                  <a:solidFill>
                    <a:srgbClr val="92D050"/>
                  </a:solidFill>
                </a:ln>
                <a:solidFill>
                  <a:srgbClr val="00B050"/>
                </a:solidFill>
              </a:rPr>
              <a:t>rely on the leadership </a:t>
            </a:r>
            <a:r>
              <a:rPr lang="en-US" b="1" dirty="0" smtClean="0">
                <a:ln>
                  <a:solidFill>
                    <a:srgbClr val="92D050"/>
                  </a:solidFill>
                </a:ln>
                <a:solidFill>
                  <a:srgbClr val="FFC000"/>
                </a:solidFill>
              </a:rPr>
              <a:t>of the moon </a:t>
            </a:r>
            <a:br>
              <a:rPr lang="en-US" b="1" dirty="0" smtClean="0">
                <a:ln>
                  <a:solidFill>
                    <a:srgbClr val="92D050"/>
                  </a:solidFill>
                </a:ln>
                <a:solidFill>
                  <a:srgbClr val="FFC000"/>
                </a:solidFill>
              </a:rPr>
            </a:br>
            <a:r>
              <a:rPr lang="en-US" b="1" dirty="0" smtClean="0">
                <a:ln>
                  <a:solidFill>
                    <a:srgbClr val="92D050"/>
                  </a:solidFill>
                </a:ln>
                <a:solidFill>
                  <a:srgbClr val="FFC000"/>
                </a:solidFill>
              </a:rPr>
              <a:t>for timing their lunar based worship calendar.  </a:t>
            </a:r>
            <a:r>
              <a:rPr lang="en-US" b="1" dirty="0" smtClean="0">
                <a:ln>
                  <a:solidFill>
                    <a:schemeClr val="bg1"/>
                  </a:solidFill>
                </a:ln>
                <a:solidFill>
                  <a:schemeClr val="accent4">
                    <a:lumMod val="75000"/>
                  </a:schemeClr>
                </a:solidFill>
              </a:rPr>
              <a:t>This is based on mistranslated verses found </a:t>
            </a:r>
            <a:r>
              <a:rPr lang="en-US" b="1" u="sng" dirty="0" smtClean="0">
                <a:ln>
                  <a:solidFill>
                    <a:schemeClr val="bg1"/>
                  </a:solidFill>
                </a:ln>
                <a:solidFill>
                  <a:schemeClr val="accent4">
                    <a:lumMod val="75000"/>
                  </a:schemeClr>
                </a:solidFill>
              </a:rPr>
              <a:t>outside</a:t>
            </a:r>
            <a:r>
              <a:rPr lang="en-US" b="1" dirty="0" smtClean="0">
                <a:ln>
                  <a:solidFill>
                    <a:schemeClr val="bg1"/>
                  </a:solidFill>
                </a:ln>
                <a:solidFill>
                  <a:schemeClr val="accent4">
                    <a:lumMod val="75000"/>
                  </a:schemeClr>
                </a:solidFill>
              </a:rPr>
              <a:t> the first five books of Torah.</a:t>
            </a:r>
            <a:r>
              <a:rPr lang="en-US" b="1" dirty="0" smtClean="0">
                <a:ln>
                  <a:solidFill>
                    <a:schemeClr val="bg1"/>
                  </a:solidFill>
                </a:ln>
                <a:solidFill>
                  <a:srgbClr val="FFC000"/>
                </a:solidFill>
              </a:rPr>
              <a:t>  </a:t>
            </a:r>
            <a:br>
              <a:rPr lang="en-US" b="1" dirty="0" smtClean="0">
                <a:ln>
                  <a:solidFill>
                    <a:schemeClr val="bg1"/>
                  </a:solidFill>
                </a:ln>
                <a:solidFill>
                  <a:srgbClr val="FFC000"/>
                </a:solidFill>
              </a:rPr>
            </a:br>
            <a:r>
              <a:rPr lang="en-US" b="1" dirty="0" smtClean="0">
                <a:ln>
                  <a:solidFill>
                    <a:srgbClr val="CC0066"/>
                  </a:solidFill>
                </a:ln>
                <a:solidFill>
                  <a:srgbClr val="C00000"/>
                </a:solidFill>
              </a:rPr>
              <a:t>The Old Testament shows the foundation of this lunar based worship is extracted from Babylonian paganism.</a:t>
            </a:r>
            <a:endParaRPr lang="en-US" b="1" dirty="0">
              <a:ln>
                <a:solidFill>
                  <a:srgbClr val="CC0066"/>
                </a:solidFill>
              </a:ln>
              <a:solidFill>
                <a:srgbClr val="C00000"/>
              </a:solidFill>
            </a:endParaRPr>
          </a:p>
        </p:txBody>
      </p:sp>
      <p:sp>
        <p:nvSpPr>
          <p:cNvPr id="7" name="Rectangle 6"/>
          <p:cNvSpPr/>
          <p:nvPr/>
        </p:nvSpPr>
        <p:spPr>
          <a:xfrm>
            <a:off x="228600" y="1524000"/>
            <a:ext cx="27432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&amp; 9 for OT History </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639260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340475"/>
            <a:ext cx="1161826" cy="365125"/>
          </a:xfrm>
        </p:spPr>
        <p:txBody>
          <a:bodyPr/>
          <a:lstStyle/>
          <a:p>
            <a:fld id="{2C483DBC-9F3F-4995-8876-E5EF69BB8F1F}" type="slidenum">
              <a:rPr lang="en-US" sz="1800" smtClean="0"/>
              <a:pPr/>
              <a:t>33</a:t>
            </a:fld>
            <a:endParaRPr lang="en-US" sz="1800" dirty="0"/>
          </a:p>
        </p:txBody>
      </p:sp>
      <p:sp>
        <p:nvSpPr>
          <p:cNvPr id="3" name="Content Placeholder 2"/>
          <p:cNvSpPr>
            <a:spLocks noGrp="1"/>
          </p:cNvSpPr>
          <p:nvPr>
            <p:ph idx="4294967295"/>
          </p:nvPr>
        </p:nvSpPr>
        <p:spPr>
          <a:xfrm>
            <a:off x="228600" y="1646237"/>
            <a:ext cx="8686800" cy="4830763"/>
          </a:xfrm>
        </p:spPr>
        <p:txBody>
          <a:bodyPr>
            <a:normAutofit fontScale="92500"/>
          </a:bodyPr>
          <a:lstStyle/>
          <a:p>
            <a:r>
              <a:rPr lang="en-US" sz="2600" b="1" i="1" dirty="0" smtClean="0">
                <a:solidFill>
                  <a:srgbClr val="660033"/>
                </a:solidFill>
              </a:rPr>
              <a:t>Deut 4:19   </a:t>
            </a:r>
            <a:r>
              <a:rPr lang="en-US" b="1" i="1" dirty="0" smtClean="0">
                <a:solidFill>
                  <a:srgbClr val="005392"/>
                </a:solidFill>
              </a:rPr>
              <a:t>And take heed, lest you </a:t>
            </a:r>
            <a:r>
              <a:rPr lang="en-US" b="1" i="1" dirty="0" smtClean="0">
                <a:ln>
                  <a:solidFill>
                    <a:schemeClr val="accent3">
                      <a:lumMod val="50000"/>
                    </a:schemeClr>
                  </a:solidFill>
                </a:ln>
                <a:solidFill>
                  <a:srgbClr val="660033"/>
                </a:solidFill>
              </a:rPr>
              <a:t>lift</a:t>
            </a:r>
            <a:r>
              <a:rPr lang="en-US" b="1" i="1" dirty="0" smtClean="0">
                <a:ln>
                  <a:solidFill>
                    <a:schemeClr val="accent3">
                      <a:lumMod val="50000"/>
                    </a:schemeClr>
                  </a:solidFill>
                </a:ln>
                <a:solidFill>
                  <a:srgbClr val="00B050"/>
                </a:solidFill>
              </a:rPr>
              <a:t> </a:t>
            </a:r>
            <a:r>
              <a:rPr lang="en-US" b="1" i="1" dirty="0" smtClean="0">
                <a:ln>
                  <a:solidFill>
                    <a:srgbClr val="002060"/>
                  </a:solidFill>
                </a:ln>
                <a:solidFill>
                  <a:srgbClr val="00B050"/>
                </a:solidFill>
              </a:rPr>
              <a:t>your eyes </a:t>
            </a:r>
            <a:r>
              <a:rPr lang="en-US" b="1" i="1" dirty="0" smtClean="0">
                <a:solidFill>
                  <a:srgbClr val="005392"/>
                </a:solidFill>
              </a:rPr>
              <a:t>to heaven, and </a:t>
            </a:r>
            <a:br>
              <a:rPr lang="en-US" b="1" i="1" dirty="0" smtClean="0">
                <a:solidFill>
                  <a:srgbClr val="005392"/>
                </a:solidFill>
              </a:rPr>
            </a:br>
            <a:r>
              <a:rPr lang="en-US" b="1" i="1" dirty="0" smtClean="0">
                <a:solidFill>
                  <a:srgbClr val="005392"/>
                </a:solidFill>
              </a:rPr>
              <a:t>when you see the sun, the moon, and the stars, all the host of heaven, you feel driven to </a:t>
            </a:r>
            <a:r>
              <a:rPr lang="en-US" b="1" i="1" dirty="0" smtClean="0">
                <a:ln>
                  <a:solidFill>
                    <a:srgbClr val="002060"/>
                  </a:solidFill>
                </a:ln>
                <a:solidFill>
                  <a:srgbClr val="00B050"/>
                </a:solidFill>
              </a:rPr>
              <a:t>worship them and serve them,</a:t>
            </a:r>
            <a:r>
              <a:rPr lang="en-US" b="1" i="1" dirty="0" smtClean="0">
                <a:ln>
                  <a:solidFill>
                    <a:srgbClr val="002060"/>
                  </a:solidFill>
                </a:ln>
                <a:solidFill>
                  <a:srgbClr val="005392"/>
                </a:solidFill>
              </a:rPr>
              <a:t> </a:t>
            </a:r>
            <a:r>
              <a:rPr lang="en-US" b="1" i="1" dirty="0" smtClean="0">
                <a:solidFill>
                  <a:srgbClr val="005392"/>
                </a:solidFill>
              </a:rPr>
              <a:t>which Yahuah your Elohim has given to all the peoples under the whole heaven as a heritage … </a:t>
            </a:r>
            <a:endParaRPr lang="en-US" b="1" dirty="0" smtClean="0">
              <a:solidFill>
                <a:srgbClr val="005392"/>
              </a:solidFill>
            </a:endParaRPr>
          </a:p>
          <a:p>
            <a:pPr>
              <a:buNone/>
            </a:pPr>
            <a:endParaRPr lang="en-US" sz="1300" dirty="0" smtClean="0"/>
          </a:p>
          <a:p>
            <a:pPr marL="0" indent="6350">
              <a:buNone/>
            </a:pPr>
            <a:r>
              <a:rPr lang="en-US" dirty="0" smtClean="0"/>
              <a:t>The word “</a:t>
            </a:r>
            <a:r>
              <a:rPr lang="en-US" b="1" dirty="0" smtClean="0">
                <a:ln>
                  <a:solidFill>
                    <a:srgbClr val="002060"/>
                  </a:solidFill>
                </a:ln>
                <a:solidFill>
                  <a:srgbClr val="660033"/>
                </a:solidFill>
              </a:rPr>
              <a:t>Lift</a:t>
            </a:r>
            <a:r>
              <a:rPr lang="en-US" dirty="0" smtClean="0"/>
              <a:t>” is </a:t>
            </a:r>
            <a:r>
              <a:rPr lang="en-US" b="1" dirty="0" smtClean="0"/>
              <a:t>H5375</a:t>
            </a:r>
            <a:r>
              <a:rPr lang="en-US" dirty="0" smtClean="0"/>
              <a:t>   </a:t>
            </a:r>
            <a:r>
              <a:rPr lang="en-US" dirty="0" err="1" smtClean="0"/>
              <a:t>Nasa</a:t>
            </a:r>
            <a:r>
              <a:rPr lang="en-US" dirty="0" smtClean="0"/>
              <a:t>…it </a:t>
            </a:r>
            <a:r>
              <a:rPr lang="en-US" b="1" dirty="0" smtClean="0"/>
              <a:t>means </a:t>
            </a:r>
            <a:r>
              <a:rPr lang="en-US" b="1" u="sng" dirty="0" smtClean="0">
                <a:solidFill>
                  <a:srgbClr val="660033"/>
                </a:solidFill>
              </a:rPr>
              <a:t>to exalt</a:t>
            </a:r>
            <a:r>
              <a:rPr lang="en-US" dirty="0" smtClean="0">
                <a:solidFill>
                  <a:srgbClr val="660033"/>
                </a:solidFill>
              </a:rPr>
              <a:t>, </a:t>
            </a:r>
            <a:r>
              <a:rPr lang="en-US" dirty="0" smtClean="0"/>
              <a:t>hold up, </a:t>
            </a:r>
            <a:r>
              <a:rPr lang="en-US" b="1" u="sng" dirty="0" smtClean="0">
                <a:solidFill>
                  <a:srgbClr val="660033"/>
                </a:solidFill>
              </a:rPr>
              <a:t>ma</a:t>
            </a:r>
            <a:r>
              <a:rPr lang="en-US" b="1" dirty="0" smtClean="0">
                <a:solidFill>
                  <a:srgbClr val="660033"/>
                </a:solidFill>
              </a:rPr>
              <a:t>g</a:t>
            </a:r>
            <a:r>
              <a:rPr lang="en-US" b="1" u="sng" dirty="0" smtClean="0">
                <a:solidFill>
                  <a:srgbClr val="660033"/>
                </a:solidFill>
              </a:rPr>
              <a:t>nif</a:t>
            </a:r>
            <a:r>
              <a:rPr lang="en-US" b="1" dirty="0" smtClean="0">
                <a:solidFill>
                  <a:srgbClr val="660033"/>
                </a:solidFill>
              </a:rPr>
              <a:t>y</a:t>
            </a:r>
            <a:r>
              <a:rPr lang="en-US" dirty="0" smtClean="0">
                <a:solidFill>
                  <a:srgbClr val="660033"/>
                </a:solidFill>
              </a:rPr>
              <a:t>, </a:t>
            </a:r>
            <a:r>
              <a:rPr lang="en-US" b="1" u="sng" dirty="0" smtClean="0">
                <a:solidFill>
                  <a:srgbClr val="660033"/>
                </a:solidFill>
              </a:rPr>
              <a:t>res</a:t>
            </a:r>
            <a:r>
              <a:rPr lang="en-US" b="1" dirty="0" smtClean="0">
                <a:solidFill>
                  <a:srgbClr val="660033"/>
                </a:solidFill>
              </a:rPr>
              <a:t>p</a:t>
            </a:r>
            <a:r>
              <a:rPr lang="en-US" b="1" u="sng" dirty="0" smtClean="0">
                <a:solidFill>
                  <a:srgbClr val="660033"/>
                </a:solidFill>
              </a:rPr>
              <a:t>ect</a:t>
            </a:r>
            <a:r>
              <a:rPr lang="en-US" dirty="0" smtClean="0">
                <a:solidFill>
                  <a:srgbClr val="660033"/>
                </a:solidFill>
              </a:rPr>
              <a:t>.</a:t>
            </a:r>
            <a:r>
              <a:rPr lang="en-US" dirty="0" smtClean="0"/>
              <a:t>   </a:t>
            </a:r>
            <a:r>
              <a:rPr lang="en-US" b="1" dirty="0" smtClean="0">
                <a:solidFill>
                  <a:srgbClr val="660033"/>
                </a:solidFill>
              </a:rPr>
              <a:t>Are we lifting the moon up </a:t>
            </a:r>
            <a:r>
              <a:rPr lang="en-US" b="1" dirty="0" smtClean="0">
                <a:ln>
                  <a:solidFill>
                    <a:srgbClr val="002060"/>
                  </a:solidFill>
                </a:ln>
                <a:solidFill>
                  <a:srgbClr val="00B050"/>
                </a:solidFill>
              </a:rPr>
              <a:t>to a position of leadership?</a:t>
            </a:r>
            <a:endParaRPr lang="en-US" b="1" dirty="0" smtClean="0">
              <a:solidFill>
                <a:srgbClr val="660033"/>
              </a:solidFill>
            </a:endParaRPr>
          </a:p>
          <a:p>
            <a:pPr>
              <a:buNone/>
            </a:pPr>
            <a:endParaRPr lang="en-US" sz="1300" dirty="0" smtClean="0"/>
          </a:p>
          <a:p>
            <a:r>
              <a:rPr lang="en-US" sz="2600" b="1" i="1" dirty="0" smtClean="0">
                <a:solidFill>
                  <a:srgbClr val="660033"/>
                </a:solidFill>
              </a:rPr>
              <a:t>Job 31:26-28  </a:t>
            </a:r>
            <a:r>
              <a:rPr lang="en-US" b="1" i="1" dirty="0" smtClean="0">
                <a:ln>
                  <a:solidFill>
                    <a:srgbClr val="002060"/>
                  </a:solidFill>
                </a:ln>
                <a:solidFill>
                  <a:srgbClr val="00B050"/>
                </a:solidFill>
              </a:rPr>
              <a:t>Have I looked </a:t>
            </a:r>
            <a:r>
              <a:rPr lang="en-US" b="1" i="1" dirty="0" smtClean="0">
                <a:solidFill>
                  <a:srgbClr val="005392"/>
                </a:solidFill>
              </a:rPr>
              <a:t>at the sun shining in the skies, or the moon walking down its silver pathway, </a:t>
            </a:r>
            <a:r>
              <a:rPr lang="en-US" b="1" i="1" baseline="30000" dirty="0" smtClean="0">
                <a:solidFill>
                  <a:srgbClr val="005392"/>
                </a:solidFill>
              </a:rPr>
              <a:t>27 </a:t>
            </a:r>
            <a:r>
              <a:rPr lang="en-US" b="1" i="1" dirty="0" smtClean="0">
                <a:solidFill>
                  <a:srgbClr val="005392"/>
                </a:solidFill>
              </a:rPr>
              <a:t>and </a:t>
            </a:r>
            <a:r>
              <a:rPr lang="en-US" b="1" i="1" dirty="0" smtClean="0">
                <a:ln>
                  <a:solidFill>
                    <a:srgbClr val="002060"/>
                  </a:solidFill>
                </a:ln>
                <a:solidFill>
                  <a:srgbClr val="00B050"/>
                </a:solidFill>
              </a:rPr>
              <a:t>been secretly enticed </a:t>
            </a:r>
            <a:br>
              <a:rPr lang="en-US" b="1" i="1" dirty="0" smtClean="0">
                <a:ln>
                  <a:solidFill>
                    <a:srgbClr val="002060"/>
                  </a:solidFill>
                </a:ln>
                <a:solidFill>
                  <a:srgbClr val="00B050"/>
                </a:solidFill>
              </a:rPr>
            </a:br>
            <a:r>
              <a:rPr lang="en-US" b="1" i="1" dirty="0" smtClean="0">
                <a:ln>
                  <a:solidFill>
                    <a:srgbClr val="002060"/>
                  </a:solidFill>
                </a:ln>
                <a:solidFill>
                  <a:srgbClr val="00B050"/>
                </a:solidFill>
              </a:rPr>
              <a:t>in my heart to</a:t>
            </a:r>
            <a:r>
              <a:rPr lang="en-US" b="1" i="1" dirty="0" smtClean="0">
                <a:solidFill>
                  <a:srgbClr val="005392"/>
                </a:solidFill>
              </a:rPr>
              <a:t> throw kisses at them in </a:t>
            </a:r>
            <a:r>
              <a:rPr lang="en-US" b="1" i="1" dirty="0" smtClean="0">
                <a:ln>
                  <a:solidFill>
                    <a:srgbClr val="002060"/>
                  </a:solidFill>
                </a:ln>
                <a:solidFill>
                  <a:srgbClr val="00B050"/>
                </a:solidFill>
              </a:rPr>
              <a:t>worship</a:t>
            </a:r>
            <a:r>
              <a:rPr lang="en-US" b="1" i="1" dirty="0" smtClean="0">
                <a:solidFill>
                  <a:srgbClr val="005392"/>
                </a:solidFill>
              </a:rPr>
              <a:t>?  </a:t>
            </a:r>
            <a:r>
              <a:rPr lang="en-US" b="1" i="1" baseline="30000" dirty="0" smtClean="0">
                <a:solidFill>
                  <a:srgbClr val="005392"/>
                </a:solidFill>
              </a:rPr>
              <a:t>28 </a:t>
            </a:r>
            <a:r>
              <a:rPr lang="en-US" b="1" i="1" dirty="0" smtClean="0">
                <a:solidFill>
                  <a:srgbClr val="005392"/>
                </a:solidFill>
              </a:rPr>
              <a:t>If so, I should be punished by the judges, for </a:t>
            </a:r>
            <a:r>
              <a:rPr lang="en-US" b="1" i="1" dirty="0" smtClean="0">
                <a:ln>
                  <a:solidFill>
                    <a:srgbClr val="002060"/>
                  </a:solidFill>
                </a:ln>
                <a:solidFill>
                  <a:srgbClr val="660033"/>
                </a:solidFill>
              </a:rPr>
              <a:t>it would mean </a:t>
            </a:r>
            <a:r>
              <a:rPr lang="en-US" b="1" i="1" dirty="0" smtClean="0">
                <a:ln>
                  <a:solidFill>
                    <a:srgbClr val="002060"/>
                  </a:solidFill>
                </a:ln>
                <a:solidFill>
                  <a:srgbClr val="00B050"/>
                </a:solidFill>
              </a:rPr>
              <a:t>I had denied the Elohim </a:t>
            </a:r>
            <a:br>
              <a:rPr lang="en-US" b="1" i="1" dirty="0" smtClean="0">
                <a:ln>
                  <a:solidFill>
                    <a:srgbClr val="002060"/>
                  </a:solidFill>
                </a:ln>
                <a:solidFill>
                  <a:srgbClr val="00B050"/>
                </a:solidFill>
              </a:rPr>
            </a:br>
            <a:r>
              <a:rPr lang="en-US" b="1" i="1" dirty="0" smtClean="0">
                <a:ln>
                  <a:solidFill>
                    <a:srgbClr val="002060"/>
                  </a:solidFill>
                </a:ln>
                <a:solidFill>
                  <a:srgbClr val="00B050"/>
                </a:solidFill>
              </a:rPr>
              <a:t>of heaven</a:t>
            </a:r>
            <a:r>
              <a:rPr lang="en-US" i="1" dirty="0" smtClean="0">
                <a:ln>
                  <a:solidFill>
                    <a:srgbClr val="002060"/>
                  </a:solidFill>
                </a:ln>
                <a:solidFill>
                  <a:srgbClr val="00B050"/>
                </a:solidFill>
              </a:rPr>
              <a:t>.</a:t>
            </a:r>
            <a:endParaRPr lang="en-US" dirty="0">
              <a:ln>
                <a:solidFill>
                  <a:srgbClr val="002060"/>
                </a:solidFill>
              </a:ln>
            </a:endParaRPr>
          </a:p>
        </p:txBody>
      </p:sp>
      <p:sp>
        <p:nvSpPr>
          <p:cNvPr id="2" name="Title 1"/>
          <p:cNvSpPr>
            <a:spLocks noGrp="1"/>
          </p:cNvSpPr>
          <p:nvPr>
            <p:ph type="title" idx="4294967295"/>
          </p:nvPr>
        </p:nvSpPr>
        <p:spPr>
          <a:xfrm>
            <a:off x="228600" y="228600"/>
            <a:ext cx="8686800" cy="728663"/>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F00FF"/>
                  </a:solidFill>
                </a:ln>
                <a:solidFill>
                  <a:srgbClr val="7030A0"/>
                </a:solidFill>
                <a:effectLst>
                  <a:outerShdw blurRad="25400" algn="tl" rotWithShape="0">
                    <a:srgbClr val="000000">
                      <a:alpha val="43000"/>
                    </a:srgbClr>
                  </a:outerShdw>
                </a:effectLst>
              </a:rPr>
              <a:t>Beth asks:  </a:t>
            </a:r>
            <a:r>
              <a:rPr lang="en-US" b="1" spc="150" dirty="0" smtClean="0">
                <a:ln w="11430"/>
                <a:solidFill>
                  <a:srgbClr val="F8F8F8"/>
                </a:solidFill>
                <a:effectLst>
                  <a:outerShdw blurRad="25400" algn="tl" rotWithShape="0">
                    <a:srgbClr val="000000">
                      <a:alpha val="43000"/>
                    </a:srgbClr>
                  </a:outerShdw>
                </a:effectLst>
              </a:rPr>
              <a:t>“Don’t believe me?”</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715000" y="6172200"/>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#1:  Slides 61-67</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ae\Desktop\moon worship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878840"/>
            <a:ext cx="2819400" cy="22036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3991088" y="6324600"/>
            <a:ext cx="1161826" cy="365125"/>
          </a:xfrm>
        </p:spPr>
        <p:txBody>
          <a:bodyPr/>
          <a:lstStyle/>
          <a:p>
            <a:fld id="{2C483DBC-9F3F-4995-8876-E5EF69BB8F1F}" type="slidenum">
              <a:rPr lang="en-US" sz="1800" smtClean="0"/>
              <a:pPr/>
              <a:t>34</a:t>
            </a:fld>
            <a:endParaRPr lang="en-US" sz="1800" dirty="0"/>
          </a:p>
        </p:txBody>
      </p:sp>
      <p:sp>
        <p:nvSpPr>
          <p:cNvPr id="3" name="Content Placeholder 2"/>
          <p:cNvSpPr>
            <a:spLocks noGrp="1"/>
          </p:cNvSpPr>
          <p:nvPr>
            <p:ph idx="4294967295"/>
          </p:nvPr>
        </p:nvSpPr>
        <p:spPr>
          <a:xfrm>
            <a:off x="457200" y="1371600"/>
            <a:ext cx="8610600" cy="5257800"/>
          </a:xfrm>
        </p:spPr>
        <p:txBody>
          <a:bodyPr>
            <a:normAutofit/>
          </a:bodyPr>
          <a:lstStyle/>
          <a:p>
            <a:pPr marL="0" indent="6350">
              <a:buNone/>
            </a:pPr>
            <a:r>
              <a:rPr lang="en-US" sz="2800" b="1" i="1" dirty="0" smtClean="0">
                <a:solidFill>
                  <a:srgbClr val="660033"/>
                </a:solidFill>
              </a:rPr>
              <a:t>                                   </a:t>
            </a:r>
            <a:r>
              <a:rPr lang="en-US" sz="2800" b="1" i="1" dirty="0" err="1" smtClean="0">
                <a:solidFill>
                  <a:srgbClr val="660033"/>
                </a:solidFill>
              </a:rPr>
              <a:t>Zeph</a:t>
            </a:r>
            <a:r>
              <a:rPr lang="en-US" sz="2800" b="1" i="1" dirty="0" smtClean="0">
                <a:solidFill>
                  <a:srgbClr val="660033"/>
                </a:solidFill>
              </a:rPr>
              <a:t> 1:4-6</a:t>
            </a:r>
            <a:r>
              <a:rPr lang="en-US" sz="1800" b="1" i="1" dirty="0" smtClean="0">
                <a:solidFill>
                  <a:srgbClr val="660033"/>
                </a:solidFill>
              </a:rPr>
              <a:t>    </a:t>
            </a:r>
          </a:p>
          <a:p>
            <a:pPr marL="0" indent="6350">
              <a:buNone/>
            </a:pPr>
            <a:r>
              <a:rPr lang="en-US" sz="2800" b="1" i="1" dirty="0">
                <a:solidFill>
                  <a:srgbClr val="660033"/>
                </a:solidFill>
              </a:rPr>
              <a:t> </a:t>
            </a:r>
            <a:r>
              <a:rPr lang="en-US" sz="2800" b="1" i="1" dirty="0" smtClean="0">
                <a:solidFill>
                  <a:srgbClr val="660033"/>
                </a:solidFill>
              </a:rPr>
              <a:t> </a:t>
            </a:r>
            <a:r>
              <a:rPr lang="en-US" b="1" i="1" dirty="0" smtClean="0">
                <a:solidFill>
                  <a:srgbClr val="005392"/>
                </a:solidFill>
              </a:rPr>
              <a:t>I will stretch out My hand against </a:t>
            </a:r>
            <a:r>
              <a:rPr lang="en-US" b="1" i="1" dirty="0" smtClean="0">
                <a:ln>
                  <a:solidFill>
                    <a:srgbClr val="002060"/>
                  </a:solidFill>
                </a:ln>
                <a:solidFill>
                  <a:srgbClr val="005392"/>
                </a:solidFill>
              </a:rPr>
              <a:t>Judah, </a:t>
            </a:r>
            <a:r>
              <a:rPr lang="en-US" b="1" i="1" dirty="0" smtClean="0">
                <a:solidFill>
                  <a:srgbClr val="005392"/>
                </a:solidFill>
              </a:rPr>
              <a:t/>
            </a:r>
            <a:br>
              <a:rPr lang="en-US" b="1" i="1" dirty="0" smtClean="0">
                <a:solidFill>
                  <a:srgbClr val="005392"/>
                </a:solidFill>
              </a:rPr>
            </a:br>
            <a:r>
              <a:rPr lang="en-US" b="1" i="1" dirty="0" smtClean="0">
                <a:solidFill>
                  <a:srgbClr val="005392"/>
                </a:solidFill>
              </a:rPr>
              <a:t>  And against all the inhabitants of Jerusalem.  </a:t>
            </a:r>
            <a:br>
              <a:rPr lang="en-US" b="1" i="1" dirty="0" smtClean="0">
                <a:solidFill>
                  <a:srgbClr val="005392"/>
                </a:solidFill>
              </a:rPr>
            </a:br>
            <a:r>
              <a:rPr lang="en-US" b="1" i="1" dirty="0" smtClean="0">
                <a:solidFill>
                  <a:srgbClr val="005392"/>
                </a:solidFill>
              </a:rPr>
              <a:t>  I will cut off every trace of Baal from this place, </a:t>
            </a:r>
            <a:br>
              <a:rPr lang="en-US" b="1" i="1" dirty="0" smtClean="0">
                <a:solidFill>
                  <a:srgbClr val="005392"/>
                </a:solidFill>
              </a:rPr>
            </a:br>
            <a:r>
              <a:rPr lang="en-US" b="1" i="1" dirty="0" smtClean="0">
                <a:solidFill>
                  <a:srgbClr val="005392"/>
                </a:solidFill>
              </a:rPr>
              <a:t>  The names of the idolatrous priests with the pagan priests,</a:t>
            </a:r>
            <a:br>
              <a:rPr lang="en-US" b="1" i="1" dirty="0" smtClean="0">
                <a:solidFill>
                  <a:srgbClr val="005392"/>
                </a:solidFill>
              </a:rPr>
            </a:br>
            <a:r>
              <a:rPr lang="en-US" b="1" i="1" baseline="30000" dirty="0" smtClean="0">
                <a:solidFill>
                  <a:srgbClr val="005392"/>
                </a:solidFill>
              </a:rPr>
              <a:t>5 </a:t>
            </a:r>
            <a:r>
              <a:rPr lang="en-US" b="1" i="1" dirty="0" smtClean="0">
                <a:solidFill>
                  <a:srgbClr val="005392"/>
                </a:solidFill>
              </a:rPr>
              <a:t>Those </a:t>
            </a:r>
            <a:r>
              <a:rPr lang="en-US" b="1" i="1" dirty="0" smtClean="0">
                <a:ln>
                  <a:solidFill>
                    <a:srgbClr val="002060"/>
                  </a:solidFill>
                </a:ln>
                <a:solidFill>
                  <a:srgbClr val="00B050"/>
                </a:solidFill>
              </a:rPr>
              <a:t>who worship the host of heaven </a:t>
            </a:r>
            <a:r>
              <a:rPr lang="en-US" b="1" i="1" dirty="0" smtClean="0">
                <a:solidFill>
                  <a:srgbClr val="005392"/>
                </a:solidFill>
              </a:rPr>
              <a:t>on the housetops; </a:t>
            </a:r>
            <a:br>
              <a:rPr lang="en-US" b="1" i="1" dirty="0" smtClean="0">
                <a:solidFill>
                  <a:srgbClr val="005392"/>
                </a:solidFill>
              </a:rPr>
            </a:br>
            <a:r>
              <a:rPr lang="en-US" b="1" i="1" dirty="0" smtClean="0">
                <a:solidFill>
                  <a:srgbClr val="005392"/>
                </a:solidFill>
              </a:rPr>
              <a:t>  Those who worship and swear </a:t>
            </a:r>
            <a:br>
              <a:rPr lang="en-US" b="1" i="1" dirty="0" smtClean="0">
                <a:solidFill>
                  <a:srgbClr val="005392"/>
                </a:solidFill>
              </a:rPr>
            </a:br>
            <a:r>
              <a:rPr lang="en-US" b="1" i="1" dirty="0" smtClean="0">
                <a:solidFill>
                  <a:srgbClr val="005392"/>
                </a:solidFill>
              </a:rPr>
              <a:t>             oaths by Yahuah, </a:t>
            </a:r>
            <a:br>
              <a:rPr lang="en-US" b="1" i="1" dirty="0" smtClean="0">
                <a:solidFill>
                  <a:srgbClr val="005392"/>
                </a:solidFill>
              </a:rPr>
            </a:br>
            <a:r>
              <a:rPr lang="en-US" b="1" i="1" dirty="0" smtClean="0">
                <a:solidFill>
                  <a:srgbClr val="005392"/>
                </a:solidFill>
              </a:rPr>
              <a:t>  But who also swear by </a:t>
            </a:r>
            <a:r>
              <a:rPr lang="en-US" b="1" i="1" dirty="0" err="1" smtClean="0">
                <a:solidFill>
                  <a:srgbClr val="005392"/>
                </a:solidFill>
              </a:rPr>
              <a:t>Milcom</a:t>
            </a:r>
            <a:r>
              <a:rPr lang="en-US" b="1" i="1" dirty="0" smtClean="0">
                <a:solidFill>
                  <a:srgbClr val="005392"/>
                </a:solidFill>
              </a:rPr>
              <a:t>; </a:t>
            </a:r>
            <a:br>
              <a:rPr lang="en-US" b="1" i="1" dirty="0" smtClean="0">
                <a:solidFill>
                  <a:srgbClr val="005392"/>
                </a:solidFill>
              </a:rPr>
            </a:br>
            <a:r>
              <a:rPr lang="en-US" b="1" i="1" baseline="30000" dirty="0" smtClean="0">
                <a:solidFill>
                  <a:srgbClr val="005392"/>
                </a:solidFill>
              </a:rPr>
              <a:t>6 </a:t>
            </a:r>
            <a:r>
              <a:rPr lang="en-US" b="1" i="1" dirty="0" smtClean="0">
                <a:solidFill>
                  <a:srgbClr val="005392"/>
                </a:solidFill>
              </a:rPr>
              <a:t>Those who have turned back </a:t>
            </a:r>
            <a:br>
              <a:rPr lang="en-US" b="1" i="1" dirty="0" smtClean="0">
                <a:solidFill>
                  <a:srgbClr val="005392"/>
                </a:solidFill>
              </a:rPr>
            </a:br>
            <a:r>
              <a:rPr lang="en-US" b="1" i="1" dirty="0" smtClean="0">
                <a:solidFill>
                  <a:srgbClr val="005392"/>
                </a:solidFill>
              </a:rPr>
              <a:t>       from following Yahuah, </a:t>
            </a:r>
            <a:br>
              <a:rPr lang="en-US" b="1" i="1" dirty="0" smtClean="0">
                <a:solidFill>
                  <a:srgbClr val="005392"/>
                </a:solidFill>
              </a:rPr>
            </a:br>
            <a:r>
              <a:rPr lang="en-US" b="1" i="1" dirty="0" smtClean="0">
                <a:solidFill>
                  <a:srgbClr val="005392"/>
                </a:solidFill>
              </a:rPr>
              <a:t>  And have not sought Yahuah, </a:t>
            </a:r>
            <a:br>
              <a:rPr lang="en-US" b="1" i="1" dirty="0" smtClean="0">
                <a:solidFill>
                  <a:srgbClr val="005392"/>
                </a:solidFill>
              </a:rPr>
            </a:br>
            <a:r>
              <a:rPr lang="en-US" b="1" i="1" dirty="0" smtClean="0">
                <a:solidFill>
                  <a:srgbClr val="005392"/>
                </a:solidFill>
              </a:rPr>
              <a:t>         nor inquired of Him.”</a:t>
            </a:r>
            <a:endParaRPr lang="en-US" b="1" dirty="0" smtClean="0">
              <a:solidFill>
                <a:srgbClr val="005392"/>
              </a:solidFill>
            </a:endParaRPr>
          </a:p>
        </p:txBody>
      </p:sp>
      <p:sp>
        <p:nvSpPr>
          <p:cNvPr id="2" name="Title 1"/>
          <p:cNvSpPr>
            <a:spLocks noGrp="1"/>
          </p:cNvSpPr>
          <p:nvPr>
            <p:ph type="title" idx="4294967295"/>
          </p:nvPr>
        </p:nvSpPr>
        <p:spPr>
          <a:xfrm>
            <a:off x="152400" y="152400"/>
            <a:ext cx="8722360" cy="1447800"/>
          </a:xfrm>
        </p:spPr>
        <p:txBody>
          <a:bodyPr>
            <a:noAutofit/>
            <a:scene3d>
              <a:camera prst="orthographicFront"/>
              <a:lightRig rig="soft" dir="t">
                <a:rot lat="0" lon="0" rev="10800000"/>
              </a:lightRig>
            </a:scene3d>
            <a:sp3d>
              <a:bevelT w="27940" h="12700"/>
              <a:contourClr>
                <a:srgbClr val="DDDDDD"/>
              </a:contourClr>
            </a:sp3d>
          </a:bodyPr>
          <a:lstStyle/>
          <a:p>
            <a:pPr algn="l"/>
            <a:r>
              <a:rPr lang="en-US" sz="3700" b="1" spc="150" dirty="0" smtClean="0">
                <a:ln w="11430"/>
                <a:solidFill>
                  <a:srgbClr val="F8F8F8"/>
                </a:solidFill>
                <a:effectLst>
                  <a:outerShdw blurRad="25400" algn="tl" rotWithShape="0">
                    <a:srgbClr val="000000">
                      <a:alpha val="43000"/>
                    </a:srgbClr>
                  </a:outerShdw>
                </a:effectLst>
              </a:rPr>
              <a:t>     Apostasy Among Yahuah’s People</a:t>
            </a:r>
            <a:br>
              <a:rPr lang="en-US" sz="3700" b="1" spc="150" dirty="0" smtClean="0">
                <a:ln w="11430"/>
                <a:solidFill>
                  <a:srgbClr val="F8F8F8"/>
                </a:solidFill>
                <a:effectLst>
                  <a:outerShdw blurRad="25400" algn="tl" rotWithShape="0">
                    <a:srgbClr val="000000">
                      <a:alpha val="43000"/>
                    </a:srgbClr>
                  </a:outerShdw>
                </a:effectLst>
              </a:rPr>
            </a:br>
            <a:r>
              <a:rPr lang="en-US" sz="3700" b="1" spc="150" dirty="0" smtClean="0">
                <a:ln w="11430"/>
                <a:solidFill>
                  <a:srgbClr val="F8F8F8"/>
                </a:solidFill>
                <a:effectLst>
                  <a:outerShdw blurRad="25400" algn="tl" rotWithShape="0">
                    <a:srgbClr val="000000">
                      <a:alpha val="43000"/>
                    </a:srgbClr>
                  </a:outerShdw>
                </a:effectLst>
              </a:rPr>
              <a:t>        </a:t>
            </a:r>
            <a:r>
              <a:rPr lang="en-US" sz="3200" b="1" spc="150" dirty="0" smtClean="0">
                <a:ln w="11430"/>
                <a:solidFill>
                  <a:schemeClr val="accent2">
                    <a:lumMod val="75000"/>
                  </a:schemeClr>
                </a:solidFill>
                <a:effectLst>
                  <a:outerShdw blurRad="25400" algn="tl" rotWithShape="0">
                    <a:srgbClr val="000000">
                      <a:alpha val="43000"/>
                    </a:srgbClr>
                  </a:outerShdw>
                </a:effectLst>
              </a:rPr>
              <a:t>(630 BC)</a:t>
            </a:r>
            <a:endParaRPr lang="en-US" sz="3200" b="1" spc="150" dirty="0">
              <a:ln w="11430"/>
              <a:solidFill>
                <a:schemeClr val="accent2">
                  <a:lumMod val="75000"/>
                </a:schemeClr>
              </a:solidFill>
              <a:effectLst>
                <a:outerShdw blurRad="25400" algn="tl" rotWithShape="0">
                  <a:srgbClr val="000000">
                    <a:alpha val="43000"/>
                  </a:srgbClr>
                </a:outerShdw>
              </a:effectLst>
            </a:endParaRPr>
          </a:p>
        </p:txBody>
      </p:sp>
      <p:pic>
        <p:nvPicPr>
          <p:cNvPr id="5" name="Picture 4" descr="C:\Users\Rae\Desktop\Molech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181600" y="3886200"/>
            <a:ext cx="2075427" cy="27838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7" name="Rectangle 6"/>
          <p:cNvSpPr/>
          <p:nvPr/>
        </p:nvSpPr>
        <p:spPr>
          <a:xfrm>
            <a:off x="7581900" y="5968425"/>
            <a:ext cx="125984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a:t>
            </a:r>
            <a:br>
              <a:rPr lang="en-US" sz="1600" b="1" cap="none" spc="0" dirty="0" smtClean="0">
                <a:ln w="1905"/>
                <a:solidFill>
                  <a:srgbClr val="660033"/>
                </a:solidFill>
                <a:effectLst>
                  <a:innerShdw blurRad="69850" dist="43180" dir="5400000">
                    <a:srgbClr val="000000">
                      <a:alpha val="65000"/>
                    </a:srgbClr>
                  </a:innerShdw>
                </a:effectLst>
              </a:rPr>
            </a:br>
            <a:r>
              <a:rPr lang="en-US" sz="1600" b="1" cap="none" spc="0" dirty="0" smtClean="0">
                <a:ln w="1905"/>
                <a:solidFill>
                  <a:srgbClr val="660033"/>
                </a:solidFill>
                <a:effectLst>
                  <a:innerShdw blurRad="69850" dist="43180" dir="5400000">
                    <a:srgbClr val="000000">
                      <a:alpha val="65000"/>
                    </a:srgbClr>
                  </a:innerShdw>
                </a:effectLst>
              </a:rPr>
              <a:t>Slides 38-42</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32" y="1381327"/>
            <a:ext cx="5254568" cy="1211093"/>
          </a:xfrm>
          <a:prstGeom prst="roundRect">
            <a:avLst>
              <a:gd name="adj" fmla="val 8460"/>
            </a:avLst>
          </a:prstGeom>
          <a:solidFill>
            <a:srgbClr val="660033"/>
          </a:solidFill>
          <a:scene3d>
            <a:camera prst="orthographicFront"/>
            <a:lightRig rig="threePt" dir="t"/>
          </a:scene3d>
          <a:sp3d>
            <a:bevelT w="152400" h="50800" prst="softRound"/>
          </a:sp3d>
        </p:spPr>
        <p:txBody>
          <a:bodyPr>
            <a:noAutofit/>
          </a:bodyPr>
          <a:lstStyle/>
          <a:p>
            <a:pPr marL="0" indent="6350" algn="ctr">
              <a:buNone/>
            </a:pPr>
            <a:r>
              <a:rPr lang="en-US" sz="2200" b="1" dirty="0" smtClean="0">
                <a:ln w="1905"/>
                <a:solidFill>
                  <a:schemeClr val="accent5">
                    <a:lumMod val="60000"/>
                    <a:lumOff val="40000"/>
                  </a:schemeClr>
                </a:solidFill>
                <a:effectLst>
                  <a:innerShdw blurRad="69850" dist="43180" dir="5400000">
                    <a:srgbClr val="000000">
                      <a:alpha val="65000"/>
                    </a:srgbClr>
                  </a:innerShdw>
                </a:effectLst>
              </a:rPr>
              <a:t>TWO similar commands of Moses have been left out of the 613 commandments?  </a:t>
            </a:r>
            <a:br>
              <a:rPr lang="en-US" sz="2200" b="1" dirty="0" smtClean="0">
                <a:ln w="1905"/>
                <a:solidFill>
                  <a:schemeClr val="accent5">
                    <a:lumMod val="60000"/>
                    <a:lumOff val="40000"/>
                  </a:schemeClr>
                </a:solidFill>
                <a:effectLst>
                  <a:innerShdw blurRad="69850" dist="43180" dir="5400000">
                    <a:srgbClr val="000000">
                      <a:alpha val="65000"/>
                    </a:srgbClr>
                  </a:innerShdw>
                </a:effectLst>
              </a:rPr>
            </a:br>
            <a:r>
              <a:rPr lang="en-US" sz="2200" b="1" dirty="0" smtClean="0">
                <a:ln w="1905"/>
                <a:solidFill>
                  <a:schemeClr val="accent5">
                    <a:lumMod val="60000"/>
                    <a:lumOff val="40000"/>
                  </a:schemeClr>
                </a:solidFill>
                <a:effectLst>
                  <a:innerShdw blurRad="69850" dist="43180" dir="5400000">
                    <a:srgbClr val="000000">
                      <a:alpha val="65000"/>
                    </a:srgbClr>
                  </a:innerShdw>
                </a:effectLst>
              </a:rPr>
              <a:t>They are very important …</a:t>
            </a: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35</a:t>
            </a:fld>
            <a:endParaRPr lang="en-US" sz="1800" dirty="0"/>
          </a:p>
        </p:txBody>
      </p:sp>
      <p:sp>
        <p:nvSpPr>
          <p:cNvPr id="2" name="Title 1"/>
          <p:cNvSpPr>
            <a:spLocks noGrp="1"/>
          </p:cNvSpPr>
          <p:nvPr>
            <p:ph type="title"/>
          </p:nvPr>
        </p:nvSpPr>
        <p:spPr>
          <a:xfrm>
            <a:off x="457200" y="181584"/>
            <a:ext cx="8229600" cy="1342416"/>
          </a:xfrm>
        </p:spPr>
        <p:txBody>
          <a:bodyPr>
            <a:noAutofit/>
            <a:scene3d>
              <a:camera prst="orthographicFront"/>
              <a:lightRig rig="soft" dir="t">
                <a:rot lat="0" lon="0" rev="10800000"/>
              </a:lightRig>
            </a:scene3d>
            <a:sp3d>
              <a:bevelT w="27940" h="12700"/>
              <a:contourClr>
                <a:srgbClr val="DDDDDD"/>
              </a:contourClr>
            </a:sp3d>
          </a:bodyPr>
          <a:lstStyle/>
          <a:p>
            <a:pPr algn="r"/>
            <a:r>
              <a:rPr lang="en-US" sz="3600" b="1" spc="150" dirty="0" smtClean="0">
                <a:ln w="11430"/>
                <a:solidFill>
                  <a:srgbClr val="F8F8F8"/>
                </a:solidFill>
                <a:effectLst>
                  <a:outerShdw blurRad="25400" algn="tl" rotWithShape="0">
                    <a:srgbClr val="000000">
                      <a:alpha val="43000"/>
                    </a:srgbClr>
                  </a:outerShdw>
                </a:effectLst>
              </a:rPr>
              <a:t>What About a Conspiracy Theory</a:t>
            </a:r>
            <a:br>
              <a:rPr lang="en-US" sz="3600" b="1" spc="150" dirty="0" smtClean="0">
                <a:ln w="11430"/>
                <a:solidFill>
                  <a:srgbClr val="F8F8F8"/>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Against Moses’ Commands in Deut 4 &amp; 17?</a:t>
            </a:r>
            <a:endParaRPr lang="en-US" sz="3200"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134566" y="2592421"/>
            <a:ext cx="5126476" cy="4265579"/>
          </a:xfrm>
          <a:prstGeom prst="rect">
            <a:avLst/>
          </a:prstGeom>
          <a:noFill/>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2800" b="1" i="1" dirty="0" smtClean="0">
                <a:solidFill>
                  <a:srgbClr val="660033"/>
                </a:solidFill>
              </a:rPr>
              <a:t>Deut 17:2-5  </a:t>
            </a:r>
            <a:r>
              <a:rPr lang="en-US" sz="1800" b="1" i="1" dirty="0" smtClean="0">
                <a:solidFill>
                  <a:srgbClr val="005392"/>
                </a:solidFill>
              </a:rPr>
              <a:t>“If there is found among </a:t>
            </a:r>
            <a:br>
              <a:rPr lang="en-US" sz="1800" b="1" i="1" dirty="0" smtClean="0">
                <a:solidFill>
                  <a:srgbClr val="005392"/>
                </a:solidFill>
              </a:rPr>
            </a:br>
            <a:r>
              <a:rPr lang="en-US" sz="1800" b="1" i="1" dirty="0" smtClean="0">
                <a:solidFill>
                  <a:srgbClr val="005392"/>
                </a:solidFill>
              </a:rPr>
              <a:t>you, within any of your towns that Yahuah</a:t>
            </a:r>
            <a:br>
              <a:rPr lang="en-US" sz="1800" b="1" i="1" dirty="0" smtClean="0">
                <a:solidFill>
                  <a:srgbClr val="005392"/>
                </a:solidFill>
              </a:rPr>
            </a:br>
            <a:r>
              <a:rPr lang="en-US" sz="1800" b="1" i="1" dirty="0" smtClean="0">
                <a:solidFill>
                  <a:srgbClr val="005392"/>
                </a:solidFill>
              </a:rPr>
              <a:t>your Elohim is giving you …who does what is </a:t>
            </a:r>
            <a:br>
              <a:rPr lang="en-US" sz="1800" b="1" i="1" dirty="0" smtClean="0">
                <a:solidFill>
                  <a:srgbClr val="005392"/>
                </a:solidFill>
              </a:rPr>
            </a:br>
            <a:r>
              <a:rPr lang="en-US" sz="1800" b="1" i="1" dirty="0" smtClean="0">
                <a:solidFill>
                  <a:srgbClr val="005392"/>
                </a:solidFill>
              </a:rPr>
              <a:t>evil in the sight of Yahuah … in transgressing </a:t>
            </a:r>
            <a:br>
              <a:rPr lang="en-US" sz="1800" b="1" i="1" dirty="0" smtClean="0">
                <a:solidFill>
                  <a:srgbClr val="005392"/>
                </a:solidFill>
              </a:rPr>
            </a:br>
            <a:r>
              <a:rPr lang="en-US" sz="1800" b="1" i="1" dirty="0" smtClean="0">
                <a:solidFill>
                  <a:srgbClr val="005392"/>
                </a:solidFill>
              </a:rPr>
              <a:t>his covenant</a:t>
            </a:r>
            <a:r>
              <a:rPr lang="en-US" sz="1800" i="1" dirty="0" smtClean="0">
                <a:solidFill>
                  <a:srgbClr val="005392"/>
                </a:solidFill>
              </a:rPr>
              <a:t>,</a:t>
            </a:r>
            <a:r>
              <a:rPr lang="en-US" sz="1800" b="1" i="1" dirty="0" smtClean="0">
                <a:solidFill>
                  <a:srgbClr val="005392"/>
                </a:solidFill>
              </a:rPr>
              <a:t> </a:t>
            </a:r>
            <a:r>
              <a:rPr lang="en-US" sz="1800" b="1" i="1" baseline="30000" dirty="0" smtClean="0">
                <a:solidFill>
                  <a:srgbClr val="005392"/>
                </a:solidFill>
              </a:rPr>
              <a:t>3 </a:t>
            </a:r>
            <a:r>
              <a:rPr lang="en-US" sz="1800" b="1" i="1" dirty="0" smtClean="0">
                <a:solidFill>
                  <a:srgbClr val="005392"/>
                </a:solidFill>
              </a:rPr>
              <a:t>and has gone and served other </a:t>
            </a:r>
            <a:br>
              <a:rPr lang="en-US" sz="1800" b="1" i="1" dirty="0" smtClean="0">
                <a:solidFill>
                  <a:srgbClr val="005392"/>
                </a:solidFill>
              </a:rPr>
            </a:br>
            <a:r>
              <a:rPr lang="en-US" sz="1800" b="1" i="1" dirty="0" smtClean="0">
                <a:solidFill>
                  <a:srgbClr val="005392"/>
                </a:solidFill>
              </a:rPr>
              <a:t>gods and worshiped them, </a:t>
            </a:r>
            <a:r>
              <a:rPr lang="en-US" sz="1800" b="1" i="1" dirty="0" smtClean="0">
                <a:ln>
                  <a:solidFill>
                    <a:srgbClr val="002060"/>
                  </a:solidFill>
                </a:ln>
                <a:solidFill>
                  <a:srgbClr val="00B050"/>
                </a:solidFill>
              </a:rPr>
              <a:t>or the sun or the moon or any of the host of heaven</a:t>
            </a:r>
            <a:r>
              <a:rPr lang="en-US" sz="1800" i="1" dirty="0" smtClean="0">
                <a:ln>
                  <a:solidFill>
                    <a:srgbClr val="002060"/>
                  </a:solidFill>
                </a:ln>
                <a:solidFill>
                  <a:srgbClr val="00B050"/>
                </a:solidFill>
              </a:rPr>
              <a:t>,</a:t>
            </a:r>
            <a:r>
              <a:rPr lang="en-US" sz="1800" b="1" i="1" dirty="0" smtClean="0">
                <a:ln>
                  <a:solidFill>
                    <a:srgbClr val="002060"/>
                  </a:solidFill>
                </a:ln>
                <a:solidFill>
                  <a:srgbClr val="005392"/>
                </a:solidFill>
              </a:rPr>
              <a:t> </a:t>
            </a:r>
            <a:r>
              <a:rPr lang="en-US" sz="1800" b="1" i="1" dirty="0" smtClean="0">
                <a:solidFill>
                  <a:srgbClr val="005392"/>
                </a:solidFill>
              </a:rPr>
              <a:t>which I</a:t>
            </a:r>
            <a:br>
              <a:rPr lang="en-US" sz="1800" b="1" i="1" dirty="0" smtClean="0">
                <a:solidFill>
                  <a:srgbClr val="005392"/>
                </a:solidFill>
              </a:rPr>
            </a:br>
            <a:r>
              <a:rPr lang="en-US" sz="1800" b="1" i="1" dirty="0" smtClean="0">
                <a:solidFill>
                  <a:srgbClr val="005392"/>
                </a:solidFill>
              </a:rPr>
              <a:t>have forbidden, </a:t>
            </a:r>
            <a:r>
              <a:rPr lang="en-US" sz="1800" b="1" i="1" baseline="30000" dirty="0" smtClean="0">
                <a:solidFill>
                  <a:srgbClr val="005392"/>
                </a:solidFill>
              </a:rPr>
              <a:t>4 </a:t>
            </a:r>
            <a:r>
              <a:rPr lang="en-US" sz="1800" b="1" i="1" dirty="0" smtClean="0">
                <a:solidFill>
                  <a:srgbClr val="005392"/>
                </a:solidFill>
              </a:rPr>
              <a:t>and it is told you and you hear of it … and if it is true and certain that such an abomination has been done in Israel, </a:t>
            </a:r>
            <a:r>
              <a:rPr lang="en-US" sz="1800" b="1" i="1" baseline="30000" dirty="0" smtClean="0">
                <a:solidFill>
                  <a:srgbClr val="005392"/>
                </a:solidFill>
              </a:rPr>
              <a:t>5 </a:t>
            </a:r>
            <a:r>
              <a:rPr lang="en-US" sz="1800" b="1" i="1" dirty="0" smtClean="0">
                <a:solidFill>
                  <a:srgbClr val="005392"/>
                </a:solidFill>
              </a:rPr>
              <a:t>then you shall bring out to your gates that man or woman who has done this evil thing, and </a:t>
            </a:r>
            <a:r>
              <a:rPr lang="en-US" sz="1800" b="1" i="1" dirty="0" smtClean="0">
                <a:ln>
                  <a:solidFill>
                    <a:srgbClr val="002060"/>
                  </a:solidFill>
                </a:ln>
                <a:solidFill>
                  <a:srgbClr val="00B050"/>
                </a:solidFill>
              </a:rPr>
              <a:t>you shall stone that man or woman to death </a:t>
            </a:r>
            <a:r>
              <a:rPr lang="en-US" sz="1800" b="1" i="1" dirty="0" smtClean="0">
                <a:solidFill>
                  <a:srgbClr val="005392"/>
                </a:solidFill>
              </a:rPr>
              <a:t>with stones.” </a:t>
            </a:r>
            <a:endParaRPr lang="en-US" sz="1800" b="1" dirty="0" smtClean="0">
              <a:solidFill>
                <a:srgbClr val="005392"/>
              </a:solidFill>
            </a:endParaRPr>
          </a:p>
        </p:txBody>
      </p:sp>
      <p:sp>
        <p:nvSpPr>
          <p:cNvPr id="7" name="Content Placeholder 2"/>
          <p:cNvSpPr txBox="1">
            <a:spLocks/>
          </p:cNvSpPr>
          <p:nvPr/>
        </p:nvSpPr>
        <p:spPr>
          <a:xfrm>
            <a:off x="5334000" y="4343401"/>
            <a:ext cx="3657601" cy="2298192"/>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sz="2000" b="1" dirty="0" smtClean="0">
                <a:ln w="1905"/>
                <a:solidFill>
                  <a:schemeClr val="bg1"/>
                </a:solidFill>
                <a:effectLst>
                  <a:innerShdw blurRad="69850" dist="43180" dir="5400000">
                    <a:srgbClr val="000000">
                      <a:alpha val="65000"/>
                    </a:srgbClr>
                  </a:innerShdw>
                </a:effectLst>
              </a:rPr>
              <a:t>Many Jews don’t read their Bibles.  They rely on the </a:t>
            </a:r>
            <a:br>
              <a:rPr lang="en-US" sz="2000" b="1" dirty="0" smtClean="0">
                <a:ln w="1905"/>
                <a:solidFill>
                  <a:schemeClr val="bg1"/>
                </a:solidFill>
                <a:effectLst>
                  <a:innerShdw blurRad="69850" dist="43180" dir="5400000">
                    <a:srgbClr val="000000">
                      <a:alpha val="65000"/>
                    </a:srgbClr>
                  </a:innerShdw>
                </a:effectLst>
              </a:rPr>
            </a:br>
            <a:r>
              <a:rPr lang="en-US" sz="2000" b="1" dirty="0" smtClean="0">
                <a:ln w="1905"/>
                <a:solidFill>
                  <a:schemeClr val="bg1"/>
                </a:solidFill>
                <a:effectLst>
                  <a:innerShdw blurRad="69850" dist="43180" dir="5400000">
                    <a:srgbClr val="000000">
                      <a:alpha val="65000"/>
                    </a:srgbClr>
                  </a:innerShdw>
                </a:effectLst>
              </a:rPr>
              <a:t>613 commandments and the Talmud.   Is it possible the </a:t>
            </a:r>
            <a:br>
              <a:rPr lang="en-US" sz="2000" b="1" dirty="0" smtClean="0">
                <a:ln w="1905"/>
                <a:solidFill>
                  <a:schemeClr val="bg1"/>
                </a:solidFill>
                <a:effectLst>
                  <a:innerShdw blurRad="69850" dist="43180" dir="5400000">
                    <a:srgbClr val="000000">
                      <a:alpha val="65000"/>
                    </a:srgbClr>
                  </a:innerShdw>
                </a:effectLst>
              </a:rPr>
            </a:br>
            <a:r>
              <a:rPr lang="en-US" sz="2000" b="1" dirty="0" smtClean="0">
                <a:ln w="1905"/>
                <a:solidFill>
                  <a:schemeClr val="bg1"/>
                </a:solidFill>
                <a:effectLst>
                  <a:innerShdw blurRad="69850" dist="43180" dir="5400000">
                    <a:srgbClr val="000000">
                      <a:alpha val="65000"/>
                    </a:srgbClr>
                  </a:innerShdw>
                </a:effectLst>
              </a:rPr>
              <a:t>key to Yahuah’s calendar is being strategically hidden </a:t>
            </a:r>
            <a:br>
              <a:rPr lang="en-US" sz="2000" b="1" dirty="0" smtClean="0">
                <a:ln w="1905"/>
                <a:solidFill>
                  <a:schemeClr val="bg1"/>
                </a:solidFill>
                <a:effectLst>
                  <a:innerShdw blurRad="69850" dist="43180" dir="5400000">
                    <a:srgbClr val="000000">
                      <a:alpha val="65000"/>
                    </a:srgbClr>
                  </a:innerShdw>
                </a:effectLst>
              </a:rPr>
            </a:br>
            <a:r>
              <a:rPr lang="en-US" sz="2000" b="1" dirty="0" smtClean="0">
                <a:ln w="1905"/>
                <a:solidFill>
                  <a:schemeClr val="bg1"/>
                </a:solidFill>
                <a:effectLst>
                  <a:innerShdw blurRad="69850" dist="43180" dir="5400000">
                    <a:srgbClr val="000000">
                      <a:alpha val="65000"/>
                    </a:srgbClr>
                  </a:innerShdw>
                </a:effectLst>
              </a:rPr>
              <a:t>from us, and them?</a:t>
            </a:r>
            <a:r>
              <a:rPr lang="en-US" sz="2000" b="1" dirty="0" smtClean="0">
                <a:solidFill>
                  <a:srgbClr val="660033"/>
                </a:solidFill>
              </a:rPr>
              <a:t> </a:t>
            </a:r>
            <a:endParaRPr lang="en-US" sz="2000" b="1" dirty="0">
              <a:solidFill>
                <a:srgbClr val="660033"/>
              </a:solidFill>
            </a:endParaRPr>
          </a:p>
        </p:txBody>
      </p:sp>
      <p:sp>
        <p:nvSpPr>
          <p:cNvPr id="8" name="Content Placeholder 2"/>
          <p:cNvSpPr txBox="1">
            <a:spLocks/>
          </p:cNvSpPr>
          <p:nvPr/>
        </p:nvSpPr>
        <p:spPr>
          <a:xfrm>
            <a:off x="5044440" y="2667000"/>
            <a:ext cx="381000" cy="1524000"/>
          </a:xfrm>
          <a:prstGeom prst="round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sz="1600" b="1" dirty="0" smtClean="0">
                <a:solidFill>
                  <a:schemeClr val="bg1"/>
                </a:solidFill>
              </a:rPr>
              <a:t>RE</a:t>
            </a:r>
            <a:br>
              <a:rPr lang="en-US" sz="1600" b="1" dirty="0" smtClean="0">
                <a:solidFill>
                  <a:schemeClr val="bg1"/>
                </a:solidFill>
              </a:rPr>
            </a:br>
            <a:r>
              <a:rPr lang="en-US" sz="1600" b="1" dirty="0" smtClean="0">
                <a:solidFill>
                  <a:schemeClr val="bg1"/>
                </a:solidFill>
              </a:rPr>
              <a:t>V</a:t>
            </a:r>
            <a:br>
              <a:rPr lang="en-US" sz="1600" b="1" dirty="0" smtClean="0">
                <a:solidFill>
                  <a:schemeClr val="bg1"/>
                </a:solidFill>
              </a:rPr>
            </a:br>
            <a:r>
              <a:rPr lang="en-US" sz="1600" b="1" dirty="0" smtClean="0">
                <a:solidFill>
                  <a:schemeClr val="bg1"/>
                </a:solidFill>
              </a:rPr>
              <a:t>I</a:t>
            </a:r>
            <a:br>
              <a:rPr lang="en-US" sz="1600" b="1" dirty="0" smtClean="0">
                <a:solidFill>
                  <a:schemeClr val="bg1"/>
                </a:solidFill>
              </a:rPr>
            </a:br>
            <a:r>
              <a:rPr lang="en-US" sz="1600" b="1" dirty="0" smtClean="0">
                <a:solidFill>
                  <a:schemeClr val="bg1"/>
                </a:solidFill>
              </a:rPr>
              <a:t>EW</a:t>
            </a:r>
          </a:p>
        </p:txBody>
      </p:sp>
      <p:pic>
        <p:nvPicPr>
          <p:cNvPr id="9" name="Picture 2" descr="C:\Users\Rae\Desktop\death penalty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5559" y="1676400"/>
            <a:ext cx="3299841" cy="2049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5715000" y="3845560"/>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#2:  Slides 4-20</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81800" y="6324600"/>
            <a:ext cx="1161826" cy="365125"/>
          </a:xfrm>
        </p:spPr>
        <p:txBody>
          <a:bodyPr/>
          <a:lstStyle/>
          <a:p>
            <a:fld id="{2C483DBC-9F3F-4995-8876-E5EF69BB8F1F}" type="slidenum">
              <a:rPr lang="en-US" sz="1800" smtClean="0"/>
              <a:pPr/>
              <a:t>36</a:t>
            </a:fld>
            <a:endParaRPr lang="en-US" sz="1800" dirty="0"/>
          </a:p>
        </p:txBody>
      </p:sp>
      <p:sp>
        <p:nvSpPr>
          <p:cNvPr id="3" name="Content Placeholder 2"/>
          <p:cNvSpPr>
            <a:spLocks noGrp="1"/>
          </p:cNvSpPr>
          <p:nvPr>
            <p:ph idx="4294967295"/>
          </p:nvPr>
        </p:nvSpPr>
        <p:spPr>
          <a:xfrm>
            <a:off x="381000" y="2057400"/>
            <a:ext cx="5257800" cy="4876800"/>
          </a:xfrm>
        </p:spPr>
        <p:txBody>
          <a:bodyPr>
            <a:normAutofit/>
          </a:bodyPr>
          <a:lstStyle/>
          <a:p>
            <a:pPr marL="0" indent="6350">
              <a:buNone/>
            </a:pPr>
            <a:r>
              <a:rPr lang="en-US" sz="2800" b="1" i="1" dirty="0" smtClean="0">
                <a:solidFill>
                  <a:srgbClr val="660033"/>
                </a:solidFill>
              </a:rPr>
              <a:t>Isa 14:12-14  </a:t>
            </a:r>
            <a:r>
              <a:rPr lang="en-US" b="1" i="1" dirty="0" smtClean="0">
                <a:solidFill>
                  <a:srgbClr val="005392"/>
                </a:solidFill>
              </a:rPr>
              <a:t>How you are fallen from heaven, O Lucifer, son of the morning! How you are cut down to the ground, </a:t>
            </a:r>
            <a:br>
              <a:rPr lang="en-US" b="1" i="1" dirty="0" smtClean="0">
                <a:solidFill>
                  <a:srgbClr val="005392"/>
                </a:solidFill>
              </a:rPr>
            </a:br>
            <a:r>
              <a:rPr lang="en-US" b="1" i="1" dirty="0" smtClean="0">
                <a:solidFill>
                  <a:srgbClr val="005392"/>
                </a:solidFill>
              </a:rPr>
              <a:t>you who weakened the nations! </a:t>
            </a:r>
            <a:br>
              <a:rPr lang="en-US" b="1" i="1" dirty="0" smtClean="0">
                <a:solidFill>
                  <a:srgbClr val="005392"/>
                </a:solidFill>
              </a:rPr>
            </a:br>
            <a:r>
              <a:rPr lang="en-US" b="1" i="1" baseline="30000" dirty="0" smtClean="0">
                <a:solidFill>
                  <a:srgbClr val="005392"/>
                </a:solidFill>
              </a:rPr>
              <a:t>13 </a:t>
            </a:r>
            <a:r>
              <a:rPr lang="en-US" b="1" i="1" dirty="0" smtClean="0">
                <a:solidFill>
                  <a:srgbClr val="005392"/>
                </a:solidFill>
              </a:rPr>
              <a:t>For you have said in your heart: </a:t>
            </a:r>
            <a:r>
              <a:rPr lang="en-US" b="1" i="1" dirty="0">
                <a:solidFill>
                  <a:srgbClr val="005392"/>
                </a:solidFill>
              </a:rPr>
              <a:t/>
            </a:r>
            <a:br>
              <a:rPr lang="en-US" b="1" i="1" dirty="0">
                <a:solidFill>
                  <a:srgbClr val="005392"/>
                </a:solidFill>
              </a:rPr>
            </a:br>
            <a:r>
              <a:rPr lang="en-US" b="1" i="1" dirty="0" smtClean="0">
                <a:solidFill>
                  <a:srgbClr val="005392"/>
                </a:solidFill>
              </a:rPr>
              <a:t>‘I will ascend into heaven, I will exalt </a:t>
            </a:r>
            <a:br>
              <a:rPr lang="en-US" b="1" i="1" dirty="0" smtClean="0">
                <a:solidFill>
                  <a:srgbClr val="005392"/>
                </a:solidFill>
              </a:rPr>
            </a:br>
            <a:r>
              <a:rPr lang="en-US" b="1" i="1" dirty="0" smtClean="0">
                <a:solidFill>
                  <a:srgbClr val="005392"/>
                </a:solidFill>
              </a:rPr>
              <a:t>my throne above the stars of Elohim; </a:t>
            </a:r>
            <a:br>
              <a:rPr lang="en-US" b="1" i="1" dirty="0" smtClean="0">
                <a:solidFill>
                  <a:srgbClr val="005392"/>
                </a:solidFill>
              </a:rPr>
            </a:br>
            <a:r>
              <a:rPr lang="en-US" b="1" i="1" dirty="0" smtClean="0">
                <a:solidFill>
                  <a:srgbClr val="005392"/>
                </a:solidFill>
              </a:rPr>
              <a:t>I will also sit on the </a:t>
            </a:r>
            <a:r>
              <a:rPr lang="en-US" b="1" i="1" dirty="0" smtClean="0">
                <a:ln>
                  <a:solidFill>
                    <a:srgbClr val="002060"/>
                  </a:solidFill>
                </a:ln>
                <a:solidFill>
                  <a:srgbClr val="00B050"/>
                </a:solidFill>
              </a:rPr>
              <a:t>mount of the congregation </a:t>
            </a:r>
            <a:r>
              <a:rPr lang="en-US" b="1" i="1" dirty="0">
                <a:solidFill>
                  <a:srgbClr val="005392"/>
                </a:solidFill>
              </a:rPr>
              <a:t>o</a:t>
            </a:r>
            <a:r>
              <a:rPr lang="en-US" b="1" i="1" dirty="0" smtClean="0">
                <a:solidFill>
                  <a:srgbClr val="005392"/>
                </a:solidFill>
              </a:rPr>
              <a:t>n the farthest sides </a:t>
            </a:r>
            <a:br>
              <a:rPr lang="en-US" b="1" i="1" dirty="0" smtClean="0">
                <a:solidFill>
                  <a:srgbClr val="005392"/>
                </a:solidFill>
              </a:rPr>
            </a:br>
            <a:r>
              <a:rPr lang="en-US" b="1" i="1" dirty="0" smtClean="0">
                <a:solidFill>
                  <a:srgbClr val="005392"/>
                </a:solidFill>
              </a:rPr>
              <a:t>of the north; </a:t>
            </a:r>
            <a:br>
              <a:rPr lang="en-US" b="1" i="1" dirty="0" smtClean="0">
                <a:solidFill>
                  <a:srgbClr val="005392"/>
                </a:solidFill>
              </a:rPr>
            </a:br>
            <a:r>
              <a:rPr lang="en-US" b="1" i="1" baseline="30000" dirty="0" smtClean="0">
                <a:solidFill>
                  <a:srgbClr val="005392"/>
                </a:solidFill>
              </a:rPr>
              <a:t>14 </a:t>
            </a:r>
            <a:r>
              <a:rPr lang="en-US" b="1" i="1" dirty="0" smtClean="0">
                <a:solidFill>
                  <a:srgbClr val="005392"/>
                </a:solidFill>
              </a:rPr>
              <a:t>I will ascend above the heights of the clouds, I will be like the Most High.’ </a:t>
            </a:r>
            <a:endParaRPr lang="en-US" b="1" dirty="0" smtClean="0">
              <a:solidFill>
                <a:srgbClr val="005392"/>
              </a:solidFill>
            </a:endParaRPr>
          </a:p>
        </p:txBody>
      </p:sp>
      <p:sp>
        <p:nvSpPr>
          <p:cNvPr id="2" name="Title 1"/>
          <p:cNvSpPr>
            <a:spLocks noGrp="1"/>
          </p:cNvSpPr>
          <p:nvPr>
            <p:ph type="title" idx="4294967295"/>
          </p:nvPr>
        </p:nvSpPr>
        <p:spPr>
          <a:xfrm>
            <a:off x="381000" y="228600"/>
            <a:ext cx="8458200" cy="1295399"/>
          </a:xfrm>
        </p:spPr>
        <p:txBody>
          <a:bodyPr>
            <a:normAutofit fontScale="90000"/>
            <a:scene3d>
              <a:camera prst="orthographicFront"/>
              <a:lightRig rig="soft" dir="t">
                <a:rot lat="0" lon="0" rev="10800000"/>
              </a:lightRig>
            </a:scene3d>
            <a:sp3d>
              <a:bevelT w="27940" h="12700"/>
              <a:contourClr>
                <a:srgbClr val="DDDDDD"/>
              </a:contourClr>
            </a:sp3d>
          </a:bodyPr>
          <a:lstStyle/>
          <a:p>
            <a:pPr algn="r"/>
            <a:r>
              <a:rPr lang="en-US" b="1" spc="150" dirty="0" smtClean="0">
                <a:ln w="11430"/>
                <a:solidFill>
                  <a:srgbClr val="F8F8F8"/>
                </a:solidFill>
                <a:effectLst>
                  <a:outerShdw blurRad="25400" algn="tl" rotWithShape="0">
                    <a:srgbClr val="000000">
                      <a:alpha val="43000"/>
                    </a:srgbClr>
                  </a:outerShdw>
                </a:effectLst>
              </a:rPr>
              <a:t>Who Would Hide These </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Two Commands?</a:t>
            </a:r>
            <a:endParaRPr lang="en-US"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5715000" y="1828800"/>
            <a:ext cx="3124200" cy="5181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b="1" dirty="0" smtClean="0">
                <a:ln>
                  <a:solidFill>
                    <a:srgbClr val="002060"/>
                  </a:solidFill>
                </a:ln>
                <a:solidFill>
                  <a:srgbClr val="0070C0"/>
                </a:solidFill>
              </a:rPr>
              <a:t>The word “congregation” </a:t>
            </a:r>
            <a:br>
              <a:rPr lang="en-US" b="1" dirty="0" smtClean="0">
                <a:ln>
                  <a:solidFill>
                    <a:srgbClr val="002060"/>
                  </a:solidFill>
                </a:ln>
                <a:solidFill>
                  <a:srgbClr val="0070C0"/>
                </a:solidFill>
              </a:rPr>
            </a:br>
            <a:r>
              <a:rPr lang="en-US" b="1" dirty="0" smtClean="0">
                <a:ln>
                  <a:solidFill>
                    <a:srgbClr val="002060"/>
                  </a:solidFill>
                </a:ln>
                <a:solidFill>
                  <a:srgbClr val="0070C0"/>
                </a:solidFill>
              </a:rPr>
              <a:t>in verse 13 is the word </a:t>
            </a:r>
            <a:r>
              <a:rPr lang="en-US" b="1" dirty="0" err="1" smtClean="0">
                <a:ln>
                  <a:solidFill>
                    <a:srgbClr val="002060"/>
                  </a:solidFill>
                </a:ln>
                <a:solidFill>
                  <a:srgbClr val="0070C0"/>
                </a:solidFill>
              </a:rPr>
              <a:t>Mo`edim</a:t>
            </a:r>
            <a:r>
              <a:rPr lang="en-US" b="1" dirty="0" smtClean="0">
                <a:ln>
                  <a:solidFill>
                    <a:srgbClr val="002060"/>
                  </a:solidFill>
                </a:ln>
                <a:solidFill>
                  <a:srgbClr val="0070C0"/>
                </a:solidFill>
              </a:rPr>
              <a:t> (H4150)!  </a:t>
            </a:r>
          </a:p>
          <a:p>
            <a:pPr marL="0" indent="6350">
              <a:buFont typeface="Symbol" pitchFamily="18" charset="2"/>
              <a:buNone/>
            </a:pPr>
            <a:r>
              <a:rPr lang="en-US" b="1" dirty="0" smtClean="0">
                <a:solidFill>
                  <a:srgbClr val="660033"/>
                </a:solidFill>
              </a:rPr>
              <a:t>This means </a:t>
            </a:r>
            <a:r>
              <a:rPr lang="en-US" b="1" dirty="0" err="1" smtClean="0">
                <a:solidFill>
                  <a:srgbClr val="660033"/>
                </a:solidFill>
              </a:rPr>
              <a:t>s.a.tan</a:t>
            </a:r>
            <a:r>
              <a:rPr lang="en-US" b="1" dirty="0" smtClean="0">
                <a:solidFill>
                  <a:srgbClr val="660033"/>
                </a:solidFill>
              </a:rPr>
              <a:t> </a:t>
            </a:r>
            <a:br>
              <a:rPr lang="en-US" b="1" dirty="0" smtClean="0">
                <a:solidFill>
                  <a:srgbClr val="660033"/>
                </a:solidFill>
              </a:rPr>
            </a:br>
            <a:r>
              <a:rPr lang="en-US" b="1" dirty="0" smtClean="0">
                <a:solidFill>
                  <a:srgbClr val="660033"/>
                </a:solidFill>
              </a:rPr>
              <a:t>plans to sit on:</a:t>
            </a:r>
          </a:p>
          <a:p>
            <a:pPr marL="0" indent="6350">
              <a:buFont typeface="Symbol" pitchFamily="18" charset="2"/>
              <a:buNone/>
            </a:pPr>
            <a:r>
              <a:rPr lang="en-US" b="1" dirty="0" smtClean="0"/>
              <a:t>1) Yahuah’s </a:t>
            </a:r>
            <a:r>
              <a:rPr lang="en-US" b="1" dirty="0" smtClean="0">
                <a:ln>
                  <a:solidFill>
                    <a:srgbClr val="002060"/>
                  </a:solidFill>
                </a:ln>
                <a:solidFill>
                  <a:srgbClr val="00B050"/>
                </a:solidFill>
              </a:rPr>
              <a:t>Feasts,</a:t>
            </a:r>
            <a:r>
              <a:rPr lang="en-US" b="1" dirty="0" smtClean="0">
                <a:ln>
                  <a:solidFill>
                    <a:srgbClr val="002060"/>
                  </a:solidFill>
                </a:ln>
              </a:rPr>
              <a:t> </a:t>
            </a:r>
            <a:r>
              <a:rPr lang="en-US" b="1" dirty="0" smtClean="0"/>
              <a:t/>
            </a:r>
            <a:br>
              <a:rPr lang="en-US" b="1" dirty="0" smtClean="0"/>
            </a:br>
            <a:r>
              <a:rPr lang="en-US" b="1" dirty="0" smtClean="0"/>
              <a:t>2) Yahuah’s </a:t>
            </a:r>
            <a:r>
              <a:rPr lang="en-US" b="1" dirty="0" smtClean="0">
                <a:ln>
                  <a:solidFill>
                    <a:srgbClr val="002060"/>
                  </a:solidFill>
                </a:ln>
                <a:solidFill>
                  <a:srgbClr val="00B050"/>
                </a:solidFill>
              </a:rPr>
              <a:t>Calendar</a:t>
            </a:r>
            <a:r>
              <a:rPr lang="en-US" b="1" dirty="0" smtClean="0"/>
              <a:t> </a:t>
            </a:r>
            <a:br>
              <a:rPr lang="en-US" b="1" dirty="0" smtClean="0"/>
            </a:br>
            <a:r>
              <a:rPr lang="en-US" b="1" dirty="0" smtClean="0"/>
              <a:t>     (timing) and </a:t>
            </a:r>
            <a:br>
              <a:rPr lang="en-US" b="1" dirty="0" smtClean="0"/>
            </a:br>
            <a:r>
              <a:rPr lang="en-US" b="1" dirty="0" smtClean="0"/>
              <a:t>3) Yahuah’s </a:t>
            </a:r>
            <a:r>
              <a:rPr lang="en-US" b="1" dirty="0" smtClean="0">
                <a:ln>
                  <a:solidFill>
                    <a:srgbClr val="002060"/>
                  </a:solidFill>
                </a:ln>
                <a:solidFill>
                  <a:srgbClr val="00B050"/>
                </a:solidFill>
              </a:rPr>
              <a:t>Place of </a:t>
            </a:r>
            <a:br>
              <a:rPr lang="en-US" b="1" dirty="0" smtClean="0">
                <a:ln>
                  <a:solidFill>
                    <a:srgbClr val="002060"/>
                  </a:solidFill>
                </a:ln>
                <a:solidFill>
                  <a:srgbClr val="00B050"/>
                </a:solidFill>
              </a:rPr>
            </a:br>
            <a:r>
              <a:rPr lang="en-US" b="1" dirty="0" smtClean="0">
                <a:ln>
                  <a:solidFill>
                    <a:srgbClr val="002060"/>
                  </a:solidFill>
                </a:ln>
                <a:solidFill>
                  <a:srgbClr val="00B050"/>
                </a:solidFill>
              </a:rPr>
              <a:t>               Worship</a:t>
            </a:r>
            <a:r>
              <a:rPr lang="en-US" b="1" dirty="0" smtClean="0">
                <a:ln>
                  <a:solidFill>
                    <a:srgbClr val="002060"/>
                  </a:solidFill>
                </a:ln>
              </a:rPr>
              <a:t>  </a:t>
            </a:r>
          </a:p>
          <a:p>
            <a:endParaRPr lang="en-US" dirty="0"/>
          </a:p>
        </p:txBody>
      </p:sp>
      <p:pic>
        <p:nvPicPr>
          <p:cNvPr id="5122" name="Picture 2" descr="C:\Users\Rae\Desktop\satan fall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040" y="157480"/>
            <a:ext cx="2281208" cy="18999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37</a:t>
            </a:fld>
            <a:endParaRPr lang="en-US" sz="1800" dirty="0"/>
          </a:p>
        </p:txBody>
      </p:sp>
      <p:sp>
        <p:nvSpPr>
          <p:cNvPr id="3" name="Content Placeholder 2"/>
          <p:cNvSpPr>
            <a:spLocks noGrp="1"/>
          </p:cNvSpPr>
          <p:nvPr>
            <p:ph idx="4294967295"/>
          </p:nvPr>
        </p:nvSpPr>
        <p:spPr>
          <a:xfrm>
            <a:off x="289560" y="1447800"/>
            <a:ext cx="8610600" cy="4800600"/>
          </a:xfrm>
        </p:spPr>
        <p:txBody>
          <a:bodyPr>
            <a:normAutofit/>
          </a:bodyPr>
          <a:lstStyle/>
          <a:p>
            <a:pPr marL="0" indent="6350">
              <a:buNone/>
            </a:pPr>
            <a:r>
              <a:rPr lang="en-US" sz="3200" b="1" u="sng" dirty="0" smtClean="0"/>
              <a:t>Remember</a:t>
            </a:r>
            <a:r>
              <a:rPr lang="en-US" sz="3200" dirty="0" smtClean="0"/>
              <a:t>:  </a:t>
            </a:r>
            <a:r>
              <a:rPr lang="en-US" sz="3200" dirty="0" err="1" smtClean="0"/>
              <a:t>Mo`edim</a:t>
            </a:r>
            <a:r>
              <a:rPr lang="en-US" sz="3200" dirty="0" smtClean="0"/>
              <a:t> can mean:  </a:t>
            </a:r>
            <a:r>
              <a:rPr lang="en-US" dirty="0" smtClean="0"/>
              <a:t/>
            </a:r>
            <a:br>
              <a:rPr lang="en-US" dirty="0" smtClean="0"/>
            </a:br>
            <a:r>
              <a:rPr lang="en-US" dirty="0" smtClean="0"/>
              <a:t>1) Yahuah’s Feasts,  </a:t>
            </a:r>
            <a:br>
              <a:rPr lang="en-US" dirty="0" smtClean="0"/>
            </a:br>
            <a:r>
              <a:rPr lang="en-US" dirty="0" smtClean="0"/>
              <a:t>2) any appointed time (including His calendar),  </a:t>
            </a:r>
            <a:br>
              <a:rPr lang="en-US" dirty="0" smtClean="0"/>
            </a:br>
            <a:r>
              <a:rPr lang="en-US" dirty="0" smtClean="0"/>
              <a:t>3) an appointed place (such as His temple) or  </a:t>
            </a:r>
            <a:br>
              <a:rPr lang="en-US" dirty="0" smtClean="0"/>
            </a:br>
            <a:r>
              <a:rPr lang="en-US" dirty="0" smtClean="0"/>
              <a:t>4) any appointed sign … Anything that Yahuah has pre-arranged.</a:t>
            </a:r>
          </a:p>
          <a:p>
            <a:pPr marL="0" indent="6350">
              <a:buNone/>
            </a:pPr>
            <a:endParaRPr lang="en-US" sz="1400" dirty="0" smtClean="0"/>
          </a:p>
          <a:p>
            <a:pPr marL="0" indent="6350">
              <a:buNone/>
            </a:pPr>
            <a:r>
              <a:rPr lang="en-US" sz="3200" b="1" i="1" dirty="0" smtClean="0">
                <a:solidFill>
                  <a:srgbClr val="660033"/>
                </a:solidFill>
              </a:rPr>
              <a:t>Dan 7:25  </a:t>
            </a:r>
            <a:r>
              <a:rPr lang="en-US" b="1" i="1" dirty="0" smtClean="0">
                <a:solidFill>
                  <a:srgbClr val="005392"/>
                </a:solidFill>
              </a:rPr>
              <a:t>He shall speak pompous words against the Most High, shall persecute the saints of the Most High, and shall intend to </a:t>
            </a:r>
            <a:r>
              <a:rPr lang="en-US" b="1" i="1" dirty="0" smtClean="0">
                <a:ln>
                  <a:solidFill>
                    <a:srgbClr val="002060"/>
                  </a:solidFill>
                </a:ln>
                <a:solidFill>
                  <a:srgbClr val="00B050"/>
                </a:solidFill>
              </a:rPr>
              <a:t>change times* </a:t>
            </a:r>
            <a:r>
              <a:rPr lang="en-US" b="1" i="1" dirty="0" smtClean="0">
                <a:solidFill>
                  <a:srgbClr val="005392"/>
                </a:solidFill>
              </a:rPr>
              <a:t>and law.  Then the saints shall be given into his hand for a time and times and half a time.</a:t>
            </a:r>
            <a:endParaRPr lang="en-US" b="1" dirty="0" smtClean="0">
              <a:solidFill>
                <a:srgbClr val="005392"/>
              </a:solidFill>
            </a:endParaRPr>
          </a:p>
          <a:p>
            <a:pPr marL="0" indent="0">
              <a:buNone/>
            </a:pPr>
            <a:r>
              <a:rPr lang="en-US" dirty="0" smtClean="0"/>
              <a:t>*Note: “</a:t>
            </a:r>
            <a:r>
              <a:rPr lang="en-US" b="1" i="1" dirty="0">
                <a:ln>
                  <a:solidFill>
                    <a:srgbClr val="002060"/>
                  </a:solidFill>
                </a:ln>
                <a:solidFill>
                  <a:srgbClr val="00B050"/>
                </a:solidFill>
              </a:rPr>
              <a:t>times</a:t>
            </a:r>
            <a:r>
              <a:rPr lang="en-US" dirty="0" smtClean="0"/>
              <a:t>” is </a:t>
            </a:r>
            <a:r>
              <a:rPr lang="en-US" b="1" dirty="0" smtClean="0"/>
              <a:t>Aramaic</a:t>
            </a:r>
            <a:r>
              <a:rPr lang="en-US" dirty="0" smtClean="0"/>
              <a:t> </a:t>
            </a:r>
            <a:r>
              <a:rPr lang="en-US" sz="2000" dirty="0" smtClean="0"/>
              <a:t>&lt;H2166, </a:t>
            </a:r>
            <a:r>
              <a:rPr lang="en-US" sz="2000" dirty="0" err="1" smtClean="0"/>
              <a:t>zeman</a:t>
            </a:r>
            <a:r>
              <a:rPr lang="en-US" sz="2000" dirty="0" smtClean="0"/>
              <a:t>; an appointed occasion&gt;</a:t>
            </a:r>
            <a:r>
              <a:rPr lang="en-US" dirty="0" smtClean="0"/>
              <a:t>  </a:t>
            </a:r>
            <a:br>
              <a:rPr lang="en-US" dirty="0" smtClean="0"/>
            </a:br>
            <a:r>
              <a:rPr lang="en-US" dirty="0" smtClean="0"/>
              <a:t>                                  </a:t>
            </a:r>
            <a:r>
              <a:rPr lang="en-US" b="1" dirty="0" smtClean="0"/>
              <a:t>for the Hebrew</a:t>
            </a:r>
            <a:r>
              <a:rPr lang="en-US" dirty="0" smtClean="0"/>
              <a:t> &lt;H4150, </a:t>
            </a:r>
            <a:r>
              <a:rPr lang="en-US" dirty="0" err="1" smtClean="0"/>
              <a:t>mo`ed</a:t>
            </a:r>
            <a:r>
              <a:rPr lang="en-US" dirty="0" smtClean="0"/>
              <a:t>&gt;.</a:t>
            </a:r>
            <a:endParaRPr lang="en-US" dirty="0"/>
          </a:p>
        </p:txBody>
      </p:sp>
      <p:sp>
        <p:nvSpPr>
          <p:cNvPr id="5" name="Title 1"/>
          <p:cNvSpPr txBox="1">
            <a:spLocks/>
          </p:cNvSpPr>
          <p:nvPr/>
        </p:nvSpPr>
        <p:spPr>
          <a:xfrm>
            <a:off x="228600" y="171254"/>
            <a:ext cx="8686800" cy="7620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pc="150" dirty="0" smtClean="0">
                <a:ln w="11430"/>
                <a:solidFill>
                  <a:srgbClr val="F8F8F8"/>
                </a:solidFill>
                <a:effectLst>
                  <a:outerShdw blurRad="25400" algn="tl" rotWithShape="0">
                    <a:srgbClr val="000000">
                      <a:alpha val="43000"/>
                    </a:srgbClr>
                  </a:outerShdw>
                </a:effectLst>
              </a:rPr>
              <a:t>Who Would Hide This? </a:t>
            </a:r>
            <a:r>
              <a:rPr lang="en-US" sz="3600" b="1" spc="150" dirty="0" smtClean="0">
                <a:ln w="11430"/>
                <a:solidFill>
                  <a:srgbClr val="F8F8F8"/>
                </a:solidFill>
                <a:effectLst>
                  <a:outerShdw blurRad="25400" algn="tl" rotWithShape="0">
                    <a:srgbClr val="000000">
                      <a:alpha val="43000"/>
                    </a:srgbClr>
                  </a:outerShdw>
                </a:effectLst>
              </a:rPr>
              <a:t>(</a:t>
            </a:r>
            <a:r>
              <a:rPr lang="en-US" sz="3600" b="1" spc="150" dirty="0" err="1" smtClean="0">
                <a:ln w="11430"/>
                <a:solidFill>
                  <a:srgbClr val="F8F8F8"/>
                </a:solidFill>
                <a:effectLst>
                  <a:outerShdw blurRad="25400" algn="tl" rotWithShape="0">
                    <a:srgbClr val="000000">
                      <a:alpha val="43000"/>
                    </a:srgbClr>
                  </a:outerShdw>
                </a:effectLst>
              </a:rPr>
              <a:t>con’t</a:t>
            </a:r>
            <a:r>
              <a:rPr lang="en-US" sz="3600" b="1" spc="150" dirty="0" smtClean="0">
                <a:ln w="11430"/>
                <a:solidFill>
                  <a:srgbClr val="F8F8F8"/>
                </a:solidFill>
                <a:effectLst>
                  <a:outerShdw blurRad="25400" algn="tl" rotWithShape="0">
                    <a:srgbClr val="000000">
                      <a:alpha val="43000"/>
                    </a:srgbClr>
                  </a:outerShdw>
                </a:effectLst>
              </a:rPr>
              <a:t>)</a:t>
            </a:r>
            <a:endParaRPr lang="en-US" sz="36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5715000" y="6311166"/>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#5:  Slides 60-73</a:t>
            </a:r>
            <a:endParaRPr lang="en-US" sz="1600" b="1" cap="none" spc="0" dirty="0">
              <a:ln w="1905"/>
              <a:solidFill>
                <a:srgbClr val="660033"/>
              </a:solidFill>
              <a:effectLst>
                <a:innerShdw blurRad="69850" dist="43180" dir="5400000">
                  <a:srgbClr val="000000">
                    <a:alpha val="65000"/>
                  </a:srgbClr>
                </a:innerShdw>
              </a:effectLst>
            </a:endParaRPr>
          </a:p>
        </p:txBody>
      </p:sp>
      <p:sp>
        <p:nvSpPr>
          <p:cNvPr id="7" name="Rectangle 6"/>
          <p:cNvSpPr/>
          <p:nvPr/>
        </p:nvSpPr>
        <p:spPr>
          <a:xfrm>
            <a:off x="6248400" y="1600200"/>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#2:  Slides 51-63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7696200" cy="4648200"/>
          </a:xfrm>
        </p:spPr>
        <p:txBody>
          <a:bodyPr>
            <a:normAutofit/>
          </a:bodyPr>
          <a:lstStyle/>
          <a:p>
            <a:pPr marL="0" indent="6350">
              <a:buNone/>
            </a:pPr>
            <a:r>
              <a:rPr lang="en-US" sz="2600" b="1" dirty="0" smtClean="0"/>
              <a:t>The answer to these questions goes all the </a:t>
            </a:r>
            <a:br>
              <a:rPr lang="en-US" sz="2600" b="1" dirty="0" smtClean="0"/>
            </a:br>
            <a:r>
              <a:rPr lang="en-US" sz="2600" b="1" dirty="0" smtClean="0"/>
              <a:t>way back to Babylon, after the flood.</a:t>
            </a:r>
            <a:r>
              <a:rPr lang="en-US" sz="3500" b="1" dirty="0" smtClean="0"/>
              <a:t/>
            </a:r>
            <a:br>
              <a:rPr lang="en-US" sz="3500" b="1" dirty="0" smtClean="0"/>
            </a:br>
            <a:endParaRPr lang="en-US" sz="1100" b="1" dirty="0" smtClean="0"/>
          </a:p>
          <a:p>
            <a:pPr>
              <a:buFont typeface="Arial" pitchFamily="34" charset="0"/>
              <a:buChar char="•"/>
            </a:pPr>
            <a:r>
              <a:rPr lang="en-US" sz="2000" dirty="0" smtClean="0"/>
              <a:t>When </a:t>
            </a:r>
            <a:r>
              <a:rPr lang="en-US" sz="2000" b="1" u="sng" dirty="0" smtClean="0">
                <a:solidFill>
                  <a:srgbClr val="660033"/>
                </a:solidFill>
              </a:rPr>
              <a:t>Nimrod</a:t>
            </a:r>
            <a:r>
              <a:rPr lang="en-US" sz="2000" dirty="0" smtClean="0"/>
              <a:t> died, he was the first human that </a:t>
            </a:r>
            <a:br>
              <a:rPr lang="en-US" sz="2000" dirty="0" smtClean="0"/>
            </a:br>
            <a:r>
              <a:rPr lang="en-US" sz="2000" dirty="0" smtClean="0"/>
              <a:t>became deified as the sun god, eventually named Baal.  </a:t>
            </a:r>
          </a:p>
          <a:p>
            <a:pPr>
              <a:buFont typeface="Arial" pitchFamily="34" charset="0"/>
              <a:buChar char="•"/>
            </a:pPr>
            <a:r>
              <a:rPr lang="en-US" sz="2000" dirty="0" smtClean="0"/>
              <a:t>His wife, </a:t>
            </a:r>
            <a:r>
              <a:rPr lang="en-US" sz="2000" b="1" u="sng" dirty="0" smtClean="0">
                <a:solidFill>
                  <a:srgbClr val="660033"/>
                </a:solidFill>
              </a:rPr>
              <a:t>Semiramis</a:t>
            </a:r>
            <a:r>
              <a:rPr lang="en-US" sz="2000" dirty="0" smtClean="0">
                <a:solidFill>
                  <a:srgbClr val="660033"/>
                </a:solidFill>
              </a:rPr>
              <a:t>, </a:t>
            </a:r>
            <a:r>
              <a:rPr lang="en-US" sz="2000" dirty="0" smtClean="0"/>
              <a:t>became the moon goddess </a:t>
            </a:r>
            <a:br>
              <a:rPr lang="en-US" sz="2000" dirty="0" smtClean="0"/>
            </a:br>
            <a:r>
              <a:rPr lang="en-US" sz="2000" dirty="0" smtClean="0"/>
              <a:t>while she was alive (also named Ashtoreth). </a:t>
            </a:r>
          </a:p>
          <a:p>
            <a:pPr>
              <a:buFont typeface="Arial" pitchFamily="34" charset="0"/>
              <a:buChar char="•"/>
            </a:pPr>
            <a:r>
              <a:rPr lang="en-US" sz="2000" b="1" u="sng" dirty="0" smtClean="0">
                <a:solidFill>
                  <a:srgbClr val="660033"/>
                </a:solidFill>
              </a:rPr>
              <a:t>Tammuz</a:t>
            </a:r>
            <a:r>
              <a:rPr lang="en-US" sz="2000" dirty="0" smtClean="0">
                <a:solidFill>
                  <a:srgbClr val="660033"/>
                </a:solidFill>
              </a:rPr>
              <a:t>,</a:t>
            </a:r>
            <a:r>
              <a:rPr lang="en-US" sz="2000" dirty="0" smtClean="0"/>
              <a:t> the illegitimate son, became the false messiah</a:t>
            </a:r>
            <a:r>
              <a:rPr lang="en-US" dirty="0" smtClean="0"/>
              <a:t>.</a:t>
            </a:r>
            <a:br>
              <a:rPr lang="en-US" dirty="0" smtClean="0"/>
            </a:br>
            <a:r>
              <a:rPr lang="en-US" sz="1200" dirty="0" smtClean="0"/>
              <a:t>  </a:t>
            </a:r>
            <a:r>
              <a:rPr lang="en-US" dirty="0" smtClean="0"/>
              <a:t/>
            </a:r>
            <a:br>
              <a:rPr lang="en-US" dirty="0" smtClean="0"/>
            </a:br>
            <a:r>
              <a:rPr lang="en-US" sz="2800" b="1" dirty="0" smtClean="0">
                <a:solidFill>
                  <a:srgbClr val="660033"/>
                </a:solidFill>
              </a:rPr>
              <a:t>These are the 3 main false gods of </a:t>
            </a:r>
            <a:r>
              <a:rPr lang="en-US" sz="2800" b="1" dirty="0" err="1" smtClean="0">
                <a:solidFill>
                  <a:srgbClr val="660033"/>
                </a:solidFill>
              </a:rPr>
              <a:t>s.a.tan</a:t>
            </a:r>
            <a:r>
              <a:rPr lang="en-US" sz="2800" dirty="0" smtClean="0">
                <a:solidFill>
                  <a:srgbClr val="660033"/>
                </a:solidFill>
              </a:rPr>
              <a:t>.</a:t>
            </a:r>
            <a:endParaRPr lang="en-US" sz="2800" dirty="0">
              <a:solidFill>
                <a:srgbClr val="660033"/>
              </a:solidFill>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38</a:t>
            </a:fld>
            <a:endParaRPr lang="en-US" sz="1800" dirty="0"/>
          </a:p>
        </p:txBody>
      </p:sp>
      <p:sp>
        <p:nvSpPr>
          <p:cNvPr id="2" name="Title 1"/>
          <p:cNvSpPr>
            <a:spLocks noGrp="1"/>
          </p:cNvSpPr>
          <p:nvPr>
            <p:ph type="title"/>
          </p:nvPr>
        </p:nvSpPr>
        <p:spPr>
          <a:xfrm>
            <a:off x="533400" y="334547"/>
            <a:ext cx="8229600" cy="2133600"/>
          </a:xfrm>
        </p:spPr>
        <p:txBody>
          <a:bodyPr>
            <a:normAutofit fontScale="90000"/>
            <a:scene3d>
              <a:camera prst="orthographicFront"/>
              <a:lightRig rig="soft" dir="t">
                <a:rot lat="0" lon="0" rev="10800000"/>
              </a:lightRig>
            </a:scene3d>
            <a:sp3d>
              <a:bevelT w="27940" h="12700"/>
              <a:contourClr>
                <a:srgbClr val="DDDDDD"/>
              </a:contourClr>
            </a:sp3d>
          </a:bodyPr>
          <a:lstStyle/>
          <a:p>
            <a:pPr algn="r"/>
            <a:r>
              <a:rPr lang="en-US" b="1" spc="150" dirty="0" smtClean="0">
                <a:ln w="11430"/>
                <a:solidFill>
                  <a:srgbClr val="F8F8F8"/>
                </a:solidFill>
                <a:effectLst>
                  <a:outerShdw blurRad="25400" algn="tl" rotWithShape="0">
                    <a:srgbClr val="000000">
                      <a:alpha val="43000"/>
                    </a:srgbClr>
                  </a:outerShdw>
                </a:effectLst>
              </a:rPr>
              <a:t>When Did Moon Worship Start?</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Was Moon Worship a “change” </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of Yahuah’s “times”?</a:t>
            </a:r>
            <a:br>
              <a:rPr lang="en-US" b="1" spc="150" dirty="0" smtClean="0">
                <a:ln w="11430"/>
                <a:solidFill>
                  <a:srgbClr val="F8F8F8"/>
                </a:solidFill>
                <a:effectLst>
                  <a:outerShdw blurRad="25400" algn="tl" rotWithShape="0">
                    <a:srgbClr val="000000">
                      <a:alpha val="43000"/>
                    </a:srgbClr>
                  </a:outerShdw>
                </a:effectLst>
              </a:rPr>
            </a:br>
            <a:endParaRPr lang="en-US"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203200" y="5552440"/>
            <a:ext cx="8686800" cy="699581"/>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sz="3200" b="1" dirty="0" smtClean="0">
                <a:ln w="1905"/>
                <a:solidFill>
                  <a:schemeClr val="bg1"/>
                </a:solidFill>
                <a:effectLst>
                  <a:innerShdw blurRad="69850" dist="43180" dir="5400000">
                    <a:srgbClr val="000000">
                      <a:alpha val="65000"/>
                    </a:srgbClr>
                  </a:innerShdw>
                </a:effectLst>
              </a:rPr>
              <a:t>Where did this information lead Beth to next?</a:t>
            </a:r>
            <a:endParaRPr lang="en-US" sz="3200" b="1" dirty="0">
              <a:ln w="1905"/>
              <a:solidFill>
                <a:schemeClr val="bg1"/>
              </a:solidFill>
              <a:effectLst>
                <a:innerShdw blurRad="69850" dist="43180" dir="5400000">
                  <a:srgbClr val="000000">
                    <a:alpha val="65000"/>
                  </a:srgbClr>
                </a:innerShdw>
              </a:effectLst>
            </a:endParaRPr>
          </a:p>
        </p:txBody>
      </p:sp>
      <p:pic>
        <p:nvPicPr>
          <p:cNvPr id="4098" name="Picture 2" descr="C:\Users\Rae\Desktop\other gods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4160" y="1981200"/>
            <a:ext cx="2428240" cy="27762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7239000" y="4825425"/>
            <a:ext cx="129540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Slides 38-43</a:t>
            </a:r>
            <a:endParaRPr lang="en-US" sz="1600" b="1" cap="none" spc="0" dirty="0">
              <a:ln w="1905"/>
              <a:solidFill>
                <a:srgbClr val="660033"/>
              </a:solidFill>
              <a:effectLst>
                <a:innerShdw blurRad="69850" dist="43180" dir="5400000">
                  <a:srgbClr val="000000">
                    <a:alpha val="65000"/>
                  </a:srgbClr>
                </a:innerShdw>
              </a:effectLst>
            </a:endParaRPr>
          </a:p>
        </p:txBody>
      </p:sp>
      <p:sp>
        <p:nvSpPr>
          <p:cNvPr id="8" name="Rectangle 7"/>
          <p:cNvSpPr/>
          <p:nvPr/>
        </p:nvSpPr>
        <p:spPr>
          <a:xfrm>
            <a:off x="5374640" y="4053671"/>
            <a:ext cx="21336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Slides 77-90</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00800"/>
            <a:ext cx="1161826" cy="365125"/>
          </a:xfrm>
        </p:spPr>
        <p:txBody>
          <a:bodyPr/>
          <a:lstStyle/>
          <a:p>
            <a:fld id="{2C483DBC-9F3F-4995-8876-E5EF69BB8F1F}" type="slidenum">
              <a:rPr lang="en-US" sz="1800" smtClean="0"/>
              <a:pPr/>
              <a:t>39</a:t>
            </a:fld>
            <a:endParaRPr lang="en-US" sz="1800" dirty="0"/>
          </a:p>
        </p:txBody>
      </p:sp>
      <p:sp>
        <p:nvSpPr>
          <p:cNvPr id="3" name="Content Placeholder 2"/>
          <p:cNvSpPr>
            <a:spLocks noGrp="1"/>
          </p:cNvSpPr>
          <p:nvPr>
            <p:ph idx="4294967295"/>
          </p:nvPr>
        </p:nvSpPr>
        <p:spPr>
          <a:xfrm>
            <a:off x="152400" y="1752600"/>
            <a:ext cx="3429000" cy="4800600"/>
          </a:xfrm>
          <a:noFill/>
        </p:spPr>
        <p:txBody>
          <a:bodyPr>
            <a:normAutofit/>
          </a:bodyPr>
          <a:lstStyle/>
          <a:p>
            <a:r>
              <a:rPr lang="en-US" dirty="0" smtClean="0">
                <a:latin typeface="Arial" pitchFamily="34" charset="0"/>
                <a:cs typeface="Arial" pitchFamily="34" charset="0"/>
              </a:rPr>
              <a:t>Abraham’s father, Terah, served other gods </a:t>
            </a:r>
            <a:r>
              <a:rPr lang="en-US" sz="2000" dirty="0" smtClean="0">
                <a:latin typeface="Arial" pitchFamily="34" charset="0"/>
                <a:cs typeface="Arial" pitchFamily="34" charset="0"/>
              </a:rPr>
              <a:t>(Josh 24:2).</a:t>
            </a:r>
          </a:p>
          <a:p>
            <a:r>
              <a:rPr lang="en-US" dirty="0" smtClean="0">
                <a:solidFill>
                  <a:srgbClr val="660033"/>
                </a:solidFill>
                <a:latin typeface="Arial" pitchFamily="34" charset="0"/>
                <a:cs typeface="Arial" pitchFamily="34" charset="0"/>
              </a:rPr>
              <a:t>They moved to Haran, where a temple was dedicated </a:t>
            </a:r>
            <a:br>
              <a:rPr lang="en-US" dirty="0" smtClean="0">
                <a:solidFill>
                  <a:srgbClr val="660033"/>
                </a:solidFill>
                <a:latin typeface="Arial" pitchFamily="34" charset="0"/>
                <a:cs typeface="Arial" pitchFamily="34" charset="0"/>
              </a:rPr>
            </a:br>
            <a:r>
              <a:rPr lang="en-US" dirty="0" smtClean="0">
                <a:solidFill>
                  <a:srgbClr val="660033"/>
                </a:solidFill>
                <a:latin typeface="Arial" pitchFamily="34" charset="0"/>
                <a:cs typeface="Arial" pitchFamily="34" charset="0"/>
              </a:rPr>
              <a:t>to moon worship. </a:t>
            </a:r>
          </a:p>
          <a:p>
            <a:r>
              <a:rPr lang="en-US" dirty="0" smtClean="0">
                <a:latin typeface="Arial" pitchFamily="34" charset="0"/>
                <a:cs typeface="Arial" pitchFamily="34" charset="0"/>
              </a:rPr>
              <a:t>Abraham left Haran; Laban didn’t. </a:t>
            </a:r>
          </a:p>
          <a:p>
            <a:r>
              <a:rPr lang="en-US" dirty="0" smtClean="0">
                <a:latin typeface="Arial" pitchFamily="34" charset="0"/>
                <a:cs typeface="Arial" pitchFamily="34" charset="0"/>
              </a:rPr>
              <a:t>Rachel stole Laban’s </a:t>
            </a:r>
            <a:r>
              <a:rPr lang="en-US" b="1" u="sng" dirty="0" smtClean="0">
                <a:ln>
                  <a:solidFill>
                    <a:srgbClr val="002060"/>
                  </a:solidFill>
                </a:ln>
                <a:solidFill>
                  <a:srgbClr val="00B050"/>
                </a:solidFill>
                <a:latin typeface="Arial" pitchFamily="34" charset="0"/>
                <a:cs typeface="Arial" pitchFamily="34" charset="0"/>
              </a:rPr>
              <a:t>ima</a:t>
            </a:r>
            <a:r>
              <a:rPr lang="en-US" b="1" dirty="0" smtClean="0">
                <a:ln>
                  <a:solidFill>
                    <a:srgbClr val="002060"/>
                  </a:solidFill>
                </a:ln>
                <a:solidFill>
                  <a:srgbClr val="00B050"/>
                </a:solidFill>
                <a:latin typeface="Arial" pitchFamily="34" charset="0"/>
                <a:cs typeface="Arial" pitchFamily="34" charset="0"/>
              </a:rPr>
              <a:t>g</a:t>
            </a:r>
            <a:r>
              <a:rPr lang="en-US" b="1" u="sng" dirty="0" smtClean="0">
                <a:ln>
                  <a:solidFill>
                    <a:srgbClr val="002060"/>
                  </a:solidFill>
                </a:ln>
                <a:solidFill>
                  <a:srgbClr val="00B050"/>
                </a:solidFill>
                <a:latin typeface="Arial" pitchFamily="34" charset="0"/>
                <a:cs typeface="Arial" pitchFamily="34" charset="0"/>
              </a:rPr>
              <a:t>es</a:t>
            </a:r>
            <a:r>
              <a:rPr lang="en-US" dirty="0" smtClean="0">
                <a:latin typeface="Arial" pitchFamily="34" charset="0"/>
                <a:cs typeface="Arial" pitchFamily="34" charset="0"/>
              </a:rPr>
              <a:t> </a:t>
            </a:r>
            <a:r>
              <a:rPr lang="en-US" sz="2000" dirty="0" smtClean="0">
                <a:latin typeface="Arial" pitchFamily="34" charset="0"/>
                <a:cs typeface="Arial" pitchFamily="34" charset="0"/>
              </a:rPr>
              <a:t>(Gen 31:19). </a:t>
            </a:r>
            <a:endParaRPr lang="en-US" dirty="0" smtClean="0">
              <a:latin typeface="Arial" pitchFamily="34" charset="0"/>
              <a:cs typeface="Arial" pitchFamily="34" charset="0"/>
            </a:endParaRPr>
          </a:p>
        </p:txBody>
      </p:sp>
      <p:sp>
        <p:nvSpPr>
          <p:cNvPr id="2" name="Title 1"/>
          <p:cNvSpPr>
            <a:spLocks noGrp="1"/>
          </p:cNvSpPr>
          <p:nvPr>
            <p:ph type="title" idx="4294967295"/>
          </p:nvPr>
        </p:nvSpPr>
        <p:spPr>
          <a:xfrm>
            <a:off x="152400" y="160504"/>
            <a:ext cx="8839200" cy="1371599"/>
          </a:xfrm>
        </p:spPr>
        <p:txBody>
          <a:bodyPr>
            <a:normAutofit/>
            <a:scene3d>
              <a:camera prst="orthographicFront"/>
              <a:lightRig rig="soft" dir="t">
                <a:rot lat="0" lon="0" rev="10800000"/>
              </a:lightRig>
            </a:scene3d>
            <a:sp3d>
              <a:bevelT w="27940" h="12700"/>
              <a:contourClr>
                <a:srgbClr val="DDDDDD"/>
              </a:contourClr>
            </a:sp3d>
          </a:bodyPr>
          <a:lstStyle/>
          <a:p>
            <a:pPr algn="l"/>
            <a:r>
              <a:rPr lang="en-US" b="1" spc="150" dirty="0" smtClean="0">
                <a:ln w="11430"/>
                <a:solidFill>
                  <a:srgbClr val="F8F8F8"/>
                </a:solidFill>
                <a:effectLst>
                  <a:outerShdw blurRad="25400" algn="tl" rotWithShape="0">
                    <a:srgbClr val="000000">
                      <a:alpha val="43000"/>
                    </a:srgbClr>
                  </a:outerShdw>
                </a:effectLst>
              </a:rPr>
              <a:t>  False ‘gods’ In Abraham’s Time?</a:t>
            </a:r>
            <a:br>
              <a:rPr lang="en-US" b="1" spc="150" dirty="0" smtClean="0">
                <a:ln w="11430"/>
                <a:solidFill>
                  <a:srgbClr val="F8F8F8"/>
                </a:solidFill>
                <a:effectLst>
                  <a:outerShdw blurRad="25400" algn="tl" rotWithShape="0">
                    <a:srgbClr val="000000">
                      <a:alpha val="43000"/>
                    </a:srgbClr>
                  </a:outerShdw>
                </a:effectLst>
              </a:rPr>
            </a:br>
            <a:r>
              <a:rPr lang="en-US" sz="3200" b="1" spc="150" dirty="0" smtClean="0">
                <a:ln w="11430"/>
                <a:solidFill>
                  <a:srgbClr val="0070C0"/>
                </a:solidFill>
                <a:effectLst>
                  <a:outerShdw blurRad="25400" algn="tl" rotWithShape="0">
                    <a:srgbClr val="000000">
                      <a:alpha val="43000"/>
                    </a:srgbClr>
                  </a:outerShdw>
                </a:effectLst>
              </a:rPr>
              <a:t>(“new” OT History?)</a:t>
            </a:r>
            <a:endParaRPr lang="en-US" sz="3200" b="1" spc="150" dirty="0">
              <a:ln w="11430"/>
              <a:solidFill>
                <a:srgbClr val="0070C0"/>
              </a:solidFill>
              <a:effectLst>
                <a:outerShdw blurRad="25400" algn="tl" rotWithShape="0">
                  <a:srgbClr val="000000">
                    <a:alpha val="43000"/>
                  </a:srgbClr>
                </a:outerShdw>
              </a:effectLst>
            </a:endParaRPr>
          </a:p>
        </p:txBody>
      </p:sp>
      <p:sp>
        <p:nvSpPr>
          <p:cNvPr id="5" name="Content Placeholder 2"/>
          <p:cNvSpPr txBox="1">
            <a:spLocks/>
          </p:cNvSpPr>
          <p:nvPr/>
        </p:nvSpPr>
        <p:spPr>
          <a:xfrm>
            <a:off x="3505200" y="1061976"/>
            <a:ext cx="5486400" cy="1295399"/>
          </a:xfrm>
          <a:prstGeom prst="rect">
            <a:avLst/>
          </a:prstGeom>
          <a:noFill/>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r">
              <a:lnSpc>
                <a:spcPct val="120000"/>
              </a:lnSpc>
              <a:buFont typeface="Symbol" pitchFamily="18" charset="2"/>
              <a:buNone/>
            </a:pPr>
            <a:r>
              <a:rPr lang="en-US" dirty="0" smtClean="0"/>
              <a:t>The word &lt;</a:t>
            </a:r>
            <a:r>
              <a:rPr lang="en-US" b="1" dirty="0" smtClean="0">
                <a:ln>
                  <a:solidFill>
                    <a:srgbClr val="002060"/>
                  </a:solidFill>
                </a:ln>
                <a:solidFill>
                  <a:srgbClr val="00B050"/>
                </a:solidFill>
              </a:rPr>
              <a:t>images</a:t>
            </a:r>
            <a:r>
              <a:rPr lang="en-US" dirty="0" smtClean="0"/>
              <a:t>&gt; is </a:t>
            </a:r>
            <a:r>
              <a:rPr lang="en-US" b="1" dirty="0" smtClean="0">
                <a:ln>
                  <a:solidFill>
                    <a:srgbClr val="002060"/>
                  </a:solidFill>
                </a:ln>
                <a:solidFill>
                  <a:srgbClr val="00B050"/>
                </a:solidFill>
              </a:rPr>
              <a:t>H8655</a:t>
            </a:r>
            <a:r>
              <a:rPr lang="en-US" dirty="0" smtClean="0"/>
              <a:t> </a:t>
            </a:r>
            <a:br>
              <a:rPr lang="en-US" dirty="0" smtClean="0"/>
            </a:br>
            <a:r>
              <a:rPr lang="en-US" dirty="0" smtClean="0"/>
              <a:t> </a:t>
            </a:r>
            <a:r>
              <a:rPr lang="en-US" dirty="0" err="1" smtClean="0"/>
              <a:t>teraphim</a:t>
            </a:r>
            <a:r>
              <a:rPr lang="en-US" dirty="0" smtClean="0"/>
              <a:t>; a family idol. </a:t>
            </a:r>
            <a:br>
              <a:rPr lang="en-US" dirty="0" smtClean="0"/>
            </a:br>
            <a:r>
              <a:rPr lang="en-US" dirty="0" smtClean="0"/>
              <a:t> [</a:t>
            </a:r>
            <a:r>
              <a:rPr lang="en-US" dirty="0" err="1" smtClean="0"/>
              <a:t>TERAphim</a:t>
            </a:r>
            <a:r>
              <a:rPr lang="en-US" dirty="0" smtClean="0"/>
              <a:t> = Great grandfather </a:t>
            </a:r>
            <a:r>
              <a:rPr lang="en-US" dirty="0" err="1" smtClean="0"/>
              <a:t>TERAh</a:t>
            </a:r>
            <a:r>
              <a:rPr lang="en-US" dirty="0" smtClean="0"/>
              <a:t>.] </a:t>
            </a:r>
          </a:p>
          <a:p>
            <a:pPr marL="0" indent="6350">
              <a:buFont typeface="Symbol" pitchFamily="18" charset="2"/>
              <a:buNone/>
            </a:pPr>
            <a:r>
              <a:rPr lang="en-US" sz="1000" dirty="0" smtClean="0"/>
              <a:t> </a:t>
            </a:r>
          </a:p>
        </p:txBody>
      </p:sp>
      <p:sp>
        <p:nvSpPr>
          <p:cNvPr id="7" name="Content Placeholder 2"/>
          <p:cNvSpPr txBox="1">
            <a:spLocks/>
          </p:cNvSpPr>
          <p:nvPr/>
        </p:nvSpPr>
        <p:spPr>
          <a:xfrm>
            <a:off x="3798424" y="2204976"/>
            <a:ext cx="5345576" cy="4419600"/>
          </a:xfrm>
          <a:prstGeom prst="rect">
            <a:avLst/>
          </a:prstGeom>
          <a:noFill/>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nSpc>
                <a:spcPct val="120000"/>
              </a:lnSpc>
              <a:buFont typeface="Symbol" pitchFamily="18" charset="2"/>
              <a:buNone/>
            </a:pPr>
            <a:r>
              <a:rPr lang="en-US" b="1" dirty="0" smtClean="0">
                <a:ln>
                  <a:solidFill>
                    <a:srgbClr val="002060"/>
                  </a:solidFill>
                </a:ln>
                <a:solidFill>
                  <a:srgbClr val="00B050"/>
                </a:solidFill>
              </a:rPr>
              <a:t>Laban's</a:t>
            </a:r>
            <a:r>
              <a:rPr lang="en-US" dirty="0" smtClean="0"/>
              <a:t> name (</a:t>
            </a:r>
            <a:r>
              <a:rPr lang="en-US" b="1" dirty="0" smtClean="0"/>
              <a:t>H3837</a:t>
            </a:r>
            <a:r>
              <a:rPr lang="en-US" dirty="0" smtClean="0"/>
              <a:t>) is related to </a:t>
            </a:r>
            <a:r>
              <a:rPr lang="en-US" b="1" dirty="0" err="1" smtClean="0">
                <a:ln>
                  <a:solidFill>
                    <a:srgbClr val="002060"/>
                  </a:solidFill>
                </a:ln>
                <a:solidFill>
                  <a:srgbClr val="00B050"/>
                </a:solidFill>
              </a:rPr>
              <a:t>lebanah</a:t>
            </a:r>
            <a:r>
              <a:rPr lang="en-US" dirty="0" smtClean="0"/>
              <a:t> (H3842) meaning </a:t>
            </a:r>
            <a:r>
              <a:rPr lang="en-US" b="1" dirty="0" smtClean="0">
                <a:ln>
                  <a:solidFill>
                    <a:srgbClr val="002060"/>
                  </a:solidFill>
                </a:ln>
                <a:solidFill>
                  <a:srgbClr val="00B050"/>
                </a:solidFill>
              </a:rPr>
              <a:t>whiteness</a:t>
            </a:r>
            <a:r>
              <a:rPr lang="en-US" dirty="0" smtClean="0"/>
              <a:t> (</a:t>
            </a:r>
            <a:r>
              <a:rPr lang="en-US" b="1" dirty="0" smtClean="0"/>
              <a:t>color of the moon</a:t>
            </a:r>
            <a:r>
              <a:rPr lang="en-US" dirty="0" smtClean="0"/>
              <a:t>). </a:t>
            </a:r>
            <a:br>
              <a:rPr lang="en-US" dirty="0" smtClean="0"/>
            </a:br>
            <a:r>
              <a:rPr lang="en-US" sz="800" dirty="0" smtClean="0"/>
              <a:t>  </a:t>
            </a:r>
            <a:r>
              <a:rPr lang="en-US" dirty="0" smtClean="0"/>
              <a:t/>
            </a:r>
            <a:br>
              <a:rPr lang="en-US" dirty="0" smtClean="0"/>
            </a:br>
            <a:r>
              <a:rPr lang="en-US" sz="2800" b="1" dirty="0" smtClean="0">
                <a:ln w="12700">
                  <a:solidFill>
                    <a:schemeClr val="tx2">
                      <a:satMod val="155000"/>
                    </a:schemeClr>
                  </a:solidFill>
                  <a:prstDash val="solid"/>
                </a:ln>
                <a:solidFill>
                  <a:srgbClr val="660033"/>
                </a:solidFill>
              </a:rPr>
              <a:t>Note:  </a:t>
            </a:r>
            <a:r>
              <a:rPr lang="en-US" sz="2800" b="1" dirty="0" smtClean="0">
                <a:ln w="12700">
                  <a:solidFill>
                    <a:schemeClr val="tx2">
                      <a:satMod val="155000"/>
                    </a:schemeClr>
                  </a:solidFill>
                  <a:prstDash val="solid"/>
                </a:ln>
                <a:solidFill>
                  <a:schemeClr val="bg2">
                    <a:tint val="85000"/>
                    <a:satMod val="155000"/>
                  </a:schemeClr>
                </a:solidFill>
              </a:rPr>
              <a:t>The spelling, pronunciation and </a:t>
            </a:r>
            <a:br>
              <a:rPr lang="en-US" sz="2800" b="1" dirty="0" smtClean="0">
                <a:ln w="12700">
                  <a:solidFill>
                    <a:schemeClr val="tx2">
                      <a:satMod val="155000"/>
                    </a:schemeClr>
                  </a:solidFill>
                  <a:prstDash val="solid"/>
                </a:ln>
                <a:solidFill>
                  <a:schemeClr val="bg2">
                    <a:tint val="85000"/>
                    <a:satMod val="155000"/>
                  </a:schemeClr>
                </a:solidFill>
              </a:rPr>
            </a:br>
            <a:r>
              <a:rPr lang="en-US" sz="2800" b="1" dirty="0" smtClean="0">
                <a:ln w="12700">
                  <a:solidFill>
                    <a:schemeClr val="tx2">
                      <a:satMod val="155000"/>
                    </a:schemeClr>
                  </a:solidFill>
                  <a:prstDash val="solid"/>
                </a:ln>
                <a:solidFill>
                  <a:schemeClr val="bg2">
                    <a:tint val="85000"/>
                    <a:satMod val="155000"/>
                  </a:schemeClr>
                </a:solidFill>
              </a:rPr>
              <a:t>word numbers connect Laban's name </a:t>
            </a:r>
            <a:br>
              <a:rPr lang="en-US" sz="2800" b="1" dirty="0" smtClean="0">
                <a:ln w="12700">
                  <a:solidFill>
                    <a:schemeClr val="tx2">
                      <a:satMod val="155000"/>
                    </a:schemeClr>
                  </a:solidFill>
                  <a:prstDash val="solid"/>
                </a:ln>
                <a:solidFill>
                  <a:schemeClr val="bg2">
                    <a:tint val="85000"/>
                    <a:satMod val="155000"/>
                  </a:schemeClr>
                </a:solidFill>
              </a:rPr>
            </a:br>
            <a:r>
              <a:rPr lang="en-US" sz="2800" b="1" dirty="0" smtClean="0">
                <a:ln w="12700">
                  <a:solidFill>
                    <a:schemeClr val="tx2">
                      <a:satMod val="155000"/>
                    </a:schemeClr>
                  </a:solidFill>
                  <a:prstDash val="solid"/>
                </a:ln>
                <a:solidFill>
                  <a:schemeClr val="bg2">
                    <a:tint val="85000"/>
                    <a:satMod val="155000"/>
                  </a:schemeClr>
                </a:solidFill>
              </a:rPr>
              <a:t>to the moon. </a:t>
            </a:r>
          </a:p>
          <a:p>
            <a:pPr marL="0" indent="6350">
              <a:buFont typeface="Symbol" pitchFamily="18" charset="2"/>
              <a:buNone/>
            </a:pPr>
            <a:r>
              <a:rPr lang="en-US" sz="1200" dirty="0" smtClean="0"/>
              <a:t> </a:t>
            </a:r>
          </a:p>
          <a:p>
            <a:pPr marL="0" indent="6350">
              <a:lnSpc>
                <a:spcPct val="120000"/>
              </a:lnSpc>
              <a:buFont typeface="Symbol" pitchFamily="18" charset="2"/>
              <a:buNone/>
            </a:pPr>
            <a:r>
              <a:rPr lang="en-US" b="1" dirty="0" err="1" smtClean="0">
                <a:solidFill>
                  <a:srgbClr val="660033"/>
                </a:solidFill>
              </a:rPr>
              <a:t>Terah’s</a:t>
            </a:r>
            <a:r>
              <a:rPr lang="en-US" b="1" dirty="0" smtClean="0">
                <a:solidFill>
                  <a:srgbClr val="660033"/>
                </a:solidFill>
              </a:rPr>
              <a:t> business of manufacturing idols would have been passed down through several generations, thus creating a line of precious </a:t>
            </a:r>
            <a:br>
              <a:rPr lang="en-US" b="1" dirty="0" smtClean="0">
                <a:solidFill>
                  <a:srgbClr val="660033"/>
                </a:solidFill>
              </a:rPr>
            </a:br>
            <a:r>
              <a:rPr lang="en-US" b="1" dirty="0" smtClean="0">
                <a:solidFill>
                  <a:srgbClr val="660033"/>
                </a:solidFill>
              </a:rPr>
              <a:t>family idols that Rachel stole.  </a:t>
            </a:r>
            <a:r>
              <a:rPr lang="en-US" b="1" dirty="0" smtClean="0"/>
              <a:t/>
            </a:r>
            <a:br>
              <a:rPr lang="en-US" b="1" dirty="0" smtClean="0"/>
            </a:br>
            <a:r>
              <a:rPr lang="en-US" b="1" dirty="0" smtClean="0"/>
              <a:t>Joshua referred to these family idols as the </a:t>
            </a:r>
            <a:br>
              <a:rPr lang="en-US" b="1" dirty="0" smtClean="0"/>
            </a:br>
            <a:r>
              <a:rPr lang="en-US" b="1" dirty="0" smtClean="0"/>
              <a:t>“god</a:t>
            </a:r>
            <a:r>
              <a:rPr lang="en-US" b="1" u="sng" dirty="0" smtClean="0">
                <a:solidFill>
                  <a:srgbClr val="660033"/>
                </a:solidFill>
              </a:rPr>
              <a:t>s</a:t>
            </a:r>
            <a:r>
              <a:rPr lang="en-US" b="1" dirty="0" smtClean="0"/>
              <a:t> of their fathers” which were directly </a:t>
            </a:r>
            <a:br>
              <a:rPr lang="en-US" b="1" dirty="0" smtClean="0"/>
            </a:br>
            <a:r>
              <a:rPr lang="en-US" b="1" dirty="0" smtClean="0"/>
              <a:t>related to the moon worship of Babylon (as also noted in the names of Terah &amp; Laban [</a:t>
            </a:r>
            <a:r>
              <a:rPr lang="en-US" b="1" dirty="0" err="1"/>
              <a:t>l</a:t>
            </a:r>
            <a:r>
              <a:rPr lang="en-US" b="1" dirty="0" err="1" smtClean="0"/>
              <a:t>ebanah</a:t>
            </a:r>
            <a:r>
              <a:rPr lang="en-US" b="1" dirty="0" smtClean="0"/>
              <a:t>]).</a:t>
            </a:r>
          </a:p>
        </p:txBody>
      </p:sp>
      <p:sp>
        <p:nvSpPr>
          <p:cNvPr id="8" name="Rectangle 7"/>
          <p:cNvSpPr/>
          <p:nvPr/>
        </p:nvSpPr>
        <p:spPr>
          <a:xfrm>
            <a:off x="340360" y="6259285"/>
            <a:ext cx="2971800" cy="400110"/>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2000" b="1" cap="none" spc="0" dirty="0" smtClean="0">
                <a:ln w="1905"/>
                <a:solidFill>
                  <a:srgbClr val="660033"/>
                </a:solidFill>
                <a:effectLst>
                  <a:innerShdw blurRad="69850" dist="43180" dir="5400000">
                    <a:srgbClr val="000000">
                      <a:alpha val="65000"/>
                    </a:srgbClr>
                  </a:innerShdw>
                </a:effectLst>
              </a:rPr>
              <a:t>Moon #8:  Slides 44-60</a:t>
            </a:r>
            <a:endParaRPr lang="en-US" sz="20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483DBC-9F3F-4995-8876-E5EF69BB8F1F}" type="slidenum">
              <a:rPr lang="en-US" smtClean="0"/>
              <a:pPr/>
              <a:t>4</a:t>
            </a:fld>
            <a:endParaRPr lang="en-US" dirty="0"/>
          </a:p>
        </p:txBody>
      </p:sp>
      <p:sp>
        <p:nvSpPr>
          <p:cNvPr id="3" name="Slide Number Placeholder 3"/>
          <p:cNvSpPr txBox="1">
            <a:spLocks/>
          </p:cNvSpPr>
          <p:nvPr/>
        </p:nvSpPr>
        <p:spPr>
          <a:xfrm>
            <a:off x="3991088" y="6477000"/>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483DBC-9F3F-4995-8876-E5EF69BB8F1F}" type="slidenum">
              <a:rPr lang="en-US" sz="1800" smtClean="0">
                <a:solidFill>
                  <a:schemeClr val="accent6">
                    <a:lumMod val="20000"/>
                    <a:lumOff val="80000"/>
                  </a:schemeClr>
                </a:solidFill>
              </a:rPr>
              <a:pPr/>
              <a:t>4</a:t>
            </a:fld>
            <a:endParaRPr lang="en-US" sz="1800" dirty="0">
              <a:solidFill>
                <a:schemeClr val="accent6">
                  <a:lumMod val="20000"/>
                  <a:lumOff val="80000"/>
                </a:schemeClr>
              </a:solidFill>
            </a:endParaRPr>
          </a:p>
        </p:txBody>
      </p:sp>
    </p:spTree>
    <p:extLst>
      <p:ext uri="{BB962C8B-B14F-4D97-AF65-F5344CB8AC3E}">
        <p14:creationId xmlns:p14="http://schemas.microsoft.com/office/powerpoint/2010/main" val="878989577"/>
      </p:ext>
    </p:extLst>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52728"/>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Names of these ‘no gods’ </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Have Changed Over Time</a:t>
            </a:r>
            <a:endParaRPr lang="en-US" b="1" spc="150" dirty="0">
              <a:ln w="11430"/>
              <a:solidFill>
                <a:srgbClr val="F8F8F8"/>
              </a:solidFill>
              <a:effectLst>
                <a:outerShdw blurRad="25400" algn="tl" rotWithShape="0">
                  <a:srgbClr val="000000">
                    <a:alpha val="43000"/>
                  </a:srgbClr>
                </a:outerShdw>
              </a:effectLst>
            </a:endParaRPr>
          </a:p>
        </p:txBody>
      </p:sp>
      <p:sp>
        <p:nvSpPr>
          <p:cNvPr id="5" name="Slide Number Placeholder 4"/>
          <p:cNvSpPr>
            <a:spLocks noGrp="1"/>
          </p:cNvSpPr>
          <p:nvPr>
            <p:ph type="sldNum" sz="quarter" idx="12"/>
          </p:nvPr>
        </p:nvSpPr>
        <p:spPr/>
        <p:txBody>
          <a:bodyPr/>
          <a:lstStyle/>
          <a:p>
            <a:fld id="{2C483DBC-9F3F-4995-8876-E5EF69BB8F1F}" type="slidenum">
              <a:rPr lang="en-US" sz="1800" smtClean="0"/>
              <a:pPr/>
              <a:t>40</a:t>
            </a:fld>
            <a:endParaRPr lang="en-US" sz="1800"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927722377"/>
              </p:ext>
            </p:extLst>
          </p:nvPr>
        </p:nvGraphicFramePr>
        <p:xfrm>
          <a:off x="685800" y="1666189"/>
          <a:ext cx="7848600" cy="4267200"/>
        </p:xfrm>
        <a:graphic>
          <a:graphicData uri="http://schemas.openxmlformats.org/drawingml/2006/table">
            <a:tbl>
              <a:tblPr firstRow="1" bandRow="1">
                <a:tableStyleId>{5C22544A-7EE6-4342-B048-85BDC9FD1C3A}</a:tableStyleId>
              </a:tblPr>
              <a:tblGrid>
                <a:gridCol w="1447800"/>
                <a:gridCol w="2057400"/>
                <a:gridCol w="2133600"/>
                <a:gridCol w="2209800"/>
              </a:tblGrid>
              <a:tr h="619125">
                <a:tc>
                  <a:txBody>
                    <a:bodyPr/>
                    <a:lstStyle/>
                    <a:p>
                      <a:pPr algn="ctr"/>
                      <a:r>
                        <a:rPr lang="en-US" sz="2400" dirty="0" smtClean="0">
                          <a:solidFill>
                            <a:srgbClr val="FFFF00"/>
                          </a:solidFill>
                        </a:rPr>
                        <a:t>Culture</a:t>
                      </a:r>
                      <a:endParaRPr lang="en-US" sz="2400" dirty="0">
                        <a:solidFill>
                          <a:srgbClr val="FFFF00"/>
                        </a:solidFill>
                      </a:endParaRPr>
                    </a:p>
                  </a:txBody>
                  <a:tcPr>
                    <a:cell3D prstMaterial="dkEdge">
                      <a:bevel w="77470" h="12700" prst="softRound"/>
                      <a:lightRig rig="flood" dir="t"/>
                    </a:cell3D>
                  </a:tcPr>
                </a:tc>
                <a:tc>
                  <a:txBody>
                    <a:bodyPr/>
                    <a:lstStyle/>
                    <a:p>
                      <a:pPr algn="ctr"/>
                      <a:r>
                        <a:rPr lang="en-US" sz="2400" dirty="0" smtClean="0">
                          <a:solidFill>
                            <a:srgbClr val="FFFF00"/>
                          </a:solidFill>
                        </a:rPr>
                        <a:t>Nimrod </a:t>
                      </a:r>
                    </a:p>
                    <a:p>
                      <a:pPr algn="ctr"/>
                      <a:r>
                        <a:rPr lang="en-US" sz="2000" dirty="0" smtClean="0">
                          <a:solidFill>
                            <a:srgbClr val="FFFF00"/>
                          </a:solidFill>
                        </a:rPr>
                        <a:t>(lord of heaven)</a:t>
                      </a:r>
                      <a:endParaRPr lang="en-US" sz="2000" dirty="0">
                        <a:solidFill>
                          <a:srgbClr val="FFFF00"/>
                        </a:solidFill>
                      </a:endParaRPr>
                    </a:p>
                  </a:txBody>
                  <a:tcPr>
                    <a:cell3D prstMaterial="dkEdge">
                      <a:bevel w="77470" h="12700" prst="softRound"/>
                      <a:lightRig rig="flood" dir="t"/>
                    </a:cell3D>
                  </a:tcPr>
                </a:tc>
                <a:tc>
                  <a:txBody>
                    <a:bodyPr/>
                    <a:lstStyle/>
                    <a:p>
                      <a:pPr algn="ctr"/>
                      <a:r>
                        <a:rPr lang="en-US" sz="2400" dirty="0" err="1" smtClean="0">
                          <a:solidFill>
                            <a:srgbClr val="FFFF00"/>
                          </a:solidFill>
                        </a:rPr>
                        <a:t>Semiramis</a:t>
                      </a:r>
                      <a:endParaRPr lang="en-US" sz="2400" dirty="0" smtClean="0">
                        <a:solidFill>
                          <a:srgbClr val="FFFF00"/>
                        </a:solidFill>
                      </a:endParaRPr>
                    </a:p>
                    <a:p>
                      <a:pPr algn="ctr"/>
                      <a:r>
                        <a:rPr lang="en-US" sz="2000" dirty="0" smtClean="0">
                          <a:solidFill>
                            <a:srgbClr val="FFFF00"/>
                          </a:solidFill>
                        </a:rPr>
                        <a:t>(queen of heaven)</a:t>
                      </a:r>
                      <a:endParaRPr lang="en-US" sz="2000" dirty="0">
                        <a:solidFill>
                          <a:srgbClr val="FFFF00"/>
                        </a:solidFill>
                      </a:endParaRPr>
                    </a:p>
                  </a:txBody>
                  <a:tcPr>
                    <a:cell3D prstMaterial="dkEdge">
                      <a:bevel w="77470" h="12700" prst="softRound"/>
                      <a:lightRig rig="flood" dir="t"/>
                    </a:cell3D>
                  </a:tcPr>
                </a:tc>
                <a:tc>
                  <a:txBody>
                    <a:bodyPr/>
                    <a:lstStyle/>
                    <a:p>
                      <a:pPr algn="ctr"/>
                      <a:r>
                        <a:rPr lang="en-US" sz="2400" dirty="0" smtClean="0">
                          <a:solidFill>
                            <a:srgbClr val="FFFF00"/>
                          </a:solidFill>
                        </a:rPr>
                        <a:t>Tammuz</a:t>
                      </a:r>
                      <a:r>
                        <a:rPr lang="en-US" sz="2400" baseline="0" dirty="0" smtClean="0">
                          <a:solidFill>
                            <a:srgbClr val="FFFF00"/>
                          </a:solidFill>
                        </a:rPr>
                        <a:t> – Son</a:t>
                      </a:r>
                    </a:p>
                    <a:p>
                      <a:pPr algn="ctr"/>
                      <a:r>
                        <a:rPr lang="en-US" sz="2000" baseline="0" dirty="0" smtClean="0">
                          <a:solidFill>
                            <a:srgbClr val="FFFF00"/>
                          </a:solidFill>
                        </a:rPr>
                        <a:t>(false messiah)</a:t>
                      </a:r>
                      <a:endParaRPr lang="en-US" sz="2000" dirty="0">
                        <a:solidFill>
                          <a:srgbClr val="FFFF00"/>
                        </a:solidFill>
                      </a:endParaRPr>
                    </a:p>
                  </a:txBody>
                  <a:tcPr>
                    <a:cell3D prstMaterial="dkEdge">
                      <a:bevel w="77470" h="12700" prst="softRound"/>
                      <a:lightRig rig="flood" dir="t"/>
                    </a:cell3D>
                  </a:tcPr>
                </a:tc>
              </a:tr>
              <a:tr h="426720">
                <a:tc>
                  <a:txBody>
                    <a:bodyPr/>
                    <a:lstStyle/>
                    <a:p>
                      <a:pPr algn="ctr"/>
                      <a:r>
                        <a:rPr lang="en-US" sz="2400" b="1" dirty="0" smtClean="0"/>
                        <a:t>Israel</a:t>
                      </a:r>
                    </a:p>
                  </a:txBody>
                  <a:tcPr>
                    <a:cell3D prstMaterial="dkEdge">
                      <a:bevel w="77470" h="12700" prst="softRound"/>
                      <a:lightRig rig="flood" dir="t"/>
                    </a:cell3D>
                  </a:tcPr>
                </a:tc>
                <a:tc>
                  <a:txBody>
                    <a:bodyPr/>
                    <a:lstStyle/>
                    <a:p>
                      <a:pPr algn="ctr"/>
                      <a:r>
                        <a:rPr lang="en-US" sz="2400" b="1" dirty="0" smtClean="0"/>
                        <a:t>Baal</a:t>
                      </a:r>
                      <a:endParaRPr lang="en-US" sz="2400" b="1" dirty="0"/>
                    </a:p>
                  </a:txBody>
                  <a:tcPr>
                    <a:cell3D prstMaterial="dkEdge">
                      <a:bevel w="77470" h="12700" prst="softRound"/>
                      <a:lightRig rig="flood" dir="t"/>
                    </a:cell3D>
                  </a:tcPr>
                </a:tc>
                <a:tc>
                  <a:txBody>
                    <a:bodyPr/>
                    <a:lstStyle/>
                    <a:p>
                      <a:pPr algn="ctr"/>
                      <a:r>
                        <a:rPr lang="en-US" sz="2400" b="1" dirty="0" smtClean="0"/>
                        <a:t>Ashtoreth</a:t>
                      </a:r>
                      <a:endParaRPr lang="en-US" sz="2400" b="1" dirty="0"/>
                    </a:p>
                  </a:txBody>
                  <a:tcPr>
                    <a:cell3D prstMaterial="dkEdge">
                      <a:bevel w="77470" h="12700" prst="softRound"/>
                      <a:lightRig rig="flood" dir="t"/>
                    </a:cell3D>
                  </a:tcPr>
                </a:tc>
                <a:tc>
                  <a:txBody>
                    <a:bodyPr/>
                    <a:lstStyle/>
                    <a:p>
                      <a:pPr algn="ctr"/>
                      <a:r>
                        <a:rPr lang="en-US" sz="2400" b="1" dirty="0" smtClean="0"/>
                        <a:t>Tammuz</a:t>
                      </a:r>
                      <a:endParaRPr lang="en-US" sz="2400" b="1" dirty="0"/>
                    </a:p>
                  </a:txBody>
                  <a:tcPr>
                    <a:cell3D prstMaterial="dkEdge">
                      <a:bevel w="77470" h="12700" prst="softRound"/>
                      <a:lightRig rig="flood" dir="t"/>
                    </a:cell3D>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Phoenicia</a:t>
                      </a:r>
                    </a:p>
                  </a:txBody>
                  <a:tcPr>
                    <a:cell3D prstMaterial="dkEdge">
                      <a:bevel w="77470" h="12700" prst="softRound"/>
                      <a:lightRig rig="flood" dir="t"/>
                    </a:cell3D>
                  </a:tcPr>
                </a:tc>
                <a:tc>
                  <a:txBody>
                    <a:bodyPr/>
                    <a:lstStyle/>
                    <a:p>
                      <a:pPr algn="ctr"/>
                      <a:r>
                        <a:rPr lang="en-US" sz="2400" dirty="0" smtClean="0"/>
                        <a:t>El</a:t>
                      </a:r>
                      <a:endParaRPr lang="en-US" sz="2400" dirty="0"/>
                    </a:p>
                  </a:txBody>
                  <a:tcPr>
                    <a:cell3D prstMaterial="dkEdge">
                      <a:bevel w="77470" h="12700" prst="softRound"/>
                      <a:lightRig rig="flood" dir="t"/>
                    </a:cell3D>
                  </a:tcPr>
                </a:tc>
                <a:tc>
                  <a:txBody>
                    <a:bodyPr/>
                    <a:lstStyle/>
                    <a:p>
                      <a:pPr algn="ctr"/>
                      <a:r>
                        <a:rPr lang="en-US" sz="2400" dirty="0" smtClean="0"/>
                        <a:t>Astarte</a:t>
                      </a:r>
                      <a:endParaRPr lang="en-US" sz="2400" dirty="0"/>
                    </a:p>
                  </a:txBody>
                  <a:tcPr>
                    <a:cell3D prstMaterial="dkEdge">
                      <a:bevel w="77470" h="12700" prst="softRound"/>
                      <a:lightRig rig="flood" dir="t"/>
                    </a:cell3D>
                  </a:tcPr>
                </a:tc>
                <a:tc>
                  <a:txBody>
                    <a:bodyPr/>
                    <a:lstStyle/>
                    <a:p>
                      <a:pPr algn="ctr"/>
                      <a:r>
                        <a:rPr lang="en-US" sz="2400" dirty="0" smtClean="0"/>
                        <a:t>Bacchus</a:t>
                      </a:r>
                      <a:endParaRPr lang="en-US" sz="2400" dirty="0"/>
                    </a:p>
                  </a:txBody>
                  <a:tcPr>
                    <a:cell3D prstMaterial="dkEdge">
                      <a:bevel w="77470" h="12700" prst="softRound"/>
                      <a:lightRig rig="flood" dir="t"/>
                    </a:cell3D>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Babylon</a:t>
                      </a:r>
                    </a:p>
                  </a:txBody>
                  <a:tcPr>
                    <a:cell3D prstMaterial="dkEdge">
                      <a:bevel w="77470" h="12700" prst="softRound"/>
                      <a:lightRig rig="flood" dir="t"/>
                    </a:cell3D>
                  </a:tcPr>
                </a:tc>
                <a:tc>
                  <a:txBody>
                    <a:bodyPr/>
                    <a:lstStyle/>
                    <a:p>
                      <a:pPr algn="ctr"/>
                      <a:r>
                        <a:rPr lang="en-US" sz="2400" dirty="0" err="1" smtClean="0"/>
                        <a:t>Belus</a:t>
                      </a:r>
                      <a:endParaRPr lang="en-US" sz="2400" dirty="0"/>
                    </a:p>
                  </a:txBody>
                  <a:tcPr>
                    <a:cell3D prstMaterial="dkEdge">
                      <a:bevel w="77470" h="12700" prst="softRound"/>
                      <a:lightRig rig="flood" dir="t"/>
                    </a:cell3D>
                  </a:tcPr>
                </a:tc>
                <a:tc>
                  <a:txBody>
                    <a:bodyPr/>
                    <a:lstStyle/>
                    <a:p>
                      <a:pPr algn="ctr"/>
                      <a:r>
                        <a:rPr lang="en-US" sz="2400" dirty="0" smtClean="0"/>
                        <a:t>Rhea,</a:t>
                      </a:r>
                      <a:r>
                        <a:rPr lang="en-US" sz="2400" baseline="0" dirty="0" smtClean="0"/>
                        <a:t> Ishtar</a:t>
                      </a:r>
                      <a:endParaRPr lang="en-US" sz="2400" dirty="0"/>
                    </a:p>
                  </a:txBody>
                  <a:tcPr>
                    <a:cell3D prstMaterial="dkEdge">
                      <a:bevel w="77470" h="12700" prst="softRound"/>
                      <a:lightRig rig="flood" dir="t"/>
                    </a:cell3D>
                  </a:tcPr>
                </a:tc>
                <a:tc>
                  <a:txBody>
                    <a:bodyPr/>
                    <a:lstStyle/>
                    <a:p>
                      <a:pPr algn="ctr"/>
                      <a:r>
                        <a:rPr lang="en-US" sz="2400" dirty="0" smtClean="0"/>
                        <a:t>Tammuz</a:t>
                      </a:r>
                      <a:endParaRPr lang="en-US" sz="2400" dirty="0"/>
                    </a:p>
                  </a:txBody>
                  <a:tcPr>
                    <a:cell3D prstMaterial="dkEdge">
                      <a:bevel w="77470" h="12700" prst="softRound"/>
                      <a:lightRig rig="flood" dir="t"/>
                    </a:cell3D>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Assyria</a:t>
                      </a:r>
                    </a:p>
                  </a:txBody>
                  <a:tcPr>
                    <a:cell3D prstMaterial="dkEdge">
                      <a:bevel w="77470" h="12700" prst="softRound"/>
                      <a:lightRig rig="flood" dir="t"/>
                    </a:cell3D>
                  </a:tcPr>
                </a:tc>
                <a:tc>
                  <a:txBody>
                    <a:bodyPr/>
                    <a:lstStyle/>
                    <a:p>
                      <a:pPr algn="ctr"/>
                      <a:r>
                        <a:rPr lang="en-US" sz="2400" dirty="0" err="1" smtClean="0"/>
                        <a:t>Ninus</a:t>
                      </a:r>
                      <a:endParaRPr lang="en-US" sz="2400" dirty="0"/>
                    </a:p>
                  </a:txBody>
                  <a:tcPr>
                    <a:cell3D prstMaterial="dkEdge">
                      <a:bevel w="77470" h="12700" prst="softRound"/>
                      <a:lightRig rig="flood" dir="t"/>
                    </a:cell3D>
                  </a:tcPr>
                </a:tc>
                <a:tc>
                  <a:txBody>
                    <a:bodyPr/>
                    <a:lstStyle/>
                    <a:p>
                      <a:pPr algn="ctr"/>
                      <a:r>
                        <a:rPr lang="en-US" sz="2400" dirty="0" err="1" smtClean="0"/>
                        <a:t>Beltis</a:t>
                      </a:r>
                      <a:endParaRPr lang="en-US" sz="2400" dirty="0"/>
                    </a:p>
                  </a:txBody>
                  <a:tcPr>
                    <a:cell3D prstMaterial="dkEdge">
                      <a:bevel w="77470" h="12700" prst="softRound"/>
                      <a:lightRig rig="flood" dir="t"/>
                    </a:cell3D>
                  </a:tcPr>
                </a:tc>
                <a:tc>
                  <a:txBody>
                    <a:bodyPr/>
                    <a:lstStyle/>
                    <a:p>
                      <a:pPr algn="ctr"/>
                      <a:r>
                        <a:rPr lang="en-US" sz="2400" dirty="0" smtClean="0"/>
                        <a:t>Hercules</a:t>
                      </a:r>
                      <a:endParaRPr lang="en-US" sz="2400" dirty="0"/>
                    </a:p>
                  </a:txBody>
                  <a:tcPr>
                    <a:cell3D prstMaterial="dkEdge">
                      <a:bevel w="77470" h="12700" prst="softRound"/>
                      <a:lightRig rig="flood" dir="t"/>
                    </a:cell3D>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Greece</a:t>
                      </a:r>
                    </a:p>
                  </a:txBody>
                  <a:tcPr>
                    <a:cell3D prstMaterial="dkEdge">
                      <a:bevel w="77470" h="12700" prst="softRound"/>
                      <a:lightRig rig="flood" dir="t"/>
                    </a:cell3D>
                  </a:tcPr>
                </a:tc>
                <a:tc>
                  <a:txBody>
                    <a:bodyPr/>
                    <a:lstStyle/>
                    <a:p>
                      <a:pPr algn="ctr"/>
                      <a:r>
                        <a:rPr lang="en-US" sz="2400" dirty="0" smtClean="0"/>
                        <a:t>Zeus</a:t>
                      </a:r>
                      <a:endParaRPr lang="en-US" sz="2400" dirty="0"/>
                    </a:p>
                  </a:txBody>
                  <a:tcPr>
                    <a:cell3D prstMaterial="dkEdge">
                      <a:bevel w="77470" h="12700" prst="softRound"/>
                      <a:lightRig rig="flood" dir="t"/>
                    </a:cell3D>
                  </a:tcPr>
                </a:tc>
                <a:tc>
                  <a:txBody>
                    <a:bodyPr/>
                    <a:lstStyle/>
                    <a:p>
                      <a:pPr algn="ctr"/>
                      <a:r>
                        <a:rPr lang="en-US" sz="2400" dirty="0" smtClean="0"/>
                        <a:t>Aphrodite</a:t>
                      </a:r>
                      <a:endParaRPr lang="en-US" sz="2400" dirty="0"/>
                    </a:p>
                  </a:txBody>
                  <a:tcPr>
                    <a:cell3D prstMaterial="dkEdge">
                      <a:bevel w="77470" h="12700" prst="softRound"/>
                      <a:lightRig rig="flood" dir="t"/>
                    </a:cell3D>
                  </a:tcPr>
                </a:tc>
                <a:tc>
                  <a:txBody>
                    <a:bodyPr/>
                    <a:lstStyle/>
                    <a:p>
                      <a:pPr algn="ctr"/>
                      <a:r>
                        <a:rPr lang="en-US" sz="2400" dirty="0" smtClean="0"/>
                        <a:t>Dionysius</a:t>
                      </a:r>
                      <a:endParaRPr lang="en-US" sz="2400" dirty="0"/>
                    </a:p>
                  </a:txBody>
                  <a:tcPr>
                    <a:cell3D prstMaterial="dkEdge">
                      <a:bevel w="77470" h="12700" prst="softRound"/>
                      <a:lightRig rig="flood" dir="t"/>
                    </a:cell3D>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Rome</a:t>
                      </a:r>
                    </a:p>
                  </a:txBody>
                  <a:tcPr>
                    <a:cell3D prstMaterial="dkEdge">
                      <a:bevel w="77470" h="12700" prst="softRound"/>
                      <a:lightRig rig="flood" dir="t"/>
                    </a:cell3D>
                  </a:tcPr>
                </a:tc>
                <a:tc>
                  <a:txBody>
                    <a:bodyPr/>
                    <a:lstStyle/>
                    <a:p>
                      <a:pPr algn="ctr"/>
                      <a:r>
                        <a:rPr lang="en-US" sz="2400" dirty="0" smtClean="0"/>
                        <a:t>Jupiter</a:t>
                      </a:r>
                      <a:endParaRPr lang="en-US" sz="2400" dirty="0"/>
                    </a:p>
                  </a:txBody>
                  <a:tcPr>
                    <a:cell3D prstMaterial="dkEdge">
                      <a:bevel w="77470" h="12700" prst="softRound"/>
                      <a:lightRig rig="flood" dir="t"/>
                    </a:cell3D>
                  </a:tcPr>
                </a:tc>
                <a:tc>
                  <a:txBody>
                    <a:bodyPr/>
                    <a:lstStyle/>
                    <a:p>
                      <a:pPr algn="ctr"/>
                      <a:r>
                        <a:rPr lang="en-US" sz="2400" dirty="0" smtClean="0"/>
                        <a:t>Cybele, Diana</a:t>
                      </a:r>
                      <a:endParaRPr lang="en-US" sz="2400" dirty="0"/>
                    </a:p>
                  </a:txBody>
                  <a:tcPr>
                    <a:cell3D prstMaterial="dkEdge">
                      <a:bevel w="77470" h="12700" prst="softRound"/>
                      <a:lightRig rig="flood" dir="t"/>
                    </a:cell3D>
                  </a:tcPr>
                </a:tc>
                <a:tc>
                  <a:txBody>
                    <a:bodyPr/>
                    <a:lstStyle/>
                    <a:p>
                      <a:pPr algn="ctr"/>
                      <a:r>
                        <a:rPr lang="en-US" sz="2400" dirty="0" err="1" smtClean="0"/>
                        <a:t>Attis</a:t>
                      </a:r>
                      <a:endParaRPr lang="en-US" sz="2400" dirty="0"/>
                    </a:p>
                  </a:txBody>
                  <a:tcPr>
                    <a:cell3D prstMaterial="dkEdge">
                      <a:bevel w="77470" h="12700" prst="softRound"/>
                      <a:lightRig rig="flood" dir="t"/>
                    </a:cell3D>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Egypt</a:t>
                      </a:r>
                    </a:p>
                  </a:txBody>
                  <a:tcPr>
                    <a:cell3D prstMaterial="dkEdge">
                      <a:bevel w="77470" h="12700" prst="softRound"/>
                      <a:lightRig rig="flood" dir="t"/>
                    </a:cell3D>
                  </a:tcPr>
                </a:tc>
                <a:tc>
                  <a:txBody>
                    <a:bodyPr/>
                    <a:lstStyle/>
                    <a:p>
                      <a:pPr algn="ctr"/>
                      <a:r>
                        <a:rPr lang="en-US" sz="2400" dirty="0" smtClean="0"/>
                        <a:t>Ra</a:t>
                      </a:r>
                      <a:endParaRPr lang="en-US" sz="2400" dirty="0"/>
                    </a:p>
                  </a:txBody>
                  <a:tcPr>
                    <a:cell3D prstMaterial="dkEdge">
                      <a:bevel w="77470" h="12700" prst="softRound"/>
                      <a:lightRig rig="flood" dir="t"/>
                    </a:cell3D>
                  </a:tcPr>
                </a:tc>
                <a:tc>
                  <a:txBody>
                    <a:bodyPr/>
                    <a:lstStyle/>
                    <a:p>
                      <a:pPr algn="ctr"/>
                      <a:r>
                        <a:rPr lang="en-US" sz="2400" dirty="0" smtClean="0"/>
                        <a:t>Isis, </a:t>
                      </a:r>
                      <a:r>
                        <a:rPr lang="en-US" sz="2400" dirty="0" err="1" smtClean="0"/>
                        <a:t>Hathor</a:t>
                      </a:r>
                      <a:endParaRPr lang="en-US" sz="2400" dirty="0"/>
                    </a:p>
                  </a:txBody>
                  <a:tcPr>
                    <a:cell3D prstMaterial="dkEdge">
                      <a:bevel w="77470" h="12700" prst="softRound"/>
                      <a:lightRig rig="flood" dir="t"/>
                    </a:cell3D>
                  </a:tcPr>
                </a:tc>
                <a:tc>
                  <a:txBody>
                    <a:bodyPr/>
                    <a:lstStyle/>
                    <a:p>
                      <a:pPr algn="ctr"/>
                      <a:r>
                        <a:rPr lang="en-US" sz="2400" dirty="0" smtClean="0"/>
                        <a:t>Osiris, Horus</a:t>
                      </a:r>
                      <a:endParaRPr lang="en-US" sz="2400" dirty="0"/>
                    </a:p>
                  </a:txBody>
                  <a:tcPr>
                    <a:cell3D prstMaterial="dkEdge">
                      <a:bevel w="77470" h="12700" prst="softRound"/>
                      <a:lightRig rig="flood" dir="t"/>
                    </a:cell3D>
                  </a:tcPr>
                </a:tc>
              </a:tr>
            </a:tbl>
          </a:graphicData>
        </a:graphic>
      </p:graphicFrame>
      <p:sp>
        <p:nvSpPr>
          <p:cNvPr id="7" name="Rectangle 6"/>
          <p:cNvSpPr/>
          <p:nvPr/>
        </p:nvSpPr>
        <p:spPr>
          <a:xfrm>
            <a:off x="5486400" y="6076890"/>
            <a:ext cx="2971800" cy="400110"/>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2000" b="1" cap="none" spc="0" dirty="0" smtClean="0">
                <a:ln w="1905"/>
                <a:solidFill>
                  <a:srgbClr val="660033"/>
                </a:solidFill>
                <a:effectLst>
                  <a:innerShdw blurRad="69850" dist="43180" dir="5400000">
                    <a:srgbClr val="000000">
                      <a:alpha val="65000"/>
                    </a:srgbClr>
                  </a:innerShdw>
                </a:effectLst>
              </a:rPr>
              <a:t>Moon #8:  Slides 66-76</a:t>
            </a:r>
            <a:endParaRPr lang="en-US" sz="20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41</a:t>
            </a:fld>
            <a:endParaRPr lang="en-US" sz="1800" dirty="0"/>
          </a:p>
        </p:txBody>
      </p:sp>
      <p:sp>
        <p:nvSpPr>
          <p:cNvPr id="3" name="Content Placeholder 2"/>
          <p:cNvSpPr>
            <a:spLocks noGrp="1"/>
          </p:cNvSpPr>
          <p:nvPr>
            <p:ph idx="4294967295"/>
          </p:nvPr>
        </p:nvSpPr>
        <p:spPr>
          <a:xfrm>
            <a:off x="228600" y="1066800"/>
            <a:ext cx="8686800" cy="5715000"/>
          </a:xfrm>
        </p:spPr>
        <p:txBody>
          <a:bodyPr>
            <a:normAutofit fontScale="62500" lnSpcReduction="20000"/>
          </a:bodyPr>
          <a:lstStyle/>
          <a:p>
            <a:pPr marL="0" indent="3175" algn="ctr">
              <a:buNone/>
            </a:pPr>
            <a:r>
              <a:rPr lang="en-US" sz="3300" b="1" dirty="0" smtClean="0">
                <a:solidFill>
                  <a:srgbClr val="FFFF00"/>
                </a:solidFill>
                <a:effectLst>
                  <a:glow rad="127000">
                    <a:schemeClr val="tx1"/>
                  </a:glow>
                </a:effectLst>
                <a:latin typeface="Aharoni" pitchFamily="2" charset="-79"/>
                <a:cs typeface="Aharoni" pitchFamily="2" charset="-79"/>
              </a:rPr>
              <a:t>Apostasy magnifies after Joshua dies.  </a:t>
            </a:r>
            <a:r>
              <a:rPr lang="en-US" sz="3300" b="1" dirty="0" smtClean="0">
                <a:latin typeface="Aharoni" pitchFamily="2" charset="-79"/>
                <a:cs typeface="Aharoni" pitchFamily="2" charset="-79"/>
              </a:rPr>
              <a:t>Judges 2 records the </a:t>
            </a:r>
            <a:br>
              <a:rPr lang="en-US" sz="3300" b="1" dirty="0" smtClean="0">
                <a:latin typeface="Aharoni" pitchFamily="2" charset="-79"/>
                <a:cs typeface="Aharoni" pitchFamily="2" charset="-79"/>
              </a:rPr>
            </a:br>
            <a:r>
              <a:rPr lang="en-US" sz="3300" b="1" dirty="0" smtClean="0">
                <a:latin typeface="Aharoni" pitchFamily="2" charset="-79"/>
                <a:cs typeface="Aharoni" pitchFamily="2" charset="-79"/>
              </a:rPr>
              <a:t>1</a:t>
            </a:r>
            <a:r>
              <a:rPr lang="en-US" sz="3300" b="1" baseline="30000" dirty="0" smtClean="0">
                <a:latin typeface="Aharoni" pitchFamily="2" charset="-79"/>
                <a:cs typeface="Aharoni" pitchFamily="2" charset="-79"/>
              </a:rPr>
              <a:t>st</a:t>
            </a:r>
            <a:r>
              <a:rPr lang="en-US" sz="3300" b="1" dirty="0" smtClean="0">
                <a:latin typeface="Aharoni" pitchFamily="2" charset="-79"/>
                <a:cs typeface="Aharoni" pitchFamily="2" charset="-79"/>
              </a:rPr>
              <a:t> mention of where Baal and Ashtoreth are given together. </a:t>
            </a:r>
          </a:p>
          <a:p>
            <a:pPr marL="0" indent="3175"/>
            <a:endParaRPr lang="en-US" sz="1400" dirty="0" smtClean="0"/>
          </a:p>
          <a:p>
            <a:pPr marL="0" indent="3175">
              <a:lnSpc>
                <a:spcPct val="120000"/>
              </a:lnSpc>
              <a:buNone/>
            </a:pPr>
            <a:r>
              <a:rPr lang="en-US" sz="3300" b="1" i="1" dirty="0" smtClean="0">
                <a:solidFill>
                  <a:srgbClr val="660033"/>
                </a:solidFill>
              </a:rPr>
              <a:t>Judges 2:11-14  </a:t>
            </a:r>
            <a:r>
              <a:rPr lang="en-US" sz="3300" i="1" dirty="0" smtClean="0">
                <a:solidFill>
                  <a:srgbClr val="005392"/>
                </a:solidFill>
              </a:rPr>
              <a:t>Then the children of Israel did evil in the sight of Yahuah, and served the Baals; </a:t>
            </a:r>
            <a:br>
              <a:rPr lang="en-US" sz="3300" i="1" dirty="0" smtClean="0">
                <a:solidFill>
                  <a:srgbClr val="005392"/>
                </a:solidFill>
              </a:rPr>
            </a:br>
            <a:r>
              <a:rPr lang="en-US" sz="3300" i="1" baseline="30000" dirty="0" smtClean="0">
                <a:solidFill>
                  <a:srgbClr val="005392"/>
                </a:solidFill>
              </a:rPr>
              <a:t>12 </a:t>
            </a:r>
            <a:r>
              <a:rPr lang="en-US" sz="3300" i="1" dirty="0" smtClean="0">
                <a:solidFill>
                  <a:srgbClr val="005392"/>
                </a:solidFill>
              </a:rPr>
              <a:t>and they forsook Yahuah their Elohim, of their fathers, who had brought them out of the land of Egypt; and they followed other gods from among the gods of the people who were all around them, and they bowed down to them; and they provoked Yahuah to anger.</a:t>
            </a:r>
            <a:br>
              <a:rPr lang="en-US" sz="3300" i="1" dirty="0" smtClean="0">
                <a:solidFill>
                  <a:srgbClr val="005392"/>
                </a:solidFill>
              </a:rPr>
            </a:br>
            <a:r>
              <a:rPr lang="en-US" sz="3300" i="1" dirty="0" smtClean="0">
                <a:solidFill>
                  <a:srgbClr val="005392"/>
                </a:solidFill>
              </a:rPr>
              <a:t> </a:t>
            </a:r>
            <a:r>
              <a:rPr lang="en-US" sz="3300" i="1" baseline="30000" dirty="0" smtClean="0">
                <a:solidFill>
                  <a:srgbClr val="005392"/>
                </a:solidFill>
              </a:rPr>
              <a:t>13</a:t>
            </a:r>
            <a:r>
              <a:rPr lang="en-US" sz="3300" b="1" i="1" baseline="30000" dirty="0" smtClean="0">
                <a:solidFill>
                  <a:srgbClr val="005392"/>
                </a:solidFill>
              </a:rPr>
              <a:t> </a:t>
            </a:r>
            <a:r>
              <a:rPr lang="en-US" sz="3300" b="1" i="1" dirty="0" smtClean="0">
                <a:ln>
                  <a:solidFill>
                    <a:srgbClr val="002060"/>
                  </a:solidFill>
                </a:ln>
                <a:solidFill>
                  <a:srgbClr val="00B050"/>
                </a:solidFill>
              </a:rPr>
              <a:t>They forsook Yahuah and served Baal and the Ashtoreths</a:t>
            </a:r>
            <a:r>
              <a:rPr lang="en-US" sz="3300" i="1" dirty="0" smtClean="0">
                <a:ln>
                  <a:solidFill>
                    <a:srgbClr val="002060"/>
                  </a:solidFill>
                </a:ln>
                <a:solidFill>
                  <a:srgbClr val="005392"/>
                </a:solidFill>
              </a:rPr>
              <a:t>.</a:t>
            </a:r>
            <a:r>
              <a:rPr lang="en-US" sz="3300" i="1" dirty="0" smtClean="0">
                <a:solidFill>
                  <a:srgbClr val="005392"/>
                </a:solidFill>
              </a:rPr>
              <a:t> </a:t>
            </a:r>
            <a:br>
              <a:rPr lang="en-US" sz="3300" i="1" dirty="0" smtClean="0">
                <a:solidFill>
                  <a:srgbClr val="005392"/>
                </a:solidFill>
              </a:rPr>
            </a:br>
            <a:r>
              <a:rPr lang="en-US" sz="3300" i="1" baseline="30000" dirty="0" smtClean="0">
                <a:solidFill>
                  <a:srgbClr val="005392"/>
                </a:solidFill>
              </a:rPr>
              <a:t>14 </a:t>
            </a:r>
            <a:r>
              <a:rPr lang="en-US" sz="3300" i="1" dirty="0" smtClean="0">
                <a:solidFill>
                  <a:srgbClr val="005392"/>
                </a:solidFill>
              </a:rPr>
              <a:t>And the anger of Yahuah was hot against Israel.  So He delivered them into the hands of plunderers who despoiled them; and He sold them into the hands of their enemies all around, so that they could no longer stand before their enemies. </a:t>
            </a:r>
            <a:endParaRPr lang="en-US" sz="3300" dirty="0" smtClean="0">
              <a:solidFill>
                <a:srgbClr val="005392"/>
              </a:solidFill>
            </a:endParaRPr>
          </a:p>
          <a:p>
            <a:pPr marL="0" indent="3175" fontAlgn="t">
              <a:buNone/>
            </a:pPr>
            <a:endParaRPr lang="en-US" sz="1800" dirty="0" smtClean="0"/>
          </a:p>
          <a:p>
            <a:pPr marL="0" indent="3175" algn="ctr" fontAlgn="t">
              <a:buNone/>
            </a:pPr>
            <a:r>
              <a:rPr lang="en-US" sz="3300" b="1" dirty="0" smtClean="0">
                <a:solidFill>
                  <a:srgbClr val="660033"/>
                </a:solidFill>
                <a:latin typeface="Aharoni" pitchFamily="2" charset="-79"/>
                <a:cs typeface="Aharoni" pitchFamily="2" charset="-79"/>
              </a:rPr>
              <a:t>If we are pledging allegiance to a pagan tradition</a:t>
            </a:r>
            <a:br>
              <a:rPr lang="en-US" sz="3300" b="1" dirty="0" smtClean="0">
                <a:solidFill>
                  <a:srgbClr val="660033"/>
                </a:solidFill>
                <a:latin typeface="Aharoni" pitchFamily="2" charset="-79"/>
                <a:cs typeface="Aharoni" pitchFamily="2" charset="-79"/>
              </a:rPr>
            </a:br>
            <a:r>
              <a:rPr lang="en-US" sz="3300" b="1" dirty="0" smtClean="0">
                <a:solidFill>
                  <a:srgbClr val="660033"/>
                </a:solidFill>
                <a:latin typeface="Aharoni" pitchFamily="2" charset="-79"/>
                <a:cs typeface="Aharoni" pitchFamily="2" charset="-79"/>
              </a:rPr>
              <a:t> of following the moon’s timing for our Feasts,</a:t>
            </a:r>
            <a:br>
              <a:rPr lang="en-US" sz="3300" b="1" dirty="0" smtClean="0">
                <a:solidFill>
                  <a:srgbClr val="660033"/>
                </a:solidFill>
                <a:latin typeface="Aharoni" pitchFamily="2" charset="-79"/>
                <a:cs typeface="Aharoni" pitchFamily="2" charset="-79"/>
              </a:rPr>
            </a:br>
            <a:r>
              <a:rPr lang="en-US" sz="3300" b="1" dirty="0" smtClean="0">
                <a:solidFill>
                  <a:srgbClr val="660033"/>
                </a:solidFill>
                <a:latin typeface="Aharoni" pitchFamily="2" charset="-79"/>
                <a:cs typeface="Aharoni" pitchFamily="2" charset="-79"/>
              </a:rPr>
              <a:t> are we bowing to the Baals and </a:t>
            </a:r>
            <a:r>
              <a:rPr lang="en-US" sz="3300" b="1" dirty="0" err="1" smtClean="0">
                <a:solidFill>
                  <a:srgbClr val="660033"/>
                </a:solidFill>
                <a:latin typeface="Aharoni" pitchFamily="2" charset="-79"/>
                <a:cs typeface="Aharoni" pitchFamily="2" charset="-79"/>
              </a:rPr>
              <a:t>Ashtoreths</a:t>
            </a:r>
            <a:r>
              <a:rPr lang="en-US" sz="3300" b="1" dirty="0" smtClean="0">
                <a:solidFill>
                  <a:srgbClr val="660033"/>
                </a:solidFill>
                <a:latin typeface="Aharoni" pitchFamily="2" charset="-79"/>
                <a:cs typeface="Aharoni" pitchFamily="2" charset="-79"/>
              </a:rPr>
              <a:t> in this world today</a:t>
            </a:r>
            <a:r>
              <a:rPr lang="en-US" sz="3400" b="1" dirty="0" smtClean="0">
                <a:solidFill>
                  <a:srgbClr val="660033"/>
                </a:solidFill>
                <a:latin typeface="Aharoni" pitchFamily="2" charset="-79"/>
                <a:cs typeface="Aharoni" pitchFamily="2" charset="-79"/>
              </a:rPr>
              <a:t>?</a:t>
            </a:r>
            <a:endParaRPr lang="en-US" dirty="0">
              <a:solidFill>
                <a:srgbClr val="660033"/>
              </a:solidFill>
            </a:endParaRPr>
          </a:p>
        </p:txBody>
      </p:sp>
      <p:sp>
        <p:nvSpPr>
          <p:cNvPr id="5" name="Title 1"/>
          <p:cNvSpPr txBox="1">
            <a:spLocks/>
          </p:cNvSpPr>
          <p:nvPr/>
        </p:nvSpPr>
        <p:spPr>
          <a:xfrm>
            <a:off x="228600" y="228600"/>
            <a:ext cx="8686800" cy="626364"/>
          </a:xfrm>
          <a:prstGeom prst="rect">
            <a:avLst/>
          </a:prstGeom>
        </p:spPr>
        <p:txBody>
          <a:bodyPr vert="horz" lIns="91440" tIns="45720" rIns="91440" bIns="45720" rtlCol="0" anchor="ctr">
            <a:normAutofit fontScale="90000" lnSpcReduction="20000"/>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pc="150" dirty="0" smtClean="0">
                <a:ln w="11430"/>
                <a:solidFill>
                  <a:srgbClr val="F8F8F8"/>
                </a:solidFill>
                <a:effectLst>
                  <a:outerShdw blurRad="25400" algn="tl" rotWithShape="0">
                    <a:srgbClr val="000000">
                      <a:alpha val="43000"/>
                    </a:srgbClr>
                  </a:outerShdw>
                </a:effectLst>
              </a:rPr>
              <a:t>Moses Dies; Apostasy Grows</a:t>
            </a:r>
            <a:endParaRPr lang="en-US" b="1" spc="150" dirty="0">
              <a:ln w="11430"/>
              <a:solidFill>
                <a:srgbClr val="F8F8F8"/>
              </a:solidFill>
              <a:effectLst>
                <a:outerShdw blurRad="25400" algn="tl" rotWithShape="0">
                  <a:srgbClr val="000000">
                    <a:alpha val="43000"/>
                  </a:srgbClr>
                </a:outerShdw>
              </a:effectLst>
            </a:endParaRPr>
          </a:p>
        </p:txBody>
      </p:sp>
      <p:sp>
        <p:nvSpPr>
          <p:cNvPr id="7" name="Content Placeholder 2"/>
          <p:cNvSpPr txBox="1">
            <a:spLocks/>
          </p:cNvSpPr>
          <p:nvPr/>
        </p:nvSpPr>
        <p:spPr>
          <a:xfrm>
            <a:off x="2209800" y="5029200"/>
            <a:ext cx="4724400" cy="438875"/>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b="1" dirty="0" smtClean="0">
                <a:ln w="1905"/>
                <a:solidFill>
                  <a:schemeClr val="bg1"/>
                </a:solidFill>
                <a:effectLst>
                  <a:innerShdw blurRad="69850" dist="43180" dir="5400000">
                    <a:srgbClr val="000000">
                      <a:alpha val="65000"/>
                    </a:srgbClr>
                  </a:innerShdw>
                </a:effectLst>
              </a:rPr>
              <a:t>Beth now begins to wonder?</a:t>
            </a:r>
            <a:endParaRPr lang="en-US" b="1" dirty="0">
              <a:ln w="1905"/>
              <a:solidFill>
                <a:schemeClr val="bg1"/>
              </a:solidFill>
              <a:effectLst>
                <a:innerShdw blurRad="69850" dist="43180" dir="5400000">
                  <a:srgbClr val="000000">
                    <a:alpha val="65000"/>
                  </a:srgbClr>
                </a:innerShdw>
              </a:effectLst>
            </a:endParaRPr>
          </a:p>
        </p:txBody>
      </p:sp>
      <p:sp>
        <p:nvSpPr>
          <p:cNvPr id="6" name="Rectangle 5"/>
          <p:cNvSpPr/>
          <p:nvPr/>
        </p:nvSpPr>
        <p:spPr>
          <a:xfrm>
            <a:off x="5791200" y="635508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Slides 91-97</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42</a:t>
            </a:fld>
            <a:endParaRPr lang="en-US" sz="1800" dirty="0"/>
          </a:p>
        </p:txBody>
      </p:sp>
      <p:sp>
        <p:nvSpPr>
          <p:cNvPr id="3" name="Content Placeholder 2"/>
          <p:cNvSpPr>
            <a:spLocks noGrp="1"/>
          </p:cNvSpPr>
          <p:nvPr>
            <p:ph idx="4294967295"/>
          </p:nvPr>
        </p:nvSpPr>
        <p:spPr>
          <a:xfrm>
            <a:off x="304800" y="1676400"/>
            <a:ext cx="8382000" cy="4876800"/>
          </a:xfrm>
        </p:spPr>
        <p:txBody>
          <a:bodyPr>
            <a:normAutofit/>
          </a:bodyPr>
          <a:lstStyle/>
          <a:p>
            <a:pPr marL="0" indent="3175">
              <a:buNone/>
            </a:pPr>
            <a:r>
              <a:rPr lang="en-US" b="1" dirty="0" smtClean="0"/>
              <a:t>By Jeremiah’s time, the Jews were </a:t>
            </a:r>
            <a:br>
              <a:rPr lang="en-US" b="1" dirty="0" smtClean="0"/>
            </a:br>
            <a:r>
              <a:rPr lang="en-US" b="1" dirty="0" smtClean="0"/>
              <a:t>baking cakes for the queen of heaven </a:t>
            </a:r>
            <a:br>
              <a:rPr lang="en-US" b="1" dirty="0" smtClean="0"/>
            </a:br>
            <a:r>
              <a:rPr lang="en-US" b="1" dirty="0" smtClean="0"/>
              <a:t>and sacrificing their sons and daughters </a:t>
            </a:r>
            <a:br>
              <a:rPr lang="en-US" b="1" dirty="0" smtClean="0"/>
            </a:br>
            <a:r>
              <a:rPr lang="en-US" b="1" dirty="0" smtClean="0"/>
              <a:t>(as human sacrifices) to Baal.  </a:t>
            </a:r>
          </a:p>
          <a:p>
            <a:pPr marL="0" indent="3175">
              <a:buNone/>
            </a:pPr>
            <a:endParaRPr lang="en-US" sz="600" dirty="0" smtClean="0"/>
          </a:p>
          <a:p>
            <a:pPr marL="0" indent="3175">
              <a:buNone/>
            </a:pPr>
            <a:r>
              <a:rPr lang="en-US" sz="2800" b="1" i="1" dirty="0" smtClean="0">
                <a:solidFill>
                  <a:srgbClr val="660033"/>
                </a:solidFill>
              </a:rPr>
              <a:t>Jer 7:18 </a:t>
            </a:r>
            <a:r>
              <a:rPr lang="en-US" sz="2000" b="1" i="1" dirty="0" smtClean="0">
                <a:solidFill>
                  <a:srgbClr val="660033"/>
                </a:solidFill>
              </a:rPr>
              <a:t> [710 BC]</a:t>
            </a:r>
            <a:r>
              <a:rPr lang="en-US" sz="2800" b="1" i="1" dirty="0" smtClean="0">
                <a:solidFill>
                  <a:srgbClr val="660033"/>
                </a:solidFill>
              </a:rPr>
              <a:t>  </a:t>
            </a:r>
            <a:r>
              <a:rPr lang="en-US" i="1" dirty="0" smtClean="0">
                <a:solidFill>
                  <a:srgbClr val="005392"/>
                </a:solidFill>
              </a:rPr>
              <a:t>The children gather wood, </a:t>
            </a:r>
            <a:br>
              <a:rPr lang="en-US" i="1" dirty="0" smtClean="0">
                <a:solidFill>
                  <a:srgbClr val="005392"/>
                </a:solidFill>
              </a:rPr>
            </a:br>
            <a:r>
              <a:rPr lang="en-US" i="1" dirty="0" smtClean="0">
                <a:solidFill>
                  <a:srgbClr val="005392"/>
                </a:solidFill>
              </a:rPr>
              <a:t>the fathers kindle the fire, and the women knead dough, to </a:t>
            </a:r>
            <a:r>
              <a:rPr lang="en-US" b="1" i="1" dirty="0" smtClean="0">
                <a:ln>
                  <a:solidFill>
                    <a:srgbClr val="002060"/>
                  </a:solidFill>
                </a:ln>
                <a:solidFill>
                  <a:srgbClr val="00B050"/>
                </a:solidFill>
              </a:rPr>
              <a:t>make cakes for the queen of heaven</a:t>
            </a:r>
            <a:r>
              <a:rPr lang="en-US" i="1" dirty="0" smtClean="0">
                <a:ln>
                  <a:solidFill>
                    <a:srgbClr val="002060"/>
                  </a:solidFill>
                </a:ln>
                <a:solidFill>
                  <a:srgbClr val="00B050"/>
                </a:solidFill>
              </a:rPr>
              <a:t>;</a:t>
            </a:r>
            <a:r>
              <a:rPr lang="en-US" i="1" dirty="0" smtClean="0">
                <a:solidFill>
                  <a:srgbClr val="005392"/>
                </a:solidFill>
              </a:rPr>
              <a:t> and they pour out drink offerings to other gods, that they may provoke Me to anger. </a:t>
            </a:r>
          </a:p>
          <a:p>
            <a:pPr marL="0" indent="3175">
              <a:buNone/>
            </a:pPr>
            <a:endParaRPr lang="en-US" sz="500" i="1" dirty="0" smtClean="0">
              <a:solidFill>
                <a:srgbClr val="005392"/>
              </a:solidFill>
            </a:endParaRPr>
          </a:p>
          <a:p>
            <a:pPr marL="0" indent="3175">
              <a:buNone/>
            </a:pPr>
            <a:r>
              <a:rPr lang="en-US" sz="2800" b="1" i="1" dirty="0" smtClean="0">
                <a:solidFill>
                  <a:srgbClr val="660033"/>
                </a:solidFill>
              </a:rPr>
              <a:t>Jer 19:5 </a:t>
            </a:r>
            <a:r>
              <a:rPr lang="en-US" sz="2000" b="1" i="1" dirty="0" smtClean="0">
                <a:solidFill>
                  <a:srgbClr val="660033"/>
                </a:solidFill>
              </a:rPr>
              <a:t>[605 </a:t>
            </a:r>
            <a:r>
              <a:rPr lang="en-US" sz="2000" b="1" i="1" dirty="0">
                <a:solidFill>
                  <a:srgbClr val="660033"/>
                </a:solidFill>
              </a:rPr>
              <a:t>BC]</a:t>
            </a:r>
            <a:r>
              <a:rPr lang="en-US" sz="2800" b="1" i="1" dirty="0">
                <a:solidFill>
                  <a:srgbClr val="660033"/>
                </a:solidFill>
              </a:rPr>
              <a:t> </a:t>
            </a:r>
            <a:r>
              <a:rPr lang="en-US" i="1" dirty="0" smtClean="0">
                <a:solidFill>
                  <a:srgbClr val="005392"/>
                </a:solidFill>
              </a:rPr>
              <a:t>They have also built the high places of Baal, </a:t>
            </a:r>
            <a:br>
              <a:rPr lang="en-US" i="1" dirty="0" smtClean="0">
                <a:solidFill>
                  <a:srgbClr val="005392"/>
                </a:solidFill>
              </a:rPr>
            </a:br>
            <a:r>
              <a:rPr lang="en-US" i="1" dirty="0" smtClean="0">
                <a:solidFill>
                  <a:srgbClr val="005392"/>
                </a:solidFill>
              </a:rPr>
              <a:t>to burn </a:t>
            </a:r>
            <a:r>
              <a:rPr lang="en-US" b="1" i="1" dirty="0" smtClean="0">
                <a:ln>
                  <a:solidFill>
                    <a:srgbClr val="002060"/>
                  </a:solidFill>
                </a:ln>
                <a:solidFill>
                  <a:srgbClr val="00B050"/>
                </a:solidFill>
              </a:rPr>
              <a:t>their sons with fire for burnt offerings to Baal</a:t>
            </a:r>
            <a:r>
              <a:rPr lang="en-US" i="1" dirty="0" smtClean="0">
                <a:ln>
                  <a:solidFill>
                    <a:srgbClr val="002060"/>
                  </a:solidFill>
                </a:ln>
                <a:solidFill>
                  <a:srgbClr val="00B050"/>
                </a:solidFill>
              </a:rPr>
              <a:t>,</a:t>
            </a:r>
            <a:br>
              <a:rPr lang="en-US" i="1" dirty="0" smtClean="0">
                <a:ln>
                  <a:solidFill>
                    <a:srgbClr val="002060"/>
                  </a:solidFill>
                </a:ln>
                <a:solidFill>
                  <a:srgbClr val="00B050"/>
                </a:solidFill>
              </a:rPr>
            </a:br>
            <a:r>
              <a:rPr lang="en-US" i="1" dirty="0" smtClean="0">
                <a:ln>
                  <a:solidFill>
                    <a:srgbClr val="002060"/>
                  </a:solidFill>
                </a:ln>
                <a:solidFill>
                  <a:srgbClr val="00B050"/>
                </a:solidFill>
              </a:rPr>
              <a:t> </a:t>
            </a:r>
            <a:r>
              <a:rPr lang="en-US" i="1" dirty="0" smtClean="0">
                <a:solidFill>
                  <a:srgbClr val="005392"/>
                </a:solidFill>
              </a:rPr>
              <a:t>which I did not command or speak, nor did it come into My mind</a:t>
            </a:r>
            <a:r>
              <a:rPr lang="en-US" i="1" dirty="0">
                <a:solidFill>
                  <a:srgbClr val="005392"/>
                </a:solidFill>
              </a:rPr>
              <a:t>.</a:t>
            </a:r>
            <a:r>
              <a:rPr lang="en-US" i="1" dirty="0" smtClean="0">
                <a:solidFill>
                  <a:srgbClr val="005392"/>
                </a:solidFill>
              </a:rPr>
              <a:t> </a:t>
            </a:r>
            <a:endParaRPr lang="en-US" dirty="0" smtClean="0">
              <a:solidFill>
                <a:srgbClr val="005392"/>
              </a:solidFill>
            </a:endParaRPr>
          </a:p>
          <a:p>
            <a:pPr marL="0" indent="3175">
              <a:buNone/>
            </a:pPr>
            <a:endParaRPr lang="en-US" dirty="0" smtClean="0">
              <a:solidFill>
                <a:srgbClr val="005392"/>
              </a:solidFill>
            </a:endParaRPr>
          </a:p>
          <a:p>
            <a:pPr>
              <a:buNone/>
            </a:pPr>
            <a:endParaRPr lang="en-US" dirty="0"/>
          </a:p>
        </p:txBody>
      </p:sp>
      <p:sp>
        <p:nvSpPr>
          <p:cNvPr id="2" name="Title 1"/>
          <p:cNvSpPr>
            <a:spLocks noGrp="1"/>
          </p:cNvSpPr>
          <p:nvPr>
            <p:ph type="title" idx="4294967295"/>
          </p:nvPr>
        </p:nvSpPr>
        <p:spPr>
          <a:xfrm>
            <a:off x="0" y="137160"/>
            <a:ext cx="8229600" cy="1371600"/>
          </a:xfrm>
        </p:spPr>
        <p:txBody>
          <a:bodyPr>
            <a:normAutofit fontScale="90000"/>
            <a:scene3d>
              <a:camera prst="orthographicFront"/>
              <a:lightRig rig="soft" dir="t">
                <a:rot lat="0" lon="0" rev="10800000"/>
              </a:lightRig>
            </a:scene3d>
            <a:sp3d>
              <a:bevelT w="27940" h="12700"/>
              <a:contourClr>
                <a:srgbClr val="DDDDDD"/>
              </a:contourClr>
            </a:sp3d>
          </a:bodyPr>
          <a:lstStyle/>
          <a:p>
            <a:pPr algn="l"/>
            <a:r>
              <a:rPr lang="en-US" b="1" spc="150" dirty="0" smtClean="0">
                <a:ln w="11430"/>
                <a:solidFill>
                  <a:srgbClr val="F8F8F8"/>
                </a:solidFill>
                <a:effectLst>
                  <a:outerShdw blurRad="25400" algn="tl" rotWithShape="0">
                    <a:srgbClr val="000000">
                      <a:alpha val="43000"/>
                    </a:srgbClr>
                  </a:outerShdw>
                </a:effectLst>
              </a:rPr>
              <a:t>   Apostasy Continues to Grow  </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   with Judah!  </a:t>
            </a:r>
            <a:r>
              <a:rPr lang="en-US" sz="4000" b="1" spc="150" dirty="0" smtClean="0">
                <a:ln w="11430"/>
                <a:solidFill>
                  <a:srgbClr val="CC0066"/>
                </a:solidFill>
                <a:effectLst>
                  <a:outerShdw blurRad="25400" algn="tl" rotWithShape="0">
                    <a:srgbClr val="000000">
                      <a:alpha val="43000"/>
                    </a:srgbClr>
                  </a:outerShdw>
                </a:effectLst>
              </a:rPr>
              <a:t>(710-605 </a:t>
            </a:r>
            <a:r>
              <a:rPr lang="en-US" sz="4000" b="1" spc="150" dirty="0">
                <a:ln w="11430"/>
                <a:solidFill>
                  <a:srgbClr val="CC0066"/>
                </a:solidFill>
                <a:effectLst>
                  <a:outerShdw blurRad="25400" algn="tl" rotWithShape="0">
                    <a:srgbClr val="000000">
                      <a:alpha val="43000"/>
                    </a:srgbClr>
                  </a:outerShdw>
                </a:effectLst>
              </a:rPr>
              <a:t>BC) </a:t>
            </a:r>
            <a:endParaRPr lang="en-US" b="1" spc="150" dirty="0">
              <a:ln w="11430"/>
              <a:solidFill>
                <a:srgbClr val="CC0066"/>
              </a:solidFill>
              <a:effectLst>
                <a:outerShdw blurRad="25400" algn="tl" rotWithShape="0">
                  <a:srgbClr val="000000">
                    <a:alpha val="43000"/>
                  </a:srgbClr>
                </a:outerShdw>
              </a:effectLst>
            </a:endParaRPr>
          </a:p>
        </p:txBody>
      </p:sp>
      <p:pic>
        <p:nvPicPr>
          <p:cNvPr id="8194" name="Picture 2" descr="C:\Users\Rae\Desktop\Prophet - Jeremiah - edit.pn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324600" y="841579"/>
            <a:ext cx="2060319" cy="2663621"/>
          </a:xfrm>
          <a:prstGeom prst="ellipse">
            <a:avLst/>
          </a:prstGeom>
          <a:ln>
            <a:noFill/>
          </a:ln>
          <a:effectLst>
            <a:glow rad="266700">
              <a:schemeClr val="accent5">
                <a:lumMod val="60000"/>
                <a:lumOff val="40000"/>
                <a:alpha val="96000"/>
              </a:schemeClr>
            </a:glow>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781800" y="455676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Slides 107-111</a:t>
            </a:r>
            <a:endParaRPr lang="en-US" sz="1600" b="1" cap="none" spc="0" dirty="0">
              <a:ln w="1905"/>
              <a:solidFill>
                <a:srgbClr val="660033"/>
              </a:solidFill>
              <a:effectLst>
                <a:innerShdw blurRad="69850" dist="43180" dir="5400000">
                  <a:srgbClr val="000000">
                    <a:alpha val="65000"/>
                  </a:srgbClr>
                </a:innerShdw>
              </a:effectLst>
            </a:endParaRPr>
          </a:p>
        </p:txBody>
      </p:sp>
      <p:sp>
        <p:nvSpPr>
          <p:cNvPr id="7" name="Rectangle 6"/>
          <p:cNvSpPr/>
          <p:nvPr/>
        </p:nvSpPr>
        <p:spPr>
          <a:xfrm>
            <a:off x="381000" y="62484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a:t>
            </a:r>
            <a:r>
              <a:rPr lang="en-US" sz="1600" b="1" dirty="0" smtClean="0">
                <a:ln w="1905"/>
                <a:solidFill>
                  <a:srgbClr val="660033"/>
                </a:solidFill>
                <a:effectLst>
                  <a:innerShdw blurRad="69850" dist="43180" dir="5400000">
                    <a:srgbClr val="000000">
                      <a:alpha val="65000"/>
                    </a:srgbClr>
                  </a:innerShdw>
                </a:effectLst>
              </a:rPr>
              <a:t>37-60</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447800"/>
            <a:ext cx="8695266" cy="4800600"/>
          </a:xfrm>
          <a:solidFill>
            <a:schemeClr val="bg1">
              <a:alpha val="61000"/>
            </a:schemeClr>
          </a:solidFill>
          <a:scene3d>
            <a:camera prst="orthographicFront"/>
            <a:lightRig rig="threePt" dir="t"/>
          </a:scene3d>
          <a:sp3d>
            <a:bevelT/>
          </a:sp3d>
        </p:spPr>
        <p:txBody>
          <a:bodyPr>
            <a:normAutofit/>
          </a:bodyPr>
          <a:lstStyle/>
          <a:p>
            <a:pPr marL="0" indent="0">
              <a:buNone/>
            </a:pPr>
            <a:r>
              <a:rPr lang="en-US" sz="3200" b="1" i="1" dirty="0" smtClean="0">
                <a:solidFill>
                  <a:srgbClr val="660033"/>
                </a:solidFill>
              </a:rPr>
              <a:t>2 Chron 33:3-6  </a:t>
            </a:r>
            <a:r>
              <a:rPr lang="en-US" b="1" i="1" dirty="0" smtClean="0">
                <a:solidFill>
                  <a:srgbClr val="660033"/>
                </a:solidFill>
              </a:rPr>
              <a:t>(Manasseh’s Abomination)</a:t>
            </a:r>
            <a:r>
              <a:rPr lang="en-US" sz="3200" b="1" i="1" dirty="0" smtClean="0">
                <a:solidFill>
                  <a:srgbClr val="660033"/>
                </a:solidFill>
              </a:rPr>
              <a:t>   </a:t>
            </a:r>
            <a:br>
              <a:rPr lang="en-US" sz="3200" b="1" i="1" dirty="0" smtClean="0">
                <a:solidFill>
                  <a:srgbClr val="660033"/>
                </a:solidFill>
              </a:rPr>
            </a:br>
            <a:r>
              <a:rPr lang="en-US" i="1" dirty="0" smtClean="0">
                <a:solidFill>
                  <a:srgbClr val="005392"/>
                </a:solidFill>
              </a:rPr>
              <a:t>For he </a:t>
            </a:r>
            <a:r>
              <a:rPr lang="en-US" b="1" i="1" dirty="0" smtClean="0">
                <a:ln>
                  <a:solidFill>
                    <a:srgbClr val="002060"/>
                  </a:solidFill>
                </a:ln>
                <a:solidFill>
                  <a:srgbClr val="00B050"/>
                </a:solidFill>
              </a:rPr>
              <a:t>rebuilt the high places</a:t>
            </a:r>
            <a:r>
              <a:rPr lang="en-US" i="1" dirty="0" smtClean="0">
                <a:ln>
                  <a:solidFill>
                    <a:srgbClr val="002060"/>
                  </a:solidFill>
                </a:ln>
                <a:solidFill>
                  <a:srgbClr val="00B050"/>
                </a:solidFill>
              </a:rPr>
              <a:t> </a:t>
            </a:r>
            <a:r>
              <a:rPr lang="en-US" i="1" dirty="0" smtClean="0">
                <a:solidFill>
                  <a:srgbClr val="005392"/>
                </a:solidFill>
              </a:rPr>
              <a:t>which Hezekiah his father had broken down; he raised up altars for the Baals, and made wooden images; and he </a:t>
            </a:r>
            <a:r>
              <a:rPr lang="en-US" b="1" i="1" dirty="0" smtClean="0">
                <a:ln>
                  <a:solidFill>
                    <a:srgbClr val="002060"/>
                  </a:solidFill>
                </a:ln>
                <a:solidFill>
                  <a:srgbClr val="00B050"/>
                </a:solidFill>
              </a:rPr>
              <a:t>worshiped all the host of heaven and served them</a:t>
            </a:r>
            <a:r>
              <a:rPr lang="en-US" i="1" dirty="0" smtClean="0">
                <a:ln>
                  <a:solidFill>
                    <a:srgbClr val="002060"/>
                  </a:solidFill>
                </a:ln>
                <a:solidFill>
                  <a:srgbClr val="00B050"/>
                </a:solidFill>
              </a:rPr>
              <a:t>. </a:t>
            </a:r>
            <a:br>
              <a:rPr lang="en-US" i="1" dirty="0" smtClean="0">
                <a:ln>
                  <a:solidFill>
                    <a:srgbClr val="002060"/>
                  </a:solidFill>
                </a:ln>
                <a:solidFill>
                  <a:srgbClr val="00B050"/>
                </a:solidFill>
              </a:rPr>
            </a:br>
            <a:r>
              <a:rPr lang="en-US" i="1" baseline="30000" dirty="0" smtClean="0">
                <a:solidFill>
                  <a:srgbClr val="005392"/>
                </a:solidFill>
              </a:rPr>
              <a:t>4 </a:t>
            </a:r>
            <a:r>
              <a:rPr lang="en-US" i="1" dirty="0" smtClean="0">
                <a:solidFill>
                  <a:srgbClr val="005392"/>
                </a:solidFill>
              </a:rPr>
              <a:t>He also built altars </a:t>
            </a:r>
            <a:r>
              <a:rPr lang="en-US" b="1" i="1" dirty="0" smtClean="0">
                <a:ln>
                  <a:solidFill>
                    <a:srgbClr val="002060"/>
                  </a:solidFill>
                </a:ln>
                <a:solidFill>
                  <a:srgbClr val="00B050"/>
                </a:solidFill>
              </a:rPr>
              <a:t>in the house of Yahuah</a:t>
            </a:r>
            <a:r>
              <a:rPr lang="en-US" i="1" dirty="0" smtClean="0">
                <a:ln>
                  <a:solidFill>
                    <a:srgbClr val="002060"/>
                  </a:solidFill>
                </a:ln>
                <a:solidFill>
                  <a:srgbClr val="00B050"/>
                </a:solidFill>
              </a:rPr>
              <a:t>, </a:t>
            </a:r>
            <a:r>
              <a:rPr lang="en-US" i="1" dirty="0" smtClean="0">
                <a:solidFill>
                  <a:srgbClr val="005392"/>
                </a:solidFill>
              </a:rPr>
              <a:t>of which Yahuah had said, “In Jerusalem shall My name be forever.” </a:t>
            </a:r>
            <a:br>
              <a:rPr lang="en-US" i="1" dirty="0" smtClean="0">
                <a:solidFill>
                  <a:srgbClr val="005392"/>
                </a:solidFill>
              </a:rPr>
            </a:br>
            <a:r>
              <a:rPr lang="en-US" i="1" baseline="30000" dirty="0" smtClean="0">
                <a:solidFill>
                  <a:srgbClr val="005392"/>
                </a:solidFill>
              </a:rPr>
              <a:t>5 </a:t>
            </a:r>
            <a:r>
              <a:rPr lang="en-US" i="1" dirty="0" smtClean="0">
                <a:solidFill>
                  <a:srgbClr val="005392"/>
                </a:solidFill>
              </a:rPr>
              <a:t>And he </a:t>
            </a:r>
            <a:r>
              <a:rPr lang="en-US" b="1" i="1" dirty="0" smtClean="0">
                <a:ln>
                  <a:solidFill>
                    <a:srgbClr val="002060"/>
                  </a:solidFill>
                </a:ln>
                <a:solidFill>
                  <a:srgbClr val="00B050"/>
                </a:solidFill>
              </a:rPr>
              <a:t>built altars for all the host of heaven in the two courts </a:t>
            </a:r>
            <a:br>
              <a:rPr lang="en-US" b="1" i="1" dirty="0" smtClean="0">
                <a:ln>
                  <a:solidFill>
                    <a:srgbClr val="002060"/>
                  </a:solidFill>
                </a:ln>
                <a:solidFill>
                  <a:srgbClr val="00B050"/>
                </a:solidFill>
              </a:rPr>
            </a:br>
            <a:r>
              <a:rPr lang="en-US" b="1" i="1" dirty="0" smtClean="0">
                <a:ln>
                  <a:solidFill>
                    <a:srgbClr val="002060"/>
                  </a:solidFill>
                </a:ln>
                <a:solidFill>
                  <a:srgbClr val="00B050"/>
                </a:solidFill>
              </a:rPr>
              <a:t>of the house of Yahuah</a:t>
            </a:r>
            <a:r>
              <a:rPr lang="en-US" i="1" dirty="0" smtClean="0">
                <a:ln>
                  <a:solidFill>
                    <a:srgbClr val="002060"/>
                  </a:solidFill>
                </a:ln>
                <a:solidFill>
                  <a:srgbClr val="00B050"/>
                </a:solidFill>
              </a:rPr>
              <a:t>. </a:t>
            </a:r>
            <a:br>
              <a:rPr lang="en-US" i="1" dirty="0" smtClean="0">
                <a:ln>
                  <a:solidFill>
                    <a:srgbClr val="002060"/>
                  </a:solidFill>
                </a:ln>
                <a:solidFill>
                  <a:srgbClr val="00B050"/>
                </a:solidFill>
              </a:rPr>
            </a:br>
            <a:r>
              <a:rPr lang="en-US" i="1" baseline="30000" dirty="0" smtClean="0">
                <a:solidFill>
                  <a:srgbClr val="005392"/>
                </a:solidFill>
              </a:rPr>
              <a:t>6 </a:t>
            </a:r>
            <a:r>
              <a:rPr lang="en-US" i="1" dirty="0" smtClean="0">
                <a:solidFill>
                  <a:srgbClr val="005392"/>
                </a:solidFill>
              </a:rPr>
              <a:t>Also he </a:t>
            </a:r>
            <a:r>
              <a:rPr lang="en-US" b="1" i="1" dirty="0" smtClean="0">
                <a:solidFill>
                  <a:srgbClr val="005392"/>
                </a:solidFill>
              </a:rPr>
              <a:t>caused his sons to pass through the fire </a:t>
            </a:r>
            <a:r>
              <a:rPr lang="en-US" i="1" dirty="0" smtClean="0">
                <a:solidFill>
                  <a:srgbClr val="005392"/>
                </a:solidFill>
              </a:rPr>
              <a:t>in the Valley of the Son of </a:t>
            </a:r>
            <a:r>
              <a:rPr lang="en-US" i="1" dirty="0" err="1" smtClean="0">
                <a:solidFill>
                  <a:srgbClr val="005392"/>
                </a:solidFill>
              </a:rPr>
              <a:t>Hinnom</a:t>
            </a:r>
            <a:r>
              <a:rPr lang="en-US" i="1" dirty="0" smtClean="0">
                <a:solidFill>
                  <a:srgbClr val="005392"/>
                </a:solidFill>
              </a:rPr>
              <a:t>; he practiced soothsaying, used witchcraft and sorcery, and consulted mediums and </a:t>
            </a:r>
            <a:r>
              <a:rPr lang="en-US" i="1" dirty="0" err="1" smtClean="0">
                <a:solidFill>
                  <a:srgbClr val="005392"/>
                </a:solidFill>
              </a:rPr>
              <a:t>spiritists</a:t>
            </a:r>
            <a:r>
              <a:rPr lang="en-US" i="1" dirty="0" smtClean="0">
                <a:solidFill>
                  <a:srgbClr val="005392"/>
                </a:solidFill>
              </a:rPr>
              <a:t>.  He did much evil in the sight of Yahuah, to provoke Him to anger. </a:t>
            </a:r>
            <a:endParaRPr lang="en-US" dirty="0" smtClean="0">
              <a:solidFill>
                <a:srgbClr val="005392"/>
              </a:solidFill>
            </a:endParaRP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43</a:t>
            </a:fld>
            <a:endParaRPr lang="en-US" sz="1800" dirty="0"/>
          </a:p>
        </p:txBody>
      </p:sp>
      <p:sp>
        <p:nvSpPr>
          <p:cNvPr id="2" name="Title 1"/>
          <p:cNvSpPr>
            <a:spLocks noGrp="1"/>
          </p:cNvSpPr>
          <p:nvPr>
            <p:ph type="title"/>
          </p:nvPr>
        </p:nvSpPr>
        <p:spPr>
          <a:xfrm>
            <a:off x="457200" y="228600"/>
            <a:ext cx="8229600" cy="12192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FFF00"/>
                </a:solidFill>
                <a:effectLst>
                  <a:outerShdw blurRad="25400" algn="tl" rotWithShape="0">
                    <a:srgbClr val="000000">
                      <a:alpha val="43000"/>
                    </a:srgbClr>
                  </a:outerShdw>
                </a:effectLst>
              </a:rPr>
              <a:t>(710 BC)  </a:t>
            </a:r>
            <a:r>
              <a:rPr lang="en-US" b="1" spc="150" dirty="0" smtClean="0">
                <a:ln w="11430"/>
                <a:solidFill>
                  <a:srgbClr val="F8F8F8"/>
                </a:solidFill>
                <a:effectLst>
                  <a:outerShdw blurRad="25400" algn="tl" rotWithShape="0">
                    <a:srgbClr val="000000">
                      <a:alpha val="43000"/>
                    </a:srgbClr>
                  </a:outerShdw>
                </a:effectLst>
              </a:rPr>
              <a:t>Apostasy Infiltrates </a:t>
            </a:r>
            <a:r>
              <a:rPr lang="en-US" b="1" u="sng" spc="150" dirty="0" smtClean="0">
                <a:ln w="11430"/>
                <a:solidFill>
                  <a:srgbClr val="F8F8F8"/>
                </a:solidFill>
                <a:effectLst>
                  <a:outerShdw blurRad="25400" algn="tl" rotWithShape="0">
                    <a:srgbClr val="000000">
                      <a:alpha val="43000"/>
                    </a:srgbClr>
                  </a:outerShdw>
                </a:effectLst>
              </a:rPr>
              <a:t/>
            </a:r>
            <a:br>
              <a:rPr lang="en-US" b="1" u="sng"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Government and Temple</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6212840" y="5691406"/>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Slides 102-108</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447800"/>
            <a:ext cx="8695266" cy="4800600"/>
          </a:xfrm>
          <a:solidFill>
            <a:schemeClr val="bg1">
              <a:alpha val="61000"/>
            </a:schemeClr>
          </a:solidFill>
          <a:scene3d>
            <a:camera prst="orthographicFront"/>
            <a:lightRig rig="threePt" dir="t"/>
          </a:scene3d>
          <a:sp3d>
            <a:bevelT/>
          </a:sp3d>
        </p:spPr>
        <p:txBody>
          <a:bodyPr>
            <a:normAutofit/>
          </a:bodyPr>
          <a:lstStyle/>
          <a:p>
            <a:pPr marL="0" indent="0">
              <a:buNone/>
            </a:pPr>
            <a:r>
              <a:rPr lang="en-US" sz="3200" b="1" i="1" dirty="0" smtClean="0">
                <a:solidFill>
                  <a:srgbClr val="660033"/>
                </a:solidFill>
              </a:rPr>
              <a:t>2 </a:t>
            </a:r>
            <a:r>
              <a:rPr lang="en-US" sz="3200" b="1" i="1" dirty="0">
                <a:solidFill>
                  <a:srgbClr val="660033"/>
                </a:solidFill>
              </a:rPr>
              <a:t>Kings 23:4-5 </a:t>
            </a:r>
            <a:r>
              <a:rPr lang="en-US" sz="3200" b="1" i="1" dirty="0" smtClean="0">
                <a:solidFill>
                  <a:srgbClr val="660033"/>
                </a:solidFill>
              </a:rPr>
              <a:t> </a:t>
            </a:r>
            <a:r>
              <a:rPr lang="en-US" b="1" i="1" dirty="0" smtClean="0">
                <a:solidFill>
                  <a:srgbClr val="660033"/>
                </a:solidFill>
              </a:rPr>
              <a:t>(Reforms under King Josiah) </a:t>
            </a:r>
            <a:br>
              <a:rPr lang="en-US" b="1" i="1" dirty="0" smtClean="0">
                <a:solidFill>
                  <a:srgbClr val="660033"/>
                </a:solidFill>
              </a:rPr>
            </a:br>
            <a:r>
              <a:rPr lang="en-US" i="1" dirty="0" smtClean="0">
                <a:solidFill>
                  <a:srgbClr val="005392"/>
                </a:solidFill>
              </a:rPr>
              <a:t>And </a:t>
            </a:r>
            <a:r>
              <a:rPr lang="en-US" i="1" dirty="0">
                <a:solidFill>
                  <a:srgbClr val="005392"/>
                </a:solidFill>
              </a:rPr>
              <a:t>the king commanded </a:t>
            </a:r>
            <a:r>
              <a:rPr lang="en-US" i="1" dirty="0" err="1">
                <a:solidFill>
                  <a:srgbClr val="005392"/>
                </a:solidFill>
              </a:rPr>
              <a:t>Hilkiah</a:t>
            </a:r>
            <a:r>
              <a:rPr lang="en-US" i="1" dirty="0">
                <a:solidFill>
                  <a:srgbClr val="005392"/>
                </a:solidFill>
              </a:rPr>
              <a:t> the high priest, the priests of the second order, and the doorkeepers, to </a:t>
            </a:r>
            <a:r>
              <a:rPr lang="en-US" b="1" i="1" dirty="0">
                <a:ln>
                  <a:solidFill>
                    <a:srgbClr val="002060"/>
                  </a:solidFill>
                </a:ln>
                <a:solidFill>
                  <a:srgbClr val="00B050"/>
                </a:solidFill>
              </a:rPr>
              <a:t>bring out of the temple</a:t>
            </a:r>
            <a:r>
              <a:rPr lang="en-US" i="1" dirty="0">
                <a:ln>
                  <a:solidFill>
                    <a:srgbClr val="002060"/>
                  </a:solidFill>
                </a:ln>
                <a:solidFill>
                  <a:srgbClr val="00B050"/>
                </a:solidFill>
              </a:rPr>
              <a:t> </a:t>
            </a:r>
            <a:r>
              <a:rPr lang="en-US" i="1" dirty="0">
                <a:solidFill>
                  <a:srgbClr val="005392"/>
                </a:solidFill>
              </a:rPr>
              <a:t>of </a:t>
            </a:r>
            <a:r>
              <a:rPr lang="en-US" i="1" dirty="0" smtClean="0">
                <a:solidFill>
                  <a:srgbClr val="005392"/>
                </a:solidFill>
              </a:rPr>
              <a:t>Yahuah all </a:t>
            </a:r>
            <a:r>
              <a:rPr lang="en-US" i="1" dirty="0">
                <a:solidFill>
                  <a:srgbClr val="005392"/>
                </a:solidFill>
              </a:rPr>
              <a:t>the articles that were made </a:t>
            </a:r>
            <a:r>
              <a:rPr lang="en-US" b="1" i="1" dirty="0">
                <a:ln>
                  <a:solidFill>
                    <a:srgbClr val="002060"/>
                  </a:solidFill>
                </a:ln>
                <a:solidFill>
                  <a:srgbClr val="00B050"/>
                </a:solidFill>
              </a:rPr>
              <a:t>for Baal, for Asherah, and </a:t>
            </a:r>
            <a:r>
              <a:rPr lang="en-US" b="1" i="1" dirty="0" smtClean="0">
                <a:ln>
                  <a:solidFill>
                    <a:srgbClr val="002060"/>
                  </a:solidFill>
                </a:ln>
                <a:solidFill>
                  <a:srgbClr val="00B050"/>
                </a:solidFill>
              </a:rPr>
              <a:t/>
            </a:r>
            <a:br>
              <a:rPr lang="en-US" b="1" i="1" dirty="0" smtClean="0">
                <a:ln>
                  <a:solidFill>
                    <a:srgbClr val="002060"/>
                  </a:solidFill>
                </a:ln>
                <a:solidFill>
                  <a:srgbClr val="00B050"/>
                </a:solidFill>
              </a:rPr>
            </a:br>
            <a:r>
              <a:rPr lang="en-US" b="1" i="1" dirty="0" smtClean="0">
                <a:ln>
                  <a:solidFill>
                    <a:srgbClr val="002060"/>
                  </a:solidFill>
                </a:ln>
                <a:solidFill>
                  <a:srgbClr val="00B050"/>
                </a:solidFill>
              </a:rPr>
              <a:t>for </a:t>
            </a:r>
            <a:r>
              <a:rPr lang="en-US" b="1" i="1" dirty="0">
                <a:ln>
                  <a:solidFill>
                    <a:srgbClr val="002060"/>
                  </a:solidFill>
                </a:ln>
                <a:solidFill>
                  <a:srgbClr val="00B050"/>
                </a:solidFill>
              </a:rPr>
              <a:t>all the host of heaven</a:t>
            </a:r>
            <a:r>
              <a:rPr lang="en-US" i="1" dirty="0">
                <a:ln>
                  <a:solidFill>
                    <a:srgbClr val="002060"/>
                  </a:solidFill>
                </a:ln>
                <a:solidFill>
                  <a:srgbClr val="00B050"/>
                </a:solidFill>
              </a:rPr>
              <a:t>;</a:t>
            </a:r>
            <a:r>
              <a:rPr lang="en-US" i="1" dirty="0">
                <a:solidFill>
                  <a:srgbClr val="005392"/>
                </a:solidFill>
              </a:rPr>
              <a:t> and he burned them outside Jerusalem </a:t>
            </a:r>
            <a:r>
              <a:rPr lang="en-US" i="1" dirty="0" smtClean="0">
                <a:solidFill>
                  <a:srgbClr val="005392"/>
                </a:solidFill>
              </a:rPr>
              <a:t/>
            </a:r>
            <a:br>
              <a:rPr lang="en-US" i="1" dirty="0" smtClean="0">
                <a:solidFill>
                  <a:srgbClr val="005392"/>
                </a:solidFill>
              </a:rPr>
            </a:br>
            <a:r>
              <a:rPr lang="en-US" i="1" dirty="0" smtClean="0">
                <a:solidFill>
                  <a:srgbClr val="005392"/>
                </a:solidFill>
              </a:rPr>
              <a:t>in </a:t>
            </a:r>
            <a:r>
              <a:rPr lang="en-US" i="1" dirty="0">
                <a:solidFill>
                  <a:srgbClr val="005392"/>
                </a:solidFill>
              </a:rPr>
              <a:t>the fields of </a:t>
            </a:r>
            <a:r>
              <a:rPr lang="en-US" i="1" dirty="0" err="1">
                <a:solidFill>
                  <a:srgbClr val="005392"/>
                </a:solidFill>
              </a:rPr>
              <a:t>Kidron</a:t>
            </a:r>
            <a:r>
              <a:rPr lang="en-US" i="1" dirty="0">
                <a:solidFill>
                  <a:srgbClr val="005392"/>
                </a:solidFill>
              </a:rPr>
              <a:t>, and carried their ashes to Bethel. </a:t>
            </a:r>
            <a:r>
              <a:rPr lang="en-US" i="1" dirty="0" smtClean="0">
                <a:solidFill>
                  <a:srgbClr val="005392"/>
                </a:solidFill>
              </a:rPr>
              <a:t/>
            </a:r>
            <a:br>
              <a:rPr lang="en-US" i="1" dirty="0" smtClean="0">
                <a:solidFill>
                  <a:srgbClr val="005392"/>
                </a:solidFill>
              </a:rPr>
            </a:br>
            <a:r>
              <a:rPr lang="en-US" i="1" dirty="0" smtClean="0">
                <a:solidFill>
                  <a:srgbClr val="005392"/>
                </a:solidFill>
              </a:rPr>
              <a:t/>
            </a:r>
            <a:br>
              <a:rPr lang="en-US" i="1" dirty="0" smtClean="0">
                <a:solidFill>
                  <a:srgbClr val="005392"/>
                </a:solidFill>
              </a:rPr>
            </a:br>
            <a:r>
              <a:rPr lang="en-US" i="1" baseline="30000" dirty="0" smtClean="0">
                <a:solidFill>
                  <a:srgbClr val="005392"/>
                </a:solidFill>
              </a:rPr>
              <a:t>5</a:t>
            </a:r>
            <a:r>
              <a:rPr lang="en-US" i="1" baseline="30000" dirty="0">
                <a:solidFill>
                  <a:srgbClr val="005392"/>
                </a:solidFill>
              </a:rPr>
              <a:t> </a:t>
            </a:r>
            <a:r>
              <a:rPr lang="en-US" i="1" dirty="0">
                <a:solidFill>
                  <a:srgbClr val="005392"/>
                </a:solidFill>
              </a:rPr>
              <a:t>Then he removed the idolatrous priests whom the kings of Judah had ordained to burn incense on the high places in the cities of Judah and in the places all around Jerusalem, and those who </a:t>
            </a:r>
            <a:r>
              <a:rPr lang="en-US" i="1" dirty="0" smtClean="0">
                <a:solidFill>
                  <a:srgbClr val="005392"/>
                </a:solidFill>
              </a:rPr>
              <a:t/>
            </a:r>
            <a:br>
              <a:rPr lang="en-US" i="1" dirty="0" smtClean="0">
                <a:solidFill>
                  <a:srgbClr val="005392"/>
                </a:solidFill>
              </a:rPr>
            </a:br>
            <a:r>
              <a:rPr lang="en-US" i="1" dirty="0" smtClean="0">
                <a:solidFill>
                  <a:srgbClr val="005392"/>
                </a:solidFill>
              </a:rPr>
              <a:t>burned </a:t>
            </a:r>
            <a:r>
              <a:rPr lang="en-US" i="1" dirty="0">
                <a:solidFill>
                  <a:srgbClr val="005392"/>
                </a:solidFill>
              </a:rPr>
              <a:t>incense to Baal, </a:t>
            </a:r>
            <a:r>
              <a:rPr lang="en-US" b="1" i="1" dirty="0">
                <a:ln>
                  <a:solidFill>
                    <a:srgbClr val="002060"/>
                  </a:solidFill>
                </a:ln>
                <a:solidFill>
                  <a:srgbClr val="00B050"/>
                </a:solidFill>
              </a:rPr>
              <a:t>to the sun, to the moon, to the constellations, and to all the host of heaven</a:t>
            </a:r>
            <a:r>
              <a:rPr lang="en-US" i="1" dirty="0">
                <a:ln>
                  <a:solidFill>
                    <a:srgbClr val="002060"/>
                  </a:solidFill>
                </a:ln>
                <a:solidFill>
                  <a:srgbClr val="00B050"/>
                </a:solidFill>
              </a:rPr>
              <a:t>. </a:t>
            </a:r>
            <a:endParaRPr lang="en-US" dirty="0">
              <a:ln>
                <a:solidFill>
                  <a:srgbClr val="002060"/>
                </a:solidFill>
              </a:ln>
              <a:solidFill>
                <a:srgbClr val="00B05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44</a:t>
            </a:fld>
            <a:endParaRPr lang="en-US" sz="1800" dirty="0"/>
          </a:p>
        </p:txBody>
      </p:sp>
      <p:sp>
        <p:nvSpPr>
          <p:cNvPr id="2" name="Title 1"/>
          <p:cNvSpPr>
            <a:spLocks noGrp="1"/>
          </p:cNvSpPr>
          <p:nvPr>
            <p:ph type="title"/>
          </p:nvPr>
        </p:nvSpPr>
        <p:spPr>
          <a:xfrm>
            <a:off x="457200" y="228600"/>
            <a:ext cx="8229600" cy="12192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FFF00"/>
                </a:solidFill>
                <a:effectLst>
                  <a:outerShdw blurRad="25400" algn="tl" rotWithShape="0">
                    <a:srgbClr val="000000">
                      <a:alpha val="43000"/>
                    </a:srgbClr>
                  </a:outerShdw>
                </a:effectLst>
              </a:rPr>
              <a:t>(624 BC)  </a:t>
            </a:r>
            <a:r>
              <a:rPr lang="en-US" b="1" spc="150" dirty="0" smtClean="0">
                <a:ln w="11430"/>
                <a:solidFill>
                  <a:srgbClr val="F8F8F8"/>
                </a:solidFill>
                <a:effectLst>
                  <a:outerShdw blurRad="25400" algn="tl" rotWithShape="0">
                    <a:srgbClr val="000000">
                      <a:alpha val="43000"/>
                    </a:srgbClr>
                  </a:outerShdw>
                </a:effectLst>
              </a:rPr>
              <a:t>Apostasy Infiltrates </a:t>
            </a:r>
            <a:r>
              <a:rPr lang="en-US" b="1" u="sng" spc="150" dirty="0" smtClean="0">
                <a:ln w="11430"/>
                <a:solidFill>
                  <a:srgbClr val="F8F8F8"/>
                </a:solidFill>
                <a:effectLst>
                  <a:outerShdw blurRad="25400" algn="tl" rotWithShape="0">
                    <a:srgbClr val="000000">
                      <a:alpha val="43000"/>
                    </a:srgbClr>
                  </a:outerShdw>
                </a:effectLst>
              </a:rPr>
              <a:t/>
            </a:r>
            <a:br>
              <a:rPr lang="en-US" b="1" u="sng"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Government and Temple </a:t>
            </a:r>
            <a:r>
              <a:rPr lang="en-US" sz="3600" b="1" spc="150" dirty="0" smtClean="0">
                <a:ln w="11430"/>
                <a:solidFill>
                  <a:srgbClr val="F8F8F8"/>
                </a:solidFill>
                <a:effectLst>
                  <a:outerShdw blurRad="25400" algn="tl" rotWithShape="0">
                    <a:srgbClr val="000000">
                      <a:alpha val="43000"/>
                    </a:srgbClr>
                  </a:outerShdw>
                </a:effectLst>
              </a:rPr>
              <a:t>(</a:t>
            </a:r>
            <a:r>
              <a:rPr lang="en-US" sz="3600" b="1" spc="150" dirty="0" err="1" smtClean="0">
                <a:ln w="11430"/>
                <a:solidFill>
                  <a:srgbClr val="F8F8F8"/>
                </a:solidFill>
                <a:effectLst>
                  <a:outerShdw blurRad="25400" algn="tl" rotWithShape="0">
                    <a:srgbClr val="000000">
                      <a:alpha val="43000"/>
                    </a:srgbClr>
                  </a:outerShdw>
                </a:effectLst>
              </a:rPr>
              <a:t>con’t</a:t>
            </a:r>
            <a:r>
              <a:rPr lang="en-US" sz="3600" b="1" spc="150" dirty="0" smtClean="0">
                <a:ln w="11430"/>
                <a:solidFill>
                  <a:srgbClr val="F8F8F8"/>
                </a:solidFill>
                <a:effectLst>
                  <a:outerShdw blurRad="25400" algn="tl" rotWithShape="0">
                    <a:srgbClr val="000000">
                      <a:alpha val="43000"/>
                    </a:srgbClr>
                  </a:outerShdw>
                </a:effectLst>
              </a:rPr>
              <a: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6212840" y="5691406"/>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37-43</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99016352"/>
      </p:ext>
    </p:extLst>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447800"/>
            <a:ext cx="8695266" cy="4800600"/>
          </a:xfrm>
          <a:solidFill>
            <a:schemeClr val="bg1">
              <a:alpha val="61000"/>
            </a:schemeClr>
          </a:solidFill>
          <a:scene3d>
            <a:camera prst="orthographicFront"/>
            <a:lightRig rig="threePt" dir="t"/>
          </a:scene3d>
          <a:sp3d>
            <a:bevelT/>
          </a:sp3d>
        </p:spPr>
        <p:txBody>
          <a:bodyPr>
            <a:normAutofit fontScale="70000" lnSpcReduction="20000"/>
          </a:bodyPr>
          <a:lstStyle/>
          <a:p>
            <a:pPr marL="0" indent="3175">
              <a:buNone/>
            </a:pPr>
            <a:r>
              <a:rPr lang="en-US" sz="4400" b="1" i="1" dirty="0">
                <a:solidFill>
                  <a:srgbClr val="660033"/>
                </a:solidFill>
              </a:rPr>
              <a:t>Jer 8:1-5 </a:t>
            </a:r>
            <a:r>
              <a:rPr lang="en-US" sz="3200" i="1" dirty="0">
                <a:solidFill>
                  <a:srgbClr val="005392"/>
                </a:solidFill>
              </a:rPr>
              <a:t> “At that time,” says </a:t>
            </a:r>
            <a:r>
              <a:rPr lang="en-US" sz="3200" i="1" dirty="0" smtClean="0">
                <a:solidFill>
                  <a:srgbClr val="005392"/>
                </a:solidFill>
              </a:rPr>
              <a:t>Yahuah, </a:t>
            </a:r>
            <a:r>
              <a:rPr lang="en-US" sz="3200" i="1" dirty="0">
                <a:solidFill>
                  <a:srgbClr val="005392"/>
                </a:solidFill>
              </a:rPr>
              <a:t>“they shall bring out the bones of the kings of Judah, and the bones of its princes, and the bones of the priests, and the bones of the prophets, and the bones of the inhabitants of Jerusalem, out of their graves. </a:t>
            </a:r>
            <a:r>
              <a:rPr lang="en-US" sz="3200" i="1" dirty="0" smtClean="0">
                <a:solidFill>
                  <a:srgbClr val="005392"/>
                </a:solidFill>
              </a:rPr>
              <a:t/>
            </a:r>
            <a:br>
              <a:rPr lang="en-US" sz="3200" i="1" dirty="0" smtClean="0">
                <a:solidFill>
                  <a:srgbClr val="005392"/>
                </a:solidFill>
              </a:rPr>
            </a:br>
            <a:r>
              <a:rPr lang="en-US" sz="3200" i="1" baseline="30000" dirty="0" smtClean="0">
                <a:solidFill>
                  <a:srgbClr val="005392"/>
                </a:solidFill>
              </a:rPr>
              <a:t>2</a:t>
            </a:r>
            <a:r>
              <a:rPr lang="en-US" sz="3200" i="1" baseline="30000" dirty="0">
                <a:solidFill>
                  <a:srgbClr val="005392"/>
                </a:solidFill>
              </a:rPr>
              <a:t> </a:t>
            </a:r>
            <a:r>
              <a:rPr lang="en-US" sz="3200" i="1" dirty="0">
                <a:solidFill>
                  <a:srgbClr val="005392"/>
                </a:solidFill>
              </a:rPr>
              <a:t>They shall </a:t>
            </a:r>
            <a:r>
              <a:rPr lang="en-US" sz="3200" b="1" i="1" dirty="0">
                <a:ln>
                  <a:solidFill>
                    <a:srgbClr val="002060"/>
                  </a:solidFill>
                </a:ln>
                <a:solidFill>
                  <a:srgbClr val="00B050"/>
                </a:solidFill>
              </a:rPr>
              <a:t>spread them before the sun and the moon and all the host of heaven</a:t>
            </a:r>
            <a:r>
              <a:rPr lang="en-US" sz="3200" i="1" dirty="0">
                <a:ln>
                  <a:solidFill>
                    <a:srgbClr val="002060"/>
                  </a:solidFill>
                </a:ln>
                <a:solidFill>
                  <a:srgbClr val="00B050"/>
                </a:solidFill>
              </a:rPr>
              <a:t>, </a:t>
            </a:r>
            <a:r>
              <a:rPr lang="en-US" sz="3200" i="1" dirty="0">
                <a:solidFill>
                  <a:srgbClr val="005392"/>
                </a:solidFill>
              </a:rPr>
              <a:t>which they have </a:t>
            </a:r>
            <a:r>
              <a:rPr lang="en-US" sz="3200" b="1" i="1" dirty="0">
                <a:ln>
                  <a:solidFill>
                    <a:srgbClr val="002060"/>
                  </a:solidFill>
                </a:ln>
                <a:solidFill>
                  <a:srgbClr val="00B050"/>
                </a:solidFill>
              </a:rPr>
              <a:t>loved</a:t>
            </a:r>
            <a:r>
              <a:rPr lang="en-US" sz="3200" i="1" dirty="0">
                <a:solidFill>
                  <a:srgbClr val="005392"/>
                </a:solidFill>
              </a:rPr>
              <a:t> and which they have </a:t>
            </a:r>
            <a:r>
              <a:rPr lang="en-US" sz="3200" b="1" i="1" dirty="0">
                <a:ln>
                  <a:solidFill>
                    <a:srgbClr val="002060"/>
                  </a:solidFill>
                </a:ln>
                <a:solidFill>
                  <a:srgbClr val="00B050"/>
                </a:solidFill>
              </a:rPr>
              <a:t>served</a:t>
            </a:r>
            <a:r>
              <a:rPr lang="en-US" sz="3200" i="1" dirty="0">
                <a:solidFill>
                  <a:srgbClr val="005392"/>
                </a:solidFill>
              </a:rPr>
              <a:t> and after which they have </a:t>
            </a:r>
            <a:r>
              <a:rPr lang="en-US" sz="3200" b="1" i="1" dirty="0">
                <a:ln>
                  <a:solidFill>
                    <a:srgbClr val="002060"/>
                  </a:solidFill>
                </a:ln>
                <a:solidFill>
                  <a:srgbClr val="00B050"/>
                </a:solidFill>
              </a:rPr>
              <a:t>walked</a:t>
            </a:r>
            <a:r>
              <a:rPr lang="en-US" sz="3200" i="1" dirty="0">
                <a:ln>
                  <a:solidFill>
                    <a:srgbClr val="002060"/>
                  </a:solidFill>
                </a:ln>
                <a:solidFill>
                  <a:srgbClr val="00B050"/>
                </a:solidFill>
              </a:rPr>
              <a:t>,</a:t>
            </a:r>
            <a:r>
              <a:rPr lang="en-US" sz="3200" i="1" dirty="0">
                <a:solidFill>
                  <a:srgbClr val="005392"/>
                </a:solidFill>
              </a:rPr>
              <a:t> which they have </a:t>
            </a:r>
            <a:r>
              <a:rPr lang="en-US" sz="3200" b="1" i="1" dirty="0">
                <a:ln>
                  <a:solidFill>
                    <a:srgbClr val="002060"/>
                  </a:solidFill>
                </a:ln>
                <a:solidFill>
                  <a:srgbClr val="00B050"/>
                </a:solidFill>
              </a:rPr>
              <a:t>sought</a:t>
            </a:r>
            <a:r>
              <a:rPr lang="en-US" sz="3200" i="1" dirty="0">
                <a:solidFill>
                  <a:srgbClr val="005392"/>
                </a:solidFill>
              </a:rPr>
              <a:t> and which they have </a:t>
            </a:r>
            <a:r>
              <a:rPr lang="en-US" sz="3200" b="1" i="1" dirty="0">
                <a:ln>
                  <a:solidFill>
                    <a:srgbClr val="002060"/>
                  </a:solidFill>
                </a:ln>
                <a:solidFill>
                  <a:srgbClr val="00B050"/>
                </a:solidFill>
              </a:rPr>
              <a:t>worshiped</a:t>
            </a:r>
            <a:r>
              <a:rPr lang="en-US" sz="3200" i="1" dirty="0">
                <a:ln>
                  <a:solidFill>
                    <a:srgbClr val="002060"/>
                  </a:solidFill>
                </a:ln>
                <a:solidFill>
                  <a:srgbClr val="00B050"/>
                </a:solidFill>
              </a:rPr>
              <a:t>. </a:t>
            </a:r>
            <a:r>
              <a:rPr lang="en-US" sz="3200" i="1" dirty="0">
                <a:solidFill>
                  <a:srgbClr val="005392"/>
                </a:solidFill>
              </a:rPr>
              <a:t>They shall not be gathered nor buried; they shall be like refuse on the face of the earth. </a:t>
            </a:r>
            <a:r>
              <a:rPr lang="en-US" sz="3200" i="1" dirty="0" smtClean="0">
                <a:solidFill>
                  <a:srgbClr val="005392"/>
                </a:solidFill>
              </a:rPr>
              <a:t/>
            </a:r>
            <a:br>
              <a:rPr lang="en-US" sz="3200" i="1" dirty="0" smtClean="0">
                <a:solidFill>
                  <a:srgbClr val="005392"/>
                </a:solidFill>
              </a:rPr>
            </a:br>
            <a:r>
              <a:rPr lang="en-US" sz="3200" i="1" baseline="30000" dirty="0" smtClean="0">
                <a:solidFill>
                  <a:srgbClr val="005392"/>
                </a:solidFill>
              </a:rPr>
              <a:t>3</a:t>
            </a:r>
            <a:r>
              <a:rPr lang="en-US" sz="3200" i="1" baseline="30000" dirty="0">
                <a:solidFill>
                  <a:srgbClr val="005392"/>
                </a:solidFill>
              </a:rPr>
              <a:t> </a:t>
            </a:r>
            <a:r>
              <a:rPr lang="en-US" sz="3200" i="1" dirty="0">
                <a:solidFill>
                  <a:srgbClr val="005392"/>
                </a:solidFill>
              </a:rPr>
              <a:t>Then death shall be chosen rather than life by all the residue of those who remain of this evil family, who remain in all the places where I have driven them,” says </a:t>
            </a:r>
            <a:r>
              <a:rPr lang="en-US" sz="3200" i="1" dirty="0" smtClean="0">
                <a:solidFill>
                  <a:srgbClr val="005392"/>
                </a:solidFill>
              </a:rPr>
              <a:t>Yahuah the Elohim of </a:t>
            </a:r>
            <a:r>
              <a:rPr lang="en-US" sz="3200" i="1" dirty="0">
                <a:solidFill>
                  <a:srgbClr val="005392"/>
                </a:solidFill>
              </a:rPr>
              <a:t>hosts.</a:t>
            </a:r>
            <a:endParaRPr lang="en-US" sz="3200" dirty="0">
              <a:solidFill>
                <a:srgbClr val="005392"/>
              </a:solidFill>
            </a:endParaRPr>
          </a:p>
          <a:p>
            <a:pPr marL="0" indent="3175">
              <a:buNone/>
            </a:pPr>
            <a:r>
              <a:rPr lang="en-US" sz="3200" i="1" baseline="30000" dirty="0" smtClean="0">
                <a:solidFill>
                  <a:srgbClr val="005392"/>
                </a:solidFill>
              </a:rPr>
              <a:t/>
            </a:r>
            <a:br>
              <a:rPr lang="en-US" sz="3200" i="1" baseline="30000" dirty="0" smtClean="0">
                <a:solidFill>
                  <a:srgbClr val="005392"/>
                </a:solidFill>
              </a:rPr>
            </a:br>
            <a:r>
              <a:rPr lang="en-US" sz="3200" i="1" baseline="30000" dirty="0" smtClean="0">
                <a:solidFill>
                  <a:srgbClr val="005392"/>
                </a:solidFill>
              </a:rPr>
              <a:t>4</a:t>
            </a:r>
            <a:r>
              <a:rPr lang="en-US" sz="3200" i="1" baseline="30000" dirty="0">
                <a:solidFill>
                  <a:srgbClr val="005392"/>
                </a:solidFill>
              </a:rPr>
              <a:t> </a:t>
            </a:r>
            <a:r>
              <a:rPr lang="en-US" sz="3200" i="1" dirty="0">
                <a:solidFill>
                  <a:srgbClr val="005392"/>
                </a:solidFill>
              </a:rPr>
              <a:t>“Moreover you shall say to them, ‘Thus says </a:t>
            </a:r>
            <a:r>
              <a:rPr lang="en-US" sz="3200" i="1" dirty="0" smtClean="0">
                <a:solidFill>
                  <a:srgbClr val="005392"/>
                </a:solidFill>
              </a:rPr>
              <a:t>Yahuah:  </a:t>
            </a:r>
            <a:r>
              <a:rPr lang="en-US" sz="3200" i="1" dirty="0">
                <a:solidFill>
                  <a:srgbClr val="005392"/>
                </a:solidFill>
              </a:rPr>
              <a:t>“Will they fall and not rise? </a:t>
            </a:r>
            <a:r>
              <a:rPr lang="en-US" sz="3200" i="1" dirty="0" smtClean="0">
                <a:solidFill>
                  <a:srgbClr val="005392"/>
                </a:solidFill>
              </a:rPr>
              <a:t> Will </a:t>
            </a:r>
            <a:r>
              <a:rPr lang="en-US" sz="3200" i="1" dirty="0">
                <a:solidFill>
                  <a:srgbClr val="005392"/>
                </a:solidFill>
              </a:rPr>
              <a:t>one turn away and not return? </a:t>
            </a:r>
            <a:r>
              <a:rPr lang="en-US" sz="3200" i="1" dirty="0" smtClean="0">
                <a:solidFill>
                  <a:srgbClr val="005392"/>
                </a:solidFill>
              </a:rPr>
              <a:t/>
            </a:r>
            <a:br>
              <a:rPr lang="en-US" sz="3200" i="1" dirty="0" smtClean="0">
                <a:solidFill>
                  <a:srgbClr val="005392"/>
                </a:solidFill>
              </a:rPr>
            </a:br>
            <a:r>
              <a:rPr lang="en-US" sz="3200" i="1" baseline="30000" dirty="0" smtClean="0">
                <a:solidFill>
                  <a:srgbClr val="005392"/>
                </a:solidFill>
              </a:rPr>
              <a:t>5</a:t>
            </a:r>
            <a:r>
              <a:rPr lang="en-US" sz="3200" i="1" baseline="30000" dirty="0">
                <a:solidFill>
                  <a:srgbClr val="005392"/>
                </a:solidFill>
              </a:rPr>
              <a:t> </a:t>
            </a:r>
            <a:r>
              <a:rPr lang="en-US" sz="3200" i="1" dirty="0">
                <a:solidFill>
                  <a:srgbClr val="005392"/>
                </a:solidFill>
              </a:rPr>
              <a:t>Why has this people </a:t>
            </a:r>
            <a:r>
              <a:rPr lang="en-US" sz="3200" i="1" dirty="0" err="1">
                <a:solidFill>
                  <a:srgbClr val="005392"/>
                </a:solidFill>
              </a:rPr>
              <a:t>slidden</a:t>
            </a:r>
            <a:r>
              <a:rPr lang="en-US" sz="3200" i="1" dirty="0">
                <a:solidFill>
                  <a:srgbClr val="005392"/>
                </a:solidFill>
              </a:rPr>
              <a:t> back, Jerusalem, in a perpetual backsliding? </a:t>
            </a:r>
            <a:r>
              <a:rPr lang="en-US" sz="3200" b="1" i="1" dirty="0">
                <a:ln>
                  <a:solidFill>
                    <a:srgbClr val="002060"/>
                  </a:solidFill>
                </a:ln>
                <a:solidFill>
                  <a:srgbClr val="00B050"/>
                </a:solidFill>
              </a:rPr>
              <a:t>They hold fast to deceit, They refuse to return</a:t>
            </a:r>
            <a:r>
              <a:rPr lang="en-US" sz="3200" i="1" dirty="0">
                <a:ln>
                  <a:solidFill>
                    <a:srgbClr val="002060"/>
                  </a:solidFill>
                </a:ln>
                <a:solidFill>
                  <a:srgbClr val="00B050"/>
                </a:solidFill>
              </a:rPr>
              <a:t>.</a:t>
            </a:r>
            <a:endParaRPr lang="en-US" sz="3200" dirty="0">
              <a:ln>
                <a:solidFill>
                  <a:srgbClr val="002060"/>
                </a:solidFill>
              </a:ln>
              <a:solidFill>
                <a:srgbClr val="00B050"/>
              </a:solidFill>
            </a:endParaRPr>
          </a:p>
          <a:p>
            <a:pPr>
              <a:buNone/>
            </a:pPr>
            <a:endParaRPr lang="en-US" sz="3200"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45</a:t>
            </a:fld>
            <a:endParaRPr lang="en-US" sz="1800" dirty="0"/>
          </a:p>
        </p:txBody>
      </p:sp>
      <p:sp>
        <p:nvSpPr>
          <p:cNvPr id="2" name="Title 1"/>
          <p:cNvSpPr>
            <a:spLocks noGrp="1"/>
          </p:cNvSpPr>
          <p:nvPr>
            <p:ph type="title"/>
          </p:nvPr>
        </p:nvSpPr>
        <p:spPr>
          <a:xfrm>
            <a:off x="457200" y="228600"/>
            <a:ext cx="8229600" cy="12192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FFF00"/>
                </a:solidFill>
                <a:effectLst>
                  <a:outerShdw blurRad="25400" algn="tl" rotWithShape="0">
                    <a:srgbClr val="000000">
                      <a:alpha val="43000"/>
                    </a:srgbClr>
                  </a:outerShdw>
                </a:effectLst>
              </a:rPr>
              <a:t>(600 BC)  </a:t>
            </a:r>
            <a:r>
              <a:rPr lang="en-US" b="1" spc="150" dirty="0" smtClean="0">
                <a:ln w="11430"/>
                <a:solidFill>
                  <a:srgbClr val="F8F8F8"/>
                </a:solidFill>
                <a:effectLst>
                  <a:outerShdw blurRad="25400" algn="tl" rotWithShape="0">
                    <a:srgbClr val="000000">
                      <a:alpha val="43000"/>
                    </a:srgbClr>
                  </a:outerShdw>
                </a:effectLst>
              </a:rPr>
              <a:t>Apostasy Infiltrates </a:t>
            </a:r>
            <a:r>
              <a:rPr lang="en-US" b="1" u="sng" spc="150" dirty="0" smtClean="0">
                <a:ln w="11430"/>
                <a:solidFill>
                  <a:srgbClr val="F8F8F8"/>
                </a:solidFill>
                <a:effectLst>
                  <a:outerShdw blurRad="25400" algn="tl" rotWithShape="0">
                    <a:srgbClr val="000000">
                      <a:alpha val="43000"/>
                    </a:srgbClr>
                  </a:outerShdw>
                </a:effectLst>
              </a:rPr>
              <a:t/>
            </a:r>
            <a:br>
              <a:rPr lang="en-US" b="1" u="sng"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Government and Temple </a:t>
            </a:r>
            <a:r>
              <a:rPr lang="en-US" sz="3600" b="1" spc="150" dirty="0" smtClean="0">
                <a:ln w="11430"/>
                <a:solidFill>
                  <a:srgbClr val="F8F8F8"/>
                </a:solidFill>
                <a:effectLst>
                  <a:outerShdw blurRad="25400" algn="tl" rotWithShape="0">
                    <a:srgbClr val="000000">
                      <a:alpha val="43000"/>
                    </a:srgbClr>
                  </a:outerShdw>
                </a:effectLst>
              </a:rPr>
              <a:t>(</a:t>
            </a:r>
            <a:r>
              <a:rPr lang="en-US" sz="3600" b="1" spc="150" dirty="0" err="1" smtClean="0">
                <a:ln w="11430"/>
                <a:solidFill>
                  <a:srgbClr val="F8F8F8"/>
                </a:solidFill>
                <a:effectLst>
                  <a:outerShdw blurRad="25400" algn="tl" rotWithShape="0">
                    <a:srgbClr val="000000">
                      <a:alpha val="43000"/>
                    </a:srgbClr>
                  </a:outerShdw>
                </a:effectLst>
              </a:rPr>
              <a:t>con’t</a:t>
            </a:r>
            <a:r>
              <a:rPr lang="en-US" sz="3600" b="1" spc="150" dirty="0" smtClean="0">
                <a:ln w="11430"/>
                <a:solidFill>
                  <a:srgbClr val="F8F8F8"/>
                </a:solidFill>
                <a:effectLst>
                  <a:outerShdw blurRad="25400" algn="tl" rotWithShape="0">
                    <a:srgbClr val="000000">
                      <a:alpha val="43000"/>
                    </a:srgbClr>
                  </a:outerShdw>
                </a:effectLst>
              </a:rPr>
              <a: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867400" y="63246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a:t>
            </a:r>
            <a:r>
              <a:rPr lang="en-US" sz="1600" b="1" dirty="0" smtClean="0">
                <a:ln w="1905"/>
                <a:solidFill>
                  <a:srgbClr val="660033"/>
                </a:solidFill>
                <a:effectLst>
                  <a:innerShdw blurRad="69850" dist="43180" dir="5400000">
                    <a:srgbClr val="000000">
                      <a:alpha val="65000"/>
                    </a:srgbClr>
                  </a:innerShdw>
                </a:effectLst>
              </a:rPr>
              <a:t>43-45</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20799520"/>
      </p:ext>
    </p:extLst>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a:bodyPr>
          <a:lstStyle/>
          <a:p>
            <a:pPr algn="r">
              <a:buNone/>
            </a:pPr>
            <a:r>
              <a:rPr lang="en-US" sz="3200" b="1" dirty="0" smtClean="0">
                <a:effectLst>
                  <a:outerShdw blurRad="38100" dist="38100" dir="2700000" algn="tl">
                    <a:srgbClr val="000000">
                      <a:alpha val="43137"/>
                    </a:srgbClr>
                  </a:outerShdw>
                </a:effectLst>
              </a:rPr>
              <a:t>Moses</a:t>
            </a:r>
            <a:r>
              <a:rPr lang="en-US" sz="3200"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commanded “don’t lift up your eyes </a:t>
            </a:r>
          </a:p>
          <a:p>
            <a:pPr algn="r">
              <a:buNone/>
            </a:pPr>
            <a:r>
              <a:rPr lang="en-US" sz="3200" b="1" dirty="0" smtClean="0">
                <a:effectLst>
                  <a:outerShdw blurRad="38100" dist="38100" dir="2700000" algn="tl">
                    <a:srgbClr val="000000">
                      <a:alpha val="43137"/>
                    </a:srgbClr>
                  </a:outerShdw>
                </a:effectLst>
              </a:rPr>
              <a:t>to the </a:t>
            </a:r>
            <a:r>
              <a:rPr lang="en-US" sz="3200" b="1" dirty="0" smtClean="0">
                <a:solidFill>
                  <a:srgbClr val="660033"/>
                </a:solidFill>
                <a:effectLst>
                  <a:outerShdw blurRad="38100" dist="38100" dir="2700000" algn="tl">
                    <a:srgbClr val="000000">
                      <a:alpha val="43137"/>
                    </a:srgbClr>
                  </a:outerShdw>
                </a:effectLst>
              </a:rPr>
              <a:t>sun</a:t>
            </a:r>
            <a:r>
              <a:rPr lang="en-US" sz="3200" b="1" dirty="0" smtClean="0">
                <a:effectLst>
                  <a:outerShdw blurRad="38100" dist="38100" dir="2700000" algn="tl">
                    <a:srgbClr val="000000">
                      <a:alpha val="43137"/>
                    </a:srgbClr>
                  </a:outerShdw>
                </a:effectLst>
              </a:rPr>
              <a:t> or </a:t>
            </a:r>
            <a:r>
              <a:rPr lang="en-US" sz="3200" b="1" dirty="0" smtClean="0">
                <a:solidFill>
                  <a:srgbClr val="660033"/>
                </a:solidFill>
                <a:effectLst>
                  <a:outerShdw blurRad="38100" dist="38100" dir="2700000" algn="tl">
                    <a:srgbClr val="000000">
                      <a:alpha val="43137"/>
                    </a:srgbClr>
                  </a:outerShdw>
                </a:effectLst>
              </a:rPr>
              <a:t>moon</a:t>
            </a:r>
            <a:r>
              <a:rPr lang="en-US" sz="3200" b="1" dirty="0" smtClean="0">
                <a:effectLst>
                  <a:outerShdw blurRad="38100" dist="38100" dir="2700000" algn="tl">
                    <a:srgbClr val="000000">
                      <a:alpha val="43137"/>
                    </a:srgbClr>
                  </a:outerShdw>
                </a:effectLst>
              </a:rPr>
              <a:t> …”</a:t>
            </a:r>
            <a:endParaRPr lang="en-US" b="1" dirty="0" smtClean="0"/>
          </a:p>
          <a:p>
            <a:pPr marL="0" indent="3175">
              <a:buNone/>
            </a:pPr>
            <a:r>
              <a:rPr lang="en-US" sz="3200" b="1" i="1" dirty="0" smtClean="0">
                <a:solidFill>
                  <a:srgbClr val="660033"/>
                </a:solidFill>
              </a:rPr>
              <a:t>Deut 17:2-7  </a:t>
            </a:r>
            <a:r>
              <a:rPr lang="en-US" i="1" dirty="0" smtClean="0">
                <a:solidFill>
                  <a:srgbClr val="005392"/>
                </a:solidFill>
              </a:rPr>
              <a:t>If there is found among you…</a:t>
            </a:r>
            <a:br>
              <a:rPr lang="en-US" i="1" dirty="0" smtClean="0">
                <a:solidFill>
                  <a:srgbClr val="005392"/>
                </a:solidFill>
              </a:rPr>
            </a:br>
            <a:r>
              <a:rPr lang="en-US" i="1" baseline="30000" dirty="0" smtClean="0">
                <a:solidFill>
                  <a:srgbClr val="005392"/>
                </a:solidFill>
              </a:rPr>
              <a:t>3 </a:t>
            </a:r>
            <a:r>
              <a:rPr lang="en-US" i="1" dirty="0" smtClean="0">
                <a:solidFill>
                  <a:srgbClr val="005392"/>
                </a:solidFill>
              </a:rPr>
              <a:t>one who has gone and served other gods and worshiped them, </a:t>
            </a:r>
            <a:r>
              <a:rPr lang="en-US" b="1" i="1" dirty="0" smtClean="0">
                <a:ln>
                  <a:solidFill>
                    <a:srgbClr val="002060"/>
                  </a:solidFill>
                </a:ln>
                <a:solidFill>
                  <a:srgbClr val="00B050"/>
                </a:solidFill>
              </a:rPr>
              <a:t>either the sun or moon or any of the host of heaven</a:t>
            </a:r>
            <a:r>
              <a:rPr lang="en-US" i="1" dirty="0" smtClean="0">
                <a:ln>
                  <a:solidFill>
                    <a:srgbClr val="002060"/>
                  </a:solidFill>
                </a:ln>
                <a:solidFill>
                  <a:srgbClr val="00B050"/>
                </a:solidFill>
              </a:rPr>
              <a:t>…</a:t>
            </a:r>
            <a:r>
              <a:rPr lang="en-US" i="1" dirty="0" smtClean="0">
                <a:solidFill>
                  <a:srgbClr val="005392"/>
                </a:solidFill>
              </a:rPr>
              <a:t/>
            </a:r>
            <a:br>
              <a:rPr lang="en-US" i="1" dirty="0" smtClean="0">
                <a:solidFill>
                  <a:srgbClr val="005392"/>
                </a:solidFill>
              </a:rPr>
            </a:br>
            <a:r>
              <a:rPr lang="en-US" i="1" baseline="30000" dirty="0" smtClean="0">
                <a:solidFill>
                  <a:srgbClr val="005392"/>
                </a:solidFill>
              </a:rPr>
              <a:t>5 </a:t>
            </a:r>
            <a:r>
              <a:rPr lang="en-US" i="1" dirty="0" smtClean="0">
                <a:solidFill>
                  <a:srgbClr val="005392"/>
                </a:solidFill>
              </a:rPr>
              <a:t>then you shall bring out to your gates that man or woman who has committed that wicked thing, and </a:t>
            </a:r>
            <a:r>
              <a:rPr lang="en-US" b="1" i="1" dirty="0" smtClean="0">
                <a:ln>
                  <a:solidFill>
                    <a:srgbClr val="002060"/>
                  </a:solidFill>
                </a:ln>
                <a:solidFill>
                  <a:srgbClr val="00B050"/>
                </a:solidFill>
              </a:rPr>
              <a:t>shall stone to death that man or woman</a:t>
            </a:r>
            <a:r>
              <a:rPr lang="en-US" i="1" dirty="0" smtClean="0">
                <a:ln>
                  <a:solidFill>
                    <a:srgbClr val="002060"/>
                  </a:solidFill>
                </a:ln>
                <a:solidFill>
                  <a:srgbClr val="00B050"/>
                </a:solidFill>
              </a:rPr>
              <a:t> </a:t>
            </a:r>
            <a:r>
              <a:rPr lang="en-US" i="1" dirty="0" smtClean="0">
                <a:solidFill>
                  <a:srgbClr val="005392"/>
                </a:solidFill>
              </a:rPr>
              <a:t>with stones. </a:t>
            </a:r>
            <a:br>
              <a:rPr lang="en-US" i="1" dirty="0" smtClean="0">
                <a:solidFill>
                  <a:srgbClr val="005392"/>
                </a:solidFill>
              </a:rPr>
            </a:br>
            <a:r>
              <a:rPr lang="en-US" i="1" baseline="30000" dirty="0" smtClean="0">
                <a:solidFill>
                  <a:srgbClr val="005392"/>
                </a:solidFill>
              </a:rPr>
              <a:t>6 </a:t>
            </a:r>
            <a:r>
              <a:rPr lang="en-US" i="1" dirty="0" smtClean="0">
                <a:solidFill>
                  <a:srgbClr val="005392"/>
                </a:solidFill>
              </a:rPr>
              <a:t>Whoever is deserving of death shall</a:t>
            </a:r>
            <a:br>
              <a:rPr lang="en-US" i="1" dirty="0" smtClean="0">
                <a:solidFill>
                  <a:srgbClr val="005392"/>
                </a:solidFill>
              </a:rPr>
            </a:br>
            <a:r>
              <a:rPr lang="en-US" i="1" dirty="0">
                <a:solidFill>
                  <a:srgbClr val="005392"/>
                </a:solidFill>
              </a:rPr>
              <a:t> </a:t>
            </a:r>
            <a:r>
              <a:rPr lang="en-US" i="1" dirty="0" smtClean="0">
                <a:solidFill>
                  <a:srgbClr val="005392"/>
                </a:solidFill>
              </a:rPr>
              <a:t>be put to death on the testimony</a:t>
            </a:r>
            <a:br>
              <a:rPr lang="en-US" i="1" dirty="0" smtClean="0">
                <a:solidFill>
                  <a:srgbClr val="005392"/>
                </a:solidFill>
              </a:rPr>
            </a:br>
            <a:r>
              <a:rPr lang="en-US" i="1" dirty="0" smtClean="0">
                <a:solidFill>
                  <a:srgbClr val="005392"/>
                </a:solidFill>
              </a:rPr>
              <a:t> of two or three witnesses… </a:t>
            </a:r>
            <a:br>
              <a:rPr lang="en-US" i="1" dirty="0" smtClean="0">
                <a:solidFill>
                  <a:srgbClr val="005392"/>
                </a:solidFill>
              </a:rPr>
            </a:br>
            <a:r>
              <a:rPr lang="en-US" i="1" dirty="0" smtClean="0">
                <a:solidFill>
                  <a:srgbClr val="005392"/>
                </a:solidFill>
              </a:rPr>
              <a:t> So you shall put away </a:t>
            </a:r>
            <a:br>
              <a:rPr lang="en-US" i="1" dirty="0" smtClean="0">
                <a:solidFill>
                  <a:srgbClr val="005392"/>
                </a:solidFill>
              </a:rPr>
            </a:br>
            <a:r>
              <a:rPr lang="en-US" i="1" dirty="0" smtClean="0">
                <a:solidFill>
                  <a:srgbClr val="005392"/>
                </a:solidFill>
              </a:rPr>
              <a:t> the evil from among you.</a:t>
            </a:r>
            <a:endParaRPr lang="en-US" dirty="0" smtClean="0">
              <a:solidFill>
                <a:srgbClr val="005392"/>
              </a:solidFill>
            </a:endParaRPr>
          </a:p>
          <a:p>
            <a:pPr>
              <a:buNone/>
            </a:pPr>
            <a:endParaRPr lang="en-US" dirty="0"/>
          </a:p>
        </p:txBody>
      </p:sp>
      <p:sp>
        <p:nvSpPr>
          <p:cNvPr id="4" name="Slide Number Placeholder 3"/>
          <p:cNvSpPr>
            <a:spLocks noGrp="1"/>
          </p:cNvSpPr>
          <p:nvPr>
            <p:ph type="sldNum" sz="quarter" idx="12"/>
          </p:nvPr>
        </p:nvSpPr>
        <p:spPr>
          <a:xfrm>
            <a:off x="3886200" y="6340475"/>
            <a:ext cx="1161826" cy="365125"/>
          </a:xfrm>
        </p:spPr>
        <p:txBody>
          <a:bodyPr/>
          <a:lstStyle/>
          <a:p>
            <a:fld id="{2C483DBC-9F3F-4995-8876-E5EF69BB8F1F}" type="slidenum">
              <a:rPr lang="en-US" sz="1800" smtClean="0"/>
              <a:pPr/>
              <a:t>46</a:t>
            </a:fld>
            <a:endParaRPr lang="en-US" sz="1800" dirty="0"/>
          </a:p>
        </p:txBody>
      </p:sp>
      <p:sp>
        <p:nvSpPr>
          <p:cNvPr id="2" name="Title 1"/>
          <p:cNvSpPr>
            <a:spLocks noGrp="1"/>
          </p:cNvSpPr>
          <p:nvPr>
            <p:ph type="title"/>
          </p:nvPr>
        </p:nvSpPr>
        <p:spPr>
          <a:xfrm>
            <a:off x="228600" y="228600"/>
            <a:ext cx="8686800" cy="914400"/>
          </a:xfrm>
        </p:spPr>
        <p:txBody>
          <a:bodyPr>
            <a:norm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Judgment is Sure to Come</a:t>
            </a:r>
            <a:endParaRPr lang="en-US" sz="4800"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4987064" y="5829300"/>
            <a:ext cx="3775936" cy="838200"/>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b="1" dirty="0" smtClean="0">
                <a:ln w="1905"/>
                <a:solidFill>
                  <a:schemeClr val="bg1"/>
                </a:solidFill>
                <a:effectLst>
                  <a:innerShdw blurRad="69850" dist="43180" dir="5400000">
                    <a:srgbClr val="000000">
                      <a:alpha val="65000"/>
                    </a:srgbClr>
                  </a:innerShdw>
                </a:effectLst>
              </a:rPr>
              <a:t>How can this command </a:t>
            </a:r>
            <a:br>
              <a:rPr lang="en-US" b="1" dirty="0" smtClean="0">
                <a:ln w="1905"/>
                <a:solidFill>
                  <a:schemeClr val="bg1"/>
                </a:solidFill>
                <a:effectLst>
                  <a:innerShdw blurRad="69850" dist="43180" dir="5400000">
                    <a:srgbClr val="000000">
                      <a:alpha val="65000"/>
                    </a:srgbClr>
                  </a:innerShdw>
                </a:effectLst>
              </a:rPr>
            </a:br>
            <a:r>
              <a:rPr lang="en-US" b="1" dirty="0" smtClean="0">
                <a:ln w="1905"/>
                <a:solidFill>
                  <a:schemeClr val="bg1"/>
                </a:solidFill>
                <a:effectLst>
                  <a:innerShdw blurRad="69850" dist="43180" dir="5400000">
                    <a:srgbClr val="000000">
                      <a:alpha val="65000"/>
                    </a:srgbClr>
                  </a:innerShdw>
                </a:effectLst>
              </a:rPr>
              <a:t>be misunderstood?</a:t>
            </a:r>
            <a:endParaRPr lang="en-US" b="1" dirty="0">
              <a:ln w="1905"/>
              <a:solidFill>
                <a:schemeClr val="bg1"/>
              </a:solidFill>
              <a:effectLst>
                <a:innerShdw blurRad="69850" dist="43180" dir="5400000">
                  <a:srgbClr val="000000">
                    <a:alpha val="65000"/>
                  </a:srgbClr>
                </a:innerShdw>
              </a:effectLst>
            </a:endParaRPr>
          </a:p>
        </p:txBody>
      </p:sp>
      <p:pic>
        <p:nvPicPr>
          <p:cNvPr id="6" name="Picture 2" descr="C:\Users\Rae\Desktop\death penalty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23710" y="4191000"/>
            <a:ext cx="2456906" cy="15258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066800" y="6354346"/>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#2:  Slides </a:t>
            </a:r>
            <a:r>
              <a:rPr lang="en-US" sz="1600" b="1" dirty="0" smtClean="0">
                <a:ln w="1905"/>
                <a:solidFill>
                  <a:srgbClr val="660033"/>
                </a:solidFill>
                <a:effectLst>
                  <a:innerShdw blurRad="69850" dist="43180" dir="5400000">
                    <a:srgbClr val="000000">
                      <a:alpha val="65000"/>
                    </a:srgbClr>
                  </a:innerShdw>
                </a:effectLst>
              </a:rPr>
              <a:t>3-33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382000" cy="3505200"/>
          </a:xfrm>
        </p:spPr>
        <p:txBody>
          <a:bodyPr>
            <a:normAutofit/>
          </a:bodyPr>
          <a:lstStyle/>
          <a:p>
            <a:pPr marL="0" indent="3175">
              <a:buNone/>
            </a:pPr>
            <a:r>
              <a:rPr lang="en-US" sz="3000" b="1" dirty="0" smtClean="0"/>
              <a:t>One last point before moving on.  </a:t>
            </a:r>
            <a:br>
              <a:rPr lang="en-US" sz="3000" b="1" dirty="0" smtClean="0"/>
            </a:br>
            <a:r>
              <a:rPr lang="en-US" sz="3000" b="1" dirty="0" smtClean="0"/>
              <a:t>There are </a:t>
            </a:r>
            <a:r>
              <a:rPr lang="en-US" sz="3000" b="1" dirty="0" smtClean="0">
                <a:ln>
                  <a:solidFill>
                    <a:srgbClr val="002060"/>
                  </a:solidFill>
                </a:ln>
                <a:solidFill>
                  <a:srgbClr val="00B050"/>
                </a:solidFill>
              </a:rPr>
              <a:t>FIVE</a:t>
            </a:r>
            <a:r>
              <a:rPr lang="en-US" sz="3000" b="1" dirty="0" smtClean="0"/>
              <a:t> major religions in the world today.  </a:t>
            </a:r>
          </a:p>
          <a:p>
            <a:pPr marL="0" indent="3175">
              <a:buNone/>
            </a:pPr>
            <a:endParaRPr lang="en-US" sz="1000" dirty="0" smtClean="0"/>
          </a:p>
          <a:p>
            <a:pPr marL="688975" lvl="0" indent="-457200">
              <a:buClr>
                <a:srgbClr val="660033"/>
              </a:buClr>
              <a:buFont typeface="+mj-lt"/>
              <a:buAutoNum type="arabicParenR"/>
            </a:pPr>
            <a:r>
              <a:rPr lang="en-US" b="1" dirty="0" smtClean="0"/>
              <a:t>Christianity</a:t>
            </a:r>
          </a:p>
          <a:p>
            <a:pPr marL="688975" lvl="0" indent="-457200">
              <a:buClr>
                <a:srgbClr val="660033"/>
              </a:buClr>
              <a:buFont typeface="+mj-lt"/>
              <a:buAutoNum type="arabicParenR"/>
            </a:pPr>
            <a:r>
              <a:rPr lang="en-US" b="1" dirty="0" smtClean="0"/>
              <a:t>Judaism</a:t>
            </a:r>
          </a:p>
          <a:p>
            <a:pPr marL="688975" lvl="0" indent="-457200">
              <a:buClr>
                <a:srgbClr val="660033"/>
              </a:buClr>
              <a:buFont typeface="+mj-lt"/>
              <a:buAutoNum type="arabicParenR"/>
            </a:pPr>
            <a:r>
              <a:rPr lang="en-US" b="1" dirty="0" smtClean="0"/>
              <a:t>Islam</a:t>
            </a:r>
          </a:p>
          <a:p>
            <a:pPr marL="688975" lvl="0" indent="-457200">
              <a:buClr>
                <a:srgbClr val="660033"/>
              </a:buClr>
              <a:buFont typeface="+mj-lt"/>
              <a:buAutoNum type="arabicParenR"/>
            </a:pPr>
            <a:r>
              <a:rPr lang="en-US" b="1" dirty="0" smtClean="0"/>
              <a:t>Hindu</a:t>
            </a:r>
          </a:p>
          <a:p>
            <a:pPr marL="688975" lvl="0" indent="-457200">
              <a:buClr>
                <a:srgbClr val="660033"/>
              </a:buClr>
              <a:buFont typeface="+mj-lt"/>
              <a:buAutoNum type="arabicParenR"/>
            </a:pPr>
            <a:r>
              <a:rPr lang="en-US" b="1" dirty="0" smtClean="0"/>
              <a:t>Buddhist</a:t>
            </a:r>
            <a:endParaRPr lang="en-US" dirty="0" smtClean="0"/>
          </a:p>
          <a:p>
            <a:pPr marL="0" indent="3175">
              <a:buNone/>
            </a:pPr>
            <a:endParaRPr lang="en-US" sz="1900" dirty="0" smtClean="0"/>
          </a:p>
        </p:txBody>
      </p:sp>
      <p:sp>
        <p:nvSpPr>
          <p:cNvPr id="4" name="Slide Number Placeholder 3"/>
          <p:cNvSpPr>
            <a:spLocks noGrp="1"/>
          </p:cNvSpPr>
          <p:nvPr>
            <p:ph type="sldNum" sz="quarter" idx="12"/>
          </p:nvPr>
        </p:nvSpPr>
        <p:spPr>
          <a:xfrm>
            <a:off x="3991088" y="6340475"/>
            <a:ext cx="1161826" cy="365125"/>
          </a:xfrm>
        </p:spPr>
        <p:txBody>
          <a:bodyPr/>
          <a:lstStyle/>
          <a:p>
            <a:fld id="{2C483DBC-9F3F-4995-8876-E5EF69BB8F1F}" type="slidenum">
              <a:rPr lang="en-US" sz="1400" smtClean="0"/>
              <a:pPr/>
              <a:t>47</a:t>
            </a:fld>
            <a:endParaRPr lang="en-US" dirty="0"/>
          </a:p>
        </p:txBody>
      </p:sp>
      <p:sp>
        <p:nvSpPr>
          <p:cNvPr id="2" name="Title 1"/>
          <p:cNvSpPr>
            <a:spLocks noGrp="1"/>
          </p:cNvSpPr>
          <p:nvPr>
            <p:ph type="title"/>
          </p:nvPr>
        </p:nvSpPr>
        <p:spPr>
          <a:xfrm>
            <a:off x="457200" y="338328"/>
            <a:ext cx="8229600" cy="1185672"/>
          </a:xfrm>
        </p:spPr>
        <p:txBody>
          <a:bodyPr>
            <a:noAutofit/>
            <a:scene3d>
              <a:camera prst="orthographicFront"/>
              <a:lightRig rig="soft" dir="t">
                <a:rot lat="0" lon="0" rev="10800000"/>
              </a:lightRig>
            </a:scene3d>
            <a:sp3d>
              <a:bevelT w="27940" h="12700"/>
              <a:contourClr>
                <a:srgbClr val="DDDDDD"/>
              </a:contourClr>
            </a:sp3d>
          </a:bodyPr>
          <a:lstStyle/>
          <a:p>
            <a:pPr algn="r"/>
            <a:r>
              <a:rPr lang="en-US" sz="4800" b="1" spc="150" dirty="0" smtClean="0">
                <a:ln w="11430"/>
                <a:solidFill>
                  <a:srgbClr val="F8F8F8"/>
                </a:solidFill>
                <a:effectLst>
                  <a:outerShdw blurRad="25400" algn="tl" rotWithShape="0">
                    <a:srgbClr val="000000">
                      <a:alpha val="43000"/>
                    </a:srgbClr>
                  </a:outerShdw>
                </a:effectLst>
              </a:rPr>
              <a:t>Things that must be </a:t>
            </a:r>
            <a:br>
              <a:rPr lang="en-US" sz="4800" b="1" spc="150" dirty="0" smtClean="0">
                <a:ln w="11430"/>
                <a:solidFill>
                  <a:srgbClr val="F8F8F8"/>
                </a:solidFill>
                <a:effectLst>
                  <a:outerShdw blurRad="25400" algn="tl" rotWithShape="0">
                    <a:srgbClr val="000000">
                      <a:alpha val="43000"/>
                    </a:srgbClr>
                  </a:outerShdw>
                </a:effectLst>
              </a:rPr>
            </a:br>
            <a:r>
              <a:rPr lang="en-US" sz="4800" b="1" spc="150" dirty="0" smtClean="0">
                <a:ln w="11430"/>
                <a:solidFill>
                  <a:srgbClr val="F8F8F8"/>
                </a:solidFill>
                <a:effectLst>
                  <a:outerShdw blurRad="25400" algn="tl" rotWithShape="0">
                    <a:srgbClr val="000000">
                      <a:alpha val="43000"/>
                    </a:srgbClr>
                  </a:outerShdw>
                </a:effectLst>
              </a:rPr>
              <a:t>considered …Today!</a:t>
            </a:r>
            <a:endParaRPr lang="en-US" sz="4800" b="1" spc="150" dirty="0">
              <a:ln w="11430"/>
              <a:solidFill>
                <a:srgbClr val="F8F8F8"/>
              </a:solidFill>
              <a:effectLst>
                <a:outerShdw blurRad="25400" algn="tl" rotWithShape="0">
                  <a:srgbClr val="000000">
                    <a:alpha val="43000"/>
                  </a:srgbClr>
                </a:outerShdw>
              </a:effectLst>
            </a:endParaRPr>
          </a:p>
        </p:txBody>
      </p:sp>
      <p:sp>
        <p:nvSpPr>
          <p:cNvPr id="6" name="Content Placeholder 2"/>
          <p:cNvSpPr txBox="1">
            <a:spLocks/>
          </p:cNvSpPr>
          <p:nvPr/>
        </p:nvSpPr>
        <p:spPr>
          <a:xfrm>
            <a:off x="457200" y="5257800"/>
            <a:ext cx="8229600" cy="1066800"/>
          </a:xfrm>
          <a:prstGeom prst="rect">
            <a:avLst/>
          </a:prstGeom>
          <a:solidFill>
            <a:schemeClr val="accent5">
              <a:lumMod val="40000"/>
              <a:lumOff val="60000"/>
            </a:schemeClr>
          </a:solidFill>
          <a:scene3d>
            <a:camera prst="orthographicFront"/>
            <a:lightRig rig="threePt" dir="t"/>
          </a:scene3d>
          <a:sp3d>
            <a:bevelT w="152400" h="50800" prst="softRound"/>
          </a:sp3d>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3175" algn="ctr">
              <a:buFont typeface="Symbol" pitchFamily="18" charset="2"/>
              <a:buNone/>
            </a:pPr>
            <a:r>
              <a:rPr lang="en-US" sz="3000" b="1" dirty="0" smtClean="0"/>
              <a:t>But did you know</a:t>
            </a:r>
            <a:r>
              <a:rPr lang="en-US" sz="3000" dirty="0" smtClean="0"/>
              <a:t>…the other </a:t>
            </a:r>
            <a:r>
              <a:rPr lang="en-US" sz="3000" b="1" dirty="0" smtClean="0">
                <a:ln>
                  <a:solidFill>
                    <a:srgbClr val="002060"/>
                  </a:solidFill>
                </a:ln>
                <a:solidFill>
                  <a:srgbClr val="00B050"/>
                </a:solidFill>
              </a:rPr>
              <a:t>FOUR</a:t>
            </a:r>
            <a:r>
              <a:rPr lang="en-US" sz="3000" dirty="0" smtClean="0"/>
              <a:t> </a:t>
            </a:r>
            <a:r>
              <a:rPr lang="en-US" sz="3000" b="1" dirty="0" smtClean="0">
                <a:ln>
                  <a:solidFill>
                    <a:srgbClr val="002060"/>
                  </a:solidFill>
                </a:ln>
                <a:solidFill>
                  <a:srgbClr val="FF0000"/>
                </a:solidFill>
              </a:rPr>
              <a:t>establish</a:t>
            </a:r>
            <a:r>
              <a:rPr lang="en-US" sz="3000" dirty="0" smtClean="0"/>
              <a:t> their worship calendar on the </a:t>
            </a:r>
            <a:r>
              <a:rPr lang="en-US" sz="3000" b="1" dirty="0" smtClean="0">
                <a:ln>
                  <a:solidFill>
                    <a:srgbClr val="002060"/>
                  </a:solidFill>
                </a:ln>
                <a:solidFill>
                  <a:srgbClr val="00B050"/>
                </a:solidFill>
              </a:rPr>
              <a:t>moon?</a:t>
            </a:r>
            <a:endParaRPr lang="en-US" sz="3000" dirty="0"/>
          </a:p>
        </p:txBody>
      </p:sp>
      <p:sp>
        <p:nvSpPr>
          <p:cNvPr id="5" name="Content Placeholder 2"/>
          <p:cNvSpPr txBox="1">
            <a:spLocks/>
          </p:cNvSpPr>
          <p:nvPr/>
        </p:nvSpPr>
        <p:spPr>
          <a:xfrm>
            <a:off x="3962400" y="3048000"/>
            <a:ext cx="4648200" cy="1524000"/>
          </a:xfrm>
          <a:prstGeom prst="rect">
            <a:avLst/>
          </a:prstGeom>
          <a:solidFill>
            <a:schemeClr val="accent5">
              <a:lumMod val="40000"/>
              <a:lumOff val="60000"/>
            </a:schemeClr>
          </a:solidFill>
          <a:scene3d>
            <a:camera prst="orthographicFront"/>
            <a:lightRig rig="threePt" dir="t"/>
          </a:scene3d>
          <a:sp3d>
            <a:bevelT w="152400" h="50800" prst="softRound"/>
          </a:sp3d>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3175" algn="ctr">
              <a:buFont typeface="Symbol" pitchFamily="18" charset="2"/>
              <a:buNone/>
            </a:pPr>
            <a:r>
              <a:rPr lang="en-US" sz="3000" dirty="0" smtClean="0"/>
              <a:t>As you are probably aware, Christianity is centered in </a:t>
            </a:r>
            <a:r>
              <a:rPr lang="en-US" sz="3000" b="1" dirty="0">
                <a:ln>
                  <a:solidFill>
                    <a:sysClr val="windowText" lastClr="000000"/>
                  </a:solidFill>
                </a:ln>
                <a:solidFill>
                  <a:schemeClr val="accent5">
                    <a:lumMod val="50000"/>
                  </a:schemeClr>
                </a:solidFill>
              </a:rPr>
              <a:t>s</a:t>
            </a:r>
            <a:r>
              <a:rPr lang="en-US" sz="3000" b="1" dirty="0" smtClean="0">
                <a:ln>
                  <a:solidFill>
                    <a:sysClr val="windowText" lastClr="000000"/>
                  </a:solidFill>
                </a:ln>
                <a:solidFill>
                  <a:schemeClr val="accent5">
                    <a:lumMod val="50000"/>
                  </a:schemeClr>
                </a:solidFill>
              </a:rPr>
              <a:t>un</a:t>
            </a:r>
            <a:r>
              <a:rPr lang="en-US" sz="3000" dirty="0" smtClean="0">
                <a:ln>
                  <a:solidFill>
                    <a:sysClr val="windowText" lastClr="000000"/>
                  </a:solidFill>
                </a:ln>
              </a:rPr>
              <a:t> </a:t>
            </a:r>
            <a:r>
              <a:rPr lang="en-US" sz="3000" b="1" dirty="0" smtClean="0">
                <a:ln>
                  <a:solidFill>
                    <a:sysClr val="windowText" lastClr="000000"/>
                  </a:solidFill>
                </a:ln>
                <a:solidFill>
                  <a:schemeClr val="accent5">
                    <a:lumMod val="50000"/>
                  </a:schemeClr>
                </a:solidFill>
              </a:rPr>
              <a:t>worship</a:t>
            </a:r>
            <a:r>
              <a:rPr lang="en-US" sz="3000" dirty="0" smtClean="0">
                <a:ln>
                  <a:solidFill>
                    <a:sysClr val="windowText" lastClr="000000"/>
                  </a:solidFill>
                </a:ln>
                <a:solidFill>
                  <a:schemeClr val="accent5">
                    <a:lumMod val="50000"/>
                  </a:schemeClr>
                </a:solidFill>
              </a:rPr>
              <a:t>.</a:t>
            </a:r>
            <a:r>
              <a:rPr lang="en-US" sz="3000" dirty="0" smtClean="0">
                <a:ln>
                  <a:solidFill>
                    <a:sysClr val="windowText" lastClr="000000"/>
                  </a:solidFill>
                </a:ln>
              </a:rPr>
              <a:t>  </a:t>
            </a:r>
            <a:endParaRPr lang="en-US" sz="3000" dirty="0">
              <a:ln>
                <a:solidFill>
                  <a:sysClr val="windowText" lastClr="000000"/>
                </a:solidFill>
              </a:ln>
            </a:endParaRPr>
          </a:p>
        </p:txBody>
      </p:sp>
      <p:sp>
        <p:nvSpPr>
          <p:cNvPr id="7" name="Rectangle 6"/>
          <p:cNvSpPr/>
          <p:nvPr/>
        </p:nvSpPr>
        <p:spPr>
          <a:xfrm>
            <a:off x="5012754" y="4724400"/>
            <a:ext cx="2547492" cy="400110"/>
          </a:xfrm>
          <a:prstGeom prst="rect">
            <a:avLst/>
          </a:prstGeom>
          <a:solidFill>
            <a:schemeClr val="accent5">
              <a:lumMod val="60000"/>
              <a:lumOff val="40000"/>
            </a:schemeClr>
          </a:solidFill>
          <a:scene3d>
            <a:camera prst="orthographicFront"/>
            <a:lightRig rig="threePt" dir="t"/>
          </a:scene3d>
          <a:sp3d>
            <a:bevelT/>
          </a:sp3d>
        </p:spPr>
        <p:txBody>
          <a:bodyPr wrap="none" lIns="91440" tIns="45720" rIns="91440" bIns="45720">
            <a:spAutoFit/>
          </a:bodyPr>
          <a:lstStyle/>
          <a:p>
            <a:pPr algn="ctr"/>
            <a:r>
              <a:rPr lang="en-US" sz="2000" b="1" cap="none" spc="0" dirty="0" smtClean="0">
                <a:ln w="1905"/>
                <a:solidFill>
                  <a:srgbClr val="660033"/>
                </a:solidFill>
                <a:effectLst>
                  <a:innerShdw blurRad="69850" dist="43180" dir="5400000">
                    <a:srgbClr val="000000">
                      <a:alpha val="65000"/>
                    </a:srgbClr>
                  </a:innerShdw>
                </a:effectLst>
              </a:rPr>
              <a:t>Moon #1:  Slides 23-34</a:t>
            </a:r>
            <a:endParaRPr lang="en-US" sz="20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36637"/>
            <a:ext cx="8229600" cy="5745163"/>
          </a:xfrm>
        </p:spPr>
        <p:txBody>
          <a:bodyPr>
            <a:normAutofit/>
            <a:scene3d>
              <a:camera prst="orthographicFront"/>
              <a:lightRig rig="threePt" dir="t"/>
            </a:scene3d>
            <a:sp3d extrusionH="57150">
              <a:bevelT w="82550" h="38100" prst="coolSlant"/>
            </a:sp3d>
          </a:bodyPr>
          <a:lstStyle/>
          <a:p>
            <a:pPr algn="ctr">
              <a:buNone/>
            </a:pPr>
            <a:r>
              <a:rPr lang="en-US" sz="6000" b="1" i="1" dirty="0" smtClean="0">
                <a:ln>
                  <a:solidFill>
                    <a:schemeClr val="accent5">
                      <a:lumMod val="60000"/>
                      <a:lumOff val="40000"/>
                    </a:schemeClr>
                  </a:solidFill>
                </a:ln>
                <a:solidFill>
                  <a:srgbClr val="660033"/>
                </a:solidFill>
                <a:effectLst>
                  <a:outerShdw blurRad="38100" dist="38100" dir="2700000" algn="tl">
                    <a:srgbClr val="000000">
                      <a:alpha val="43137"/>
                    </a:srgbClr>
                  </a:outerShdw>
                </a:effectLst>
              </a:rPr>
              <a:t>“Does this mean</a:t>
            </a:r>
          </a:p>
          <a:p>
            <a:pPr algn="ctr">
              <a:buNone/>
            </a:pPr>
            <a:r>
              <a:rPr lang="en-US" sz="6000" b="1" i="1" dirty="0" smtClean="0">
                <a:ln>
                  <a:solidFill>
                    <a:schemeClr val="accent5">
                      <a:lumMod val="60000"/>
                      <a:lumOff val="40000"/>
                    </a:schemeClr>
                  </a:solidFill>
                </a:ln>
                <a:solidFill>
                  <a:srgbClr val="660033"/>
                </a:solidFill>
                <a:effectLst>
                  <a:outerShdw blurRad="38100" dist="38100" dir="2700000" algn="tl">
                    <a:srgbClr val="000000">
                      <a:alpha val="43137"/>
                    </a:srgbClr>
                  </a:outerShdw>
                </a:effectLst>
              </a:rPr>
              <a:t>we can’t admire the </a:t>
            </a:r>
          </a:p>
          <a:p>
            <a:pPr algn="ctr">
              <a:buNone/>
            </a:pPr>
            <a:r>
              <a:rPr lang="en-US" sz="6000" b="1" i="1" dirty="0" smtClean="0">
                <a:ln>
                  <a:solidFill>
                    <a:schemeClr val="accent5">
                      <a:lumMod val="60000"/>
                      <a:lumOff val="40000"/>
                    </a:schemeClr>
                  </a:solidFill>
                </a:ln>
                <a:solidFill>
                  <a:srgbClr val="660033"/>
                </a:solidFill>
                <a:effectLst>
                  <a:outerShdw blurRad="38100" dist="38100" dir="2700000" algn="tl">
                    <a:srgbClr val="000000">
                      <a:alpha val="43137"/>
                    </a:srgbClr>
                  </a:outerShdw>
                </a:effectLst>
              </a:rPr>
              <a:t>sunset or the moon anymore???”</a:t>
            </a:r>
            <a:endParaRPr lang="en-US" sz="6000" b="1" i="1" dirty="0">
              <a:ln>
                <a:solidFill>
                  <a:schemeClr val="accent5">
                    <a:lumMod val="60000"/>
                    <a:lumOff val="40000"/>
                  </a:schemeClr>
                </a:solidFill>
              </a:ln>
              <a:solidFill>
                <a:srgbClr val="660033"/>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4029187" y="6455767"/>
            <a:ext cx="1161826" cy="365125"/>
          </a:xfrm>
        </p:spPr>
        <p:txBody>
          <a:bodyPr/>
          <a:lstStyle/>
          <a:p>
            <a:fld id="{2C483DBC-9F3F-4995-8876-E5EF69BB8F1F}" type="slidenum">
              <a:rPr lang="en-US" sz="1200" smtClean="0">
                <a:solidFill>
                  <a:schemeClr val="bg1"/>
                </a:solidFill>
              </a:rPr>
              <a:pPr/>
              <a:t>48</a:t>
            </a:fld>
            <a:endParaRPr lang="en-US" dirty="0">
              <a:solidFill>
                <a:schemeClr val="bg1"/>
              </a:solidFill>
            </a:endParaRPr>
          </a:p>
        </p:txBody>
      </p:sp>
      <p:sp>
        <p:nvSpPr>
          <p:cNvPr id="5" name="Content Placeholder 2"/>
          <p:cNvSpPr txBox="1">
            <a:spLocks/>
          </p:cNvSpPr>
          <p:nvPr/>
        </p:nvSpPr>
        <p:spPr>
          <a:xfrm>
            <a:off x="685800" y="330200"/>
            <a:ext cx="6858000" cy="685800"/>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sz="3200" b="1" dirty="0" smtClean="0">
                <a:ln w="1905"/>
                <a:solidFill>
                  <a:schemeClr val="bg1"/>
                </a:solidFill>
                <a:effectLst>
                  <a:innerShdw blurRad="69850" dist="43180" dir="5400000">
                    <a:srgbClr val="000000">
                      <a:alpha val="65000"/>
                    </a:srgbClr>
                  </a:innerShdw>
                </a:effectLst>
              </a:rPr>
              <a:t>Beth wants to know from Moses…</a:t>
            </a:r>
            <a:endParaRPr lang="en-US" sz="3200" b="1" dirty="0">
              <a:ln w="1905"/>
              <a:solidFill>
                <a:schemeClr val="bg1"/>
              </a:solidFill>
              <a:effectLst>
                <a:innerShdw blurRad="69850" dist="43180" dir="5400000">
                  <a:srgbClr val="000000">
                    <a:alpha val="65000"/>
                  </a:srgbClr>
                </a:innerShdw>
              </a:effectLst>
            </a:endParaRPr>
          </a:p>
        </p:txBody>
      </p:sp>
      <p:sp>
        <p:nvSpPr>
          <p:cNvPr id="6" name="Rectangle 5"/>
          <p:cNvSpPr/>
          <p:nvPr/>
        </p:nvSpPr>
        <p:spPr>
          <a:xfrm>
            <a:off x="2057400" y="5334000"/>
            <a:ext cx="3312125" cy="769441"/>
          </a:xfrm>
          <a:prstGeom prst="rect">
            <a:avLst/>
          </a:prstGeom>
          <a:noFill/>
        </p:spPr>
        <p:txBody>
          <a:bodyPr wrap="none" lIns="91440" tIns="45720" rIns="91440" bIns="45720">
            <a:spAutoFit/>
          </a:bodyPr>
          <a:lstStyle/>
          <a:p>
            <a:pPr algn="ctr"/>
            <a:r>
              <a:rPr lang="en-US" sz="4400" b="1" cap="none" spc="0" dirty="0" smtClean="0">
                <a:ln w="1905"/>
                <a:solidFill>
                  <a:srgbClr val="660033"/>
                </a:solidFill>
                <a:effectLst>
                  <a:glow rad="228600">
                    <a:schemeClr val="accent5">
                      <a:lumMod val="20000"/>
                      <a:lumOff val="80000"/>
                      <a:alpha val="86000"/>
                    </a:schemeClr>
                  </a:glow>
                  <a:innerShdw blurRad="69850" dist="43180" dir="5400000">
                    <a:srgbClr val="000000">
                      <a:alpha val="65000"/>
                    </a:srgbClr>
                  </a:innerShdw>
                </a:effectLst>
                <a:latin typeface="Segoe Print" pitchFamily="2" charset="0"/>
              </a:rPr>
              <a:t>Not Really!</a:t>
            </a:r>
            <a:endParaRPr lang="en-US" sz="4400" b="1" cap="none" spc="0" dirty="0">
              <a:ln w="1905"/>
              <a:solidFill>
                <a:srgbClr val="660033"/>
              </a:solidFill>
              <a:effectLst>
                <a:glow rad="228600">
                  <a:schemeClr val="accent5">
                    <a:lumMod val="20000"/>
                    <a:lumOff val="80000"/>
                    <a:alpha val="86000"/>
                  </a:schemeClr>
                </a:glow>
                <a:innerShdw blurRad="69850" dist="43180" dir="5400000">
                  <a:srgbClr val="000000">
                    <a:alpha val="65000"/>
                  </a:srgbClr>
                </a:innerShdw>
              </a:effectLst>
              <a:latin typeface="Segoe Print" pitchFamily="2" charset="0"/>
            </a:endParaRPr>
          </a:p>
        </p:txBody>
      </p:sp>
      <p:pic>
        <p:nvPicPr>
          <p:cNvPr id="2050" name="Picture 2" descr="C:\Users\Rae\Desktop\child moon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4905639"/>
            <a:ext cx="2362200" cy="1732691"/>
          </a:xfrm>
          <a:prstGeom prst="rect">
            <a:avLst/>
          </a:prstGeom>
          <a:noFill/>
          <a:ln>
            <a:noFill/>
          </a:ln>
          <a:effectLst>
            <a:glow rad="165100">
              <a:schemeClr val="bg1">
                <a:alpha val="8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500"/>
                                        <p:tgtEl>
                                          <p:spTgt spid="5">
                                            <p:txEl>
                                              <p:pRg st="0" end="0"/>
                                            </p:txEl>
                                          </p:spTgt>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grpId="0" nodeType="afterEffect">
                                  <p:stCondLst>
                                    <p:cond delay="17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800600"/>
          </a:xfrm>
        </p:spPr>
        <p:txBody>
          <a:bodyPr>
            <a:normAutofit fontScale="92500" lnSpcReduction="20000"/>
          </a:bodyPr>
          <a:lstStyle/>
          <a:p>
            <a:pPr marL="0" indent="3175" algn="ctr">
              <a:buNone/>
            </a:pPr>
            <a:r>
              <a:rPr lang="en-US" sz="3200" b="1" dirty="0" smtClean="0"/>
              <a:t>Now that we know what Yah’s Calendar </a:t>
            </a:r>
            <a:r>
              <a:rPr lang="en-US" sz="3200" b="1" dirty="0" smtClean="0">
                <a:ln>
                  <a:solidFill>
                    <a:srgbClr val="002060"/>
                  </a:solidFill>
                </a:ln>
                <a:solidFill>
                  <a:schemeClr val="accent5">
                    <a:lumMod val="75000"/>
                  </a:schemeClr>
                </a:solidFill>
              </a:rPr>
              <a:t>ISN’T,</a:t>
            </a:r>
            <a:r>
              <a:rPr lang="en-US" sz="3200" b="1" dirty="0" smtClean="0">
                <a:ln>
                  <a:solidFill>
                    <a:srgbClr val="002060"/>
                  </a:solidFill>
                </a:ln>
                <a:solidFill>
                  <a:srgbClr val="00B050"/>
                </a:solidFill>
              </a:rPr>
              <a:t> </a:t>
            </a:r>
            <a:r>
              <a:rPr lang="en-US" sz="3200" b="1" dirty="0" smtClean="0"/>
              <a:t>we can move forward to discover </a:t>
            </a:r>
            <a:br>
              <a:rPr lang="en-US" sz="3200" b="1" dirty="0" smtClean="0"/>
            </a:br>
            <a:r>
              <a:rPr lang="en-US" sz="3200" b="1" dirty="0" smtClean="0"/>
              <a:t>what Yahuah’s Calendar </a:t>
            </a:r>
            <a:r>
              <a:rPr lang="en-US" sz="3200" b="1" dirty="0" smtClean="0">
                <a:ln>
                  <a:solidFill>
                    <a:srgbClr val="002060"/>
                  </a:solidFill>
                </a:ln>
                <a:solidFill>
                  <a:srgbClr val="00B050"/>
                </a:solidFill>
              </a:rPr>
              <a:t>IS</a:t>
            </a:r>
            <a:r>
              <a:rPr lang="en-US" sz="3200" b="1" dirty="0" smtClean="0"/>
              <a:t>!</a:t>
            </a:r>
          </a:p>
          <a:p>
            <a:pPr marL="0" indent="3175">
              <a:buNone/>
            </a:pPr>
            <a:r>
              <a:rPr lang="en-US" sz="800" dirty="0" smtClean="0"/>
              <a:t> </a:t>
            </a:r>
          </a:p>
          <a:p>
            <a:pPr marL="0" indent="3175">
              <a:lnSpc>
                <a:spcPct val="110000"/>
              </a:lnSpc>
              <a:buNone/>
            </a:pPr>
            <a:r>
              <a:rPr lang="en-US" dirty="0" smtClean="0"/>
              <a:t>Beth will go over a quick summary of the calendar that she believes is not only based solely on Scripture…but more importantly, based on the </a:t>
            </a:r>
            <a:r>
              <a:rPr lang="en-US" b="1" dirty="0" smtClean="0">
                <a:ln>
                  <a:solidFill>
                    <a:srgbClr val="002060"/>
                  </a:solidFill>
                </a:ln>
                <a:solidFill>
                  <a:srgbClr val="00B050"/>
                </a:solidFill>
              </a:rPr>
              <a:t>CREATION ACCOUNT!</a:t>
            </a:r>
            <a:r>
              <a:rPr lang="en-US" dirty="0" smtClean="0">
                <a:ln>
                  <a:solidFill>
                    <a:srgbClr val="002060"/>
                  </a:solidFill>
                </a:ln>
                <a:solidFill>
                  <a:srgbClr val="00B050"/>
                </a:solidFill>
              </a:rPr>
              <a:t>  </a:t>
            </a:r>
            <a:br>
              <a:rPr lang="en-US" dirty="0" smtClean="0">
                <a:ln>
                  <a:solidFill>
                    <a:srgbClr val="002060"/>
                  </a:solidFill>
                </a:ln>
                <a:solidFill>
                  <a:srgbClr val="00B050"/>
                </a:solidFill>
              </a:rPr>
            </a:br>
            <a:r>
              <a:rPr lang="en-US" dirty="0" smtClean="0">
                <a:ln>
                  <a:solidFill>
                    <a:srgbClr val="002060"/>
                  </a:solidFill>
                </a:ln>
                <a:solidFill>
                  <a:srgbClr val="00B050"/>
                </a:solidFill>
              </a:rPr>
              <a:t>                                                   </a:t>
            </a:r>
            <a:r>
              <a:rPr lang="en-US" b="1" dirty="0" smtClean="0"/>
              <a:t>This Calendar is </a:t>
            </a:r>
            <a:r>
              <a:rPr lang="en-US" b="1" dirty="0" smtClean="0">
                <a:ln>
                  <a:solidFill>
                    <a:srgbClr val="002060"/>
                  </a:solidFill>
                </a:ln>
                <a:solidFill>
                  <a:srgbClr val="00B050"/>
                </a:solidFill>
              </a:rPr>
              <a:t>Torah Compliant! </a:t>
            </a:r>
            <a:br>
              <a:rPr lang="en-US" b="1" dirty="0" smtClean="0">
                <a:ln>
                  <a:solidFill>
                    <a:srgbClr val="002060"/>
                  </a:solidFill>
                </a:ln>
                <a:solidFill>
                  <a:srgbClr val="00B050"/>
                </a:solidFill>
              </a:rPr>
            </a:br>
            <a:r>
              <a:rPr lang="en-US" b="1" dirty="0" smtClean="0">
                <a:ln>
                  <a:solidFill>
                    <a:srgbClr val="002060"/>
                  </a:solidFill>
                </a:ln>
                <a:solidFill>
                  <a:srgbClr val="00B050"/>
                </a:solidFill>
              </a:rPr>
              <a:t>                                                                (Gen 1:1 – </a:t>
            </a:r>
            <a:r>
              <a:rPr lang="en-US" b="1" dirty="0" err="1" smtClean="0">
                <a:ln>
                  <a:solidFill>
                    <a:srgbClr val="002060"/>
                  </a:solidFill>
                </a:ln>
                <a:solidFill>
                  <a:srgbClr val="00B050"/>
                </a:solidFill>
              </a:rPr>
              <a:t>Exo</a:t>
            </a:r>
            <a:r>
              <a:rPr lang="en-US" b="1" dirty="0" smtClean="0">
                <a:ln>
                  <a:solidFill>
                    <a:srgbClr val="002060"/>
                  </a:solidFill>
                </a:ln>
                <a:solidFill>
                  <a:srgbClr val="00B050"/>
                </a:solidFill>
              </a:rPr>
              <a:t> 24:11)</a:t>
            </a:r>
            <a:r>
              <a:rPr lang="en-US" dirty="0" smtClean="0">
                <a:ln>
                  <a:solidFill>
                    <a:srgbClr val="002060"/>
                  </a:solidFill>
                </a:ln>
                <a:solidFill>
                  <a:srgbClr val="00B050"/>
                </a:solidFill>
              </a:rPr>
              <a:t>   </a:t>
            </a:r>
            <a:br>
              <a:rPr lang="en-US" dirty="0" smtClean="0">
                <a:ln>
                  <a:solidFill>
                    <a:srgbClr val="002060"/>
                  </a:solidFill>
                </a:ln>
                <a:solidFill>
                  <a:srgbClr val="00B050"/>
                </a:solidFill>
              </a:rPr>
            </a:br>
            <a:r>
              <a:rPr lang="en-US" dirty="0" smtClean="0"/>
              <a:t>As we have shown, nowhere in Torah is any phase of the moon declared by Moses as the beginning of the month.</a:t>
            </a:r>
          </a:p>
          <a:p>
            <a:pPr marL="0" indent="3175">
              <a:buNone/>
            </a:pPr>
            <a:endParaRPr lang="en-US" sz="800" dirty="0" smtClean="0"/>
          </a:p>
          <a:p>
            <a:pPr marL="0" indent="3175">
              <a:buNone/>
            </a:pPr>
            <a:r>
              <a:rPr lang="en-US" b="1" dirty="0" smtClean="0"/>
              <a:t>Beth continues:  </a:t>
            </a:r>
            <a:r>
              <a:rPr lang="en-US" b="1" dirty="0" smtClean="0">
                <a:solidFill>
                  <a:srgbClr val="660033"/>
                </a:solidFill>
              </a:rPr>
              <a:t>“We will address some immediate questions that came to my mind as I studied.  Then we will go into more detail of how Yahuah’s Covenant Calendar truly works!”</a:t>
            </a:r>
          </a:p>
          <a:p>
            <a:endParaRPr lang="en-US" dirty="0"/>
          </a:p>
        </p:txBody>
      </p:sp>
      <p:sp>
        <p:nvSpPr>
          <p:cNvPr id="4" name="Slide Number Placeholder 3"/>
          <p:cNvSpPr>
            <a:spLocks noGrp="1"/>
          </p:cNvSpPr>
          <p:nvPr>
            <p:ph type="sldNum" sz="quarter" idx="12"/>
          </p:nvPr>
        </p:nvSpPr>
        <p:spPr>
          <a:xfrm>
            <a:off x="3991088" y="6439825"/>
            <a:ext cx="1161826" cy="365125"/>
          </a:xfrm>
        </p:spPr>
        <p:txBody>
          <a:bodyPr/>
          <a:lstStyle/>
          <a:p>
            <a:fld id="{2C483DBC-9F3F-4995-8876-E5EF69BB8F1F}" type="slidenum">
              <a:rPr lang="en-US" sz="1800" smtClean="0"/>
              <a:pPr/>
              <a:t>49</a:t>
            </a:fld>
            <a:endParaRPr lang="en-US" sz="1800" dirty="0"/>
          </a:p>
        </p:txBody>
      </p:sp>
      <p:sp>
        <p:nvSpPr>
          <p:cNvPr id="2" name="Title 1"/>
          <p:cNvSpPr>
            <a:spLocks noGrp="1"/>
          </p:cNvSpPr>
          <p:nvPr>
            <p:ph type="title"/>
          </p:nvPr>
        </p:nvSpPr>
        <p:spPr>
          <a:xfrm>
            <a:off x="457200" y="228600"/>
            <a:ext cx="8229600" cy="1719072"/>
          </a:xfrm>
        </p:spPr>
        <p:txBody>
          <a:bodyPr>
            <a:noAutofit/>
            <a:scene3d>
              <a:camera prst="orthographicFront"/>
              <a:lightRig rig="soft" dir="t">
                <a:rot lat="0" lon="0" rev="10800000"/>
              </a:lightRig>
            </a:scene3d>
            <a:sp3d>
              <a:bevelT w="27940" h="12700"/>
              <a:contourClr>
                <a:srgbClr val="DDDDDD"/>
              </a:contourClr>
            </a:sp3d>
          </a:bodyPr>
          <a:lstStyle/>
          <a:p>
            <a:pPr algn="r"/>
            <a:r>
              <a:rPr lang="en-US" sz="5400" b="1" spc="150" dirty="0" smtClean="0">
                <a:ln w="11430"/>
                <a:solidFill>
                  <a:srgbClr val="F8F8F8"/>
                </a:solidFill>
                <a:effectLst>
                  <a:outerShdw blurRad="25400" algn="tl" rotWithShape="0">
                    <a:srgbClr val="000000">
                      <a:alpha val="43000"/>
                    </a:srgbClr>
                  </a:outerShdw>
                </a:effectLst>
              </a:rPr>
              <a:t>It’s Time to be </a:t>
            </a:r>
            <a:br>
              <a:rPr lang="en-US" sz="5400" b="1" spc="150" dirty="0" smtClean="0">
                <a:ln w="11430"/>
                <a:solidFill>
                  <a:srgbClr val="F8F8F8"/>
                </a:solidFill>
                <a:effectLst>
                  <a:outerShdw blurRad="25400" algn="tl" rotWithShape="0">
                    <a:srgbClr val="000000">
                      <a:alpha val="43000"/>
                    </a:srgbClr>
                  </a:outerShdw>
                </a:effectLst>
              </a:rPr>
            </a:br>
            <a:r>
              <a:rPr lang="en-US" sz="5400" b="1" spc="150" dirty="0" smtClean="0">
                <a:ln w="11430"/>
                <a:solidFill>
                  <a:srgbClr val="F8F8F8"/>
                </a:solidFill>
                <a:effectLst>
                  <a:outerShdw blurRad="25400" algn="tl" rotWithShape="0">
                    <a:srgbClr val="000000">
                      <a:alpha val="43000"/>
                    </a:srgbClr>
                  </a:outerShdw>
                </a:effectLst>
              </a:rPr>
              <a:t>Moving Forward</a:t>
            </a:r>
            <a:endParaRPr lang="en-US" sz="54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914400" y="4309646"/>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#1:  Slides </a:t>
            </a:r>
            <a:r>
              <a:rPr lang="en-US" sz="1600" b="1" dirty="0" smtClean="0">
                <a:ln w="1905"/>
                <a:solidFill>
                  <a:srgbClr val="660033"/>
                </a:solidFill>
                <a:effectLst>
                  <a:innerShdw blurRad="69850" dist="43180" dir="5400000">
                    <a:srgbClr val="000000">
                      <a:alpha val="65000"/>
                    </a:srgbClr>
                  </a:innerShdw>
                </a:effectLst>
              </a:rPr>
              <a:t>7-20</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343400"/>
            <a:ext cx="8839200" cy="2743200"/>
          </a:xfrm>
        </p:spPr>
        <p:txBody>
          <a:bodyPr>
            <a:noAutofit/>
          </a:bodyPr>
          <a:lstStyle/>
          <a:p>
            <a:pPr marL="457200" indent="-457200">
              <a:buFont typeface="+mj-lt"/>
              <a:buAutoNum type="arabicPeriod"/>
            </a:pPr>
            <a:r>
              <a:rPr lang="en-US" b="1" dirty="0" smtClean="0">
                <a:solidFill>
                  <a:schemeClr val="accent6">
                    <a:lumMod val="20000"/>
                    <a:lumOff val="80000"/>
                  </a:schemeClr>
                </a:solidFill>
                <a:effectLst>
                  <a:outerShdw blurRad="38100" dist="38100" dir="2700000" algn="tl">
                    <a:srgbClr val="000000">
                      <a:alpha val="43137"/>
                    </a:srgbClr>
                  </a:outerShdw>
                </a:effectLst>
              </a:rPr>
              <a:t>This study addresses only the Feast Calendar, not the </a:t>
            </a:r>
            <a:br>
              <a:rPr lang="en-US" b="1" dirty="0" smtClean="0">
                <a:solidFill>
                  <a:schemeClr val="accent6">
                    <a:lumMod val="20000"/>
                    <a:lumOff val="80000"/>
                  </a:schemeClr>
                </a:solidFill>
                <a:effectLst>
                  <a:outerShdw blurRad="38100" dist="38100" dir="2700000" algn="tl">
                    <a:srgbClr val="000000">
                      <a:alpha val="43137"/>
                    </a:srgbClr>
                  </a:outerShdw>
                </a:effectLst>
              </a:rPr>
            </a:br>
            <a:r>
              <a:rPr lang="en-US" b="1" dirty="0" smtClean="0">
                <a:solidFill>
                  <a:schemeClr val="accent6">
                    <a:lumMod val="20000"/>
                    <a:lumOff val="80000"/>
                  </a:schemeClr>
                </a:solidFill>
                <a:effectLst>
                  <a:outerShdw blurRad="38100" dist="38100" dir="2700000" algn="tl">
                    <a:srgbClr val="000000">
                      <a:alpha val="43137"/>
                    </a:srgbClr>
                  </a:outerShdw>
                </a:effectLst>
              </a:rPr>
              <a:t>Civil or Jubilee Calendars.</a:t>
            </a:r>
          </a:p>
          <a:p>
            <a:pPr marL="457200" indent="-457200">
              <a:buFont typeface="+mj-lt"/>
              <a:buAutoNum type="arabicPeriod"/>
            </a:pPr>
            <a:r>
              <a:rPr lang="en-US" b="1" dirty="0" smtClean="0">
                <a:solidFill>
                  <a:schemeClr val="accent6">
                    <a:lumMod val="20000"/>
                    <a:lumOff val="80000"/>
                  </a:schemeClr>
                </a:solidFill>
                <a:effectLst>
                  <a:outerShdw blurRad="38100" dist="38100" dir="2700000" algn="tl">
                    <a:srgbClr val="000000">
                      <a:alpha val="43137"/>
                    </a:srgbClr>
                  </a:outerShdw>
                </a:effectLst>
              </a:rPr>
              <a:t>This study is mostly Beth’s steps as she studies a new Calendar.  </a:t>
            </a:r>
          </a:p>
          <a:p>
            <a:pPr marL="457200" indent="-457200">
              <a:buFont typeface="+mj-lt"/>
              <a:buAutoNum type="arabicPeriod"/>
            </a:pPr>
            <a:r>
              <a:rPr lang="en-US" b="1" dirty="0" smtClean="0">
                <a:solidFill>
                  <a:schemeClr val="accent6">
                    <a:lumMod val="20000"/>
                    <a:lumOff val="80000"/>
                  </a:schemeClr>
                </a:solidFill>
                <a:effectLst>
                  <a:outerShdw blurRad="38100" dist="38100" dir="2700000" algn="tl">
                    <a:srgbClr val="000000">
                      <a:alpha val="43137"/>
                    </a:srgbClr>
                  </a:outerShdw>
                </a:effectLst>
              </a:rPr>
              <a:t>Note the slide numbers for any questions.</a:t>
            </a:r>
          </a:p>
          <a:p>
            <a:pPr marL="457200" indent="-457200">
              <a:buFont typeface="+mj-lt"/>
              <a:buAutoNum type="arabicPeriod"/>
            </a:pPr>
            <a:r>
              <a:rPr lang="en-US" b="1" i="1" dirty="0" smtClean="0">
                <a:solidFill>
                  <a:schemeClr val="accent6">
                    <a:lumMod val="20000"/>
                    <a:lumOff val="80000"/>
                  </a:schemeClr>
                </a:solidFill>
                <a:effectLst>
                  <a:outerShdw blurRad="38100" dist="38100" dir="2700000" algn="tl">
                    <a:srgbClr val="000000">
                      <a:alpha val="43137"/>
                    </a:srgbClr>
                  </a:outerShdw>
                </a:effectLst>
              </a:rPr>
              <a:t>Questions/Comments:  at the end of the presentation.</a:t>
            </a:r>
            <a:endParaRPr lang="en-US" b="1" i="1" dirty="0">
              <a:solidFill>
                <a:schemeClr val="accent6">
                  <a:lumMod val="20000"/>
                  <a:lumOff val="8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3991088" y="6477000"/>
            <a:ext cx="1161826" cy="365125"/>
          </a:xfrm>
        </p:spPr>
        <p:txBody>
          <a:bodyPr/>
          <a:lstStyle/>
          <a:p>
            <a:fld id="{2C483DBC-9F3F-4995-8876-E5EF69BB8F1F}" type="slidenum">
              <a:rPr lang="en-US" sz="1800" smtClean="0">
                <a:solidFill>
                  <a:schemeClr val="accent6">
                    <a:lumMod val="20000"/>
                    <a:lumOff val="80000"/>
                  </a:schemeClr>
                </a:solidFill>
              </a:rPr>
              <a:pPr/>
              <a:t>5</a:t>
            </a:fld>
            <a:endParaRPr lang="en-US" sz="1800" dirty="0">
              <a:solidFill>
                <a:schemeClr val="accent6">
                  <a:lumMod val="20000"/>
                  <a:lumOff val="80000"/>
                </a:schemeClr>
              </a:solidFill>
            </a:endParaRPr>
          </a:p>
        </p:txBody>
      </p:sp>
      <p:sp>
        <p:nvSpPr>
          <p:cNvPr id="2" name="Title 1"/>
          <p:cNvSpPr>
            <a:spLocks noGrp="1"/>
          </p:cNvSpPr>
          <p:nvPr>
            <p:ph type="title"/>
          </p:nvPr>
        </p:nvSpPr>
        <p:spPr/>
        <p:txBody>
          <a:bodyPr>
            <a:normAutofit fontScale="90000"/>
            <a:scene3d>
              <a:camera prst="orthographicFront"/>
              <a:lightRig rig="threePt" dir="t"/>
            </a:scene3d>
            <a:sp3d extrusionH="57150">
              <a:bevelT w="38100" h="38100"/>
            </a:sp3d>
          </a:bodyPr>
          <a:lstStyle/>
          <a:p>
            <a:r>
              <a:rPr lang="en-US" b="1" dirty="0" smtClean="0">
                <a:effectLst>
                  <a:outerShdw blurRad="38100" dist="38100" dir="2700000" algn="tl">
                    <a:srgbClr val="000000">
                      <a:alpha val="43137"/>
                    </a:srgbClr>
                  </a:outerShdw>
                </a:effectLst>
              </a:rPr>
              <a:t>Introduction</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cSld>
  <p:clrMapOvr>
    <a:masterClrMapping/>
  </p:clrMapOvr>
  <p:transition spd="slow">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867400"/>
          </a:xfrm>
        </p:spPr>
        <p:txBody>
          <a:bodyPr>
            <a:normAutofit fontScale="32500" lnSpcReduction="20000"/>
          </a:bodyPr>
          <a:lstStyle/>
          <a:p>
            <a:pPr marL="0" indent="3175" algn="ctr">
              <a:buNone/>
            </a:pPr>
            <a:r>
              <a:rPr lang="en-US" sz="8600" b="1" dirty="0" smtClean="0">
                <a:ln w="1905">
                  <a:solidFill>
                    <a:srgbClr val="660033"/>
                  </a:solidFill>
                </a:ln>
                <a:solidFill>
                  <a:schemeClr val="bg1"/>
                </a:solidFill>
                <a:effectLst>
                  <a:innerShdw blurRad="69850" dist="43180" dir="5400000">
                    <a:srgbClr val="000000">
                      <a:alpha val="65000"/>
                    </a:srgbClr>
                  </a:innerShdw>
                </a:effectLst>
              </a:rPr>
              <a:t>“I am proposing that Yahuah gave us His calendar </a:t>
            </a:r>
            <a:br>
              <a:rPr lang="en-US" sz="8600" b="1" dirty="0" smtClean="0">
                <a:ln w="1905">
                  <a:solidFill>
                    <a:srgbClr val="660033"/>
                  </a:solidFill>
                </a:ln>
                <a:solidFill>
                  <a:schemeClr val="bg1"/>
                </a:solidFill>
                <a:effectLst>
                  <a:innerShdw blurRad="69850" dist="43180" dir="5400000">
                    <a:srgbClr val="000000">
                      <a:alpha val="65000"/>
                    </a:srgbClr>
                  </a:innerShdw>
                </a:effectLst>
              </a:rPr>
            </a:br>
            <a:r>
              <a:rPr lang="en-US" sz="8600" b="1" dirty="0" smtClean="0">
                <a:ln w="1905">
                  <a:solidFill>
                    <a:srgbClr val="660033"/>
                  </a:solidFill>
                </a:ln>
                <a:solidFill>
                  <a:schemeClr val="bg1"/>
                </a:solidFill>
                <a:effectLst>
                  <a:innerShdw blurRad="69850" dist="43180" dir="5400000">
                    <a:srgbClr val="000000">
                      <a:alpha val="65000"/>
                    </a:srgbClr>
                  </a:innerShdw>
                </a:effectLst>
              </a:rPr>
              <a:t>in Genesis 1…before man was created.”</a:t>
            </a:r>
          </a:p>
          <a:p>
            <a:pPr marL="0" indent="3175">
              <a:buNone/>
            </a:pPr>
            <a:endParaRPr lang="en-US" sz="1500" dirty="0" smtClean="0"/>
          </a:p>
          <a:p>
            <a:pPr marL="0" indent="3175">
              <a:buNone/>
            </a:pPr>
            <a:r>
              <a:rPr lang="en-US" sz="6200" b="1" dirty="0" smtClean="0"/>
              <a:t>The very 1</a:t>
            </a:r>
            <a:r>
              <a:rPr lang="en-US" sz="6200" b="1" baseline="30000" dirty="0" smtClean="0"/>
              <a:t>st</a:t>
            </a:r>
            <a:r>
              <a:rPr lang="en-US" sz="6200" b="1" dirty="0" smtClean="0"/>
              <a:t> day of Creation begins Yahuah’s Covenant Calendar when He said “In the beginning.”   From that point on, He teaches us what a “day” and a “week” look like.  He also tells us how a year will be determined.</a:t>
            </a:r>
          </a:p>
          <a:p>
            <a:pPr marL="0" indent="3175">
              <a:buNone/>
            </a:pPr>
            <a:endParaRPr lang="en-US" sz="3100" b="1" dirty="0" smtClean="0"/>
          </a:p>
          <a:p>
            <a:pPr marL="0" indent="3175">
              <a:buNone/>
            </a:pPr>
            <a:r>
              <a:rPr lang="en-US" sz="8600" b="1" dirty="0" smtClean="0"/>
              <a:t>He further clarifies the:  </a:t>
            </a:r>
            <a:r>
              <a:rPr lang="en-US" sz="6200" b="1" dirty="0" smtClean="0">
                <a:solidFill>
                  <a:srgbClr val="660033"/>
                </a:solidFill>
              </a:rPr>
              <a:t>i)</a:t>
            </a:r>
            <a:r>
              <a:rPr lang="en-US" sz="8600" b="1" dirty="0" smtClean="0"/>
              <a:t> 1</a:t>
            </a:r>
            <a:r>
              <a:rPr lang="en-US" sz="8600" b="1" baseline="30000" dirty="0" smtClean="0"/>
              <a:t>st</a:t>
            </a:r>
            <a:r>
              <a:rPr lang="en-US" sz="8600" b="1" dirty="0" smtClean="0"/>
              <a:t> day of the week,</a:t>
            </a:r>
            <a:br>
              <a:rPr lang="en-US" sz="8600" b="1" dirty="0" smtClean="0"/>
            </a:br>
            <a:r>
              <a:rPr lang="en-US" sz="6200" b="1" dirty="0" smtClean="0">
                <a:solidFill>
                  <a:srgbClr val="660033"/>
                </a:solidFill>
              </a:rPr>
              <a:t>ii)</a:t>
            </a:r>
            <a:r>
              <a:rPr lang="en-US" sz="8600" b="1" dirty="0" smtClean="0"/>
              <a:t> the 1</a:t>
            </a:r>
            <a:r>
              <a:rPr lang="en-US" sz="8600" b="1" baseline="30000" dirty="0" smtClean="0"/>
              <a:t>st</a:t>
            </a:r>
            <a:r>
              <a:rPr lang="en-US" sz="8600" b="1" dirty="0" smtClean="0"/>
              <a:t> day of the 1</a:t>
            </a:r>
            <a:r>
              <a:rPr lang="en-US" sz="8600" b="1" baseline="30000" dirty="0" smtClean="0"/>
              <a:t>st</a:t>
            </a:r>
            <a:r>
              <a:rPr lang="en-US" sz="8600" b="1" dirty="0" smtClean="0"/>
              <a:t> month;  </a:t>
            </a:r>
            <a:r>
              <a:rPr lang="en-US" sz="6200" b="1" dirty="0" smtClean="0">
                <a:solidFill>
                  <a:srgbClr val="660033"/>
                </a:solidFill>
              </a:rPr>
              <a:t>iii)</a:t>
            </a:r>
            <a:r>
              <a:rPr lang="en-US" sz="8600" b="1" dirty="0" smtClean="0"/>
              <a:t> the 1</a:t>
            </a:r>
            <a:r>
              <a:rPr lang="en-US" sz="8600" b="1" baseline="30000" dirty="0" smtClean="0"/>
              <a:t>st</a:t>
            </a:r>
            <a:r>
              <a:rPr lang="en-US" sz="8600" b="1" dirty="0" smtClean="0"/>
              <a:t> day of the year!!</a:t>
            </a:r>
          </a:p>
          <a:p>
            <a:pPr>
              <a:buNone/>
            </a:pPr>
            <a:endParaRPr lang="en-US" sz="3100" b="1" dirty="0" smtClean="0"/>
          </a:p>
          <a:p>
            <a:pPr marL="971550" lvl="0" indent="-514350" fontAlgn="t">
              <a:buFont typeface="+mj-lt"/>
              <a:buAutoNum type="arabicPeriod"/>
            </a:pPr>
            <a:r>
              <a:rPr lang="en-US" sz="6200" b="1" dirty="0" smtClean="0"/>
              <a:t>Would Yah create a calendar that operates on a year format that must be continuously re-calculated, re-adjusted </a:t>
            </a:r>
            <a:r>
              <a:rPr lang="en-US" sz="6200" b="1" dirty="0" smtClean="0">
                <a:solidFill>
                  <a:srgbClr val="660033"/>
                </a:solidFill>
              </a:rPr>
              <a:t>and</a:t>
            </a:r>
            <a:r>
              <a:rPr lang="en-US" sz="6200" b="1" dirty="0" smtClean="0"/>
              <a:t> manipulated according to man’s belief systems?  </a:t>
            </a:r>
          </a:p>
          <a:p>
            <a:pPr marL="971550" lvl="0" indent="-514350" fontAlgn="t">
              <a:buFont typeface="+mj-lt"/>
              <a:buAutoNum type="arabicPeriod"/>
            </a:pPr>
            <a:endParaRPr lang="en-US" sz="3100" b="1" dirty="0" smtClean="0"/>
          </a:p>
          <a:p>
            <a:pPr marL="971550" lvl="0" indent="-514350" fontAlgn="t">
              <a:buFont typeface="+mj-lt"/>
              <a:buAutoNum type="arabicPeriod"/>
            </a:pPr>
            <a:r>
              <a:rPr lang="en-US" sz="6200" b="1" dirty="0" smtClean="0"/>
              <a:t>Or would Yahuah operate on an </a:t>
            </a:r>
            <a:r>
              <a:rPr lang="en-US" sz="6200" b="1" dirty="0" smtClean="0">
                <a:ln>
                  <a:solidFill>
                    <a:srgbClr val="002060"/>
                  </a:solidFill>
                </a:ln>
                <a:solidFill>
                  <a:srgbClr val="00B050"/>
                </a:solidFill>
              </a:rPr>
              <a:t>established year </a:t>
            </a:r>
            <a:r>
              <a:rPr lang="en-US" sz="6200" b="1" dirty="0" smtClean="0"/>
              <a:t>with a </a:t>
            </a:r>
            <a:r>
              <a:rPr lang="en-US" sz="6200" b="1" dirty="0" smtClean="0">
                <a:ln>
                  <a:solidFill>
                    <a:srgbClr val="002060"/>
                  </a:solidFill>
                </a:ln>
                <a:solidFill>
                  <a:srgbClr val="00B050"/>
                </a:solidFill>
              </a:rPr>
              <a:t>set pattern that duplicates itself </a:t>
            </a:r>
            <a:r>
              <a:rPr lang="en-US" sz="6200" b="1" dirty="0" smtClean="0"/>
              <a:t>automatically (year after year)?</a:t>
            </a:r>
          </a:p>
          <a:p>
            <a:pPr fontAlgn="t">
              <a:buNone/>
            </a:pPr>
            <a:r>
              <a:rPr lang="en-US" sz="2500" b="1" dirty="0" smtClean="0"/>
              <a:t> </a:t>
            </a:r>
          </a:p>
          <a:p>
            <a:pPr marL="0" indent="3175" fontAlgn="t">
              <a:buNone/>
            </a:pPr>
            <a:r>
              <a:rPr lang="en-US" sz="8600" b="1" dirty="0" smtClean="0">
                <a:ln>
                  <a:solidFill>
                    <a:srgbClr val="002060"/>
                  </a:solidFill>
                </a:ln>
                <a:solidFill>
                  <a:srgbClr val="00B050"/>
                </a:solidFill>
              </a:rPr>
              <a:t>#2 is correct!!  </a:t>
            </a:r>
            <a:r>
              <a:rPr lang="en-US" sz="7400" b="1" dirty="0" smtClean="0">
                <a:solidFill>
                  <a:srgbClr val="660033"/>
                </a:solidFill>
              </a:rPr>
              <a:t>Yah’s Covenant Calendar follows the pattern established at creation where plants, animals and humans procreated “according to its kind” setting replicating patterns, not random installations! </a:t>
            </a:r>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50</a:t>
            </a:fld>
            <a:endParaRPr lang="en-US" sz="1800" dirty="0"/>
          </a:p>
        </p:txBody>
      </p:sp>
      <p:sp>
        <p:nvSpPr>
          <p:cNvPr id="2" name="Title 1"/>
          <p:cNvSpPr>
            <a:spLocks noGrp="1"/>
          </p:cNvSpPr>
          <p:nvPr>
            <p:ph type="title"/>
          </p:nvPr>
        </p:nvSpPr>
        <p:spPr>
          <a:xfrm>
            <a:off x="457200" y="338328"/>
            <a:ext cx="8229600" cy="5760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1</a:t>
            </a:r>
            <a:r>
              <a:rPr lang="en-US" sz="5400" b="1" spc="150" baseline="30000" dirty="0" smtClean="0">
                <a:ln w="11430"/>
                <a:solidFill>
                  <a:srgbClr val="F8F8F8"/>
                </a:solidFill>
                <a:effectLst>
                  <a:outerShdw blurRad="25400" algn="tl" rotWithShape="0">
                    <a:srgbClr val="000000">
                      <a:alpha val="43000"/>
                    </a:srgbClr>
                  </a:outerShdw>
                </a:effectLst>
              </a:rPr>
              <a:t>st</a:t>
            </a:r>
            <a:r>
              <a:rPr lang="en-US" sz="5400" b="1" spc="150" dirty="0" smtClean="0">
                <a:ln w="11430"/>
                <a:solidFill>
                  <a:srgbClr val="F8F8F8"/>
                </a:solidFill>
                <a:effectLst>
                  <a:outerShdw blurRad="25400" algn="tl" rotWithShape="0">
                    <a:srgbClr val="000000">
                      <a:alpha val="43000"/>
                    </a:srgbClr>
                  </a:outerShdw>
                </a:effectLst>
              </a:rPr>
              <a:t> Creation Covenant!</a:t>
            </a:r>
            <a:endParaRPr lang="en-US" sz="54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181601" y="4231640"/>
            <a:ext cx="3657600" cy="369332"/>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b="1" cap="none" spc="0" dirty="0" smtClean="0">
                <a:ln w="1905"/>
                <a:solidFill>
                  <a:srgbClr val="660033"/>
                </a:solidFill>
                <a:effectLst>
                  <a:innerShdw blurRad="69850" dist="43180" dir="5400000">
                    <a:srgbClr val="000000">
                      <a:alpha val="65000"/>
                    </a:srgbClr>
                  </a:innerShdw>
                </a:effectLst>
              </a:rPr>
              <a:t>CC #1.30 &amp; 1.31  Year/</a:t>
            </a:r>
            <a:r>
              <a:rPr lang="en-US" b="1" cap="none" spc="0" dirty="0" err="1" smtClean="0">
                <a:ln w="1905"/>
                <a:solidFill>
                  <a:srgbClr val="660033"/>
                </a:solidFill>
                <a:effectLst>
                  <a:innerShdw blurRad="69850" dist="43180" dir="5400000">
                    <a:srgbClr val="000000">
                      <a:alpha val="65000"/>
                    </a:srgbClr>
                  </a:innerShdw>
                </a:effectLst>
              </a:rPr>
              <a:t>Shaneh</a:t>
            </a:r>
            <a:r>
              <a:rPr lang="en-US" b="1" cap="none" spc="0" dirty="0" smtClean="0">
                <a:ln w="1905"/>
                <a:solidFill>
                  <a:srgbClr val="660033"/>
                </a:solidFill>
                <a:effectLst>
                  <a:innerShdw blurRad="69850" dist="43180" dir="5400000">
                    <a:srgbClr val="000000">
                      <a:alpha val="65000"/>
                    </a:srgbClr>
                  </a:innerShdw>
                </a:effectLst>
              </a:rPr>
              <a:t> </a:t>
            </a:r>
            <a:r>
              <a:rPr lang="en-US" b="1" cap="none" spc="0" dirty="0" err="1" smtClean="0">
                <a:ln w="1905"/>
                <a:solidFill>
                  <a:srgbClr val="660033"/>
                </a:solidFill>
                <a:effectLst>
                  <a:innerShdw blurRad="69850" dist="43180" dir="5400000">
                    <a:srgbClr val="000000">
                      <a:alpha val="65000"/>
                    </a:srgbClr>
                  </a:innerShdw>
                </a:effectLst>
              </a:rPr>
              <a:t>Pt</a:t>
            </a:r>
            <a:r>
              <a:rPr lang="en-US" b="1" cap="none" spc="0" dirty="0" smtClean="0">
                <a:ln w="1905"/>
                <a:solidFill>
                  <a:srgbClr val="660033"/>
                </a:solidFill>
                <a:effectLst>
                  <a:innerShdw blurRad="69850" dist="43180" dir="5400000">
                    <a:srgbClr val="000000">
                      <a:alpha val="65000"/>
                    </a:srgbClr>
                  </a:innerShdw>
                </a:effectLst>
              </a:rPr>
              <a:t> 1 &amp; 2</a:t>
            </a:r>
            <a:endParaRPr lang="en-US"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51</a:t>
            </a:fld>
            <a:endParaRPr lang="en-US" sz="1800" dirty="0"/>
          </a:p>
        </p:txBody>
      </p:sp>
      <p:sp>
        <p:nvSpPr>
          <p:cNvPr id="6" name="Title 1"/>
          <p:cNvSpPr>
            <a:spLocks noGrp="1"/>
          </p:cNvSpPr>
          <p:nvPr>
            <p:ph type="title" idx="4294967295"/>
          </p:nvPr>
        </p:nvSpPr>
        <p:spPr>
          <a:xfrm>
            <a:off x="228600" y="228600"/>
            <a:ext cx="8686800" cy="576262"/>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Proposed Calendar Count</a:t>
            </a:r>
            <a:endParaRPr lang="en-US" sz="4800" b="1" spc="150" dirty="0">
              <a:ln w="11430"/>
              <a:solidFill>
                <a:srgbClr val="F8F8F8"/>
              </a:solidFill>
              <a:effectLst>
                <a:outerShdw blurRad="25400" algn="tl" rotWithShape="0">
                  <a:srgbClr val="000000">
                    <a:alpha val="43000"/>
                  </a:srgbClr>
                </a:outerShdw>
              </a:effectLst>
            </a:endParaRPr>
          </a:p>
        </p:txBody>
      </p:sp>
      <p:sp>
        <p:nvSpPr>
          <p:cNvPr id="7" name="Content Placeholder 2"/>
          <p:cNvSpPr txBox="1">
            <a:spLocks/>
          </p:cNvSpPr>
          <p:nvPr/>
        </p:nvSpPr>
        <p:spPr>
          <a:xfrm>
            <a:off x="4876800" y="5839460"/>
            <a:ext cx="4053840" cy="838200"/>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b="1" dirty="0" smtClean="0">
                <a:ln w="1905"/>
                <a:solidFill>
                  <a:schemeClr val="bg1"/>
                </a:solidFill>
                <a:effectLst>
                  <a:innerShdw blurRad="69850" dist="43180" dir="5400000">
                    <a:srgbClr val="000000">
                      <a:alpha val="65000"/>
                    </a:srgbClr>
                  </a:innerShdw>
                </a:effectLst>
              </a:rPr>
              <a:t>The following were Beth’s immediate questions.</a:t>
            </a:r>
            <a:endParaRPr lang="en-US" b="1" dirty="0">
              <a:ln w="1905"/>
              <a:solidFill>
                <a:schemeClr val="bg1"/>
              </a:solidFill>
              <a:effectLst>
                <a:innerShdw blurRad="69850" dist="43180" dir="5400000">
                  <a:srgbClr val="000000">
                    <a:alpha val="65000"/>
                  </a:srgbClr>
                </a:innerShdw>
              </a:effectLst>
            </a:endParaRPr>
          </a:p>
        </p:txBody>
      </p:sp>
      <p:pic>
        <p:nvPicPr>
          <p:cNvPr id="1026" name="Picture 2" descr="C:\Users\Rae\Desktop\boy count fingers.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7385" y="2133600"/>
            <a:ext cx="2263815" cy="28297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304800" y="1371600"/>
            <a:ext cx="8610600" cy="5306060"/>
          </a:xfrm>
        </p:spPr>
        <p:txBody>
          <a:bodyPr>
            <a:normAutofit fontScale="70000" lnSpcReduction="20000"/>
          </a:bodyPr>
          <a:lstStyle/>
          <a:p>
            <a:pPr marL="514350" lvl="0" indent="-514350">
              <a:buClr>
                <a:srgbClr val="660033"/>
              </a:buClr>
              <a:buFont typeface="+mj-lt"/>
              <a:buAutoNum type="arabicPeriod"/>
            </a:pPr>
            <a:r>
              <a:rPr lang="en-US" sz="3300" dirty="0" smtClean="0"/>
              <a:t>1</a:t>
            </a:r>
            <a:r>
              <a:rPr lang="en-US" sz="3300" baseline="30000" dirty="0" smtClean="0"/>
              <a:t>st</a:t>
            </a:r>
            <a:r>
              <a:rPr lang="en-US" sz="3300" dirty="0" smtClean="0"/>
              <a:t> Day after the Vernal </a:t>
            </a:r>
            <a:r>
              <a:rPr lang="en-US" sz="2600" dirty="0" smtClean="0"/>
              <a:t>(Spring Equinox) </a:t>
            </a:r>
            <a:r>
              <a:rPr lang="en-US" sz="3300" dirty="0" smtClean="0"/>
              <a:t>is the 1</a:t>
            </a:r>
            <a:r>
              <a:rPr lang="en-US" sz="3300" baseline="30000" dirty="0" smtClean="0"/>
              <a:t>st</a:t>
            </a:r>
            <a:r>
              <a:rPr lang="en-US" sz="3300" dirty="0" smtClean="0"/>
              <a:t> day of the year.</a:t>
            </a:r>
          </a:p>
          <a:p>
            <a:pPr marL="514350" lvl="0" indent="-514350">
              <a:buClr>
                <a:srgbClr val="660033"/>
              </a:buClr>
              <a:buFont typeface="+mj-lt"/>
              <a:buAutoNum type="arabicPeriod"/>
            </a:pPr>
            <a:r>
              <a:rPr lang="en-US" sz="3300" dirty="0" smtClean="0"/>
              <a:t>That’s where we </a:t>
            </a:r>
            <a:r>
              <a:rPr lang="en-US" sz="3300" b="1" dirty="0" smtClean="0">
                <a:solidFill>
                  <a:srgbClr val="660033"/>
                </a:solidFill>
              </a:rPr>
              <a:t>“Start Counting…”</a:t>
            </a:r>
          </a:p>
          <a:p>
            <a:pPr marL="514350" lvl="0" indent="-514350">
              <a:buClr>
                <a:srgbClr val="660033"/>
              </a:buClr>
              <a:buFont typeface="+mj-lt"/>
              <a:buAutoNum type="arabicPeriod"/>
            </a:pPr>
            <a:r>
              <a:rPr lang="en-US" sz="3300" dirty="0" smtClean="0"/>
              <a:t>Every 30 days is a Chodesh starting with day 1.  Start over on </a:t>
            </a:r>
            <a:br>
              <a:rPr lang="en-US" sz="3300" dirty="0" smtClean="0"/>
            </a:br>
            <a:r>
              <a:rPr lang="en-US" sz="3300" dirty="0" smtClean="0"/>
              <a:t>the 31</a:t>
            </a:r>
            <a:r>
              <a:rPr lang="en-US" sz="3300" baseline="30000" dirty="0" smtClean="0"/>
              <a:t>st</a:t>
            </a:r>
            <a:r>
              <a:rPr lang="en-US" sz="3300" dirty="0" smtClean="0"/>
              <a:t> day as day 1 of the 2</a:t>
            </a:r>
            <a:r>
              <a:rPr lang="en-US" sz="3300" baseline="30000" dirty="0" smtClean="0"/>
              <a:t>nd</a:t>
            </a:r>
            <a:r>
              <a:rPr lang="en-US" sz="3300" dirty="0" smtClean="0"/>
              <a:t> month…and </a:t>
            </a:r>
            <a:r>
              <a:rPr lang="en-US" sz="3300" b="1" dirty="0" smtClean="0">
                <a:solidFill>
                  <a:srgbClr val="660033"/>
                </a:solidFill>
              </a:rPr>
              <a:t>keep counting</a:t>
            </a:r>
            <a:r>
              <a:rPr lang="en-US" sz="3300" dirty="0" smtClean="0">
                <a:solidFill>
                  <a:srgbClr val="660033"/>
                </a:solidFill>
              </a:rPr>
              <a:t>.</a:t>
            </a:r>
          </a:p>
          <a:p>
            <a:pPr marL="514350" lvl="0" indent="-514350">
              <a:buClr>
                <a:srgbClr val="660033"/>
              </a:buClr>
              <a:buFont typeface="+mj-lt"/>
              <a:buAutoNum type="arabicPeriod"/>
            </a:pPr>
            <a:r>
              <a:rPr lang="en-US" sz="3300" dirty="0" smtClean="0"/>
              <a:t>From day 1 in the First </a:t>
            </a:r>
            <a:r>
              <a:rPr lang="en-US" sz="3300" dirty="0" err="1" smtClean="0"/>
              <a:t>Chodesh</a:t>
            </a:r>
            <a:r>
              <a:rPr lang="en-US" sz="3300" dirty="0" smtClean="0"/>
              <a:t> </a:t>
            </a:r>
            <a:r>
              <a:rPr lang="en-US" sz="2600" dirty="0" smtClean="0"/>
              <a:t>[Month], </a:t>
            </a:r>
            <a:r>
              <a:rPr lang="en-US" sz="3300" b="1" dirty="0" smtClean="0">
                <a:solidFill>
                  <a:srgbClr val="660033"/>
                </a:solidFill>
              </a:rPr>
              <a:t>count</a:t>
            </a:r>
            <a:r>
              <a:rPr lang="en-US" sz="3300" dirty="0" smtClean="0"/>
              <a:t> 14 days to Passover and the 15</a:t>
            </a:r>
            <a:r>
              <a:rPr lang="en-US" sz="3300" baseline="30000" dirty="0" smtClean="0"/>
              <a:t>th</a:t>
            </a:r>
            <a:r>
              <a:rPr lang="en-US" sz="3300" dirty="0" smtClean="0"/>
              <a:t> day to begin Unleavened Bread.</a:t>
            </a:r>
          </a:p>
          <a:p>
            <a:pPr marL="514350" lvl="0" indent="-514350">
              <a:buClr>
                <a:srgbClr val="660033"/>
              </a:buClr>
              <a:buFont typeface="+mj-lt"/>
              <a:buAutoNum type="arabicPeriod"/>
            </a:pPr>
            <a:r>
              <a:rPr lang="en-US" sz="3300" dirty="0" smtClean="0"/>
              <a:t>From Wave Sheaf </a:t>
            </a:r>
            <a:r>
              <a:rPr lang="en-US" sz="2600" dirty="0" smtClean="0"/>
              <a:t>(day after the weekly Sabbath during the </a:t>
            </a:r>
            <a:br>
              <a:rPr lang="en-US" sz="2600" dirty="0" smtClean="0"/>
            </a:br>
            <a:r>
              <a:rPr lang="en-US" sz="2600" dirty="0" smtClean="0"/>
              <a:t>Passover Festival), </a:t>
            </a:r>
            <a:r>
              <a:rPr lang="en-US" sz="3300" dirty="0" smtClean="0"/>
              <a:t>we </a:t>
            </a:r>
            <a:r>
              <a:rPr lang="en-US" sz="3300" b="1" dirty="0" smtClean="0">
                <a:solidFill>
                  <a:srgbClr val="660033"/>
                </a:solidFill>
              </a:rPr>
              <a:t>count</a:t>
            </a:r>
            <a:r>
              <a:rPr lang="en-US" sz="3300" dirty="0" smtClean="0"/>
              <a:t> 50 days to Shavuot.</a:t>
            </a:r>
          </a:p>
          <a:p>
            <a:pPr marL="514350" lvl="0" indent="-514350">
              <a:buClr>
                <a:srgbClr val="660033"/>
              </a:buClr>
              <a:buFont typeface="+mj-lt"/>
              <a:buAutoNum type="arabicPeriod"/>
            </a:pPr>
            <a:r>
              <a:rPr lang="en-US" sz="3300" b="1" dirty="0" smtClean="0">
                <a:solidFill>
                  <a:srgbClr val="660033"/>
                </a:solidFill>
              </a:rPr>
              <a:t>Continue counting </a:t>
            </a:r>
            <a:r>
              <a:rPr lang="en-US" sz="3300" dirty="0" smtClean="0"/>
              <a:t>the months to Yom </a:t>
            </a:r>
            <a:r>
              <a:rPr lang="en-US" sz="3300" dirty="0" err="1" smtClean="0"/>
              <a:t>Teruah</a:t>
            </a:r>
            <a:r>
              <a:rPr lang="en-US" sz="3300" dirty="0" smtClean="0"/>
              <a:t> </a:t>
            </a:r>
            <a:br>
              <a:rPr lang="en-US" sz="3300" dirty="0" smtClean="0"/>
            </a:br>
            <a:r>
              <a:rPr lang="en-US" sz="2600" dirty="0" smtClean="0"/>
              <a:t>(Feast of Trumpets)</a:t>
            </a:r>
            <a:r>
              <a:rPr lang="en-US" sz="3300" dirty="0" smtClean="0"/>
              <a:t> – 1</a:t>
            </a:r>
            <a:r>
              <a:rPr lang="en-US" sz="3300" baseline="30000" dirty="0" smtClean="0"/>
              <a:t>st</a:t>
            </a:r>
            <a:r>
              <a:rPr lang="en-US" sz="3300" dirty="0" smtClean="0"/>
              <a:t> Day of the 7</a:t>
            </a:r>
            <a:r>
              <a:rPr lang="en-US" sz="3300" baseline="30000" dirty="0" smtClean="0"/>
              <a:t>th</a:t>
            </a:r>
            <a:r>
              <a:rPr lang="en-US" sz="3300" dirty="0" smtClean="0"/>
              <a:t> </a:t>
            </a:r>
            <a:r>
              <a:rPr lang="en-US" sz="3300" dirty="0" err="1" smtClean="0"/>
              <a:t>Chodesh</a:t>
            </a:r>
            <a:r>
              <a:rPr lang="en-US" sz="3300" dirty="0" smtClean="0"/>
              <a:t>.  </a:t>
            </a:r>
            <a:r>
              <a:rPr lang="en-US" sz="3300" b="1" dirty="0" smtClean="0">
                <a:solidFill>
                  <a:srgbClr val="660033"/>
                </a:solidFill>
              </a:rPr>
              <a:t>Then count …</a:t>
            </a:r>
            <a:endParaRPr lang="en-US" sz="3300" b="1" dirty="0" smtClean="0"/>
          </a:p>
          <a:p>
            <a:pPr marL="514350" lvl="0" indent="-514350">
              <a:buClr>
                <a:srgbClr val="660033"/>
              </a:buClr>
              <a:buFont typeface="+mj-lt"/>
              <a:buAutoNum type="arabicPeriod"/>
            </a:pPr>
            <a:r>
              <a:rPr lang="en-US" sz="3300" dirty="0" smtClean="0"/>
              <a:t>Yom Kippur </a:t>
            </a:r>
            <a:r>
              <a:rPr lang="en-US" sz="2600" dirty="0" smtClean="0"/>
              <a:t>(Day of Atonement)  </a:t>
            </a:r>
            <a:r>
              <a:rPr lang="en-US" sz="3300" dirty="0" smtClean="0"/>
              <a:t>- 10</a:t>
            </a:r>
            <a:r>
              <a:rPr lang="en-US" sz="3300" baseline="30000" dirty="0" smtClean="0"/>
              <a:t>th</a:t>
            </a:r>
            <a:r>
              <a:rPr lang="en-US" sz="3300" dirty="0" smtClean="0"/>
              <a:t> day of the 7</a:t>
            </a:r>
            <a:r>
              <a:rPr lang="en-US" sz="3300" baseline="30000" dirty="0" smtClean="0"/>
              <a:t>th</a:t>
            </a:r>
            <a:r>
              <a:rPr lang="en-US" sz="3300" dirty="0" smtClean="0"/>
              <a:t> </a:t>
            </a:r>
            <a:r>
              <a:rPr lang="en-US" sz="3300" dirty="0" err="1" smtClean="0"/>
              <a:t>Chodesh</a:t>
            </a:r>
            <a:r>
              <a:rPr lang="en-US" sz="3300" dirty="0" smtClean="0"/>
              <a:t>.</a:t>
            </a:r>
          </a:p>
          <a:p>
            <a:pPr marL="514350" lvl="0" indent="-514350">
              <a:buClr>
                <a:srgbClr val="660033"/>
              </a:buClr>
              <a:buFont typeface="+mj-lt"/>
              <a:buAutoNum type="arabicPeriod"/>
            </a:pPr>
            <a:r>
              <a:rPr lang="en-US" sz="3300" b="1" dirty="0" smtClean="0">
                <a:solidFill>
                  <a:srgbClr val="660033"/>
                </a:solidFill>
              </a:rPr>
              <a:t>Count</a:t>
            </a:r>
            <a:r>
              <a:rPr lang="en-US" sz="3300" dirty="0" smtClean="0">
                <a:solidFill>
                  <a:srgbClr val="660033"/>
                </a:solidFill>
              </a:rPr>
              <a:t> </a:t>
            </a:r>
            <a:r>
              <a:rPr lang="en-US" sz="3300" dirty="0" smtClean="0"/>
              <a:t>Sukkot - 15</a:t>
            </a:r>
            <a:r>
              <a:rPr lang="en-US" sz="3300" baseline="30000" dirty="0" smtClean="0"/>
              <a:t>th</a:t>
            </a:r>
            <a:r>
              <a:rPr lang="en-US" sz="3300" dirty="0" smtClean="0"/>
              <a:t> day of the 7</a:t>
            </a:r>
            <a:r>
              <a:rPr lang="en-US" sz="3300" baseline="30000" dirty="0" smtClean="0"/>
              <a:t>th</a:t>
            </a:r>
            <a:r>
              <a:rPr lang="en-US" sz="3300" dirty="0" smtClean="0"/>
              <a:t> Chodesh…lasts for 8 days.</a:t>
            </a:r>
          </a:p>
          <a:p>
            <a:pPr marL="0" lvl="0" indent="0">
              <a:buClr>
                <a:srgbClr val="660033"/>
              </a:buClr>
              <a:buNone/>
            </a:pPr>
            <a:endParaRPr lang="en-US" sz="1600" dirty="0" smtClean="0"/>
          </a:p>
          <a:p>
            <a:pPr marL="0" lvl="0" indent="0">
              <a:buClr>
                <a:srgbClr val="660033"/>
              </a:buClr>
              <a:buNone/>
            </a:pPr>
            <a:r>
              <a:rPr lang="en-US" sz="3300" b="1" dirty="0" smtClean="0">
                <a:solidFill>
                  <a:srgbClr val="660033"/>
                </a:solidFill>
              </a:rPr>
              <a:t>Keep counting </a:t>
            </a:r>
            <a:r>
              <a:rPr lang="en-US" sz="3300" dirty="0" smtClean="0"/>
              <a:t>the </a:t>
            </a:r>
            <a:r>
              <a:rPr lang="en-US" sz="3300" dirty="0" err="1" smtClean="0"/>
              <a:t>Chodesh</a:t>
            </a:r>
            <a:r>
              <a:rPr lang="en-US" sz="3300" dirty="0" smtClean="0"/>
              <a:t> </a:t>
            </a:r>
            <a:br>
              <a:rPr lang="en-US" sz="3300" dirty="0" smtClean="0"/>
            </a:br>
            <a:r>
              <a:rPr lang="en-US" sz="3300" dirty="0" smtClean="0"/>
              <a:t>till the end of the year at 360.</a:t>
            </a:r>
          </a:p>
        </p:txBody>
      </p:sp>
      <p:sp>
        <p:nvSpPr>
          <p:cNvPr id="8" name="Rectangle 7"/>
          <p:cNvSpPr/>
          <p:nvPr/>
        </p:nvSpPr>
        <p:spPr>
          <a:xfrm>
            <a:off x="990600" y="6218129"/>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#10:  Slide 89</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4876800"/>
          </a:xfrm>
        </p:spPr>
        <p:txBody>
          <a:bodyPr>
            <a:noAutofit/>
          </a:bodyPr>
          <a:lstStyle/>
          <a:p>
            <a:pPr>
              <a:buClr>
                <a:srgbClr val="660033"/>
              </a:buClr>
              <a:buFont typeface="Wingdings" pitchFamily="2" charset="2"/>
              <a:buChar char="ü"/>
            </a:pPr>
            <a:r>
              <a:rPr lang="en-US" sz="2500" b="1" dirty="0" smtClean="0"/>
              <a:t>The common person should be able to figure out, </a:t>
            </a:r>
            <a:br>
              <a:rPr lang="en-US" sz="2500" b="1" dirty="0" smtClean="0"/>
            </a:br>
            <a:r>
              <a:rPr lang="en-US" sz="2500" b="1" dirty="0" smtClean="0"/>
              <a:t>understand and keep Yahuah’s calendar without </a:t>
            </a:r>
            <a:br>
              <a:rPr lang="en-US" sz="2500" b="1" dirty="0" smtClean="0"/>
            </a:br>
            <a:r>
              <a:rPr lang="en-US" sz="2500" b="1" dirty="0" smtClean="0"/>
              <a:t>having to depend on someone else.  </a:t>
            </a:r>
          </a:p>
          <a:p>
            <a:pPr>
              <a:buClr>
                <a:srgbClr val="660033"/>
              </a:buClr>
              <a:buFont typeface="Wingdings" pitchFamily="2" charset="2"/>
              <a:buChar char="ü"/>
            </a:pPr>
            <a:r>
              <a:rPr lang="en-US" sz="2500" b="1" dirty="0" smtClean="0">
                <a:solidFill>
                  <a:schemeClr val="accent6">
                    <a:lumMod val="50000"/>
                  </a:schemeClr>
                </a:solidFill>
              </a:rPr>
              <a:t>You shouldn’t have to be a math whiz… </a:t>
            </a:r>
          </a:p>
          <a:p>
            <a:pPr>
              <a:buClr>
                <a:srgbClr val="660033"/>
              </a:buClr>
              <a:buFont typeface="Wingdings" pitchFamily="2" charset="2"/>
              <a:buChar char="ü"/>
            </a:pPr>
            <a:r>
              <a:rPr lang="en-US" sz="2500" b="1" dirty="0" smtClean="0">
                <a:solidFill>
                  <a:srgbClr val="7030A0"/>
                </a:solidFill>
              </a:rPr>
              <a:t>Nor should you have to depend on someone you don’t know in another country to tell you what His Calendar is (in other words…a mediator).  </a:t>
            </a:r>
          </a:p>
          <a:p>
            <a:pPr>
              <a:buClr>
                <a:srgbClr val="660033"/>
              </a:buClr>
              <a:buFont typeface="Wingdings" pitchFamily="2" charset="2"/>
              <a:buChar char="ü"/>
            </a:pPr>
            <a:r>
              <a:rPr lang="en-US" sz="2500" b="1" dirty="0" smtClean="0">
                <a:ln>
                  <a:solidFill>
                    <a:srgbClr val="002060"/>
                  </a:solidFill>
                </a:ln>
                <a:solidFill>
                  <a:schemeClr val="accent2"/>
                </a:solidFill>
              </a:rPr>
              <a:t>Yahusha is our one and only mediator.</a:t>
            </a:r>
          </a:p>
          <a:p>
            <a:pPr marL="0" indent="3175">
              <a:buNone/>
            </a:pPr>
            <a:r>
              <a:rPr lang="en-US" sz="900" dirty="0" smtClean="0"/>
              <a:t> </a:t>
            </a:r>
          </a:p>
          <a:p>
            <a:pPr marL="0" indent="3175">
              <a:buNone/>
            </a:pPr>
            <a:r>
              <a:rPr lang="en-US" sz="2500" b="1" dirty="0" smtClean="0">
                <a:ln>
                  <a:solidFill>
                    <a:schemeClr val="tx1">
                      <a:lumMod val="75000"/>
                      <a:lumOff val="25000"/>
                    </a:schemeClr>
                  </a:solidFill>
                </a:ln>
                <a:solidFill>
                  <a:srgbClr val="FFC000"/>
                </a:solidFill>
              </a:rPr>
              <a:t>And, after seeing the hoops that the Jews &amp; Hebrew Roots people go through to get their moon calendar to work, </a:t>
            </a:r>
            <a:r>
              <a:rPr lang="en-US" sz="2500" b="1" dirty="0" smtClean="0">
                <a:ln>
                  <a:solidFill>
                    <a:srgbClr val="002060"/>
                  </a:solidFill>
                </a:ln>
              </a:rPr>
              <a:t>that was further proof that Yahuah’s Calendar should be easy!</a:t>
            </a:r>
            <a:endParaRPr lang="en-US" sz="2500" b="1" dirty="0">
              <a:ln>
                <a:solidFill>
                  <a:srgbClr val="002060"/>
                </a:solidFill>
              </a:ln>
            </a:endParaRPr>
          </a:p>
        </p:txBody>
      </p:sp>
      <p:sp>
        <p:nvSpPr>
          <p:cNvPr id="4" name="Slide Number Placeholder 3"/>
          <p:cNvSpPr>
            <a:spLocks noGrp="1"/>
          </p:cNvSpPr>
          <p:nvPr>
            <p:ph type="sldNum" sz="quarter" idx="12"/>
          </p:nvPr>
        </p:nvSpPr>
        <p:spPr>
          <a:xfrm>
            <a:off x="7892527" y="6492875"/>
            <a:ext cx="1161826" cy="365125"/>
          </a:xfrm>
        </p:spPr>
        <p:txBody>
          <a:bodyPr/>
          <a:lstStyle/>
          <a:p>
            <a:fld id="{2C483DBC-9F3F-4995-8876-E5EF69BB8F1F}" type="slidenum">
              <a:rPr lang="en-US" sz="1800" smtClean="0"/>
              <a:pPr/>
              <a:t>52</a:t>
            </a:fld>
            <a:endParaRPr lang="en-US" sz="1800" dirty="0"/>
          </a:p>
        </p:txBody>
      </p:sp>
      <p:sp>
        <p:nvSpPr>
          <p:cNvPr id="2" name="Title 1"/>
          <p:cNvSpPr>
            <a:spLocks noGrp="1"/>
          </p:cNvSpPr>
          <p:nvPr>
            <p:ph type="title"/>
          </p:nvPr>
        </p:nvSpPr>
        <p:spPr>
          <a:xfrm>
            <a:off x="228600" y="76199"/>
            <a:ext cx="8686800" cy="1371601"/>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Question #1:  </a:t>
            </a:r>
            <a:r>
              <a:rPr lang="en-US" b="1" u="sng" spc="150" dirty="0" smtClean="0">
                <a:ln w="11430"/>
                <a:solidFill>
                  <a:srgbClr val="F8F8F8"/>
                </a:solidFill>
                <a:effectLst>
                  <a:outerShdw blurRad="25400" algn="tl" rotWithShape="0">
                    <a:srgbClr val="000000">
                      <a:alpha val="43000"/>
                    </a:srgbClr>
                  </a:outerShdw>
                </a:effectLst>
              </a:rPr>
              <a:t/>
            </a:r>
            <a:br>
              <a:rPr lang="en-US" b="1" u="sng"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Could Yah’s Calendar Be That Easy?</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7086600" y="1381760"/>
            <a:ext cx="1521571" cy="923330"/>
          </a:xfrm>
          <a:prstGeom prst="rect">
            <a:avLst/>
          </a:prstGeom>
          <a:noFill/>
        </p:spPr>
        <p:txBody>
          <a:bodyPr wrap="none" lIns="91440" tIns="45720" rIns="91440" bIns="45720">
            <a:spAutoFit/>
          </a:bodyPr>
          <a:lstStyle/>
          <a:p>
            <a:pPr algn="ctr"/>
            <a:r>
              <a:rPr lang="en-US" sz="5400" b="1" cap="none" spc="0" dirty="0" smtClean="0">
                <a:ln w="1905"/>
                <a:solidFill>
                  <a:srgbClr val="FF00FF"/>
                </a:solidFill>
                <a:effectLst>
                  <a:glow rad="228600">
                    <a:schemeClr val="accent5">
                      <a:lumMod val="20000"/>
                      <a:lumOff val="80000"/>
                      <a:alpha val="86000"/>
                    </a:schemeClr>
                  </a:glow>
                  <a:innerShdw blurRad="69850" dist="43180" dir="5400000">
                    <a:srgbClr val="000000">
                      <a:alpha val="65000"/>
                    </a:srgbClr>
                  </a:innerShdw>
                </a:effectLst>
                <a:latin typeface="Segoe Print" pitchFamily="2" charset="0"/>
              </a:rPr>
              <a:t>Yes!</a:t>
            </a:r>
            <a:endParaRPr lang="en-US" sz="5400" b="1" cap="none" spc="0" dirty="0">
              <a:ln w="1905"/>
              <a:solidFill>
                <a:srgbClr val="FF00FF"/>
              </a:solidFill>
              <a:effectLst>
                <a:glow rad="228600">
                  <a:schemeClr val="accent5">
                    <a:lumMod val="20000"/>
                    <a:lumOff val="80000"/>
                    <a:alpha val="86000"/>
                  </a:schemeClr>
                </a:glow>
                <a:innerShdw blurRad="69850" dist="43180" dir="5400000">
                  <a:srgbClr val="000000">
                    <a:alpha val="65000"/>
                  </a:srgbClr>
                </a:innerShdw>
              </a:effectLst>
              <a:latin typeface="Segoe Print" pitchFamily="2" charset="0"/>
            </a:endParaRPr>
          </a:p>
        </p:txBody>
      </p:sp>
      <p:sp>
        <p:nvSpPr>
          <p:cNvPr id="6" name="Content Placeholder 2"/>
          <p:cNvSpPr txBox="1">
            <a:spLocks/>
          </p:cNvSpPr>
          <p:nvPr/>
        </p:nvSpPr>
        <p:spPr>
          <a:xfrm>
            <a:off x="5943600" y="4876800"/>
            <a:ext cx="2529840" cy="485140"/>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b="1" dirty="0" smtClean="0">
                <a:ln w="1905"/>
                <a:solidFill>
                  <a:schemeClr val="bg1"/>
                </a:solidFill>
                <a:effectLst>
                  <a:innerShdw blurRad="69850" dist="43180" dir="5400000">
                    <a:srgbClr val="000000">
                      <a:alpha val="65000"/>
                    </a:srgbClr>
                  </a:innerShdw>
                </a:effectLst>
              </a:rPr>
              <a:t>Beth reasons:</a:t>
            </a:r>
            <a:endParaRPr lang="en-US" b="1" dirty="0">
              <a:ln w="1905"/>
              <a:solidFill>
                <a:schemeClr val="bg1"/>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250"/>
                            </p:stCondLst>
                            <p:childTnLst>
                              <p:par>
                                <p:cTn id="17" presetID="42" presetClass="entr" presetSubtype="0" fill="hold" grpId="0" nodeType="afterEffect">
                                  <p:stCondLst>
                                    <p:cond delay="2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6250"/>
                            </p:stCondLst>
                            <p:childTnLst>
                              <p:par>
                                <p:cTn id="23" presetID="42" presetClass="entr" presetSubtype="0" fill="hold" grpId="0" nodeType="afterEffect">
                                  <p:stCondLst>
                                    <p:cond delay="2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9250"/>
                            </p:stCondLst>
                            <p:childTnLst>
                              <p:par>
                                <p:cTn id="29" presetID="42" presetClass="entr" presetSubtype="0" fill="hold" grpId="0" nodeType="afterEffect">
                                  <p:stCondLst>
                                    <p:cond delay="20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250"/>
                            </p:stCondLst>
                            <p:childTnLst>
                              <p:par>
                                <p:cTn id="35" presetID="16" presetClass="entr" presetSubtype="21" fill="hold" nodeType="afterEffect">
                                  <p:stCondLst>
                                    <p:cond delay="150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1500"/>
                                        <p:tgtEl>
                                          <p:spTgt spid="6">
                                            <p:txEl>
                                              <p:pRg st="0" end="0"/>
                                            </p:txEl>
                                          </p:spTgt>
                                        </p:tgtEl>
                                      </p:cBhvr>
                                    </p:animEffect>
                                  </p:childTnLst>
                                </p:cTn>
                              </p:par>
                            </p:childTnLst>
                          </p:cTn>
                        </p:par>
                        <p:par>
                          <p:cTn id="38" fill="hold">
                            <p:stCondLst>
                              <p:cond delay="15250"/>
                            </p:stCondLst>
                            <p:childTnLst>
                              <p:par>
                                <p:cTn id="39" presetID="42" presetClass="entr" presetSubtype="0" fill="hold" grpId="0" nodeType="afterEffect">
                                  <p:stCondLst>
                                    <p:cond delay="75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2514600"/>
            <a:ext cx="5029200" cy="3992563"/>
          </a:xfrm>
        </p:spPr>
        <p:txBody>
          <a:bodyPr>
            <a:normAutofit fontScale="92500" lnSpcReduction="10000"/>
          </a:bodyPr>
          <a:lstStyle/>
          <a:p>
            <a:pPr marL="52388" indent="3175">
              <a:buNone/>
            </a:pPr>
            <a:r>
              <a:rPr lang="en-US" sz="3600" dirty="0" smtClean="0"/>
              <a:t>“Five extra days at the </a:t>
            </a:r>
            <a:br>
              <a:rPr lang="en-US" sz="3600" dirty="0" smtClean="0"/>
            </a:br>
            <a:r>
              <a:rPr lang="en-US" sz="3600" dirty="0" smtClean="0"/>
              <a:t>end of the year just didn’t make sense to me and didn’t seem to fit the character of YHWH.”  </a:t>
            </a:r>
            <a:br>
              <a:rPr lang="en-US" sz="3600" dirty="0" smtClean="0"/>
            </a:br>
            <a:r>
              <a:rPr lang="en-US" sz="3600" b="1" dirty="0" smtClean="0">
                <a:solidFill>
                  <a:srgbClr val="660033"/>
                </a:solidFill>
              </a:rPr>
              <a:t>“I was going to need a really good answer to </a:t>
            </a:r>
            <a:br>
              <a:rPr lang="en-US" sz="3600" b="1" dirty="0" smtClean="0">
                <a:solidFill>
                  <a:srgbClr val="660033"/>
                </a:solidFill>
              </a:rPr>
            </a:br>
            <a:r>
              <a:rPr lang="en-US" sz="3600" b="1" dirty="0" smtClean="0">
                <a:solidFill>
                  <a:srgbClr val="660033"/>
                </a:solidFill>
              </a:rPr>
              <a:t>this question…!”</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53</a:t>
            </a:fld>
            <a:endParaRPr lang="en-US" sz="1800" dirty="0"/>
          </a:p>
        </p:txBody>
      </p:sp>
      <p:sp>
        <p:nvSpPr>
          <p:cNvPr id="2" name="Title 1"/>
          <p:cNvSpPr>
            <a:spLocks noGrp="1"/>
          </p:cNvSpPr>
          <p:nvPr>
            <p:ph type="title"/>
          </p:nvPr>
        </p:nvSpPr>
        <p:spPr>
          <a:xfrm>
            <a:off x="457200" y="304800"/>
            <a:ext cx="8229600" cy="1295400"/>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Question #2:</a:t>
            </a:r>
            <a:r>
              <a:rPr lang="en-US" b="1" u="sng" spc="150" dirty="0" smtClean="0">
                <a:ln w="11430"/>
                <a:solidFill>
                  <a:srgbClr val="F8F8F8"/>
                </a:solidFill>
                <a:effectLst>
                  <a:outerShdw blurRad="25400" algn="tl" rotWithShape="0">
                    <a:srgbClr val="000000">
                      <a:alpha val="43000"/>
                    </a:srgbClr>
                  </a:outerShdw>
                </a:effectLst>
              </a:rPr>
              <a:t>  </a:t>
            </a:r>
            <a:br>
              <a:rPr lang="en-US" b="1" u="sng"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What about the Extra 5 Days?</a:t>
            </a:r>
            <a:endParaRPr lang="en-US" b="1" spc="150" dirty="0">
              <a:ln w="11430"/>
              <a:solidFill>
                <a:srgbClr val="F8F8F8"/>
              </a:solidFill>
              <a:effectLst>
                <a:outerShdw blurRad="25400" algn="tl" rotWithShape="0">
                  <a:srgbClr val="000000">
                    <a:alpha val="43000"/>
                  </a:srgbClr>
                </a:outerShdw>
              </a:effectLst>
            </a:endParaRPr>
          </a:p>
        </p:txBody>
      </p:sp>
      <p:pic>
        <p:nvPicPr>
          <p:cNvPr id="1026" name="Picture 2" descr="C:\Users\Rae\Desktop\woman puzzled.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381000" y="2514600"/>
            <a:ext cx="3430459" cy="2286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51816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28-33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79" y="1676400"/>
            <a:ext cx="8749477" cy="5181600"/>
          </a:xfrm>
          <a:solidFill>
            <a:schemeClr val="bg1"/>
          </a:solidFill>
        </p:spPr>
        <p:txBody>
          <a:bodyPr>
            <a:normAutofit fontScale="70000" lnSpcReduction="20000"/>
          </a:bodyPr>
          <a:lstStyle/>
          <a:p>
            <a:pPr marL="52388" indent="3175">
              <a:lnSpc>
                <a:spcPct val="120000"/>
              </a:lnSpc>
              <a:buNone/>
            </a:pPr>
            <a:r>
              <a:rPr lang="en-US" sz="3300" b="1" dirty="0" smtClean="0">
                <a:ln>
                  <a:solidFill>
                    <a:srgbClr val="002060"/>
                  </a:solidFill>
                </a:ln>
                <a:solidFill>
                  <a:schemeClr val="accent4">
                    <a:lumMod val="75000"/>
                  </a:schemeClr>
                </a:solidFill>
              </a:rPr>
              <a:t>Our answer lies with Hezekiah’s shadow miracle/sign.  </a:t>
            </a:r>
            <a:br>
              <a:rPr lang="en-US" sz="3300" b="1" dirty="0" smtClean="0">
                <a:ln>
                  <a:solidFill>
                    <a:srgbClr val="002060"/>
                  </a:solidFill>
                </a:ln>
                <a:solidFill>
                  <a:schemeClr val="accent4">
                    <a:lumMod val="75000"/>
                  </a:schemeClr>
                </a:solidFill>
              </a:rPr>
            </a:br>
            <a:r>
              <a:rPr lang="en-US" sz="3300" b="1" dirty="0" smtClean="0">
                <a:ln>
                  <a:solidFill>
                    <a:srgbClr val="002060"/>
                  </a:solidFill>
                </a:ln>
                <a:solidFill>
                  <a:schemeClr val="accent4">
                    <a:lumMod val="75000"/>
                  </a:schemeClr>
                </a:solidFill>
              </a:rPr>
              <a:t>By YHWH moving the shadow back 10 “steps,” the length </a:t>
            </a:r>
            <a:br>
              <a:rPr lang="en-US" sz="3300" b="1" dirty="0" smtClean="0">
                <a:ln>
                  <a:solidFill>
                    <a:srgbClr val="002060"/>
                  </a:solidFill>
                </a:ln>
                <a:solidFill>
                  <a:schemeClr val="accent4">
                    <a:lumMod val="75000"/>
                  </a:schemeClr>
                </a:solidFill>
              </a:rPr>
            </a:br>
            <a:r>
              <a:rPr lang="en-US" sz="3300" b="1" dirty="0" smtClean="0">
                <a:ln>
                  <a:solidFill>
                    <a:srgbClr val="002060"/>
                  </a:solidFill>
                </a:ln>
                <a:solidFill>
                  <a:schemeClr val="accent4">
                    <a:lumMod val="75000"/>
                  </a:schemeClr>
                </a:solidFill>
              </a:rPr>
              <a:t>of the year changed from a 360 day count to 365+ days. </a:t>
            </a:r>
          </a:p>
          <a:p>
            <a:pPr marL="52388" indent="3175">
              <a:buNone/>
            </a:pPr>
            <a:r>
              <a:rPr lang="en-US" sz="3300" b="1" dirty="0" smtClean="0"/>
              <a:t>The term “steps” is sometimes referred to as degrees on a sun dial…however, the word “degree” is most likely a translation error. </a:t>
            </a:r>
          </a:p>
          <a:p>
            <a:pPr marL="52388" indent="3175">
              <a:buNone/>
            </a:pPr>
            <a:endParaRPr lang="en-US" sz="1700" dirty="0" smtClean="0"/>
          </a:p>
          <a:p>
            <a:pPr marL="52388" indent="3175">
              <a:buNone/>
            </a:pPr>
            <a:r>
              <a:rPr lang="en-US" sz="3300" dirty="0" smtClean="0"/>
              <a:t>The things we do know at this point include:</a:t>
            </a:r>
          </a:p>
          <a:p>
            <a:pPr marL="688975"/>
            <a:r>
              <a:rPr lang="en-US" sz="3300" dirty="0" smtClean="0"/>
              <a:t>Hezekiah’s shadow miracle/sign happened around </a:t>
            </a:r>
            <a:r>
              <a:rPr lang="en-US" sz="3300" b="1" dirty="0" smtClean="0">
                <a:solidFill>
                  <a:srgbClr val="660033"/>
                </a:solidFill>
              </a:rPr>
              <a:t>701 BC. </a:t>
            </a:r>
          </a:p>
          <a:p>
            <a:pPr marL="688975" lvl="0"/>
            <a:r>
              <a:rPr lang="en-US" sz="3300" dirty="0" smtClean="0"/>
              <a:t>This sign is recorded 3 times in the Bible (VERY significant!)</a:t>
            </a:r>
          </a:p>
          <a:p>
            <a:pPr marL="1149350" lvl="0" indent="-457200">
              <a:buSzPct val="79000"/>
              <a:buFont typeface="Wingdings" pitchFamily="2" charset="2"/>
              <a:buChar char="Ø"/>
            </a:pPr>
            <a:r>
              <a:rPr lang="en-US" sz="3300" b="1" dirty="0" smtClean="0"/>
              <a:t>2 Chron 32:24</a:t>
            </a:r>
          </a:p>
          <a:p>
            <a:pPr marL="1149350" lvl="0" indent="-457200">
              <a:buSzPct val="79000"/>
              <a:buFont typeface="Wingdings" pitchFamily="2" charset="2"/>
              <a:buChar char="Ø"/>
            </a:pPr>
            <a:r>
              <a:rPr lang="en-US" sz="3300" b="1" dirty="0" smtClean="0"/>
              <a:t>2 Kings 20:9-11</a:t>
            </a:r>
          </a:p>
          <a:p>
            <a:pPr marL="1149350" lvl="0" indent="-457200">
              <a:buSzPct val="79000"/>
              <a:buFont typeface="Wingdings" pitchFamily="2" charset="2"/>
              <a:buChar char="Ø"/>
            </a:pPr>
            <a:r>
              <a:rPr lang="en-US" sz="3300" b="1" dirty="0" smtClean="0"/>
              <a:t>Isa 38:7-8**</a:t>
            </a:r>
          </a:p>
          <a:p>
            <a:pPr marL="688975" lvl="0"/>
            <a:r>
              <a:rPr lang="en-US" sz="3300" b="1" dirty="0" smtClean="0">
                <a:ln>
                  <a:solidFill>
                    <a:sysClr val="windowText" lastClr="000000"/>
                  </a:solidFill>
                </a:ln>
                <a:solidFill>
                  <a:srgbClr val="00B050"/>
                </a:solidFill>
              </a:rPr>
              <a:t>30 ancient civilizations</a:t>
            </a:r>
            <a:r>
              <a:rPr lang="en-US" sz="3300" dirty="0" smtClean="0">
                <a:ln>
                  <a:solidFill>
                    <a:sysClr val="windowText" lastClr="000000"/>
                  </a:solidFill>
                </a:ln>
                <a:solidFill>
                  <a:srgbClr val="00B050"/>
                </a:solidFill>
              </a:rPr>
              <a:t> </a:t>
            </a:r>
            <a:r>
              <a:rPr lang="en-US" sz="3300" dirty="0" smtClean="0"/>
              <a:t>changed the length </a:t>
            </a:r>
            <a:br>
              <a:rPr lang="en-US" sz="3300" dirty="0" smtClean="0"/>
            </a:br>
            <a:r>
              <a:rPr lang="en-US" sz="3300" dirty="0" smtClean="0"/>
              <a:t>of their year from a 360 day year to a 365 </a:t>
            </a:r>
            <a:br>
              <a:rPr lang="en-US" sz="3300" dirty="0" smtClean="0"/>
            </a:br>
            <a:r>
              <a:rPr lang="en-US" sz="3300" dirty="0" smtClean="0"/>
              <a:t>day year around the same time!</a:t>
            </a:r>
          </a:p>
          <a:p>
            <a:endParaRPr lang="en-US" dirty="0"/>
          </a:p>
        </p:txBody>
      </p:sp>
      <p:sp>
        <p:nvSpPr>
          <p:cNvPr id="4" name="Slide Number Placeholder 3"/>
          <p:cNvSpPr>
            <a:spLocks noGrp="1"/>
          </p:cNvSpPr>
          <p:nvPr>
            <p:ph type="sldNum" sz="quarter" idx="12"/>
          </p:nvPr>
        </p:nvSpPr>
        <p:spPr>
          <a:xfrm>
            <a:off x="5029200" y="6477000"/>
            <a:ext cx="1161826" cy="365125"/>
          </a:xfrm>
        </p:spPr>
        <p:txBody>
          <a:bodyPr/>
          <a:lstStyle/>
          <a:p>
            <a:fld id="{2C483DBC-9F3F-4995-8876-E5EF69BB8F1F}" type="slidenum">
              <a:rPr lang="en-US" sz="1800" smtClean="0"/>
              <a:pPr/>
              <a:t>54</a:t>
            </a:fld>
            <a:endParaRPr lang="en-US" sz="1800" dirty="0"/>
          </a:p>
        </p:txBody>
      </p:sp>
      <p:sp>
        <p:nvSpPr>
          <p:cNvPr id="6" name="Title 1"/>
          <p:cNvSpPr>
            <a:spLocks noGrp="1"/>
          </p:cNvSpPr>
          <p:nvPr>
            <p:ph type="title"/>
          </p:nvPr>
        </p:nvSpPr>
        <p:spPr>
          <a:xfrm>
            <a:off x="228600" y="304800"/>
            <a:ext cx="8686800" cy="1295400"/>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Question #2 </a:t>
            </a:r>
            <a:r>
              <a:rPr lang="en-US" sz="3600" b="1" spc="150" dirty="0" smtClean="0">
                <a:ln w="11430"/>
                <a:solidFill>
                  <a:srgbClr val="F8F8F8"/>
                </a:solidFill>
                <a:effectLst>
                  <a:outerShdw blurRad="25400" algn="tl" rotWithShape="0">
                    <a:srgbClr val="000000">
                      <a:alpha val="43000"/>
                    </a:srgbClr>
                  </a:outerShdw>
                </a:effectLst>
              </a:rPr>
              <a:t>(</a:t>
            </a:r>
            <a:r>
              <a:rPr lang="en-US" sz="3600" b="1" spc="150" dirty="0" err="1" smtClean="0">
                <a:ln w="11430"/>
                <a:solidFill>
                  <a:srgbClr val="F8F8F8"/>
                </a:solidFill>
                <a:effectLst>
                  <a:outerShdw blurRad="25400" algn="tl" rotWithShape="0">
                    <a:srgbClr val="000000">
                      <a:alpha val="43000"/>
                    </a:srgbClr>
                  </a:outerShdw>
                </a:effectLst>
              </a:rPr>
              <a:t>con’t</a:t>
            </a:r>
            <a:r>
              <a:rPr lang="en-US" sz="3600" b="1" spc="150" dirty="0" smtClean="0">
                <a:ln w="11430"/>
                <a:solidFill>
                  <a:srgbClr val="F8F8F8"/>
                </a:solidFill>
                <a:effectLst>
                  <a:outerShdw blurRad="25400" algn="tl" rotWithShape="0">
                    <a:srgbClr val="000000">
                      <a:alpha val="43000"/>
                    </a:srgbClr>
                  </a:outerShdw>
                </a:effectLst>
              </a:rPr>
              <a:t>):</a:t>
            </a:r>
            <a:r>
              <a:rPr lang="en-US" b="1" u="sng" spc="150" dirty="0" smtClean="0">
                <a:ln w="11430"/>
                <a:solidFill>
                  <a:srgbClr val="F8F8F8"/>
                </a:solidFill>
                <a:effectLst>
                  <a:outerShdw blurRad="25400" algn="tl" rotWithShape="0">
                    <a:srgbClr val="000000">
                      <a:alpha val="43000"/>
                    </a:srgbClr>
                  </a:outerShdw>
                </a:effectLst>
              </a:rPr>
              <a:t>  </a:t>
            </a:r>
            <a:br>
              <a:rPr lang="en-US" b="1" u="sng"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What about the Extra 5 Days?</a:t>
            </a:r>
            <a:endParaRPr lang="en-US" b="1" spc="150" dirty="0">
              <a:ln w="11430"/>
              <a:solidFill>
                <a:srgbClr val="F8F8F8"/>
              </a:solidFill>
              <a:effectLst>
                <a:outerShdw blurRad="25400" algn="tl" rotWithShape="0">
                  <a:srgbClr val="000000">
                    <a:alpha val="43000"/>
                  </a:srgbClr>
                </a:outerShdw>
              </a:effectLst>
            </a:endParaRPr>
          </a:p>
        </p:txBody>
      </p:sp>
      <p:pic>
        <p:nvPicPr>
          <p:cNvPr id="2050" name="Picture 2" descr="F:\Art on Desktop - 1\sundial 248.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355080" y="4883467"/>
            <a:ext cx="2622997" cy="174593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505200" y="5012323"/>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19-36</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4800599" cy="4800600"/>
          </a:xfrm>
        </p:spPr>
        <p:txBody>
          <a:bodyPr/>
          <a:lstStyle/>
          <a:p>
            <a:pPr marL="0" indent="3175">
              <a:buNone/>
            </a:pPr>
            <a:r>
              <a:rPr lang="en-US" sz="3200" b="1" dirty="0" smtClean="0"/>
              <a:t>Two books document </a:t>
            </a:r>
            <a:br>
              <a:rPr lang="en-US" sz="3200" b="1" dirty="0" smtClean="0"/>
            </a:br>
            <a:r>
              <a:rPr lang="en-US" sz="3200" b="1" dirty="0" smtClean="0"/>
              <a:t>the calendar history of </a:t>
            </a:r>
            <a:br>
              <a:rPr lang="en-US" sz="3200" b="1" dirty="0" smtClean="0"/>
            </a:br>
            <a:r>
              <a:rPr lang="en-US" sz="3200" b="1" dirty="0" smtClean="0"/>
              <a:t>30 ancient civilizations:</a:t>
            </a:r>
          </a:p>
          <a:p>
            <a:pPr marL="0" indent="3175">
              <a:buNone/>
            </a:pPr>
            <a:endParaRPr lang="en-US" sz="1100" dirty="0" smtClean="0"/>
          </a:p>
          <a:p>
            <a:pPr lvl="0"/>
            <a:r>
              <a:rPr lang="en-US" sz="3200" b="1" i="1" dirty="0" smtClean="0"/>
              <a:t>Worlds in Collision </a:t>
            </a:r>
            <a:r>
              <a:rPr lang="en-US" sz="3200" dirty="0" smtClean="0"/>
              <a:t>by </a:t>
            </a:r>
            <a:br>
              <a:rPr lang="en-US" sz="3200" dirty="0" smtClean="0"/>
            </a:br>
            <a:r>
              <a:rPr lang="en-US" sz="3200" dirty="0" smtClean="0"/>
              <a:t>Immanuel </a:t>
            </a:r>
            <a:r>
              <a:rPr lang="en-US" sz="3200" dirty="0" err="1" smtClean="0"/>
              <a:t>Velikovsky</a:t>
            </a:r>
            <a:r>
              <a:rPr lang="en-US" sz="3200" dirty="0" smtClean="0"/>
              <a:t/>
            </a:r>
            <a:br>
              <a:rPr lang="en-US" sz="3200" dirty="0" smtClean="0"/>
            </a:br>
            <a:endParaRPr lang="en-US" sz="1600" dirty="0" smtClean="0"/>
          </a:p>
          <a:p>
            <a:pPr lvl="0"/>
            <a:r>
              <a:rPr lang="en-US" sz="3200" b="1" i="1" dirty="0" smtClean="0"/>
              <a:t>The Ancient 360 Day Year </a:t>
            </a:r>
            <a:r>
              <a:rPr lang="en-US" sz="3200" dirty="0" smtClean="0"/>
              <a:t>by Dale W. Wong</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55</a:t>
            </a:fld>
            <a:endParaRPr lang="en-US" sz="1800" dirty="0"/>
          </a:p>
        </p:txBody>
      </p:sp>
      <p:sp>
        <p:nvSpPr>
          <p:cNvPr id="2" name="Title 1"/>
          <p:cNvSpPr>
            <a:spLocks noGrp="1"/>
          </p:cNvSpPr>
          <p:nvPr>
            <p:ph type="title"/>
          </p:nvPr>
        </p:nvSpPr>
        <p:spPr>
          <a:xfrm>
            <a:off x="228600" y="338328"/>
            <a:ext cx="8686800" cy="1252728"/>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What Civilizations Changed Their Calendar Year?</a:t>
            </a:r>
            <a:endParaRPr lang="en-US" sz="5400" b="1" spc="150" dirty="0">
              <a:ln w="11430"/>
              <a:solidFill>
                <a:srgbClr val="F8F8F8"/>
              </a:solidFill>
              <a:effectLst>
                <a:outerShdw blurRad="25400" algn="tl" rotWithShape="0">
                  <a:srgbClr val="000000">
                    <a:alpha val="43000"/>
                  </a:srgbClr>
                </a:outerShdw>
              </a:effectLst>
            </a:endParaRPr>
          </a:p>
        </p:txBody>
      </p:sp>
      <p:pic>
        <p:nvPicPr>
          <p:cNvPr id="5" name="Content Placeholder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3771556"/>
            <a:ext cx="1902053" cy="2850223"/>
          </a:xfrm>
          <a:prstGeom prst="rect">
            <a:avLst/>
          </a:prstGeom>
          <a:ln>
            <a:noFill/>
          </a:ln>
          <a:effectLst>
            <a:glow rad="228600">
              <a:schemeClr val="accent6">
                <a:satMod val="175000"/>
                <a:alpha val="40000"/>
              </a:schemeClr>
            </a:glow>
            <a:outerShdw blurRad="292100" dist="139700" dir="2700000" algn="tl" rotWithShape="0">
              <a:srgbClr val="333333">
                <a:alpha val="65000"/>
              </a:srgbClr>
            </a:outerShdw>
          </a:effectLst>
        </p:spPr>
      </p:pic>
      <p:pic>
        <p:nvPicPr>
          <p:cNvPr id="6" name="Content Placeholder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1905000"/>
            <a:ext cx="2057400" cy="3068363"/>
          </a:xfrm>
          <a:prstGeom prst="rect">
            <a:avLst/>
          </a:prstGeom>
          <a:ln>
            <a:noFill/>
          </a:ln>
          <a:effectLst>
            <a:glow rad="139700">
              <a:schemeClr val="accent2">
                <a:satMod val="175000"/>
                <a:alpha val="40000"/>
              </a:schemeClr>
            </a:glow>
            <a:outerShdw blurRad="292100" dist="139700" dir="2700000" algn="tl" rotWithShape="0">
              <a:srgbClr val="333333">
                <a:alpha val="65000"/>
              </a:srgbClr>
            </a:outerShdw>
          </a:effectLst>
        </p:spPr>
      </p:pic>
      <p:sp>
        <p:nvSpPr>
          <p:cNvPr id="7" name="Rectangle 6"/>
          <p:cNvSpPr/>
          <p:nvPr/>
        </p:nvSpPr>
        <p:spPr>
          <a:xfrm>
            <a:off x="914400" y="6283225"/>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28-33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00800"/>
            <a:ext cx="1161826" cy="365125"/>
          </a:xfrm>
        </p:spPr>
        <p:txBody>
          <a:bodyPr/>
          <a:lstStyle/>
          <a:p>
            <a:fld id="{2C483DBC-9F3F-4995-8876-E5EF69BB8F1F}" type="slidenum">
              <a:rPr lang="en-US" sz="1800" smtClean="0">
                <a:solidFill>
                  <a:schemeClr val="tx1">
                    <a:lumMod val="75000"/>
                    <a:lumOff val="25000"/>
                  </a:schemeClr>
                </a:solidFill>
              </a:rPr>
              <a:pPr/>
              <a:t>56</a:t>
            </a:fld>
            <a:endParaRPr lang="en-US" sz="1800" dirty="0">
              <a:solidFill>
                <a:schemeClr val="tx1">
                  <a:lumMod val="75000"/>
                  <a:lumOff val="25000"/>
                </a:schemeClr>
              </a:solidFill>
            </a:endParaRPr>
          </a:p>
        </p:txBody>
      </p:sp>
      <p:sp>
        <p:nvSpPr>
          <p:cNvPr id="3" name="Content Placeholder 2"/>
          <p:cNvSpPr>
            <a:spLocks noGrp="1"/>
          </p:cNvSpPr>
          <p:nvPr>
            <p:ph idx="4294967295"/>
          </p:nvPr>
        </p:nvSpPr>
        <p:spPr>
          <a:xfrm>
            <a:off x="228600" y="1082675"/>
            <a:ext cx="4800600" cy="1203325"/>
          </a:xfrm>
          <a:prstGeom prst="snip1Rect">
            <a:avLst/>
          </a:prstGeom>
          <a:solidFill>
            <a:schemeClr val="bg1"/>
          </a:solidFill>
          <a:ln w="38100">
            <a:solidFill>
              <a:srgbClr val="0070C0"/>
            </a:solidFill>
          </a:ln>
          <a:scene3d>
            <a:camera prst="orthographicFront"/>
            <a:lightRig rig="threePt" dir="t"/>
          </a:scene3d>
          <a:sp3d>
            <a:bevelT prst="relaxedInset"/>
          </a:sp3d>
        </p:spPr>
        <p:txBody>
          <a:bodyPr>
            <a:normAutofit lnSpcReduction="10000"/>
          </a:bodyPr>
          <a:lstStyle/>
          <a:p>
            <a:pPr marL="0" lvl="0" indent="0">
              <a:buNone/>
            </a:pPr>
            <a:r>
              <a:rPr lang="en-US" b="1" dirty="0" smtClean="0"/>
              <a:t>30 cultures around the world used </a:t>
            </a:r>
            <a:br>
              <a:rPr lang="en-US" b="1" dirty="0" smtClean="0"/>
            </a:br>
            <a:r>
              <a:rPr lang="en-US" b="1" dirty="0" smtClean="0"/>
              <a:t>a 360 day year and a 30 day month </a:t>
            </a:r>
            <a:br>
              <a:rPr lang="en-US" b="1" dirty="0" smtClean="0"/>
            </a:br>
            <a:r>
              <a:rPr lang="en-US" b="1" dirty="0" smtClean="0"/>
              <a:t>calendar before 713 BC including:</a:t>
            </a:r>
          </a:p>
        </p:txBody>
      </p:sp>
      <p:sp>
        <p:nvSpPr>
          <p:cNvPr id="6" name="Title 1"/>
          <p:cNvSpPr>
            <a:spLocks noGrp="1"/>
          </p:cNvSpPr>
          <p:nvPr>
            <p:ph type="title" idx="4294967295"/>
          </p:nvPr>
        </p:nvSpPr>
        <p:spPr>
          <a:xfrm>
            <a:off x="228600" y="152400"/>
            <a:ext cx="8686800" cy="1414463"/>
          </a:xfrm>
        </p:spPr>
        <p:txBody>
          <a:bodyPr>
            <a:noAutofit/>
            <a:scene3d>
              <a:camera prst="orthographicFront"/>
              <a:lightRig rig="soft" dir="t">
                <a:rot lat="0" lon="0" rev="10800000"/>
              </a:lightRig>
            </a:scene3d>
            <a:sp3d>
              <a:bevelT w="27940" h="12700"/>
              <a:contourClr>
                <a:srgbClr val="DDDDDD"/>
              </a:contourClr>
            </a:sp3d>
          </a:bodyPr>
          <a:lstStyle/>
          <a:p>
            <a:pPr algn="r"/>
            <a:r>
              <a:rPr lang="en-US" sz="4800" b="1" spc="150" dirty="0" smtClean="0">
                <a:ln w="11430"/>
                <a:solidFill>
                  <a:srgbClr val="F8F8F8"/>
                </a:solidFill>
                <a:effectLst>
                  <a:outerShdw blurRad="25400" algn="tl" rotWithShape="0">
                    <a:srgbClr val="000000">
                      <a:alpha val="43000"/>
                    </a:srgbClr>
                  </a:outerShdw>
                </a:effectLst>
              </a:rPr>
              <a:t>What </a:t>
            </a:r>
            <a:r>
              <a:rPr lang="en-US" sz="4800" b="1" spc="150" dirty="0">
                <a:ln w="11430"/>
                <a:solidFill>
                  <a:srgbClr val="F8F8F8"/>
                </a:solidFill>
                <a:effectLst>
                  <a:outerShdw blurRad="25400" algn="tl" rotWithShape="0">
                    <a:srgbClr val="000000">
                      <a:alpha val="43000"/>
                    </a:srgbClr>
                  </a:outerShdw>
                </a:effectLst>
              </a:rPr>
              <a:t>Civilizations </a:t>
            </a:r>
            <a:r>
              <a:rPr lang="en-US" sz="4800" b="1" spc="150" dirty="0" smtClean="0">
                <a:ln w="11430"/>
                <a:solidFill>
                  <a:srgbClr val="F8F8F8"/>
                </a:solidFill>
                <a:effectLst>
                  <a:outerShdw blurRad="25400" algn="tl" rotWithShape="0">
                    <a:srgbClr val="000000">
                      <a:alpha val="43000"/>
                    </a:srgbClr>
                  </a:outerShdw>
                </a:effectLst>
              </a:rPr>
              <a:t>Changed?</a:t>
            </a:r>
            <a:r>
              <a:rPr lang="en-US" sz="5400" b="1" spc="150" dirty="0" smtClean="0">
                <a:ln w="11430"/>
                <a:solidFill>
                  <a:srgbClr val="F8F8F8"/>
                </a:solidFill>
                <a:effectLst>
                  <a:outerShdw blurRad="25400" algn="tl" rotWithShape="0">
                    <a:srgbClr val="000000">
                      <a:alpha val="43000"/>
                    </a:srgbClr>
                  </a:outerShdw>
                </a:effectLst>
              </a:rPr>
              <a:t>                                   </a:t>
            </a:r>
            <a:r>
              <a:rPr lang="en-US" sz="3200" b="1" spc="150" dirty="0" smtClean="0">
                <a:ln w="11430"/>
                <a:solidFill>
                  <a:srgbClr val="0070C0"/>
                </a:solidFill>
                <a:effectLst>
                  <a:outerShdw blurRad="25400" algn="tl" rotWithShape="0">
                    <a:srgbClr val="000000">
                      <a:alpha val="43000"/>
                    </a:srgbClr>
                  </a:outerShdw>
                </a:effectLst>
              </a:rPr>
              <a:t>(</a:t>
            </a:r>
            <a:r>
              <a:rPr lang="en-US" sz="3200" b="1" spc="150" dirty="0" err="1" smtClean="0">
                <a:ln w="11430"/>
                <a:solidFill>
                  <a:srgbClr val="0070C0"/>
                </a:solidFill>
                <a:effectLst>
                  <a:outerShdw blurRad="25400" algn="tl" rotWithShape="0">
                    <a:srgbClr val="000000">
                      <a:alpha val="43000"/>
                    </a:srgbClr>
                  </a:outerShdw>
                </a:effectLst>
              </a:rPr>
              <a:t>con’t</a:t>
            </a:r>
            <a:r>
              <a:rPr lang="en-US" sz="3200" b="1" spc="150" dirty="0" smtClean="0">
                <a:ln w="11430"/>
                <a:solidFill>
                  <a:srgbClr val="0070C0"/>
                </a:solidFill>
                <a:effectLst>
                  <a:outerShdw blurRad="25400" algn="tl" rotWithShape="0">
                    <a:srgbClr val="000000">
                      <a:alpha val="43000"/>
                    </a:srgbClr>
                  </a:outerShdw>
                </a:effectLst>
              </a:rPr>
              <a:t>)</a:t>
            </a:r>
            <a:endParaRPr lang="en-US" b="1" spc="150" dirty="0">
              <a:ln w="11430"/>
              <a:solidFill>
                <a:srgbClr val="0070C0"/>
              </a:solidFill>
              <a:effectLst>
                <a:outerShdw blurRad="25400" algn="tl" rotWithShape="0">
                  <a:srgbClr val="000000">
                    <a:alpha val="43000"/>
                  </a:srgbClr>
                </a:outerShdw>
              </a:effectLst>
            </a:endParaRPr>
          </a:p>
        </p:txBody>
      </p:sp>
      <p:sp>
        <p:nvSpPr>
          <p:cNvPr id="7" name="Content Placeholder 2"/>
          <p:cNvSpPr txBox="1">
            <a:spLocks/>
          </p:cNvSpPr>
          <p:nvPr/>
        </p:nvSpPr>
        <p:spPr>
          <a:xfrm>
            <a:off x="929640" y="2443480"/>
            <a:ext cx="3429000" cy="2819400"/>
          </a:xfrm>
          <a:prstGeom prst="rect">
            <a:avLst/>
          </a:prstGeom>
          <a:solidFill>
            <a:schemeClr val="accent4">
              <a:lumMod val="40000"/>
              <a:lumOff val="60000"/>
            </a:schemeClr>
          </a:solidFill>
          <a:ln w="57150">
            <a:solidFill>
              <a:schemeClr val="accent4">
                <a:lumMod val="75000"/>
              </a:schemeClr>
            </a:solidFill>
          </a:ln>
          <a:scene3d>
            <a:camera prst="orthographicFront"/>
            <a:lightRig rig="threePt" dir="t"/>
          </a:scene3d>
          <a:sp3d>
            <a:bevelT prst="relaxedInset"/>
          </a:sp3d>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871855" indent="-457200">
              <a:buClr>
                <a:srgbClr val="002060"/>
              </a:buClr>
              <a:buFont typeface="+mj-lt"/>
              <a:buAutoNum type="arabicParenR"/>
            </a:pPr>
            <a:r>
              <a:rPr lang="en-US" b="1" dirty="0" smtClean="0"/>
              <a:t>Vedas of India</a:t>
            </a:r>
          </a:p>
          <a:p>
            <a:pPr marL="871855" indent="-457200">
              <a:buClr>
                <a:srgbClr val="002060"/>
              </a:buClr>
              <a:buFont typeface="+mj-lt"/>
              <a:buAutoNum type="arabicParenR"/>
            </a:pPr>
            <a:r>
              <a:rPr lang="en-US" b="1" dirty="0" smtClean="0"/>
              <a:t>Ancient Persia</a:t>
            </a:r>
          </a:p>
          <a:p>
            <a:pPr marL="871855" indent="-457200">
              <a:buClr>
                <a:srgbClr val="002060"/>
              </a:buClr>
              <a:buFont typeface="+mj-lt"/>
              <a:buAutoNum type="arabicParenR"/>
            </a:pPr>
            <a:r>
              <a:rPr lang="en-US" b="1" dirty="0" smtClean="0"/>
              <a:t>Sumerians</a:t>
            </a:r>
          </a:p>
          <a:p>
            <a:pPr marL="871855" indent="-457200">
              <a:buClr>
                <a:srgbClr val="002060"/>
              </a:buClr>
              <a:buFont typeface="+mj-lt"/>
              <a:buAutoNum type="arabicParenR"/>
            </a:pPr>
            <a:r>
              <a:rPr lang="en-US" b="1" dirty="0" smtClean="0"/>
              <a:t>Babylonians</a:t>
            </a:r>
          </a:p>
          <a:p>
            <a:pPr marL="871855" indent="-457200">
              <a:buClr>
                <a:srgbClr val="002060"/>
              </a:buClr>
              <a:buFont typeface="+mj-lt"/>
              <a:buAutoNum type="arabicParenR"/>
            </a:pPr>
            <a:r>
              <a:rPr lang="en-US" b="1" dirty="0" smtClean="0"/>
              <a:t>Assyria</a:t>
            </a:r>
          </a:p>
          <a:p>
            <a:pPr marL="871855" indent="-457200">
              <a:buClr>
                <a:srgbClr val="002060"/>
              </a:buClr>
              <a:buFont typeface="+mj-lt"/>
              <a:buAutoNum type="arabicParenR"/>
            </a:pPr>
            <a:r>
              <a:rPr lang="en-US" b="1" dirty="0" smtClean="0"/>
              <a:t>Ancient Egypt</a:t>
            </a:r>
          </a:p>
        </p:txBody>
      </p:sp>
      <p:sp>
        <p:nvSpPr>
          <p:cNvPr id="8" name="Content Placeholder 2"/>
          <p:cNvSpPr txBox="1">
            <a:spLocks/>
          </p:cNvSpPr>
          <p:nvPr/>
        </p:nvSpPr>
        <p:spPr>
          <a:xfrm>
            <a:off x="4724400" y="2443480"/>
            <a:ext cx="3505200" cy="2819400"/>
          </a:xfrm>
          <a:prstGeom prst="rect">
            <a:avLst/>
          </a:prstGeom>
          <a:solidFill>
            <a:schemeClr val="accent5">
              <a:lumMod val="40000"/>
              <a:lumOff val="60000"/>
            </a:schemeClr>
          </a:solidFill>
          <a:ln w="57150">
            <a:solidFill>
              <a:schemeClr val="accent5">
                <a:lumMod val="75000"/>
              </a:schemeClr>
            </a:solidFill>
          </a:ln>
          <a:scene3d>
            <a:camera prst="orthographicFront"/>
            <a:lightRig rig="threePt" dir="t"/>
          </a:scene3d>
          <a:sp3d>
            <a:bevelT prst="relaxedInset"/>
          </a:sp3d>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871855" indent="-457200">
              <a:buClr>
                <a:srgbClr val="002060"/>
              </a:buClr>
              <a:buFont typeface="+mj-lt"/>
              <a:buAutoNum type="arabicParenR" startAt="7"/>
            </a:pPr>
            <a:r>
              <a:rPr lang="en-US" b="1" dirty="0" smtClean="0"/>
              <a:t>Rome</a:t>
            </a:r>
          </a:p>
          <a:p>
            <a:pPr marL="871855" indent="-457200">
              <a:buClr>
                <a:srgbClr val="002060"/>
              </a:buClr>
              <a:buFont typeface="+mj-lt"/>
              <a:buAutoNum type="arabicParenR" startAt="7"/>
            </a:pPr>
            <a:r>
              <a:rPr lang="en-US" b="1" dirty="0" smtClean="0"/>
              <a:t>Mayans of Mexico</a:t>
            </a:r>
          </a:p>
          <a:p>
            <a:pPr marL="871855" indent="-457200">
              <a:buClr>
                <a:srgbClr val="002060"/>
              </a:buClr>
              <a:buFont typeface="+mj-lt"/>
              <a:buAutoNum type="arabicParenR" startAt="7"/>
            </a:pPr>
            <a:r>
              <a:rPr lang="en-US" b="1" dirty="0" smtClean="0"/>
              <a:t>Incas of Peru</a:t>
            </a:r>
          </a:p>
          <a:p>
            <a:pPr marL="871855" indent="-457200">
              <a:buClr>
                <a:srgbClr val="002060"/>
              </a:buClr>
              <a:buFont typeface="+mj-lt"/>
              <a:buAutoNum type="arabicParenR" startAt="7"/>
            </a:pPr>
            <a:r>
              <a:rPr lang="en-US" b="1" dirty="0" smtClean="0"/>
              <a:t>China</a:t>
            </a:r>
          </a:p>
          <a:p>
            <a:pPr marL="871855" indent="-457200">
              <a:buClr>
                <a:srgbClr val="002060"/>
              </a:buClr>
              <a:buFont typeface="+mj-lt"/>
              <a:buAutoNum type="arabicParenR" startAt="7"/>
            </a:pPr>
            <a:r>
              <a:rPr lang="en-US" b="1" dirty="0" smtClean="0"/>
              <a:t>Polynesia</a:t>
            </a:r>
            <a:endParaRPr lang="en-US" b="1" dirty="0"/>
          </a:p>
        </p:txBody>
      </p:sp>
      <p:sp>
        <p:nvSpPr>
          <p:cNvPr id="9" name="Content Placeholder 2"/>
          <p:cNvSpPr txBox="1">
            <a:spLocks/>
          </p:cNvSpPr>
          <p:nvPr/>
        </p:nvSpPr>
        <p:spPr>
          <a:xfrm>
            <a:off x="152400" y="5339080"/>
            <a:ext cx="8839200" cy="129032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3175" algn="ctr">
              <a:buFont typeface="Symbol" pitchFamily="18" charset="2"/>
              <a:buNone/>
            </a:pPr>
            <a:r>
              <a:rPr lang="en-US" dirty="0" smtClean="0"/>
              <a:t>Many religions based their religious beliefs on the number 360; </a:t>
            </a:r>
            <a:br>
              <a:rPr lang="en-US" dirty="0" smtClean="0"/>
            </a:br>
            <a:r>
              <a:rPr lang="en-US" dirty="0" smtClean="0"/>
              <a:t>one for each day of the year.  The 360 degree circle and 360 degree compass is a remnant of the year length prior to the change.</a:t>
            </a:r>
            <a:endParaRPr lang="en-US" dirty="0"/>
          </a:p>
        </p:txBody>
      </p:sp>
      <p:sp>
        <p:nvSpPr>
          <p:cNvPr id="10" name="Rectangle 9"/>
          <p:cNvSpPr/>
          <p:nvPr/>
        </p:nvSpPr>
        <p:spPr>
          <a:xfrm>
            <a:off x="5686941" y="1772920"/>
            <a:ext cx="2595582" cy="400110"/>
          </a:xfrm>
          <a:prstGeom prst="rect">
            <a:avLst/>
          </a:prstGeom>
          <a:solidFill>
            <a:schemeClr val="accent5">
              <a:lumMod val="60000"/>
              <a:lumOff val="40000"/>
            </a:schemeClr>
          </a:solidFill>
          <a:scene3d>
            <a:camera prst="orthographicFront"/>
            <a:lightRig rig="threePt" dir="t"/>
          </a:scene3d>
          <a:sp3d>
            <a:bevelT/>
          </a:sp3d>
        </p:spPr>
        <p:txBody>
          <a:bodyPr wrap="none" lIns="91440" tIns="45720" rIns="91440" bIns="45720">
            <a:spAutoFit/>
          </a:bodyPr>
          <a:lstStyle/>
          <a:p>
            <a:pPr algn="ctr"/>
            <a:r>
              <a:rPr lang="en-US" sz="2000" b="1" cap="none" spc="0" dirty="0" smtClean="0">
                <a:ln w="1905"/>
                <a:solidFill>
                  <a:srgbClr val="660033"/>
                </a:solidFill>
                <a:effectLst>
                  <a:innerShdw blurRad="69850" dist="43180" dir="5400000">
                    <a:srgbClr val="000000">
                      <a:alpha val="65000"/>
                    </a:srgbClr>
                  </a:innerShdw>
                </a:effectLst>
              </a:rPr>
              <a:t>Moon #9:  Slides 28-33</a:t>
            </a:r>
            <a:endParaRPr lang="en-US" sz="20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barn(inVertical)">
                                      <p:cBhvr>
                                        <p:cTn id="30" dur="500"/>
                                        <p:tgtEl>
                                          <p:spTgt spid="8">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barn(inVertical)">
                                      <p:cBhvr>
                                        <p:cTn id="36" dur="500"/>
                                        <p:tgtEl>
                                          <p:spTgt spid="8">
                                            <p:txEl>
                                              <p:pRg st="3" end="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barn(inVertical)">
                                      <p:cBhvr>
                                        <p:cTn id="39" dur="500"/>
                                        <p:tgtEl>
                                          <p:spTgt spid="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4068763"/>
          </a:xfrm>
        </p:spPr>
        <p:txBody>
          <a:bodyPr>
            <a:normAutofit/>
          </a:bodyPr>
          <a:lstStyle/>
          <a:p>
            <a:pPr marL="0" indent="3175">
              <a:buNone/>
            </a:pPr>
            <a:r>
              <a:rPr lang="en-US" sz="2800" b="1" dirty="0" smtClean="0"/>
              <a:t>The </a:t>
            </a:r>
            <a:r>
              <a:rPr lang="en-US" sz="2800" b="1" dirty="0" smtClean="0">
                <a:solidFill>
                  <a:srgbClr val="FF0000"/>
                </a:solidFill>
                <a:latin typeface="Bauhaus 93" pitchFamily="82" charset="0"/>
              </a:rPr>
              <a:t>addition</a:t>
            </a:r>
            <a:r>
              <a:rPr lang="en-US" sz="2800" b="1" dirty="0" smtClean="0"/>
              <a:t> of 5.25+ days to the yearly calendar is almost unfathomable!  In order for something of this magnitude to happen, YHWH would have had to:</a:t>
            </a:r>
          </a:p>
          <a:p>
            <a:pPr lvl="0"/>
            <a:r>
              <a:rPr lang="en-US" b="1" dirty="0" smtClean="0">
                <a:solidFill>
                  <a:srgbClr val="006600"/>
                </a:solidFill>
              </a:rPr>
              <a:t>Flat Earth perspective </a:t>
            </a:r>
            <a:r>
              <a:rPr lang="en-US" dirty="0" smtClean="0"/>
              <a:t>– slowed down the progress of the sun through the constellations each day…ultimately adding 5+ days per year to return to the original starting point.</a:t>
            </a:r>
          </a:p>
          <a:p>
            <a:r>
              <a:rPr lang="en-US" b="1" dirty="0">
                <a:solidFill>
                  <a:srgbClr val="660033"/>
                </a:solidFill>
              </a:rPr>
              <a:t>Global perspective </a:t>
            </a:r>
            <a:r>
              <a:rPr lang="en-US" dirty="0"/>
              <a:t>– decreased the orbit of the earth around the sun permanently [taking longer to travel the same distance]. </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57</a:t>
            </a:fld>
            <a:endParaRPr lang="en-US" sz="1800" dirty="0"/>
          </a:p>
        </p:txBody>
      </p:sp>
      <p:sp>
        <p:nvSpPr>
          <p:cNvPr id="2" name="Title 1"/>
          <p:cNvSpPr>
            <a:spLocks noGrp="1"/>
          </p:cNvSpPr>
          <p:nvPr>
            <p:ph type="title"/>
          </p:nvPr>
        </p:nvSpPr>
        <p:spPr>
          <a:xfrm>
            <a:off x="457200" y="338328"/>
            <a:ext cx="8229600" cy="957072"/>
          </a:xfrm>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Truly A Miracle!</a:t>
            </a: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265" y="1524000"/>
            <a:ext cx="8683135" cy="1295400"/>
          </a:xfrm>
          <a:solidFill>
            <a:schemeClr val="bg1"/>
          </a:solidFill>
          <a:ln w="76200">
            <a:solidFill>
              <a:srgbClr val="660033"/>
            </a:solidFill>
          </a:ln>
          <a:scene3d>
            <a:camera prst="orthographicFront"/>
            <a:lightRig rig="threePt" dir="t"/>
          </a:scene3d>
          <a:sp3d>
            <a:bevelT w="165100" prst="coolSlant"/>
          </a:sp3d>
        </p:spPr>
        <p:txBody>
          <a:bodyPr>
            <a:normAutofit/>
          </a:bodyPr>
          <a:lstStyle/>
          <a:p>
            <a:pPr marL="0" indent="3175" algn="ctr">
              <a:buNone/>
            </a:pPr>
            <a:r>
              <a:rPr lang="en-US" b="1" dirty="0" smtClean="0"/>
              <a:t>Fun Tidbit</a:t>
            </a:r>
            <a:r>
              <a:rPr lang="en-US" dirty="0" smtClean="0"/>
              <a:t>:  </a:t>
            </a:r>
            <a:r>
              <a:rPr lang="en-US" b="1" dirty="0" smtClean="0">
                <a:solidFill>
                  <a:srgbClr val="660033"/>
                </a:solidFill>
              </a:rPr>
              <a:t>Hezekiah’s sun/shadow [miracle/sign] also affected the lunar cycle by </a:t>
            </a:r>
            <a:r>
              <a:rPr lang="en-US" b="1" dirty="0" smtClean="0">
                <a:solidFill>
                  <a:srgbClr val="FF0000"/>
                </a:solidFill>
                <a:latin typeface="Bauhaus 93" pitchFamily="82" charset="0"/>
              </a:rPr>
              <a:t>reducing</a:t>
            </a:r>
            <a:r>
              <a:rPr lang="en-US" b="1" dirty="0" smtClean="0">
                <a:solidFill>
                  <a:srgbClr val="660033"/>
                </a:solidFill>
              </a:rPr>
              <a:t> it from 30 days to </a:t>
            </a:r>
            <a:br>
              <a:rPr lang="en-US" b="1" dirty="0" smtClean="0">
                <a:solidFill>
                  <a:srgbClr val="660033"/>
                </a:solidFill>
              </a:rPr>
            </a:br>
            <a:r>
              <a:rPr lang="en-US" b="1" dirty="0" smtClean="0">
                <a:solidFill>
                  <a:schemeClr val="accent2">
                    <a:lumMod val="50000"/>
                  </a:schemeClr>
                </a:solidFill>
              </a:rPr>
              <a:t>27.3 [for the sidereal cycle]</a:t>
            </a:r>
            <a:r>
              <a:rPr lang="en-US" b="1" dirty="0" smtClean="0">
                <a:solidFill>
                  <a:srgbClr val="660033"/>
                </a:solidFill>
              </a:rPr>
              <a:t> or </a:t>
            </a:r>
            <a:r>
              <a:rPr lang="en-US" b="1" dirty="0" smtClean="0">
                <a:solidFill>
                  <a:srgbClr val="006600"/>
                </a:solidFill>
              </a:rPr>
              <a:t>29.5 days [for the synodic cycle].  </a:t>
            </a:r>
          </a:p>
          <a:p>
            <a:pPr marL="0" indent="3175">
              <a:buNone/>
            </a:pPr>
            <a:endParaRPr lang="en-US" sz="1100" dirty="0" smtClean="0"/>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58</a:t>
            </a:fld>
            <a:endParaRPr lang="en-US" sz="1800" dirty="0"/>
          </a:p>
        </p:txBody>
      </p:sp>
      <p:sp>
        <p:nvSpPr>
          <p:cNvPr id="2" name="Title 1"/>
          <p:cNvSpPr>
            <a:spLocks noGrp="1"/>
          </p:cNvSpPr>
          <p:nvPr>
            <p:ph type="title"/>
          </p:nvPr>
        </p:nvSpPr>
        <p:spPr>
          <a:xfrm>
            <a:off x="457200" y="338328"/>
            <a:ext cx="8229600" cy="11856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Before Moving On:</a:t>
            </a:r>
            <a:endParaRPr lang="en-US" sz="5400" b="1" spc="150" dirty="0">
              <a:ln w="11430"/>
              <a:solidFill>
                <a:srgbClr val="F8F8F8"/>
              </a:solidFill>
              <a:effectLst>
                <a:outerShdw blurRad="25400" algn="tl" rotWithShape="0">
                  <a:srgbClr val="000000">
                    <a:alpha val="43000"/>
                  </a:srgbClr>
                </a:outerShdw>
              </a:effectLst>
            </a:endParaRPr>
          </a:p>
        </p:txBody>
      </p:sp>
      <p:sp>
        <p:nvSpPr>
          <p:cNvPr id="7" name="Title 1"/>
          <p:cNvSpPr txBox="1">
            <a:spLocks/>
          </p:cNvSpPr>
          <p:nvPr/>
        </p:nvSpPr>
        <p:spPr>
          <a:xfrm>
            <a:off x="304800" y="3029675"/>
            <a:ext cx="8610600" cy="3276600"/>
          </a:xfrm>
          <a:prstGeom prst="rect">
            <a:avLst/>
          </a:prstGeom>
          <a:gradFill>
            <a:gsLst>
              <a:gs pos="7000">
                <a:schemeClr val="accent2">
                  <a:lumMod val="20000"/>
                  <a:lumOff val="80000"/>
                </a:schemeClr>
              </a:gs>
              <a:gs pos="51000">
                <a:srgbClr val="C4D6EB"/>
              </a:gs>
              <a:gs pos="85000">
                <a:srgbClr val="FFEBFA"/>
              </a:gs>
            </a:gsLst>
            <a:lin ang="5400000" scaled="0"/>
          </a:gradFill>
          <a:scene3d>
            <a:camera prst="orthographicFront"/>
            <a:lightRig rig="flat" dir="tl">
              <a:rot lat="0" lon="0" rev="6600000"/>
            </a:lightRig>
          </a:scene3d>
          <a:sp3d>
            <a:bevelT w="114300" prst="artDeco"/>
          </a:sp3d>
        </p:spPr>
        <p:txBody>
          <a:bodyPr vert="horz" anchor="ctr">
            <a:normAutofit/>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en-US" sz="4800" b="1" dirty="0">
              <a:ln w="11430">
                <a:solidFill>
                  <a:srgbClr val="7030A0"/>
                </a:solidFill>
              </a:ln>
              <a:solidFill>
                <a:srgbClr val="FF5050"/>
              </a:solidFill>
              <a:effectLst>
                <a:outerShdw blurRad="50800" dist="39000" dir="5460000" algn="tl">
                  <a:srgbClr val="000000">
                    <a:alpha val="38000"/>
                  </a:srgbClr>
                </a:outerShdw>
              </a:effectLst>
              <a:latin typeface="Arial Rounded MT Bold" pitchFamily="34" charset="0"/>
            </a:endParaRPr>
          </a:p>
        </p:txBody>
      </p:sp>
      <p:sp>
        <p:nvSpPr>
          <p:cNvPr id="9" name="Content Placeholder 3"/>
          <p:cNvSpPr txBox="1">
            <a:spLocks/>
          </p:cNvSpPr>
          <p:nvPr/>
        </p:nvSpPr>
        <p:spPr>
          <a:xfrm>
            <a:off x="457200" y="3258275"/>
            <a:ext cx="8305800" cy="3048000"/>
          </a:xfrm>
          <a:prstGeom prst="rect">
            <a:avLst/>
          </a:prstGeom>
        </p:spPr>
        <p:txBody>
          <a:bodyPr vert="horz" lIns="91440" tIns="45720" rIns="91440" bIns="45720" rtlCol="0">
            <a:normAutofit fontScale="32500" lnSpcReduction="20000"/>
            <a:scene3d>
              <a:camera prst="orthographicFront"/>
              <a:lightRig rig="threePt" dir="t"/>
            </a:scene3d>
            <a:sp3d extrusionH="57150">
              <a:bevelT h="25400" prst="softRound"/>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sz="500" b="1" dirty="0" smtClean="0">
              <a:ln w="1905"/>
              <a:solidFill>
                <a:schemeClr val="accent4">
                  <a:lumMod val="75000"/>
                </a:schemeClr>
              </a:solidFill>
              <a:effectLst>
                <a:innerShdw blurRad="69850" dist="43180" dir="5400000">
                  <a:srgbClr val="000000">
                    <a:alpha val="65000"/>
                  </a:srgbClr>
                </a:innerShdw>
              </a:effectLst>
            </a:endParaRPr>
          </a:p>
          <a:p>
            <a:pPr marL="0" indent="0" algn="ctr">
              <a:buFont typeface="Symbol" pitchFamily="18" charset="2"/>
              <a:buNone/>
            </a:pPr>
            <a:r>
              <a:rPr lang="en-US" sz="6500" b="1" dirty="0" smtClean="0">
                <a:ln w="1905">
                  <a:solidFill>
                    <a:srgbClr val="002060"/>
                  </a:solidFill>
                </a:ln>
                <a:solidFill>
                  <a:srgbClr val="0070C0"/>
                </a:solidFill>
                <a:effectLst>
                  <a:innerShdw blurRad="69850" dist="43180" dir="5400000">
                    <a:srgbClr val="000000">
                      <a:alpha val="65000"/>
                    </a:srgbClr>
                  </a:innerShdw>
                </a:effectLst>
              </a:rPr>
              <a:t>1</a:t>
            </a:r>
            <a:r>
              <a:rPr lang="en-US" sz="7400" b="1" dirty="0" smtClean="0">
                <a:ln w="1905">
                  <a:solidFill>
                    <a:srgbClr val="002060"/>
                  </a:solidFill>
                </a:ln>
                <a:solidFill>
                  <a:srgbClr val="0070C0"/>
                </a:solidFill>
                <a:effectLst>
                  <a:innerShdw blurRad="69850" dist="43180" dir="5400000">
                    <a:srgbClr val="000000">
                      <a:alpha val="65000"/>
                    </a:srgbClr>
                  </a:innerShdw>
                </a:effectLst>
              </a:rPr>
              <a:t>)  Sidereal Month:    </a:t>
            </a:r>
            <a:r>
              <a:rPr lang="en-US" sz="4900" b="1" dirty="0" smtClean="0">
                <a:ln w="1905">
                  <a:noFill/>
                </a:ln>
                <a:solidFill>
                  <a:srgbClr val="0070C0"/>
                </a:solidFill>
                <a:effectLst>
                  <a:innerShdw blurRad="69850" dist="43180" dir="5400000">
                    <a:srgbClr val="000000">
                      <a:alpha val="65000"/>
                    </a:srgbClr>
                  </a:innerShdw>
                </a:effectLst>
              </a:rPr>
              <a:t>(aligns with the </a:t>
            </a:r>
            <a:r>
              <a:rPr lang="en-US" sz="4900" b="1" u="sng" dirty="0" smtClean="0">
                <a:ln w="1905">
                  <a:noFill/>
                </a:ln>
                <a:solidFill>
                  <a:srgbClr val="0070C0"/>
                </a:solidFill>
                <a:effectLst>
                  <a:innerShdw blurRad="69850" dist="43180" dir="5400000">
                    <a:srgbClr val="000000">
                      <a:alpha val="65000"/>
                    </a:srgbClr>
                  </a:innerShdw>
                </a:effectLst>
              </a:rPr>
              <a:t>stars</a:t>
            </a:r>
            <a:r>
              <a:rPr lang="en-US" sz="4900" b="1" dirty="0" smtClean="0">
                <a:ln w="1905">
                  <a:noFill/>
                </a:ln>
                <a:solidFill>
                  <a:srgbClr val="0070C0"/>
                </a:solidFill>
                <a:effectLst>
                  <a:innerShdw blurRad="69850" dist="43180" dir="5400000">
                    <a:srgbClr val="000000">
                      <a:alpha val="65000"/>
                    </a:srgbClr>
                  </a:innerShdw>
                </a:effectLst>
              </a:rPr>
              <a:t>)</a:t>
            </a:r>
          </a:p>
          <a:p>
            <a:pPr>
              <a:lnSpc>
                <a:spcPct val="120000"/>
              </a:lnSpc>
              <a:buFont typeface="Wingdings" pitchFamily="2" charset="2"/>
              <a:buChar char="§"/>
            </a:pPr>
            <a:r>
              <a:rPr lang="en-US" sz="7400" b="1" dirty="0" smtClean="0">
                <a:ln w="1905">
                  <a:solidFill>
                    <a:sysClr val="windowText" lastClr="000000"/>
                  </a:solidFill>
                </a:ln>
                <a:solidFill>
                  <a:srgbClr val="0070C0"/>
                </a:solidFill>
                <a:effectLst>
                  <a:innerShdw blurRad="69850" dist="43180" dir="5400000">
                    <a:srgbClr val="000000">
                      <a:alpha val="65000"/>
                    </a:srgbClr>
                  </a:innerShdw>
                </a:effectLst>
              </a:rPr>
              <a:t>The time it takes for the moon to complete one orbit of Earth; an average of 27.3 days</a:t>
            </a:r>
            <a:r>
              <a:rPr lang="en-US" sz="5500" b="1" dirty="0" smtClean="0">
                <a:ln w="1905">
                  <a:solidFill>
                    <a:sysClr val="windowText" lastClr="000000"/>
                  </a:solidFill>
                </a:ln>
                <a:solidFill>
                  <a:srgbClr val="0070C0"/>
                </a:solidFill>
                <a:effectLst>
                  <a:innerShdw blurRad="69850" dist="43180" dir="5400000">
                    <a:srgbClr val="000000">
                      <a:alpha val="65000"/>
                    </a:srgbClr>
                  </a:innerShdw>
                </a:effectLst>
              </a:rPr>
              <a:t>.</a:t>
            </a:r>
            <a:br>
              <a:rPr lang="en-US" sz="5500" b="1" dirty="0" smtClean="0">
                <a:ln w="1905">
                  <a:solidFill>
                    <a:sysClr val="windowText" lastClr="000000"/>
                  </a:solidFill>
                </a:ln>
                <a:solidFill>
                  <a:srgbClr val="0070C0"/>
                </a:solidFill>
                <a:effectLst>
                  <a:innerShdw blurRad="69850" dist="43180" dir="5400000">
                    <a:srgbClr val="000000">
                      <a:alpha val="65000"/>
                    </a:srgbClr>
                  </a:innerShdw>
                </a:effectLst>
              </a:rPr>
            </a:br>
            <a:endParaRPr lang="en-US" sz="3400" b="1" dirty="0" smtClean="0">
              <a:ln w="1905">
                <a:solidFill>
                  <a:sysClr val="windowText" lastClr="000000"/>
                </a:solidFill>
              </a:ln>
              <a:solidFill>
                <a:srgbClr val="0070C0"/>
              </a:solidFill>
              <a:effectLst>
                <a:innerShdw blurRad="69850" dist="43180" dir="5400000">
                  <a:srgbClr val="000000">
                    <a:alpha val="65000"/>
                  </a:srgbClr>
                </a:innerShdw>
              </a:effectLst>
            </a:endParaRPr>
          </a:p>
          <a:p>
            <a:pPr marL="0" indent="0">
              <a:buFont typeface="Symbol" pitchFamily="18" charset="2"/>
              <a:buNone/>
            </a:pPr>
            <a:endParaRPr lang="en-US" sz="2200" b="1" dirty="0" smtClean="0">
              <a:ln w="1905"/>
              <a:solidFill>
                <a:srgbClr val="002060"/>
              </a:solidFill>
              <a:effectLst>
                <a:innerShdw blurRad="69850" dist="43180" dir="5400000">
                  <a:srgbClr val="000000">
                    <a:alpha val="65000"/>
                  </a:srgbClr>
                </a:innerShdw>
              </a:effectLst>
            </a:endParaRPr>
          </a:p>
          <a:p>
            <a:pPr marL="0" indent="0" algn="ctr">
              <a:buFont typeface="Symbol" pitchFamily="18" charset="2"/>
              <a:buNone/>
            </a:pPr>
            <a:r>
              <a:rPr lang="en-US" sz="7400" b="1" dirty="0" smtClean="0">
                <a:ln w="1905">
                  <a:solidFill>
                    <a:srgbClr val="002060"/>
                  </a:solidFill>
                </a:ln>
                <a:solidFill>
                  <a:srgbClr val="00B050"/>
                </a:solidFill>
                <a:effectLst>
                  <a:innerShdw blurRad="69850" dist="43180" dir="5400000">
                    <a:srgbClr val="000000">
                      <a:alpha val="65000"/>
                    </a:srgbClr>
                  </a:innerShdw>
                </a:effectLst>
              </a:rPr>
              <a:t>2)  Synodic Month:    </a:t>
            </a:r>
            <a:r>
              <a:rPr lang="en-US" sz="4900" b="1" dirty="0" smtClean="0">
                <a:ln w="1905"/>
                <a:solidFill>
                  <a:srgbClr val="006600"/>
                </a:solidFill>
                <a:effectLst>
                  <a:innerShdw blurRad="69850" dist="43180" dir="5400000">
                    <a:srgbClr val="000000">
                      <a:alpha val="65000"/>
                    </a:srgbClr>
                  </a:innerShdw>
                </a:effectLst>
              </a:rPr>
              <a:t>(aligns with the </a:t>
            </a:r>
            <a:r>
              <a:rPr lang="en-US" sz="4900" b="1" u="sng" dirty="0" smtClean="0">
                <a:ln w="1905"/>
                <a:solidFill>
                  <a:srgbClr val="006600"/>
                </a:solidFill>
                <a:effectLst>
                  <a:innerShdw blurRad="69850" dist="43180" dir="5400000">
                    <a:srgbClr val="000000">
                      <a:alpha val="65000"/>
                    </a:srgbClr>
                  </a:innerShdw>
                </a:effectLst>
              </a:rPr>
              <a:t>sun</a:t>
            </a:r>
            <a:r>
              <a:rPr lang="en-US" sz="4900" b="1" dirty="0" smtClean="0">
                <a:ln w="1905"/>
                <a:solidFill>
                  <a:srgbClr val="006600"/>
                </a:solidFill>
                <a:effectLst>
                  <a:innerShdw blurRad="69850" dist="43180" dir="5400000">
                    <a:srgbClr val="000000">
                      <a:alpha val="65000"/>
                    </a:srgbClr>
                  </a:innerShdw>
                </a:effectLst>
              </a:rPr>
              <a:t>)</a:t>
            </a:r>
            <a:endParaRPr lang="en-US" sz="4900" b="1" dirty="0" smtClean="0">
              <a:ln w="1905">
                <a:solidFill>
                  <a:srgbClr val="002060"/>
                </a:solidFill>
              </a:ln>
              <a:solidFill>
                <a:srgbClr val="006600"/>
              </a:solidFill>
              <a:effectLst>
                <a:innerShdw blurRad="69850" dist="43180" dir="5400000">
                  <a:srgbClr val="000000">
                    <a:alpha val="65000"/>
                  </a:srgbClr>
                </a:innerShdw>
              </a:effectLst>
            </a:endParaRPr>
          </a:p>
          <a:p>
            <a:pPr>
              <a:lnSpc>
                <a:spcPct val="120000"/>
              </a:lnSpc>
              <a:buFont typeface="Wingdings" pitchFamily="2" charset="2"/>
              <a:buChar char="§"/>
            </a:pPr>
            <a:r>
              <a:rPr lang="en-US" sz="7400" b="1" dirty="0" smtClean="0">
                <a:ln w="1905">
                  <a:solidFill>
                    <a:srgbClr val="002060"/>
                  </a:solidFill>
                </a:ln>
                <a:solidFill>
                  <a:srgbClr val="00B050"/>
                </a:solidFill>
                <a:effectLst>
                  <a:innerShdw blurRad="69850" dist="43180" dir="5400000">
                    <a:srgbClr val="000000">
                      <a:alpha val="65000"/>
                    </a:srgbClr>
                  </a:innerShdw>
                </a:effectLst>
              </a:rPr>
              <a:t>The time it takes for the moon to reach the same </a:t>
            </a:r>
            <a:br>
              <a:rPr lang="en-US" sz="7400" b="1" dirty="0" smtClean="0">
                <a:ln w="1905">
                  <a:solidFill>
                    <a:srgbClr val="002060"/>
                  </a:solidFill>
                </a:ln>
                <a:solidFill>
                  <a:srgbClr val="00B050"/>
                </a:solidFill>
                <a:effectLst>
                  <a:innerShdw blurRad="69850" dist="43180" dir="5400000">
                    <a:srgbClr val="000000">
                      <a:alpha val="65000"/>
                    </a:srgbClr>
                  </a:innerShdw>
                </a:effectLst>
              </a:rPr>
            </a:br>
            <a:r>
              <a:rPr lang="en-US" sz="7400" b="1" dirty="0" smtClean="0">
                <a:ln w="1905">
                  <a:solidFill>
                    <a:srgbClr val="002060"/>
                  </a:solidFill>
                </a:ln>
                <a:solidFill>
                  <a:srgbClr val="00B050"/>
                </a:solidFill>
                <a:effectLst>
                  <a:innerShdw blurRad="69850" dist="43180" dir="5400000">
                    <a:srgbClr val="000000">
                      <a:alpha val="65000"/>
                    </a:srgbClr>
                  </a:innerShdw>
                </a:effectLst>
              </a:rPr>
              <a:t>visual p</a:t>
            </a:r>
            <a:r>
              <a:rPr lang="en-US" sz="7400" b="1" u="sng" dirty="0" smtClean="0">
                <a:ln w="1905">
                  <a:solidFill>
                    <a:srgbClr val="002060"/>
                  </a:solidFill>
                </a:ln>
                <a:solidFill>
                  <a:srgbClr val="00B050"/>
                </a:solidFill>
                <a:effectLst>
                  <a:innerShdw blurRad="69850" dist="43180" dir="5400000">
                    <a:srgbClr val="000000">
                      <a:alpha val="65000"/>
                    </a:srgbClr>
                  </a:innerShdw>
                </a:effectLst>
              </a:rPr>
              <a:t>hase</a:t>
            </a:r>
            <a:r>
              <a:rPr lang="en-US" sz="7400" b="1" dirty="0" smtClean="0">
                <a:ln w="1905">
                  <a:solidFill>
                    <a:srgbClr val="002060"/>
                  </a:solidFill>
                </a:ln>
                <a:solidFill>
                  <a:srgbClr val="00B050"/>
                </a:solidFill>
                <a:effectLst>
                  <a:innerShdw blurRad="69850" dist="43180" dir="5400000">
                    <a:srgbClr val="000000">
                      <a:alpha val="65000"/>
                    </a:srgbClr>
                  </a:innerShdw>
                </a:effectLst>
              </a:rPr>
              <a:t>; an average of 29.5 days or 29 phases</a:t>
            </a:r>
            <a:r>
              <a:rPr lang="en-US" sz="5500" b="1" dirty="0" smtClean="0">
                <a:ln w="1905">
                  <a:solidFill>
                    <a:srgbClr val="002060"/>
                  </a:solidFill>
                </a:ln>
                <a:solidFill>
                  <a:srgbClr val="00B050"/>
                </a:solidFill>
                <a:effectLst>
                  <a:innerShdw blurRad="69850" dist="43180" dir="5400000">
                    <a:srgbClr val="000000">
                      <a:alpha val="65000"/>
                    </a:srgbClr>
                  </a:innerShdw>
                </a:effectLst>
              </a:rPr>
              <a:t>.</a:t>
            </a:r>
          </a:p>
        </p:txBody>
      </p:sp>
      <p:sp>
        <p:nvSpPr>
          <p:cNvPr id="8" name="Rectangle 7"/>
          <p:cNvSpPr/>
          <p:nvPr/>
        </p:nvSpPr>
        <p:spPr>
          <a:xfrm>
            <a:off x="7086600" y="4272280"/>
            <a:ext cx="152400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#3:  Slides 61-73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up)">
                                      <p:cBhvr>
                                        <p:cTn id="7" dur="20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wipe(up)">
                                      <p:cBhvr>
                                        <p:cTn id="12" dur="175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795426" y="6858000"/>
            <a:ext cx="1161826" cy="365125"/>
          </a:xfrm>
        </p:spPr>
        <p:txBody>
          <a:bodyPr/>
          <a:lstStyle/>
          <a:p>
            <a:fld id="{2C483DBC-9F3F-4995-8876-E5EF69BB8F1F}" type="slidenum">
              <a:rPr lang="en-US" sz="1800" smtClean="0"/>
              <a:pPr/>
              <a:t>59</a:t>
            </a:fld>
            <a:endParaRPr lang="en-US" sz="18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123384" y="228601"/>
            <a:ext cx="6792016" cy="6362699"/>
          </a:xfrm>
          <a:prstGeom prst="roundRect">
            <a:avLst>
              <a:gd name="adj" fmla="val 16667"/>
            </a:avLst>
          </a:prstGeom>
          <a:ln w="76200">
            <a:solidFill>
              <a:srgbClr val="00808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rgbClr val="FFFFFF"/>
                </a:solidFill>
              </a14:hiddenFill>
            </a:ext>
          </a:extLst>
        </p:spPr>
      </p:pic>
      <p:sp>
        <p:nvSpPr>
          <p:cNvPr id="11" name="Isosceles Triangle 10"/>
          <p:cNvSpPr/>
          <p:nvPr/>
        </p:nvSpPr>
        <p:spPr>
          <a:xfrm rot="10800000">
            <a:off x="6019800" y="228600"/>
            <a:ext cx="1315720" cy="4648199"/>
          </a:xfrm>
          <a:prstGeom prst="triangle">
            <a:avLst>
              <a:gd name="adj" fmla="val 49228"/>
            </a:avLst>
          </a:prstGeom>
          <a:solidFill>
            <a:schemeClr val="accent1">
              <a:alpha val="25000"/>
            </a:schemeClr>
          </a:solidFill>
          <a:ln w="76200">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8916502">
            <a:off x="4827155" y="1607103"/>
            <a:ext cx="1582142" cy="3446402"/>
          </a:xfrm>
          <a:prstGeom prst="triangle">
            <a:avLst>
              <a:gd name="adj" fmla="val 45552"/>
            </a:avLst>
          </a:prstGeom>
          <a:solidFill>
            <a:schemeClr val="accent1">
              <a:alpha val="25000"/>
            </a:schemeClr>
          </a:solidFill>
          <a:ln w="76200">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52400" y="1714500"/>
            <a:ext cx="3581400" cy="4914900"/>
          </a:xfrm>
          <a:prstGeom prst="rect">
            <a:avLst/>
          </a:prstGeom>
          <a:gradFill>
            <a:gsLst>
              <a:gs pos="7000">
                <a:schemeClr val="accent2">
                  <a:lumMod val="20000"/>
                  <a:lumOff val="80000"/>
                </a:schemeClr>
              </a:gs>
              <a:gs pos="51000">
                <a:srgbClr val="C4D6EB"/>
              </a:gs>
              <a:gs pos="85000">
                <a:srgbClr val="FFEBFA"/>
              </a:gs>
            </a:gsLst>
            <a:lin ang="5400000" scaled="0"/>
          </a:gradFill>
          <a:scene3d>
            <a:camera prst="orthographicFront"/>
            <a:lightRig rig="flat" dir="tl">
              <a:rot lat="0" lon="0" rev="6600000"/>
            </a:lightRig>
          </a:scene3d>
          <a:sp3d>
            <a:bevelT w="114300" prst="artDeco"/>
          </a:sp3d>
        </p:spPr>
        <p:txBody>
          <a:bodyPr vert="horz" anchor="ctr">
            <a:normAutofit/>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endParaRPr lang="en-US" sz="4800" b="1" dirty="0">
              <a:ln w="11430">
                <a:solidFill>
                  <a:srgbClr val="7030A0"/>
                </a:solidFill>
              </a:ln>
              <a:solidFill>
                <a:srgbClr val="FF5050"/>
              </a:solidFill>
              <a:effectLst>
                <a:outerShdw blurRad="50800" dist="39000" dir="5460000" algn="tl">
                  <a:srgbClr val="000000">
                    <a:alpha val="38000"/>
                  </a:srgbClr>
                </a:outerShdw>
              </a:effectLst>
              <a:latin typeface="Arial Rounded MT Bold" pitchFamily="34" charset="0"/>
            </a:endParaRPr>
          </a:p>
        </p:txBody>
      </p:sp>
      <p:sp>
        <p:nvSpPr>
          <p:cNvPr id="9" name="Content Placeholder 3"/>
          <p:cNvSpPr txBox="1">
            <a:spLocks/>
          </p:cNvSpPr>
          <p:nvPr/>
        </p:nvSpPr>
        <p:spPr>
          <a:xfrm>
            <a:off x="304800" y="1882412"/>
            <a:ext cx="3200400" cy="4708887"/>
          </a:xfrm>
          <a:prstGeom prst="rect">
            <a:avLst/>
          </a:prstGeom>
        </p:spPr>
        <p:txBody>
          <a:bodyPr vert="horz" lIns="91440" tIns="45720" rIns="91440" bIns="45720" rtlCol="0">
            <a:normAutofit fontScale="40000" lnSpcReduction="20000"/>
            <a:scene3d>
              <a:camera prst="orthographicFront"/>
              <a:lightRig rig="threePt" dir="t"/>
            </a:scene3d>
            <a:sp3d extrusionH="57150">
              <a:bevelT h="25400" prst="softRound"/>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endParaRPr lang="en-US" sz="500" b="1" dirty="0" smtClean="0">
              <a:ln w="1905"/>
              <a:solidFill>
                <a:schemeClr val="accent4">
                  <a:lumMod val="75000"/>
                </a:schemeClr>
              </a:solidFill>
              <a:effectLst>
                <a:innerShdw blurRad="69850" dist="43180" dir="5400000">
                  <a:srgbClr val="000000">
                    <a:alpha val="65000"/>
                  </a:srgbClr>
                </a:innerShdw>
              </a:effectLst>
            </a:endParaRPr>
          </a:p>
          <a:p>
            <a:pPr marL="0" indent="0" algn="ctr">
              <a:buFont typeface="Symbol" pitchFamily="18" charset="2"/>
              <a:buNone/>
            </a:pPr>
            <a:r>
              <a:rPr lang="en-US" sz="6500" b="1" dirty="0" smtClean="0">
                <a:ln w="1905">
                  <a:solidFill>
                    <a:srgbClr val="002060"/>
                  </a:solidFill>
                </a:ln>
                <a:solidFill>
                  <a:srgbClr val="006600"/>
                </a:solidFill>
                <a:effectLst>
                  <a:innerShdw blurRad="69850" dist="43180" dir="5400000">
                    <a:srgbClr val="000000">
                      <a:alpha val="65000"/>
                    </a:srgbClr>
                  </a:innerShdw>
                </a:effectLst>
              </a:rPr>
              <a:t>1)  Sidereal Month:</a:t>
            </a:r>
            <a:r>
              <a:rPr lang="en-US" sz="5600" b="1" dirty="0" smtClean="0">
                <a:ln w="1905">
                  <a:solidFill>
                    <a:srgbClr val="002060"/>
                  </a:solidFill>
                </a:ln>
                <a:solidFill>
                  <a:srgbClr val="006600"/>
                </a:solidFill>
                <a:effectLst>
                  <a:innerShdw blurRad="69850" dist="43180" dir="5400000">
                    <a:srgbClr val="000000">
                      <a:alpha val="65000"/>
                    </a:srgbClr>
                  </a:innerShdw>
                </a:effectLst>
              </a:rPr>
              <a:t/>
            </a:r>
            <a:br>
              <a:rPr lang="en-US" sz="5600" b="1" dirty="0" smtClean="0">
                <a:ln w="1905">
                  <a:solidFill>
                    <a:srgbClr val="002060"/>
                  </a:solidFill>
                </a:ln>
                <a:solidFill>
                  <a:srgbClr val="006600"/>
                </a:solidFill>
                <a:effectLst>
                  <a:innerShdw blurRad="69850" dist="43180" dir="5400000">
                    <a:srgbClr val="000000">
                      <a:alpha val="65000"/>
                    </a:srgbClr>
                  </a:innerShdw>
                </a:effectLst>
              </a:rPr>
            </a:br>
            <a:r>
              <a:rPr lang="en-US" sz="5600" b="1" dirty="0" smtClean="0">
                <a:ln w="1905">
                  <a:solidFill>
                    <a:srgbClr val="002060"/>
                  </a:solidFill>
                </a:ln>
                <a:solidFill>
                  <a:srgbClr val="006600"/>
                </a:solidFill>
                <a:effectLst>
                  <a:innerShdw blurRad="69850" dist="43180" dir="5400000">
                    <a:srgbClr val="000000">
                      <a:alpha val="65000"/>
                    </a:srgbClr>
                  </a:innerShdw>
                </a:effectLst>
              </a:rPr>
              <a:t>    </a:t>
            </a:r>
            <a:r>
              <a:rPr lang="en-US" sz="4200" b="1" dirty="0" smtClean="0">
                <a:ln w="1905">
                  <a:noFill/>
                </a:ln>
                <a:solidFill>
                  <a:srgbClr val="006600"/>
                </a:solidFill>
                <a:effectLst>
                  <a:innerShdw blurRad="69850" dist="43180" dir="5400000">
                    <a:srgbClr val="000000">
                      <a:alpha val="65000"/>
                    </a:srgbClr>
                  </a:innerShdw>
                </a:effectLst>
              </a:rPr>
              <a:t>(aligns with the </a:t>
            </a:r>
            <a:r>
              <a:rPr lang="en-US" sz="4200" b="1" u="sng" dirty="0" smtClean="0">
                <a:ln w="1905">
                  <a:noFill/>
                </a:ln>
                <a:solidFill>
                  <a:srgbClr val="006600"/>
                </a:solidFill>
                <a:effectLst>
                  <a:innerShdw blurRad="69850" dist="43180" dir="5400000">
                    <a:srgbClr val="000000">
                      <a:alpha val="65000"/>
                    </a:srgbClr>
                  </a:innerShdw>
                </a:effectLst>
              </a:rPr>
              <a:t>stars</a:t>
            </a:r>
            <a:r>
              <a:rPr lang="en-US" sz="4200" b="1" dirty="0" smtClean="0">
                <a:ln w="1905">
                  <a:noFill/>
                </a:ln>
                <a:solidFill>
                  <a:srgbClr val="006600"/>
                </a:solidFill>
                <a:effectLst>
                  <a:innerShdw blurRad="69850" dist="43180" dir="5400000">
                    <a:srgbClr val="000000">
                      <a:alpha val="65000"/>
                    </a:srgbClr>
                  </a:innerShdw>
                </a:effectLst>
              </a:rPr>
              <a:t>)</a:t>
            </a:r>
          </a:p>
          <a:p>
            <a:pPr>
              <a:lnSpc>
                <a:spcPct val="120000"/>
              </a:lnSpc>
              <a:buFont typeface="Wingdings" pitchFamily="2" charset="2"/>
              <a:buChar char="§"/>
            </a:pPr>
            <a:r>
              <a:rPr lang="en-US" sz="5100" b="1" dirty="0" smtClean="0">
                <a:ln w="1905">
                  <a:solidFill>
                    <a:sysClr val="windowText" lastClr="000000"/>
                  </a:solidFill>
                </a:ln>
                <a:solidFill>
                  <a:srgbClr val="0070C0"/>
                </a:solidFill>
                <a:effectLst>
                  <a:innerShdw blurRad="69850" dist="43180" dir="5400000">
                    <a:srgbClr val="000000">
                      <a:alpha val="65000"/>
                    </a:srgbClr>
                  </a:innerShdw>
                </a:effectLst>
              </a:rPr>
              <a:t>The time it takes for </a:t>
            </a:r>
            <a:br>
              <a:rPr lang="en-US" sz="5100" b="1" dirty="0" smtClean="0">
                <a:ln w="1905">
                  <a:solidFill>
                    <a:sysClr val="windowText" lastClr="000000"/>
                  </a:solidFill>
                </a:ln>
                <a:solidFill>
                  <a:srgbClr val="0070C0"/>
                </a:solidFill>
                <a:effectLst>
                  <a:innerShdw blurRad="69850" dist="43180" dir="5400000">
                    <a:srgbClr val="000000">
                      <a:alpha val="65000"/>
                    </a:srgbClr>
                  </a:innerShdw>
                </a:effectLst>
              </a:rPr>
            </a:br>
            <a:r>
              <a:rPr lang="en-US" sz="5100" b="1" dirty="0" smtClean="0">
                <a:ln w="1905">
                  <a:solidFill>
                    <a:sysClr val="windowText" lastClr="000000"/>
                  </a:solidFill>
                </a:ln>
                <a:solidFill>
                  <a:srgbClr val="0070C0"/>
                </a:solidFill>
                <a:effectLst>
                  <a:innerShdw blurRad="69850" dist="43180" dir="5400000">
                    <a:srgbClr val="000000">
                      <a:alpha val="65000"/>
                    </a:srgbClr>
                  </a:innerShdw>
                </a:effectLst>
              </a:rPr>
              <a:t>the moon to complete one orbit of Earth;</a:t>
            </a:r>
            <a:br>
              <a:rPr lang="en-US" sz="5100" b="1" dirty="0" smtClean="0">
                <a:ln w="1905">
                  <a:solidFill>
                    <a:sysClr val="windowText" lastClr="000000"/>
                  </a:solidFill>
                </a:ln>
                <a:solidFill>
                  <a:srgbClr val="0070C0"/>
                </a:solidFill>
                <a:effectLst>
                  <a:innerShdw blurRad="69850" dist="43180" dir="5400000">
                    <a:srgbClr val="000000">
                      <a:alpha val="65000"/>
                    </a:srgbClr>
                  </a:innerShdw>
                </a:effectLst>
              </a:rPr>
            </a:br>
            <a:r>
              <a:rPr lang="en-US" sz="5100" b="1" dirty="0" smtClean="0">
                <a:ln w="1905">
                  <a:solidFill>
                    <a:sysClr val="windowText" lastClr="000000"/>
                  </a:solidFill>
                </a:ln>
                <a:solidFill>
                  <a:srgbClr val="0070C0"/>
                </a:solidFill>
                <a:effectLst>
                  <a:innerShdw blurRad="69850" dist="43180" dir="5400000">
                    <a:srgbClr val="000000">
                      <a:alpha val="65000"/>
                    </a:srgbClr>
                  </a:innerShdw>
                </a:effectLst>
              </a:rPr>
              <a:t>an average of 27.3 days</a:t>
            </a:r>
            <a:r>
              <a:rPr lang="en-US" sz="4400" b="1" dirty="0" smtClean="0">
                <a:ln w="1905">
                  <a:solidFill>
                    <a:sysClr val="windowText" lastClr="000000"/>
                  </a:solidFill>
                </a:ln>
                <a:solidFill>
                  <a:srgbClr val="0070C0"/>
                </a:solidFill>
                <a:effectLst>
                  <a:innerShdw blurRad="69850" dist="43180" dir="5400000">
                    <a:srgbClr val="000000">
                      <a:alpha val="65000"/>
                    </a:srgbClr>
                  </a:innerShdw>
                </a:effectLst>
              </a:rPr>
              <a:t>.</a:t>
            </a:r>
            <a:br>
              <a:rPr lang="en-US" sz="4400" b="1" dirty="0" smtClean="0">
                <a:ln w="1905">
                  <a:solidFill>
                    <a:sysClr val="windowText" lastClr="000000"/>
                  </a:solidFill>
                </a:ln>
                <a:solidFill>
                  <a:srgbClr val="0070C0"/>
                </a:solidFill>
                <a:effectLst>
                  <a:innerShdw blurRad="69850" dist="43180" dir="5400000">
                    <a:srgbClr val="000000">
                      <a:alpha val="65000"/>
                    </a:srgbClr>
                  </a:innerShdw>
                </a:effectLst>
              </a:rPr>
            </a:br>
            <a:endParaRPr lang="en-US" sz="4400" b="1" dirty="0" smtClean="0">
              <a:ln w="1905">
                <a:solidFill>
                  <a:sysClr val="windowText" lastClr="000000"/>
                </a:solidFill>
              </a:ln>
              <a:solidFill>
                <a:srgbClr val="0070C0"/>
              </a:solidFill>
              <a:effectLst>
                <a:innerShdw blurRad="69850" dist="43180" dir="5400000">
                  <a:srgbClr val="000000">
                    <a:alpha val="65000"/>
                  </a:srgbClr>
                </a:innerShdw>
              </a:effectLst>
            </a:endParaRPr>
          </a:p>
          <a:p>
            <a:pPr marL="0" indent="0">
              <a:buFont typeface="Symbol" pitchFamily="18" charset="2"/>
              <a:buNone/>
            </a:pPr>
            <a:endParaRPr lang="en-US" sz="1400" b="1" dirty="0" smtClean="0">
              <a:ln w="1905"/>
              <a:solidFill>
                <a:srgbClr val="002060"/>
              </a:solidFill>
              <a:effectLst>
                <a:innerShdw blurRad="69850" dist="43180" dir="5400000">
                  <a:srgbClr val="000000">
                    <a:alpha val="65000"/>
                  </a:srgbClr>
                </a:innerShdw>
              </a:effectLst>
            </a:endParaRPr>
          </a:p>
          <a:p>
            <a:pPr marL="0" indent="0" algn="ctr">
              <a:buFont typeface="Symbol" pitchFamily="18" charset="2"/>
              <a:buNone/>
            </a:pPr>
            <a:r>
              <a:rPr lang="en-US" sz="6500" b="1" dirty="0" smtClean="0">
                <a:ln w="1905">
                  <a:solidFill>
                    <a:srgbClr val="002060"/>
                  </a:solidFill>
                </a:ln>
                <a:solidFill>
                  <a:srgbClr val="FF0000"/>
                </a:solidFill>
                <a:effectLst>
                  <a:innerShdw blurRad="69850" dist="43180" dir="5400000">
                    <a:srgbClr val="000000">
                      <a:alpha val="65000"/>
                    </a:srgbClr>
                  </a:innerShdw>
                </a:effectLst>
              </a:rPr>
              <a:t>2)  Synodic Month:</a:t>
            </a:r>
            <a:br>
              <a:rPr lang="en-US" sz="6500" b="1" dirty="0" smtClean="0">
                <a:ln w="1905">
                  <a:solidFill>
                    <a:srgbClr val="002060"/>
                  </a:solidFill>
                </a:ln>
                <a:solidFill>
                  <a:srgbClr val="FF0000"/>
                </a:solidFill>
                <a:effectLst>
                  <a:innerShdw blurRad="69850" dist="43180" dir="5400000">
                    <a:srgbClr val="000000">
                      <a:alpha val="65000"/>
                    </a:srgbClr>
                  </a:innerShdw>
                </a:effectLst>
              </a:rPr>
            </a:br>
            <a:r>
              <a:rPr lang="en-US" sz="5600" b="1" dirty="0" smtClean="0">
                <a:ln w="1905">
                  <a:solidFill>
                    <a:srgbClr val="002060"/>
                  </a:solidFill>
                </a:ln>
                <a:solidFill>
                  <a:srgbClr val="FF0000"/>
                </a:solidFill>
                <a:effectLst>
                  <a:innerShdw blurRad="69850" dist="43180" dir="5400000">
                    <a:srgbClr val="000000">
                      <a:alpha val="65000"/>
                    </a:srgbClr>
                  </a:innerShdw>
                </a:effectLst>
              </a:rPr>
              <a:t>   </a:t>
            </a:r>
            <a:r>
              <a:rPr lang="en-US" sz="4200" b="1" dirty="0" smtClean="0">
                <a:ln w="1905"/>
                <a:solidFill>
                  <a:srgbClr val="FF0000"/>
                </a:solidFill>
                <a:effectLst>
                  <a:innerShdw blurRad="69850" dist="43180" dir="5400000">
                    <a:srgbClr val="000000">
                      <a:alpha val="65000"/>
                    </a:srgbClr>
                  </a:innerShdw>
                </a:effectLst>
              </a:rPr>
              <a:t>(aligns with the </a:t>
            </a:r>
            <a:r>
              <a:rPr lang="en-US" sz="4200" b="1" u="sng" dirty="0" smtClean="0">
                <a:ln w="1905"/>
                <a:solidFill>
                  <a:srgbClr val="FF0000"/>
                </a:solidFill>
                <a:effectLst>
                  <a:innerShdw blurRad="69850" dist="43180" dir="5400000">
                    <a:srgbClr val="000000">
                      <a:alpha val="65000"/>
                    </a:srgbClr>
                  </a:innerShdw>
                </a:effectLst>
              </a:rPr>
              <a:t>sun</a:t>
            </a:r>
            <a:r>
              <a:rPr lang="en-US" sz="4200" b="1" dirty="0" smtClean="0">
                <a:ln w="1905"/>
                <a:solidFill>
                  <a:srgbClr val="FF0000"/>
                </a:solidFill>
                <a:effectLst>
                  <a:innerShdw blurRad="69850" dist="43180" dir="5400000">
                    <a:srgbClr val="000000">
                      <a:alpha val="65000"/>
                    </a:srgbClr>
                  </a:innerShdw>
                </a:effectLst>
              </a:rPr>
              <a:t>)</a:t>
            </a:r>
            <a:endParaRPr lang="en-US" sz="4200" b="1" dirty="0" smtClean="0">
              <a:ln w="1905">
                <a:solidFill>
                  <a:srgbClr val="002060"/>
                </a:solidFill>
              </a:ln>
              <a:solidFill>
                <a:srgbClr val="FF0000"/>
              </a:solidFill>
              <a:effectLst>
                <a:innerShdw blurRad="69850" dist="43180" dir="5400000">
                  <a:srgbClr val="000000">
                    <a:alpha val="65000"/>
                  </a:srgbClr>
                </a:innerShdw>
              </a:effectLst>
            </a:endParaRPr>
          </a:p>
          <a:p>
            <a:pPr>
              <a:lnSpc>
                <a:spcPct val="120000"/>
              </a:lnSpc>
              <a:buFont typeface="Wingdings" pitchFamily="2" charset="2"/>
              <a:buChar char="§"/>
            </a:pPr>
            <a:r>
              <a:rPr lang="en-US" sz="5100" b="1" dirty="0" smtClean="0">
                <a:ln w="1905">
                  <a:solidFill>
                    <a:srgbClr val="002060"/>
                  </a:solidFill>
                </a:ln>
                <a:solidFill>
                  <a:srgbClr val="00B050"/>
                </a:solidFill>
                <a:effectLst>
                  <a:innerShdw blurRad="69850" dist="43180" dir="5400000">
                    <a:srgbClr val="000000">
                      <a:alpha val="65000"/>
                    </a:srgbClr>
                  </a:innerShdw>
                </a:effectLst>
              </a:rPr>
              <a:t>The time it takes for</a:t>
            </a:r>
            <a:br>
              <a:rPr lang="en-US" sz="5100" b="1" dirty="0" smtClean="0">
                <a:ln w="1905">
                  <a:solidFill>
                    <a:srgbClr val="002060"/>
                  </a:solidFill>
                </a:ln>
                <a:solidFill>
                  <a:srgbClr val="00B050"/>
                </a:solidFill>
                <a:effectLst>
                  <a:innerShdw blurRad="69850" dist="43180" dir="5400000">
                    <a:srgbClr val="000000">
                      <a:alpha val="65000"/>
                    </a:srgbClr>
                  </a:innerShdw>
                </a:effectLst>
              </a:rPr>
            </a:br>
            <a:r>
              <a:rPr lang="en-US" sz="5100" b="1" dirty="0" smtClean="0">
                <a:ln w="1905">
                  <a:solidFill>
                    <a:srgbClr val="002060"/>
                  </a:solidFill>
                </a:ln>
                <a:solidFill>
                  <a:srgbClr val="00B050"/>
                </a:solidFill>
                <a:effectLst>
                  <a:innerShdw blurRad="69850" dist="43180" dir="5400000">
                    <a:srgbClr val="000000">
                      <a:alpha val="65000"/>
                    </a:srgbClr>
                  </a:innerShdw>
                </a:effectLst>
              </a:rPr>
              <a:t>the moon to reach the same visual p</a:t>
            </a:r>
            <a:r>
              <a:rPr lang="en-US" sz="5100" b="1" u="sng" dirty="0" smtClean="0">
                <a:ln w="1905">
                  <a:solidFill>
                    <a:srgbClr val="002060"/>
                  </a:solidFill>
                </a:ln>
                <a:solidFill>
                  <a:srgbClr val="00B050"/>
                </a:solidFill>
                <a:effectLst>
                  <a:innerShdw blurRad="69850" dist="43180" dir="5400000">
                    <a:srgbClr val="000000">
                      <a:alpha val="65000"/>
                    </a:srgbClr>
                  </a:innerShdw>
                </a:effectLst>
              </a:rPr>
              <a:t>hase</a:t>
            </a:r>
            <a:r>
              <a:rPr lang="en-US" sz="5100" b="1" dirty="0" smtClean="0">
                <a:ln w="1905">
                  <a:solidFill>
                    <a:srgbClr val="002060"/>
                  </a:solidFill>
                </a:ln>
                <a:solidFill>
                  <a:srgbClr val="00B050"/>
                </a:solidFill>
                <a:effectLst>
                  <a:innerShdw blurRad="69850" dist="43180" dir="5400000">
                    <a:srgbClr val="000000">
                      <a:alpha val="65000"/>
                    </a:srgbClr>
                  </a:innerShdw>
                </a:effectLst>
              </a:rPr>
              <a:t>; an average of 29.5 days </a:t>
            </a:r>
            <a:br>
              <a:rPr lang="en-US" sz="5100" b="1" dirty="0" smtClean="0">
                <a:ln w="1905">
                  <a:solidFill>
                    <a:srgbClr val="002060"/>
                  </a:solidFill>
                </a:ln>
                <a:solidFill>
                  <a:srgbClr val="00B050"/>
                </a:solidFill>
                <a:effectLst>
                  <a:innerShdw blurRad="69850" dist="43180" dir="5400000">
                    <a:srgbClr val="000000">
                      <a:alpha val="65000"/>
                    </a:srgbClr>
                  </a:innerShdw>
                </a:effectLst>
              </a:rPr>
            </a:br>
            <a:r>
              <a:rPr lang="en-US" sz="5100" b="1" dirty="0" smtClean="0">
                <a:ln w="1905">
                  <a:solidFill>
                    <a:srgbClr val="002060"/>
                  </a:solidFill>
                </a:ln>
                <a:solidFill>
                  <a:srgbClr val="00B050"/>
                </a:solidFill>
                <a:effectLst>
                  <a:innerShdw blurRad="69850" dist="43180" dir="5400000">
                    <a:srgbClr val="000000">
                      <a:alpha val="65000"/>
                    </a:srgbClr>
                  </a:innerShdw>
                </a:effectLst>
              </a:rPr>
              <a:t>or 29 </a:t>
            </a:r>
            <a:r>
              <a:rPr lang="en-US" sz="5100" b="1" dirty="0" smtClean="0">
                <a:ln w="1905"/>
                <a:solidFill>
                  <a:srgbClr val="C00000"/>
                </a:solidFill>
                <a:effectLst>
                  <a:innerShdw blurRad="69850" dist="43180" dir="5400000">
                    <a:srgbClr val="000000">
                      <a:alpha val="65000"/>
                    </a:srgbClr>
                  </a:innerShdw>
                </a:effectLst>
              </a:rPr>
              <a:t>phases</a:t>
            </a:r>
            <a:r>
              <a:rPr lang="en-US" sz="4400" b="1" dirty="0" smtClean="0">
                <a:ln w="1905"/>
                <a:solidFill>
                  <a:srgbClr val="C00000"/>
                </a:solidFill>
                <a:effectLst>
                  <a:innerShdw blurRad="69850" dist="43180" dir="5400000">
                    <a:srgbClr val="000000">
                      <a:alpha val="65000"/>
                    </a:srgbClr>
                  </a:innerShdw>
                </a:effectLst>
              </a:rPr>
              <a:t>.</a:t>
            </a:r>
          </a:p>
        </p:txBody>
      </p:sp>
      <p:sp>
        <p:nvSpPr>
          <p:cNvPr id="10" name="Rectangle 9"/>
          <p:cNvSpPr/>
          <p:nvPr/>
        </p:nvSpPr>
        <p:spPr>
          <a:xfrm>
            <a:off x="406400" y="609600"/>
            <a:ext cx="152400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#3:  Slides 61-73</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4740070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up)">
                                      <p:cBhvr>
                                        <p:cTn id="7" dur="2000"/>
                                        <p:tgtEl>
                                          <p:spTgt spid="9">
                                            <p:txEl>
                                              <p:pRg st="2" end="2"/>
                                            </p:txEl>
                                          </p:spTgt>
                                        </p:tgtEl>
                                      </p:cBhvr>
                                    </p:animEffect>
                                  </p:childTnLst>
                                </p:cTn>
                              </p:par>
                              <p:par>
                                <p:cTn id="8" presetID="31" presetClass="exit" presetSubtype="0" fill="hold" grpId="0" nodeType="withEffect">
                                  <p:stCondLst>
                                    <p:cond delay="0"/>
                                  </p:stCondLst>
                                  <p:childTnLst>
                                    <p:anim calcmode="lin" valueType="num">
                                      <p:cBhvr>
                                        <p:cTn id="9" dur="2250"/>
                                        <p:tgtEl>
                                          <p:spTgt spid="11"/>
                                        </p:tgtEl>
                                        <p:attrNameLst>
                                          <p:attrName>ppt_w</p:attrName>
                                        </p:attrNameLst>
                                      </p:cBhvr>
                                      <p:tavLst>
                                        <p:tav tm="0">
                                          <p:val>
                                            <p:strVal val="ppt_w"/>
                                          </p:val>
                                        </p:tav>
                                        <p:tav tm="100000">
                                          <p:val>
                                            <p:fltVal val="0"/>
                                          </p:val>
                                        </p:tav>
                                      </p:tavLst>
                                    </p:anim>
                                    <p:anim calcmode="lin" valueType="num">
                                      <p:cBhvr>
                                        <p:cTn id="10" dur="2250"/>
                                        <p:tgtEl>
                                          <p:spTgt spid="11"/>
                                        </p:tgtEl>
                                        <p:attrNameLst>
                                          <p:attrName>ppt_h</p:attrName>
                                        </p:attrNameLst>
                                      </p:cBhvr>
                                      <p:tavLst>
                                        <p:tav tm="0">
                                          <p:val>
                                            <p:strVal val="ppt_h"/>
                                          </p:val>
                                        </p:tav>
                                        <p:tav tm="100000">
                                          <p:val>
                                            <p:fltVal val="0"/>
                                          </p:val>
                                        </p:tav>
                                      </p:tavLst>
                                    </p:anim>
                                    <p:anim calcmode="lin" valueType="num">
                                      <p:cBhvr>
                                        <p:cTn id="11" dur="2250"/>
                                        <p:tgtEl>
                                          <p:spTgt spid="11"/>
                                        </p:tgtEl>
                                        <p:attrNameLst>
                                          <p:attrName>style.rotation</p:attrName>
                                        </p:attrNameLst>
                                      </p:cBhvr>
                                      <p:tavLst>
                                        <p:tav tm="0">
                                          <p:val>
                                            <p:fltVal val="0"/>
                                          </p:val>
                                        </p:tav>
                                        <p:tav tm="100000">
                                          <p:val>
                                            <p:fltVal val="90"/>
                                          </p:val>
                                        </p:tav>
                                      </p:tavLst>
                                    </p:anim>
                                    <p:animEffect transition="out" filter="fade">
                                      <p:cBhvr>
                                        <p:cTn id="12" dur="2250"/>
                                        <p:tgtEl>
                                          <p:spTgt spid="11"/>
                                        </p:tgtEl>
                                      </p:cBhvr>
                                    </p:animEffect>
                                    <p:set>
                                      <p:cBhvr>
                                        <p:cTn id="13" dur="1" fill="hold">
                                          <p:stCondLst>
                                            <p:cond delay="224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wipe(up)">
                                      <p:cBhvr>
                                        <p:cTn id="18" dur="1750"/>
                                        <p:tgtEl>
                                          <p:spTgt spid="9">
                                            <p:txEl>
                                              <p:pRg st="5" end="5"/>
                                            </p:txEl>
                                          </p:spTgt>
                                        </p:tgtEl>
                                      </p:cBhvr>
                                    </p:animEffect>
                                  </p:childTnLst>
                                </p:cTn>
                              </p:par>
                              <p:par>
                                <p:cTn id="19" presetID="31" presetClass="exit" presetSubtype="0" fill="hold" grpId="0" nodeType="withEffect">
                                  <p:stCondLst>
                                    <p:cond delay="0"/>
                                  </p:stCondLst>
                                  <p:childTnLst>
                                    <p:anim calcmode="lin" valueType="num">
                                      <p:cBhvr>
                                        <p:cTn id="20" dur="2250"/>
                                        <p:tgtEl>
                                          <p:spTgt spid="12"/>
                                        </p:tgtEl>
                                        <p:attrNameLst>
                                          <p:attrName>ppt_w</p:attrName>
                                        </p:attrNameLst>
                                      </p:cBhvr>
                                      <p:tavLst>
                                        <p:tav tm="0">
                                          <p:val>
                                            <p:strVal val="ppt_w"/>
                                          </p:val>
                                        </p:tav>
                                        <p:tav tm="100000">
                                          <p:val>
                                            <p:fltVal val="0"/>
                                          </p:val>
                                        </p:tav>
                                      </p:tavLst>
                                    </p:anim>
                                    <p:anim calcmode="lin" valueType="num">
                                      <p:cBhvr>
                                        <p:cTn id="21" dur="2250"/>
                                        <p:tgtEl>
                                          <p:spTgt spid="12"/>
                                        </p:tgtEl>
                                        <p:attrNameLst>
                                          <p:attrName>ppt_h</p:attrName>
                                        </p:attrNameLst>
                                      </p:cBhvr>
                                      <p:tavLst>
                                        <p:tav tm="0">
                                          <p:val>
                                            <p:strVal val="ppt_h"/>
                                          </p:val>
                                        </p:tav>
                                        <p:tav tm="100000">
                                          <p:val>
                                            <p:fltVal val="0"/>
                                          </p:val>
                                        </p:tav>
                                      </p:tavLst>
                                    </p:anim>
                                    <p:anim calcmode="lin" valueType="num">
                                      <p:cBhvr>
                                        <p:cTn id="22" dur="2250"/>
                                        <p:tgtEl>
                                          <p:spTgt spid="12"/>
                                        </p:tgtEl>
                                        <p:attrNameLst>
                                          <p:attrName>style.rotation</p:attrName>
                                        </p:attrNameLst>
                                      </p:cBhvr>
                                      <p:tavLst>
                                        <p:tav tm="0">
                                          <p:val>
                                            <p:fltVal val="0"/>
                                          </p:val>
                                        </p:tav>
                                        <p:tav tm="100000">
                                          <p:val>
                                            <p:fltVal val="90"/>
                                          </p:val>
                                        </p:tav>
                                      </p:tavLst>
                                    </p:anim>
                                    <p:animEffect transition="out" filter="fade">
                                      <p:cBhvr>
                                        <p:cTn id="23" dur="2250"/>
                                        <p:tgtEl>
                                          <p:spTgt spid="12"/>
                                        </p:tgtEl>
                                      </p:cBhvr>
                                    </p:animEffect>
                                    <p:set>
                                      <p:cBhvr>
                                        <p:cTn id="24" dur="1" fill="hold">
                                          <p:stCondLst>
                                            <p:cond delay="2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6</a:t>
            </a:fld>
            <a:endParaRPr lang="en-US" sz="1800" dirty="0"/>
          </a:p>
        </p:txBody>
      </p:sp>
      <p:sp>
        <p:nvSpPr>
          <p:cNvPr id="2" name="Title 1"/>
          <p:cNvSpPr>
            <a:spLocks noGrp="1"/>
          </p:cNvSpPr>
          <p:nvPr>
            <p:ph type="title" idx="4294967295"/>
          </p:nvPr>
        </p:nvSpPr>
        <p:spPr>
          <a:xfrm>
            <a:off x="2286000" y="228600"/>
            <a:ext cx="6629400" cy="881062"/>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Introduction by Charlene</a:t>
            </a:r>
            <a:endParaRPr lang="en-US" sz="32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4294967295"/>
          </p:nvPr>
        </p:nvSpPr>
        <p:spPr>
          <a:xfrm>
            <a:off x="169862" y="1295400"/>
            <a:ext cx="8745538" cy="4876800"/>
          </a:xfrm>
        </p:spPr>
        <p:txBody>
          <a:bodyPr>
            <a:normAutofit/>
          </a:bodyPr>
          <a:lstStyle/>
          <a:p>
            <a:pPr marL="457200" indent="-457200">
              <a:buClr>
                <a:srgbClr val="0070C0"/>
              </a:buClr>
              <a:buFont typeface="+mj-lt"/>
              <a:buAutoNum type="arabicPeriod"/>
            </a:pPr>
            <a:r>
              <a:rPr lang="en-US" b="1" dirty="0" smtClean="0"/>
              <a:t>This presentation is what has been found for Yahuah’s Covenant Calendar “up to this point in time” since Feb 2010.</a:t>
            </a:r>
          </a:p>
          <a:p>
            <a:pPr marL="457200" indent="-457200">
              <a:buClr>
                <a:srgbClr val="0070C0"/>
              </a:buClr>
              <a:buFont typeface="+mj-lt"/>
              <a:buAutoNum type="arabicPeriod"/>
            </a:pPr>
            <a:r>
              <a:rPr lang="en-US" b="1" dirty="0" smtClean="0">
                <a:solidFill>
                  <a:srgbClr val="7030A0"/>
                </a:solidFill>
              </a:rPr>
              <a:t>Covenant Calendar means:  </a:t>
            </a:r>
            <a:r>
              <a:rPr lang="en-US" b="1" dirty="0" smtClean="0"/>
              <a:t>The complete foundation of this calendar is found between the pages of </a:t>
            </a:r>
            <a:r>
              <a:rPr lang="en-US" b="1" dirty="0" smtClean="0">
                <a:solidFill>
                  <a:srgbClr val="7030A0"/>
                </a:solidFill>
              </a:rPr>
              <a:t>Gen 1:1 to </a:t>
            </a:r>
            <a:r>
              <a:rPr lang="en-US" b="1" dirty="0" err="1" smtClean="0">
                <a:solidFill>
                  <a:srgbClr val="7030A0"/>
                </a:solidFill>
              </a:rPr>
              <a:t>Exo</a:t>
            </a:r>
            <a:r>
              <a:rPr lang="en-US" b="1" dirty="0" smtClean="0">
                <a:solidFill>
                  <a:srgbClr val="7030A0"/>
                </a:solidFill>
              </a:rPr>
              <a:t> 24:11 </a:t>
            </a:r>
            <a:r>
              <a:rPr lang="en-US" b="1" dirty="0" smtClean="0"/>
              <a:t>exactly where the Blood-ratified </a:t>
            </a:r>
            <a:r>
              <a:rPr lang="en-US" b="1" dirty="0"/>
              <a:t>E</a:t>
            </a:r>
            <a:r>
              <a:rPr lang="en-US" b="1" dirty="0" smtClean="0"/>
              <a:t>verlasting </a:t>
            </a:r>
            <a:r>
              <a:rPr lang="en-US" b="1" dirty="0"/>
              <a:t>C</a:t>
            </a:r>
            <a:r>
              <a:rPr lang="en-US" b="1" dirty="0" smtClean="0"/>
              <a:t>ovenant is found.</a:t>
            </a:r>
          </a:p>
          <a:p>
            <a:pPr marL="457200" indent="-457200">
              <a:buClr>
                <a:srgbClr val="0070C0"/>
              </a:buClr>
              <a:buFont typeface="+mj-lt"/>
              <a:buAutoNum type="arabicPeriod"/>
            </a:pPr>
            <a:r>
              <a:rPr lang="en-US" b="1" dirty="0" smtClean="0">
                <a:solidFill>
                  <a:srgbClr val="7030A0"/>
                </a:solidFill>
              </a:rPr>
              <a:t>The First Covenant:</a:t>
            </a:r>
            <a:r>
              <a:rPr lang="en-US" b="1" dirty="0" smtClean="0"/>
              <a:t> </a:t>
            </a:r>
            <a:r>
              <a:rPr lang="en-US" b="1" dirty="0"/>
              <a:t> </a:t>
            </a:r>
            <a:r>
              <a:rPr lang="en-US" b="1" dirty="0" smtClean="0"/>
              <a:t>Given on Day 1 of creation – the Covenant of the Day, and the Covenant of the Night.  [Jer 33:20-25]</a:t>
            </a:r>
          </a:p>
          <a:p>
            <a:pPr marL="457200" indent="-457200">
              <a:buClr>
                <a:srgbClr val="0070C0"/>
              </a:buClr>
              <a:buFont typeface="+mj-lt"/>
              <a:buAutoNum type="arabicPeriod"/>
            </a:pPr>
            <a:r>
              <a:rPr lang="en-US" b="1" dirty="0" smtClean="0">
                <a:solidFill>
                  <a:srgbClr val="7030A0"/>
                </a:solidFill>
              </a:rPr>
              <a:t>Yahusha’s Covenant:  </a:t>
            </a:r>
            <a:r>
              <a:rPr lang="en-US" b="1" dirty="0" smtClean="0"/>
              <a:t>As Creator, </a:t>
            </a:r>
            <a:br>
              <a:rPr lang="en-US" b="1" dirty="0" smtClean="0"/>
            </a:br>
            <a:r>
              <a:rPr lang="en-US" b="1" dirty="0" smtClean="0"/>
              <a:t>He gave and abided by </a:t>
            </a:r>
            <a:r>
              <a:rPr lang="en-US" b="1" dirty="0"/>
              <a:t>H</a:t>
            </a:r>
            <a:r>
              <a:rPr lang="en-US" b="1" dirty="0" smtClean="0"/>
              <a:t>is Covenant </a:t>
            </a:r>
            <a:br>
              <a:rPr lang="en-US" b="1" dirty="0" smtClean="0"/>
            </a:br>
            <a:r>
              <a:rPr lang="en-US" b="1" dirty="0" smtClean="0"/>
              <a:t>Calendar in His life, death, burial, </a:t>
            </a:r>
            <a:br>
              <a:rPr lang="en-US" b="1" dirty="0" smtClean="0"/>
            </a:br>
            <a:r>
              <a:rPr lang="en-US" b="1" dirty="0" smtClean="0"/>
              <a:t>resurrection, and two ascensions.  </a:t>
            </a:r>
          </a:p>
          <a:p>
            <a:pPr marL="0" indent="0">
              <a:buNone/>
            </a:pPr>
            <a:endParaRPr lang="en-US" b="1" dirty="0"/>
          </a:p>
        </p:txBody>
      </p:sp>
      <p:pic>
        <p:nvPicPr>
          <p:cNvPr id="1026" name="Picture 2" descr="C:\Users\Rae\Desktop\covenant pouch.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5688291" y="4476897"/>
            <a:ext cx="3074709" cy="205268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125" y="1524000"/>
            <a:ext cx="8774575" cy="5181600"/>
          </a:xfrm>
          <a:solidFill>
            <a:schemeClr val="bg1"/>
          </a:solidFill>
          <a:scene3d>
            <a:camera prst="orthographicFront"/>
            <a:lightRig rig="threePt" dir="t"/>
          </a:scene3d>
          <a:sp3d>
            <a:bevelT w="152400" h="50800" prst="softRound"/>
          </a:sp3d>
        </p:spPr>
        <p:txBody>
          <a:bodyPr>
            <a:normAutofit/>
          </a:bodyPr>
          <a:lstStyle/>
          <a:p>
            <a:pPr>
              <a:buClr>
                <a:srgbClr val="005392"/>
              </a:buClr>
              <a:buFont typeface="Wingdings" pitchFamily="2" charset="2"/>
              <a:buChar char="ü"/>
            </a:pPr>
            <a:r>
              <a:rPr lang="en-US" b="1" dirty="0" smtClean="0"/>
              <a:t>Asking for the sun’s shadow to move backwards about </a:t>
            </a:r>
            <a:br>
              <a:rPr lang="en-US" b="1" dirty="0" smtClean="0"/>
            </a:br>
            <a:r>
              <a:rPr lang="en-US" b="1" dirty="0" smtClean="0"/>
              <a:t>10 degrees [or 5.25 days], was King Hezekiah’s best decision!  </a:t>
            </a:r>
          </a:p>
          <a:p>
            <a:pPr>
              <a:buClr>
                <a:srgbClr val="005392"/>
              </a:buClr>
              <a:buFont typeface="Wingdings" pitchFamily="2" charset="2"/>
              <a:buChar char="ü"/>
            </a:pPr>
            <a:r>
              <a:rPr lang="en-US" b="1" dirty="0" smtClean="0">
                <a:solidFill>
                  <a:srgbClr val="660033"/>
                </a:solidFill>
              </a:rPr>
              <a:t>If he had asked for the shadow to move forwards, the year length </a:t>
            </a:r>
            <a:r>
              <a:rPr lang="en-US" sz="1800" dirty="0" smtClean="0">
                <a:solidFill>
                  <a:srgbClr val="660033"/>
                </a:solidFill>
              </a:rPr>
              <a:t>[keeping all things relevant] </a:t>
            </a:r>
            <a:r>
              <a:rPr lang="en-US" b="1" dirty="0" smtClean="0">
                <a:solidFill>
                  <a:srgbClr val="660033"/>
                </a:solidFill>
              </a:rPr>
              <a:t>would have been shortened to approx.  354.75 days … almost exactly identical to 12 moon cycles in 12 months or 354 days [29.5 x 12]. </a:t>
            </a:r>
          </a:p>
          <a:p>
            <a:pPr>
              <a:buClr>
                <a:srgbClr val="005392"/>
              </a:buClr>
              <a:buFont typeface="Wingdings" pitchFamily="2" charset="2"/>
              <a:buChar char="ü"/>
            </a:pPr>
            <a:r>
              <a:rPr lang="en-US" b="1" dirty="0" smtClean="0"/>
              <a:t>This would have just confirmed &amp; </a:t>
            </a:r>
            <a:br>
              <a:rPr lang="en-US" b="1" dirty="0" smtClean="0"/>
            </a:br>
            <a:r>
              <a:rPr lang="en-US" b="1" dirty="0" smtClean="0"/>
              <a:t>added to even more moon worship </a:t>
            </a:r>
            <a:br>
              <a:rPr lang="en-US" b="1" dirty="0" smtClean="0"/>
            </a:br>
            <a:r>
              <a:rPr lang="en-US" b="1" dirty="0" smtClean="0"/>
              <a:t>as it would </a:t>
            </a:r>
            <a:r>
              <a:rPr lang="en-US" sz="2000" b="1" u="sng" dirty="0" smtClean="0">
                <a:solidFill>
                  <a:srgbClr val="C00000"/>
                </a:solidFill>
              </a:rPr>
              <a:t>APPEAR</a:t>
            </a:r>
            <a:r>
              <a:rPr lang="en-US" b="1" dirty="0" smtClean="0"/>
              <a:t> the moon really</a:t>
            </a:r>
            <a:br>
              <a:rPr lang="en-US" b="1" dirty="0" smtClean="0"/>
            </a:br>
            <a:r>
              <a:rPr lang="en-US" b="1" dirty="0" smtClean="0"/>
              <a:t>was in charge of the festal month.  </a:t>
            </a:r>
            <a:br>
              <a:rPr lang="en-US" b="1" dirty="0" smtClean="0"/>
            </a:br>
            <a:r>
              <a:rPr lang="en-US" b="1" dirty="0" smtClean="0"/>
              <a:t>The pagans had been practicing this</a:t>
            </a:r>
            <a:br>
              <a:rPr lang="en-US" b="1" dirty="0" smtClean="0"/>
            </a:br>
            <a:r>
              <a:rPr lang="en-US" b="1" dirty="0" smtClean="0"/>
              <a:t>for a long time, with Yahuah’s </a:t>
            </a:r>
            <a:br>
              <a:rPr lang="en-US" b="1" dirty="0" smtClean="0"/>
            </a:br>
            <a:r>
              <a:rPr lang="en-US" b="1" dirty="0" smtClean="0"/>
              <a:t>people eagerly following in apostasy!</a:t>
            </a:r>
            <a:endParaRPr lang="en-US" b="1" dirty="0"/>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60</a:t>
            </a:fld>
            <a:endParaRPr lang="en-US" sz="1800" dirty="0"/>
          </a:p>
        </p:txBody>
      </p:sp>
      <p:sp>
        <p:nvSpPr>
          <p:cNvPr id="2" name="Title 1"/>
          <p:cNvSpPr>
            <a:spLocks noGrp="1"/>
          </p:cNvSpPr>
          <p:nvPr>
            <p:ph type="title"/>
          </p:nvPr>
        </p:nvSpPr>
        <p:spPr>
          <a:xfrm>
            <a:off x="457200" y="338328"/>
            <a:ext cx="8229600" cy="11856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Hezekiah’s BEST Decision</a:t>
            </a:r>
            <a:endParaRPr lang="en-US" sz="5400" b="1" spc="150" dirty="0">
              <a:ln w="11430"/>
              <a:solidFill>
                <a:srgbClr val="F8F8F8"/>
              </a:solidFill>
              <a:effectLst>
                <a:outerShdw blurRad="25400" algn="tl" rotWithShape="0">
                  <a:srgbClr val="000000">
                    <a:alpha val="43000"/>
                  </a:srgbClr>
                </a:outerShdw>
              </a:effectLst>
            </a:endParaRPr>
          </a:p>
        </p:txBody>
      </p:sp>
      <p:pic>
        <p:nvPicPr>
          <p:cNvPr id="3074" name="Picture 2" descr="C:\Users\Rae\Desktop\moon worship 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0225" y="3939250"/>
            <a:ext cx="3327400" cy="22127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020925" y="62484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19-27</a:t>
            </a:r>
            <a:endParaRPr lang="en-US" sz="1600" b="1" cap="none" spc="0" dirty="0">
              <a:ln w="1905"/>
              <a:solidFill>
                <a:srgbClr val="6600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3382218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750"/>
                                        <p:tgtEl>
                                          <p:spTgt spid="3">
                                            <p:txEl>
                                              <p:pRg st="2" end="2"/>
                                            </p:txEl>
                                          </p:spTgt>
                                        </p:tgtEl>
                                      </p:cBhvr>
                                    </p:animEffect>
                                  </p:childTnLst>
                                </p:cTn>
                              </p:par>
                            </p:childTnLst>
                          </p:cTn>
                        </p:par>
                        <p:par>
                          <p:cTn id="8" fill="hold">
                            <p:stCondLst>
                              <p:cond delay="1750"/>
                            </p:stCondLst>
                            <p:childTnLst>
                              <p:par>
                                <p:cTn id="9" presetID="6" presetClass="entr" presetSubtype="32"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out)">
                                      <p:cBhvr>
                                        <p:cTn id="1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839200" cy="4267200"/>
          </a:xfrm>
          <a:solidFill>
            <a:schemeClr val="bg1"/>
          </a:solidFill>
        </p:spPr>
        <p:txBody>
          <a:bodyPr>
            <a:normAutofit fontScale="92500" lnSpcReduction="20000"/>
            <a:scene3d>
              <a:camera prst="orthographicFront"/>
              <a:lightRig rig="threePt" dir="t"/>
            </a:scene3d>
            <a:sp3d extrusionH="57150">
              <a:bevelT h="25400" prst="softRound"/>
            </a:sp3d>
          </a:bodyPr>
          <a:lstStyle/>
          <a:p>
            <a:pPr marL="0" indent="3175">
              <a:buNone/>
            </a:pPr>
            <a:r>
              <a:rPr lang="en-US" sz="3000" dirty="0" smtClean="0"/>
              <a:t>As Beth was studying, she mentioned the proposed calendar to her friend John who reminded her that Yahusha was on the same calendar as the Jews.  </a:t>
            </a:r>
            <a:r>
              <a:rPr lang="en-US" dirty="0" smtClean="0"/>
              <a:t/>
            </a:r>
            <a:br>
              <a:rPr lang="en-US" dirty="0" smtClean="0"/>
            </a:br>
            <a:endParaRPr lang="en-US" sz="1300" dirty="0" smtClean="0"/>
          </a:p>
          <a:p>
            <a:pPr marL="0" indent="3175">
              <a:buNone/>
            </a:pPr>
            <a:r>
              <a:rPr lang="en-US" sz="3900" dirty="0" smtClean="0">
                <a:ln>
                  <a:solidFill>
                    <a:srgbClr val="002060"/>
                  </a:solidFill>
                </a:ln>
                <a:solidFill>
                  <a:srgbClr val="FFC000"/>
                </a:solidFill>
                <a:latin typeface="Ravie" pitchFamily="82" charset="0"/>
              </a:rPr>
              <a:t>Ugh!</a:t>
            </a:r>
            <a:r>
              <a:rPr lang="en-US" sz="3500" dirty="0" smtClean="0">
                <a:ln>
                  <a:solidFill>
                    <a:srgbClr val="002060"/>
                  </a:solidFill>
                </a:ln>
                <a:solidFill>
                  <a:srgbClr val="FFC000"/>
                </a:solidFill>
                <a:latin typeface="Ravie" pitchFamily="82" charset="0"/>
              </a:rPr>
              <a:t>  </a:t>
            </a:r>
            <a:r>
              <a:rPr lang="en-US" dirty="0" smtClean="0"/>
              <a:t>At first it seemed he was right… </a:t>
            </a:r>
          </a:p>
          <a:p>
            <a:pPr marL="0" indent="3175">
              <a:buNone/>
            </a:pPr>
            <a:r>
              <a:rPr lang="en-US" sz="1300" dirty="0" smtClean="0"/>
              <a:t> </a:t>
            </a:r>
          </a:p>
          <a:p>
            <a:pPr marL="0" indent="3175">
              <a:buNone/>
            </a:pPr>
            <a:r>
              <a:rPr lang="en-US" sz="3900" b="1" dirty="0" smtClean="0">
                <a:solidFill>
                  <a:srgbClr val="FF0000"/>
                </a:solidFill>
              </a:rPr>
              <a:t>Fact?!  </a:t>
            </a:r>
            <a:r>
              <a:rPr lang="en-US" sz="3000" dirty="0" smtClean="0"/>
              <a:t>Yahusha had to have died on Yahuah’s Feast Days to fulfill His prophecy.  Didn’t the Jews have to be on the same Feast days to see how He fulfilled them?  </a:t>
            </a:r>
          </a:p>
          <a:p>
            <a:pPr marL="0" indent="3175">
              <a:buNone/>
            </a:pPr>
            <a:endParaRPr lang="en-US" sz="1500" dirty="0" smtClean="0"/>
          </a:p>
          <a:p>
            <a:pPr marL="0" indent="3175" algn="ctr">
              <a:buNone/>
            </a:pPr>
            <a:r>
              <a:rPr lang="en-US" sz="3000" b="1" dirty="0" smtClean="0">
                <a:solidFill>
                  <a:srgbClr val="FF0000"/>
                </a:solidFill>
                <a:latin typeface="Ravie" pitchFamily="82" charset="0"/>
              </a:rPr>
              <a:t>Thus, the same calendar…right?</a:t>
            </a:r>
          </a:p>
          <a:p>
            <a:pPr>
              <a:buNone/>
            </a:pP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61</a:t>
            </a:fld>
            <a:endParaRPr lang="en-US" sz="1800" dirty="0"/>
          </a:p>
        </p:txBody>
      </p:sp>
      <p:sp>
        <p:nvSpPr>
          <p:cNvPr id="2" name="Title 1"/>
          <p:cNvSpPr>
            <a:spLocks noGrp="1"/>
          </p:cNvSpPr>
          <p:nvPr>
            <p:ph type="title"/>
          </p:nvPr>
        </p:nvSpPr>
        <p:spPr>
          <a:xfrm>
            <a:off x="304800" y="338328"/>
            <a:ext cx="8534400" cy="1252728"/>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Question #3:  </a:t>
            </a:r>
            <a:br>
              <a:rPr lang="en-US" sz="4800"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Yahusha’s Calendar </a:t>
            </a:r>
            <a:r>
              <a:rPr lang="en-US" b="1" spc="150" dirty="0" err="1" smtClean="0">
                <a:ln w="11430"/>
                <a:solidFill>
                  <a:srgbClr val="F8F8F8"/>
                </a:solidFill>
                <a:effectLst>
                  <a:outerShdw blurRad="25400" algn="tl" rotWithShape="0">
                    <a:srgbClr val="000000">
                      <a:alpha val="43000"/>
                    </a:srgbClr>
                  </a:outerShdw>
                </a:effectLst>
              </a:rPr>
              <a:t>vs</a:t>
            </a:r>
            <a:r>
              <a:rPr lang="en-US" b="1" spc="150" dirty="0" smtClean="0">
                <a:ln w="11430"/>
                <a:solidFill>
                  <a:srgbClr val="F8F8F8"/>
                </a:solidFill>
                <a:effectLst>
                  <a:outerShdw blurRad="25400" algn="tl" rotWithShape="0">
                    <a:srgbClr val="000000">
                      <a:alpha val="43000"/>
                    </a:srgbClr>
                  </a:outerShdw>
                </a:effectLst>
              </a:rPr>
              <a:t> the Jews’</a:t>
            </a:r>
            <a:endParaRPr lang="en-US" sz="48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486400" y="6095999"/>
            <a:ext cx="266700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CC #14  Yahusha’s Contempt of the Lunar Based Calendar</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4800600"/>
          </a:xfrm>
          <a:solidFill>
            <a:schemeClr val="bg1"/>
          </a:solidFill>
        </p:spPr>
        <p:txBody>
          <a:bodyPr>
            <a:normAutofit fontScale="92500"/>
            <a:scene3d>
              <a:camera prst="orthographicFront"/>
              <a:lightRig rig="threePt" dir="t"/>
            </a:scene3d>
            <a:sp3d extrusionH="57150">
              <a:bevelT h="25400" prst="softRound"/>
            </a:sp3d>
          </a:bodyPr>
          <a:lstStyle/>
          <a:p>
            <a:pPr marL="301943" lvl="1" indent="3175">
              <a:buNone/>
            </a:pPr>
            <a:r>
              <a:rPr lang="en-US" sz="2400" dirty="0" smtClean="0"/>
              <a:t>She decided it was time to start over with this study since obviously </a:t>
            </a:r>
            <a:br>
              <a:rPr lang="en-US" sz="2400" dirty="0" smtClean="0"/>
            </a:br>
            <a:r>
              <a:rPr lang="en-US" sz="2400" dirty="0" smtClean="0"/>
              <a:t>the calendar didn’t change until after Yahusha …</a:t>
            </a:r>
          </a:p>
          <a:p>
            <a:pPr marL="0" indent="3175" algn="ctr">
              <a:buNone/>
            </a:pPr>
            <a:r>
              <a:rPr lang="en-US" sz="4000" b="1" dirty="0" smtClean="0">
                <a:ln>
                  <a:solidFill>
                    <a:srgbClr val="002060"/>
                  </a:solidFill>
                </a:ln>
                <a:solidFill>
                  <a:srgbClr val="FFC000"/>
                </a:solidFill>
                <a:latin typeface="Ravie" pitchFamily="82" charset="0"/>
              </a:rPr>
              <a:t>Or did it?</a:t>
            </a:r>
          </a:p>
          <a:p>
            <a:pPr marL="0" indent="3175">
              <a:buNone/>
            </a:pPr>
            <a:r>
              <a:rPr lang="en-US" sz="700" dirty="0" smtClean="0"/>
              <a:t> </a:t>
            </a:r>
          </a:p>
          <a:p>
            <a:pPr marL="301943" lvl="1" indent="3175">
              <a:buNone/>
            </a:pPr>
            <a:r>
              <a:rPr lang="en-US" sz="2800" dirty="0" smtClean="0"/>
              <a:t>Right before bed that evening, a thought popped into </a:t>
            </a:r>
            <a:br>
              <a:rPr lang="en-US" sz="2800" dirty="0" smtClean="0"/>
            </a:br>
            <a:r>
              <a:rPr lang="en-US" sz="2800" dirty="0" smtClean="0"/>
              <a:t>her mind.  Yes, a very </a:t>
            </a:r>
            <a:r>
              <a:rPr lang="en-US" sz="2800" i="1" u="sng" dirty="0" smtClean="0"/>
              <a:t>CRAZY</a:t>
            </a:r>
            <a:r>
              <a:rPr lang="en-US" sz="2800" dirty="0" smtClean="0"/>
              <a:t> thought… </a:t>
            </a:r>
          </a:p>
          <a:p>
            <a:pPr marL="301943" lvl="1" indent="3175">
              <a:buNone/>
            </a:pPr>
            <a:endParaRPr lang="en-US" sz="1000" dirty="0" smtClean="0"/>
          </a:p>
          <a:p>
            <a:pPr marL="301943" lvl="1" indent="3175">
              <a:buNone/>
            </a:pPr>
            <a:r>
              <a:rPr lang="en-US" sz="2800" b="1" dirty="0" smtClean="0"/>
              <a:t>Could Yahusha possibly be on His own Covenant Calendar, but in the year He was crucified, His calendar and the Jews’ “moon calculated” calendar </a:t>
            </a:r>
            <a:r>
              <a:rPr lang="en-US" sz="2800" b="1" dirty="0" smtClean="0">
                <a:solidFill>
                  <a:srgbClr val="FF0000"/>
                </a:solidFill>
              </a:rPr>
              <a:t>somehow closely matched up???</a:t>
            </a:r>
            <a:endParaRPr lang="en-US" sz="2800" dirty="0" smtClean="0">
              <a:solidFill>
                <a:srgbClr val="FF0000"/>
              </a:solidFill>
            </a:endParaRPr>
          </a:p>
          <a:p>
            <a:pPr algn="ctr">
              <a:buNone/>
            </a:pPr>
            <a:endParaRPr lang="en-US" sz="700" dirty="0" smtClean="0"/>
          </a:p>
          <a:p>
            <a:pPr algn="ctr">
              <a:buNone/>
            </a:pPr>
            <a:r>
              <a:rPr lang="en-US" sz="4700" b="1" dirty="0" smtClean="0">
                <a:ln>
                  <a:solidFill>
                    <a:srgbClr val="002060"/>
                  </a:solidFill>
                </a:ln>
                <a:solidFill>
                  <a:srgbClr val="FF0000"/>
                </a:solidFill>
                <a:latin typeface="Ravie" pitchFamily="82" charset="0"/>
              </a:rPr>
              <a:t>                  No way…?!</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62</a:t>
            </a:fld>
            <a:endParaRPr lang="en-US" sz="1800" dirty="0"/>
          </a:p>
        </p:txBody>
      </p:sp>
      <p:sp>
        <p:nvSpPr>
          <p:cNvPr id="2" name="Title 1"/>
          <p:cNvSpPr>
            <a:spLocks noGrp="1"/>
          </p:cNvSpPr>
          <p:nvPr>
            <p:ph type="title"/>
          </p:nvPr>
        </p:nvSpPr>
        <p:spPr>
          <a:xfrm>
            <a:off x="457200" y="338328"/>
            <a:ext cx="8229600" cy="1033272"/>
          </a:xfrm>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Beth’s BREAK DOWN #2</a:t>
            </a:r>
            <a:endParaRPr lang="en-US" sz="54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457200" y="5860065"/>
            <a:ext cx="266700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CC #14  Yahusha’s Contempt of the Lunar Based Calendar</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86800" cy="3962400"/>
          </a:xfrm>
        </p:spPr>
        <p:txBody>
          <a:bodyPr>
            <a:normAutofit lnSpcReduction="10000"/>
          </a:bodyPr>
          <a:lstStyle/>
          <a:p>
            <a:pPr marL="0" indent="3175">
              <a:buNone/>
              <a:tabLst>
                <a:tab pos="111125" algn="l"/>
              </a:tabLst>
            </a:pPr>
            <a:r>
              <a:rPr lang="en-US" sz="2800" b="1" dirty="0" smtClean="0">
                <a:solidFill>
                  <a:srgbClr val="7030A0"/>
                </a:solidFill>
              </a:rPr>
              <a:t>“I got so excited, I could hardly sleep that night!  I began researching New Moon and Vernal Equinox dates from the years 25AD to 38AD.</a:t>
            </a:r>
            <a:r>
              <a:rPr lang="en-US" sz="2800" b="1" dirty="0" smtClean="0"/>
              <a:t>  From what I found, the years that the New Moon and Vernal Equinox were close to each other were 25AD, 30AD, 33AD, and 36AD.”  </a:t>
            </a:r>
          </a:p>
          <a:p>
            <a:pPr marL="0" indent="3175">
              <a:buNone/>
              <a:tabLst>
                <a:tab pos="111125" algn="l"/>
              </a:tabLst>
            </a:pPr>
            <a:r>
              <a:rPr lang="en-US" sz="900" dirty="0" smtClean="0"/>
              <a:t> </a:t>
            </a:r>
          </a:p>
          <a:p>
            <a:pPr marL="0" indent="3175">
              <a:buNone/>
              <a:tabLst>
                <a:tab pos="111125" algn="l"/>
              </a:tabLst>
            </a:pPr>
            <a:r>
              <a:rPr lang="en-US" sz="2800" dirty="0" smtClean="0"/>
              <a:t>“Yahusha’s calendar and the Jews’ calendar would have to be very close to each other for Yahusha’s death to be </a:t>
            </a:r>
            <a:r>
              <a:rPr lang="en-US" sz="2800" b="1" dirty="0" smtClean="0">
                <a:ln>
                  <a:solidFill>
                    <a:srgbClr val="002060"/>
                  </a:solidFill>
                </a:ln>
                <a:solidFill>
                  <a:srgbClr val="00B050"/>
                </a:solidFill>
              </a:rPr>
              <a:t>a sign to the Jews </a:t>
            </a:r>
            <a:r>
              <a:rPr lang="en-US" sz="2800" dirty="0" smtClean="0">
                <a:ln>
                  <a:solidFill>
                    <a:srgbClr val="002060"/>
                  </a:solidFill>
                </a:ln>
                <a:solidFill>
                  <a:srgbClr val="00B050"/>
                </a:solidFill>
              </a:rPr>
              <a:t>and </a:t>
            </a:r>
            <a:r>
              <a:rPr lang="en-US" sz="2800" b="1" dirty="0" smtClean="0">
                <a:ln>
                  <a:solidFill>
                    <a:srgbClr val="002060"/>
                  </a:solidFill>
                </a:ln>
                <a:solidFill>
                  <a:srgbClr val="00B050"/>
                </a:solidFill>
              </a:rPr>
              <a:t>prophetically fulfill Yahuah’s FEASTS.</a:t>
            </a:r>
            <a:r>
              <a:rPr lang="en-US" sz="2800" dirty="0" smtClean="0"/>
              <a:t>”</a:t>
            </a:r>
            <a:endParaRPr lang="en-US" sz="2800" b="1" dirty="0" smtClean="0">
              <a:ln>
                <a:solidFill>
                  <a:srgbClr val="002060"/>
                </a:solidFill>
              </a:ln>
              <a:solidFill>
                <a:srgbClr val="00B050"/>
              </a:solidFill>
            </a:endParaRPr>
          </a:p>
          <a:p>
            <a:endParaRPr lang="en-US" dirty="0"/>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63</a:t>
            </a:fld>
            <a:endParaRPr lang="en-US" sz="1800" dirty="0"/>
          </a:p>
        </p:txBody>
      </p:sp>
      <p:sp>
        <p:nvSpPr>
          <p:cNvPr id="2" name="Title 1"/>
          <p:cNvSpPr>
            <a:spLocks noGrp="1"/>
          </p:cNvSpPr>
          <p:nvPr>
            <p:ph type="title"/>
          </p:nvPr>
        </p:nvSpPr>
        <p:spPr>
          <a:xfrm>
            <a:off x="457200" y="381000"/>
            <a:ext cx="8458200" cy="13380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So, now it is</a:t>
            </a:r>
            <a:br>
              <a:rPr lang="en-US" sz="5400" b="1" spc="150" dirty="0" smtClean="0">
                <a:ln w="11430"/>
                <a:solidFill>
                  <a:srgbClr val="F8F8F8"/>
                </a:solidFill>
                <a:effectLst>
                  <a:outerShdw blurRad="25400" algn="tl" rotWithShape="0">
                    <a:srgbClr val="000000">
                      <a:alpha val="43000"/>
                    </a:srgbClr>
                  </a:outerShdw>
                </a:effectLst>
              </a:rPr>
            </a:br>
            <a:r>
              <a:rPr lang="en-US" sz="5400" b="1" spc="150" dirty="0" smtClean="0">
                <a:ln w="11430"/>
                <a:solidFill>
                  <a:srgbClr val="F8F8F8"/>
                </a:solidFill>
                <a:effectLst>
                  <a:outerShdw blurRad="25400" algn="tl" rotWithShape="0">
                    <a:srgbClr val="000000">
                      <a:alpha val="43000"/>
                    </a:srgbClr>
                  </a:outerShdw>
                </a:effectLst>
              </a:rPr>
              <a:t>                “Time to Dig In”!</a:t>
            </a:r>
            <a:endParaRPr lang="en-US" sz="5400"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609600" y="1905000"/>
            <a:ext cx="2529840" cy="485140"/>
          </a:xfrm>
          <a:prstGeom prst="rect">
            <a:avLst/>
          </a:prstGeom>
          <a:solidFill>
            <a:srgbClr val="660033"/>
          </a:solidFill>
          <a:scene3d>
            <a:camera prst="orthographicFront"/>
            <a:lightRig rig="threePt" dir="t"/>
          </a:scene3d>
          <a:sp3d>
            <a:bevelT w="152400" h="50800" prst="softRound"/>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6350" algn="ctr">
              <a:buFont typeface="Symbol" pitchFamily="18" charset="2"/>
              <a:buNone/>
            </a:pPr>
            <a:r>
              <a:rPr lang="en-US" b="1" dirty="0" smtClean="0">
                <a:ln w="1905"/>
                <a:solidFill>
                  <a:schemeClr val="bg1"/>
                </a:solidFill>
                <a:effectLst>
                  <a:innerShdw blurRad="69850" dist="43180" dir="5400000">
                    <a:srgbClr val="000000">
                      <a:alpha val="65000"/>
                    </a:srgbClr>
                  </a:innerShdw>
                </a:effectLst>
              </a:rPr>
              <a:t>Beth continues:</a:t>
            </a:r>
            <a:endParaRPr lang="en-US" b="1" dirty="0">
              <a:ln w="1905"/>
              <a:solidFill>
                <a:schemeClr val="bg1"/>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949986"/>
          </a:xfrm>
        </p:spPr>
        <p:txBody>
          <a:bodyPr>
            <a:normAutofit lnSpcReduction="10000"/>
          </a:bodyPr>
          <a:lstStyle/>
          <a:p>
            <a:pPr marL="0" indent="3175">
              <a:buNone/>
            </a:pPr>
            <a:r>
              <a:rPr lang="en-US" sz="2800" b="1" dirty="0" smtClean="0"/>
              <a:t>Beth spent a good week trying to lay out </a:t>
            </a:r>
            <a:br>
              <a:rPr lang="en-US" sz="2800" b="1" dirty="0" smtClean="0"/>
            </a:br>
            <a:r>
              <a:rPr lang="en-US" sz="2800" b="1" dirty="0" smtClean="0"/>
              <a:t>the timeline for Yahusha’s crucifixion.  </a:t>
            </a:r>
            <a:br>
              <a:rPr lang="en-US" sz="2800" b="1" dirty="0" smtClean="0"/>
            </a:br>
            <a:r>
              <a:rPr lang="en-US" b="1" dirty="0" smtClean="0">
                <a:solidFill>
                  <a:srgbClr val="660033"/>
                </a:solidFill>
              </a:rPr>
              <a:t>(It’s a huge project that is not finished yet </a:t>
            </a:r>
            <a:br>
              <a:rPr lang="en-US" b="1" dirty="0" smtClean="0">
                <a:solidFill>
                  <a:srgbClr val="660033"/>
                </a:solidFill>
              </a:rPr>
            </a:br>
            <a:r>
              <a:rPr lang="en-US" b="1" dirty="0" smtClean="0">
                <a:solidFill>
                  <a:srgbClr val="660033"/>
                </a:solidFill>
              </a:rPr>
              <a:t>for both Beth &amp; Charlene!)  </a:t>
            </a:r>
            <a:endParaRPr lang="en-US" sz="3200" b="1" dirty="0" smtClean="0">
              <a:solidFill>
                <a:srgbClr val="660033"/>
              </a:solidFill>
            </a:endParaRPr>
          </a:p>
          <a:p>
            <a:pPr marL="0" indent="3175"/>
            <a:endParaRPr lang="en-US" sz="1200" b="1" dirty="0" smtClean="0"/>
          </a:p>
          <a:p>
            <a:pPr marL="0" indent="3175">
              <a:buNone/>
            </a:pPr>
            <a:r>
              <a:rPr lang="en-US" sz="2800" b="1" dirty="0" smtClean="0"/>
              <a:t>However, she did find something very interesting because of this study…</a:t>
            </a:r>
            <a:r>
              <a:rPr lang="en-US" sz="2800" b="1" dirty="0" smtClean="0">
                <a:ln>
                  <a:solidFill>
                    <a:srgbClr val="002060"/>
                  </a:solidFill>
                </a:ln>
                <a:solidFill>
                  <a:srgbClr val="00B050"/>
                </a:solidFill>
              </a:rPr>
              <a:t>Scriptural proof </a:t>
            </a:r>
            <a:r>
              <a:rPr lang="en-US" sz="2800" b="1" dirty="0" smtClean="0"/>
              <a:t>that Yahusha very likely was on a different calendar than the Jews’ “moon month” calendar!</a:t>
            </a:r>
          </a:p>
          <a:p>
            <a:pPr marL="0" indent="3175">
              <a:buNone/>
            </a:pPr>
            <a:r>
              <a:rPr lang="en-US" sz="2000" b="1" dirty="0" smtClean="0">
                <a:solidFill>
                  <a:srgbClr val="660033"/>
                </a:solidFill>
              </a:rPr>
              <a:t>(To be continued in Part 2.)</a:t>
            </a:r>
          </a:p>
          <a:p>
            <a:pPr>
              <a:buNone/>
            </a:pPr>
            <a:endParaRPr lang="en-US" sz="1800" dirty="0">
              <a:solidFill>
                <a:srgbClr val="660033"/>
              </a:solidFill>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64</a:t>
            </a:fld>
            <a:endParaRPr lang="en-US" sz="1800" dirty="0"/>
          </a:p>
        </p:txBody>
      </p:sp>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Another Bunny Trail?</a:t>
            </a:r>
            <a:endParaRPr lang="en-US" sz="54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715740" y="5358825"/>
            <a:ext cx="266700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CC #15  The Crucifixion According to John</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121" y="730313"/>
            <a:ext cx="7772400" cy="2743200"/>
          </a:xfrm>
        </p:spPr>
        <p:txBody>
          <a:bodyPr>
            <a:noAutofit/>
            <a:scene3d>
              <a:camera prst="orthographicFront"/>
              <a:lightRig rig="threePt" dir="t"/>
            </a:scene3d>
            <a:sp3d extrusionH="57150">
              <a:bevelT w="38100" h="38100"/>
            </a:sp3d>
          </a:bodyPr>
          <a:lstStyle/>
          <a:p>
            <a:r>
              <a:rPr lang="en-US" sz="6000" dirty="0" smtClean="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t>Discovering </a:t>
            </a:r>
            <a:br>
              <a:rPr lang="en-US" sz="6000" dirty="0" smtClean="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br>
            <a:r>
              <a:rPr lang="en-US" sz="6000" dirty="0" smtClean="0">
                <a:ln w="28575">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t>Yahuah’s</a:t>
            </a:r>
            <a:r>
              <a:rPr lang="en-US" sz="6000" dirty="0" smtClean="0">
                <a:ln w="28575">
                  <a:solidFill>
                    <a:srgbClr val="660033"/>
                  </a:solidFill>
                </a:ln>
                <a:solidFill>
                  <a:schemeClr val="accent5">
                    <a:lumMod val="20000"/>
                    <a:lumOff val="80000"/>
                  </a:schemeClr>
                </a:solid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t/>
            </a:r>
            <a:br>
              <a:rPr lang="en-US" sz="6000" dirty="0" smtClean="0">
                <a:ln w="28575">
                  <a:solidFill>
                    <a:srgbClr val="660033"/>
                  </a:solidFill>
                </a:ln>
                <a:solidFill>
                  <a:schemeClr val="accent5">
                    <a:lumMod val="20000"/>
                    <a:lumOff val="80000"/>
                  </a:schemeClr>
                </a:solid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br>
            <a:r>
              <a:rPr lang="en-US" sz="6000" dirty="0" smtClean="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rPr>
              <a:t>Covenant Calendar</a:t>
            </a:r>
            <a:endParaRPr lang="en-US" sz="6000" dirty="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Cooper Black" pitchFamily="18" charset="0"/>
              <a:cs typeface="Aharoni" pitchFamily="2" charset="-79"/>
            </a:endParaRPr>
          </a:p>
        </p:txBody>
      </p:sp>
      <p:pic>
        <p:nvPicPr>
          <p:cNvPr id="1026" name="Picture 2" descr="C:\Users\Rae\Desktop\Kelowna PO\crocus 6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202945"/>
            <a:ext cx="3048000" cy="22882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581400" y="3758206"/>
            <a:ext cx="4931121" cy="1588129"/>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ln w="28575">
                  <a:solidFill>
                    <a:srgbClr val="00206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Segoe Print" pitchFamily="2" charset="0"/>
                <a:cs typeface="Aharoni" pitchFamily="2" charset="-79"/>
              </a:rPr>
              <a:t>Part 2</a:t>
            </a:r>
            <a:endParaRPr lang="en-US" sz="6000" b="1" dirty="0">
              <a:ln w="28575">
                <a:solidFill>
                  <a:srgbClr val="660033"/>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reflection blurRad="6350" stA="55000" endA="300" endPos="45500" dir="5400000" sy="-100000" algn="bl" rotWithShape="0"/>
              </a:effectLst>
              <a:latin typeface="Segoe Print" pitchFamily="2" charset="0"/>
              <a:cs typeface="Aharoni" pitchFamily="2" charset="-79"/>
            </a:endParaRPr>
          </a:p>
        </p:txBody>
      </p:sp>
    </p:spTree>
    <p:extLst>
      <p:ext uri="{BB962C8B-B14F-4D97-AF65-F5344CB8AC3E}">
        <p14:creationId xmlns:p14="http://schemas.microsoft.com/office/powerpoint/2010/main" val="4103496350"/>
      </p:ext>
    </p:extLst>
  </p:cSld>
  <p:clrMapOvr>
    <a:masterClrMapping/>
  </p:clrMapOvr>
  <p:transition spd="slow">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1295400"/>
            <a:ext cx="8778240" cy="5562600"/>
          </a:xfrm>
          <a:solidFill>
            <a:schemeClr val="bg1"/>
          </a:solidFill>
        </p:spPr>
        <p:txBody>
          <a:bodyPr>
            <a:normAutofit fontScale="92500"/>
          </a:bodyPr>
          <a:lstStyle/>
          <a:p>
            <a:pPr marL="0" indent="3175" fontAlgn="t">
              <a:buNone/>
            </a:pPr>
            <a:r>
              <a:rPr lang="en-US" b="1" dirty="0" smtClean="0">
                <a:solidFill>
                  <a:srgbClr val="660033"/>
                </a:solidFill>
              </a:rPr>
              <a:t>Have you ever noticed the term “Feast of the Jews” in the book of John?  </a:t>
            </a:r>
            <a:r>
              <a:rPr lang="en-US" dirty="0" smtClean="0"/>
              <a:t>Beth argued with a Pastor about whether the Feasts were “Jewish” or not.  He pointed out this terminology.  But of course, </a:t>
            </a:r>
            <a:br>
              <a:rPr lang="en-US" dirty="0" smtClean="0"/>
            </a:br>
            <a:r>
              <a:rPr lang="en-US" dirty="0" smtClean="0"/>
              <a:t>Beth argued that the translators were throwing in their biases against the Jews.  </a:t>
            </a:r>
          </a:p>
          <a:p>
            <a:pPr marL="0" indent="3175" fontAlgn="t">
              <a:buNone/>
            </a:pPr>
            <a:endParaRPr lang="en-US" sz="400" dirty="0" smtClean="0"/>
          </a:p>
          <a:p>
            <a:pPr marL="0" indent="3175" fontAlgn="t">
              <a:buNone/>
            </a:pPr>
            <a:r>
              <a:rPr lang="en-US" dirty="0" smtClean="0"/>
              <a:t>Now, just 5 years later she is taking a second look at this terminology.  </a:t>
            </a:r>
            <a:br>
              <a:rPr lang="en-US" dirty="0" smtClean="0"/>
            </a:br>
            <a:r>
              <a:rPr lang="en-US" dirty="0" smtClean="0"/>
              <a:t>It’s used 4 times in the Book of John.  </a:t>
            </a:r>
          </a:p>
          <a:p>
            <a:pPr fontAlgn="t">
              <a:buNone/>
            </a:pPr>
            <a:r>
              <a:rPr lang="en-US" sz="300" dirty="0" smtClean="0"/>
              <a:t> </a:t>
            </a:r>
          </a:p>
          <a:p>
            <a:pPr marL="688975" lvl="0"/>
            <a:r>
              <a:rPr lang="en-US" b="1" i="1" dirty="0" smtClean="0">
                <a:solidFill>
                  <a:srgbClr val="005392"/>
                </a:solidFill>
              </a:rPr>
              <a:t>John 2:13  </a:t>
            </a:r>
            <a:r>
              <a:rPr lang="en-US" i="1" dirty="0" smtClean="0">
                <a:solidFill>
                  <a:srgbClr val="005392"/>
                </a:solidFill>
              </a:rPr>
              <a:t>The </a:t>
            </a:r>
            <a:r>
              <a:rPr lang="en-US" b="1" i="1" dirty="0" smtClean="0">
                <a:ln>
                  <a:solidFill>
                    <a:srgbClr val="002060"/>
                  </a:solidFill>
                </a:ln>
                <a:solidFill>
                  <a:srgbClr val="00B050"/>
                </a:solidFill>
              </a:rPr>
              <a:t>Passover of the Jews </a:t>
            </a:r>
            <a:r>
              <a:rPr lang="en-US" i="1" dirty="0" smtClean="0">
                <a:solidFill>
                  <a:srgbClr val="005392"/>
                </a:solidFill>
              </a:rPr>
              <a:t>was at hand… </a:t>
            </a:r>
            <a:endParaRPr lang="en-US" dirty="0" smtClean="0">
              <a:solidFill>
                <a:srgbClr val="005392"/>
              </a:solidFill>
            </a:endParaRPr>
          </a:p>
          <a:p>
            <a:pPr marL="688975" lvl="0"/>
            <a:r>
              <a:rPr lang="en-US" b="1" i="1" dirty="0" smtClean="0">
                <a:solidFill>
                  <a:srgbClr val="005392"/>
                </a:solidFill>
              </a:rPr>
              <a:t>John 5:1  </a:t>
            </a:r>
            <a:r>
              <a:rPr lang="en-US" i="1" dirty="0" smtClean="0">
                <a:solidFill>
                  <a:srgbClr val="005392"/>
                </a:solidFill>
              </a:rPr>
              <a:t>After this there was a </a:t>
            </a:r>
            <a:r>
              <a:rPr lang="en-US" b="1" i="1" dirty="0" smtClean="0">
                <a:ln>
                  <a:solidFill>
                    <a:srgbClr val="002060"/>
                  </a:solidFill>
                </a:ln>
                <a:solidFill>
                  <a:srgbClr val="00B050"/>
                </a:solidFill>
              </a:rPr>
              <a:t>feast of the Jews </a:t>
            </a:r>
            <a:r>
              <a:rPr lang="en-US" i="1" dirty="0" smtClean="0">
                <a:ln>
                  <a:solidFill>
                    <a:srgbClr val="002060"/>
                  </a:solidFill>
                </a:ln>
                <a:solidFill>
                  <a:srgbClr val="00B050"/>
                </a:solidFill>
              </a:rPr>
              <a:t>…</a:t>
            </a:r>
            <a:endParaRPr lang="en-US" dirty="0" smtClean="0">
              <a:ln>
                <a:solidFill>
                  <a:srgbClr val="002060"/>
                </a:solidFill>
              </a:ln>
              <a:solidFill>
                <a:srgbClr val="00B050"/>
              </a:solidFill>
            </a:endParaRPr>
          </a:p>
          <a:p>
            <a:pPr marL="688975" lvl="0"/>
            <a:r>
              <a:rPr lang="en-US" sz="1800" b="1" i="1" dirty="0" smtClean="0">
                <a:solidFill>
                  <a:srgbClr val="C00000"/>
                </a:solidFill>
              </a:rPr>
              <a:t>J</a:t>
            </a:r>
            <a:r>
              <a:rPr lang="en-US" sz="1800" b="1" i="1" strike="sngStrike" dirty="0" smtClean="0">
                <a:solidFill>
                  <a:srgbClr val="C00000"/>
                </a:solidFill>
              </a:rPr>
              <a:t>ohn 6:4  </a:t>
            </a:r>
            <a:r>
              <a:rPr lang="en-US" sz="1800" i="1" strike="sngStrike" dirty="0" smtClean="0">
                <a:solidFill>
                  <a:srgbClr val="C00000"/>
                </a:solidFill>
              </a:rPr>
              <a:t>Now the Passover, the </a:t>
            </a:r>
            <a:r>
              <a:rPr lang="en-US" sz="1800" b="1" i="1" strike="sngStrike" dirty="0" smtClean="0">
                <a:ln>
                  <a:solidFill>
                    <a:srgbClr val="002060"/>
                  </a:solidFill>
                </a:ln>
                <a:solidFill>
                  <a:srgbClr val="C00000"/>
                </a:solidFill>
              </a:rPr>
              <a:t>feast of the Jews</a:t>
            </a:r>
            <a:r>
              <a:rPr lang="en-US" sz="1800" i="1" strike="sngStrike" dirty="0" smtClean="0">
                <a:ln>
                  <a:solidFill>
                    <a:srgbClr val="002060"/>
                  </a:solidFill>
                </a:ln>
                <a:solidFill>
                  <a:srgbClr val="C00000"/>
                </a:solidFill>
              </a:rPr>
              <a:t>,</a:t>
            </a:r>
            <a:r>
              <a:rPr lang="en-US" sz="1800" i="1" strike="sngStrike" dirty="0" smtClean="0">
                <a:solidFill>
                  <a:srgbClr val="C00000"/>
                </a:solidFill>
              </a:rPr>
              <a:t> was at hand. </a:t>
            </a:r>
            <a:r>
              <a:rPr lang="en-US" sz="1800" i="1" dirty="0" smtClean="0">
                <a:solidFill>
                  <a:srgbClr val="C00000"/>
                </a:solidFill>
              </a:rPr>
              <a:t>  </a:t>
            </a:r>
            <a:r>
              <a:rPr lang="en-US" i="1" dirty="0" smtClean="0">
                <a:solidFill>
                  <a:schemeClr val="tx1"/>
                </a:solidFill>
              </a:rPr>
              <a:t>(Invalid entry.)</a:t>
            </a:r>
            <a:endParaRPr lang="en-US" sz="1800" strike="sngStrike" dirty="0" smtClean="0">
              <a:solidFill>
                <a:srgbClr val="C00000"/>
              </a:solidFill>
            </a:endParaRPr>
          </a:p>
          <a:p>
            <a:pPr marL="688975" lvl="0"/>
            <a:r>
              <a:rPr lang="en-US" b="1" i="1" dirty="0" smtClean="0">
                <a:solidFill>
                  <a:srgbClr val="005392"/>
                </a:solidFill>
              </a:rPr>
              <a:t>John 7:2  </a:t>
            </a:r>
            <a:r>
              <a:rPr lang="en-US" i="1" dirty="0" smtClean="0">
                <a:solidFill>
                  <a:srgbClr val="005392"/>
                </a:solidFill>
              </a:rPr>
              <a:t>Now the </a:t>
            </a:r>
            <a:r>
              <a:rPr lang="en-US" b="1" i="1" dirty="0" smtClean="0">
                <a:ln>
                  <a:solidFill>
                    <a:srgbClr val="002060"/>
                  </a:solidFill>
                </a:ln>
                <a:solidFill>
                  <a:srgbClr val="00B050"/>
                </a:solidFill>
              </a:rPr>
              <a:t>Jews' Feast of Booths</a:t>
            </a:r>
            <a:r>
              <a:rPr lang="en-US" i="1" dirty="0" smtClean="0">
                <a:ln>
                  <a:solidFill>
                    <a:srgbClr val="002060"/>
                  </a:solidFill>
                </a:ln>
                <a:solidFill>
                  <a:srgbClr val="00B050"/>
                </a:solidFill>
              </a:rPr>
              <a:t> </a:t>
            </a:r>
            <a:r>
              <a:rPr lang="en-US" i="1" dirty="0" smtClean="0">
                <a:solidFill>
                  <a:srgbClr val="005392"/>
                </a:solidFill>
              </a:rPr>
              <a:t>was at hand. </a:t>
            </a:r>
            <a:endParaRPr lang="en-US" dirty="0" smtClean="0">
              <a:solidFill>
                <a:srgbClr val="005392"/>
              </a:solidFill>
            </a:endParaRPr>
          </a:p>
          <a:p>
            <a:pPr fontAlgn="t">
              <a:buNone/>
            </a:pPr>
            <a:endParaRPr lang="en-US" sz="300" dirty="0" smtClean="0"/>
          </a:p>
          <a:p>
            <a:pPr marL="0" indent="3175" fontAlgn="t">
              <a:buNone/>
            </a:pPr>
            <a:r>
              <a:rPr lang="en-US" dirty="0" smtClean="0"/>
              <a:t>Beth begins to realize that it was quite possible for the Jewish Feasts  </a:t>
            </a:r>
            <a:r>
              <a:rPr lang="en-US" sz="3000" b="1" dirty="0" smtClean="0">
                <a:ln>
                  <a:solidFill>
                    <a:srgbClr val="002060"/>
                  </a:solidFill>
                </a:ln>
                <a:solidFill>
                  <a:srgbClr val="00B050"/>
                </a:solidFill>
              </a:rPr>
              <a:t>NOT to be on the same calendar as Yahuah’s.</a:t>
            </a:r>
            <a:r>
              <a:rPr lang="en-US" dirty="0" smtClean="0"/>
              <a:t>  </a:t>
            </a:r>
            <a:br>
              <a:rPr lang="en-US" dirty="0" smtClean="0"/>
            </a:br>
            <a:r>
              <a:rPr lang="en-US" dirty="0" smtClean="0"/>
              <a:t>Let’s take a closer look at this concept.</a:t>
            </a:r>
            <a:endParaRPr lang="en-US" dirty="0"/>
          </a:p>
        </p:txBody>
      </p:sp>
      <p:sp>
        <p:nvSpPr>
          <p:cNvPr id="4" name="Slide Number Placeholder 3"/>
          <p:cNvSpPr>
            <a:spLocks noGrp="1"/>
          </p:cNvSpPr>
          <p:nvPr>
            <p:ph type="sldNum" sz="quarter" idx="12"/>
          </p:nvPr>
        </p:nvSpPr>
        <p:spPr>
          <a:xfrm>
            <a:off x="7961918" y="6492875"/>
            <a:ext cx="1161826" cy="365125"/>
          </a:xfrm>
        </p:spPr>
        <p:txBody>
          <a:bodyPr/>
          <a:lstStyle/>
          <a:p>
            <a:fld id="{2C483DBC-9F3F-4995-8876-E5EF69BB8F1F}" type="slidenum">
              <a:rPr lang="en-US" sz="1800" smtClean="0"/>
              <a:pPr/>
              <a:t>66</a:t>
            </a:fld>
            <a:endParaRPr lang="en-US" sz="1800" dirty="0"/>
          </a:p>
        </p:txBody>
      </p:sp>
      <p:sp>
        <p:nvSpPr>
          <p:cNvPr id="2" name="Title 1"/>
          <p:cNvSpPr>
            <a:spLocks noGrp="1"/>
          </p:cNvSpPr>
          <p:nvPr>
            <p:ph type="title"/>
          </p:nvPr>
        </p:nvSpPr>
        <p:spPr>
          <a:xfrm>
            <a:off x="457200" y="338328"/>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Proof of Yahusha’s Calendar</a:t>
            </a:r>
            <a:endParaRPr lang="en-US" sz="48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50" y="1447800"/>
            <a:ext cx="8839729" cy="5486400"/>
          </a:xfrm>
          <a:solidFill>
            <a:schemeClr val="bg1"/>
          </a:solidFill>
        </p:spPr>
        <p:txBody>
          <a:bodyPr>
            <a:normAutofit fontScale="92500" lnSpcReduction="10000"/>
          </a:bodyPr>
          <a:lstStyle/>
          <a:p>
            <a:pPr marL="0" indent="0">
              <a:buNone/>
            </a:pPr>
            <a:r>
              <a:rPr lang="en-US" b="1" i="1" dirty="0" smtClean="0">
                <a:solidFill>
                  <a:srgbClr val="660033"/>
                </a:solidFill>
              </a:rPr>
              <a:t>John 7:2-16  </a:t>
            </a:r>
            <a:r>
              <a:rPr lang="en-US" b="1" i="1" dirty="0" smtClean="0">
                <a:ln>
                  <a:solidFill>
                    <a:srgbClr val="002060"/>
                  </a:solidFill>
                </a:ln>
                <a:solidFill>
                  <a:srgbClr val="00B050"/>
                </a:solidFill>
              </a:rPr>
              <a:t>Now the Jews' Feast of Booths was at hand</a:t>
            </a:r>
            <a:r>
              <a:rPr lang="en-US" i="1" dirty="0" smtClean="0">
                <a:ln>
                  <a:solidFill>
                    <a:srgbClr val="002060"/>
                  </a:solidFill>
                </a:ln>
                <a:solidFill>
                  <a:srgbClr val="00B050"/>
                </a:solidFill>
              </a:rPr>
              <a:t>.  </a:t>
            </a:r>
            <a:r>
              <a:rPr lang="en-US" i="1" baseline="30000" dirty="0" smtClean="0">
                <a:solidFill>
                  <a:srgbClr val="005392"/>
                </a:solidFill>
              </a:rPr>
              <a:t>3 </a:t>
            </a:r>
            <a:r>
              <a:rPr lang="en-US" i="1" dirty="0" smtClean="0">
                <a:solidFill>
                  <a:srgbClr val="005392"/>
                </a:solidFill>
              </a:rPr>
              <a:t>So his brothers said to him, “Leave here and go to Judea, that your disciples also may see the works you are doing… </a:t>
            </a:r>
            <a:r>
              <a:rPr lang="en-US" i="1" baseline="30000" dirty="0" smtClean="0">
                <a:solidFill>
                  <a:srgbClr val="005392"/>
                </a:solidFill>
              </a:rPr>
              <a:t>6 </a:t>
            </a:r>
            <a:r>
              <a:rPr lang="en-US" i="1" dirty="0" smtClean="0">
                <a:solidFill>
                  <a:srgbClr val="005392"/>
                </a:solidFill>
              </a:rPr>
              <a:t>Yahusha said to them, “</a:t>
            </a:r>
            <a:r>
              <a:rPr lang="en-US" b="1" i="1" dirty="0" smtClean="0">
                <a:ln>
                  <a:solidFill>
                    <a:srgbClr val="002060"/>
                  </a:solidFill>
                </a:ln>
                <a:solidFill>
                  <a:srgbClr val="00B050"/>
                </a:solidFill>
              </a:rPr>
              <a:t>My time has not yet come</a:t>
            </a:r>
            <a:r>
              <a:rPr lang="en-US" i="1" dirty="0" smtClean="0">
                <a:ln>
                  <a:solidFill>
                    <a:srgbClr val="002060"/>
                  </a:solidFill>
                </a:ln>
                <a:solidFill>
                  <a:srgbClr val="00B050"/>
                </a:solidFill>
              </a:rPr>
              <a:t>,</a:t>
            </a:r>
            <a:r>
              <a:rPr lang="en-US" i="1" dirty="0" smtClean="0">
                <a:solidFill>
                  <a:srgbClr val="005392"/>
                </a:solidFill>
              </a:rPr>
              <a:t> but your time is always here.  </a:t>
            </a:r>
            <a:r>
              <a:rPr lang="en-US" i="1" baseline="30000" dirty="0" smtClean="0">
                <a:solidFill>
                  <a:srgbClr val="005392"/>
                </a:solidFill>
              </a:rPr>
              <a:t>7 </a:t>
            </a:r>
            <a:r>
              <a:rPr lang="en-US" b="1" i="1" dirty="0" smtClean="0">
                <a:ln>
                  <a:solidFill>
                    <a:srgbClr val="002060"/>
                  </a:solidFill>
                </a:ln>
                <a:solidFill>
                  <a:srgbClr val="00B050"/>
                </a:solidFill>
              </a:rPr>
              <a:t>The world cannot hate you, but it hates me because I testify about it that its works are evil</a:t>
            </a:r>
            <a:r>
              <a:rPr lang="en-US" i="1" dirty="0" smtClean="0">
                <a:ln>
                  <a:solidFill>
                    <a:srgbClr val="002060"/>
                  </a:solidFill>
                </a:ln>
                <a:solidFill>
                  <a:srgbClr val="00B050"/>
                </a:solidFill>
              </a:rPr>
              <a:t>. </a:t>
            </a:r>
            <a:r>
              <a:rPr lang="en-US" i="1" baseline="30000" dirty="0" smtClean="0">
                <a:ln>
                  <a:solidFill>
                    <a:srgbClr val="002060"/>
                  </a:solidFill>
                </a:ln>
                <a:solidFill>
                  <a:srgbClr val="00B050"/>
                </a:solidFill>
              </a:rPr>
              <a:t>8 </a:t>
            </a:r>
            <a:r>
              <a:rPr lang="en-US" b="1" i="1" dirty="0" smtClean="0">
                <a:ln>
                  <a:solidFill>
                    <a:srgbClr val="002060"/>
                  </a:solidFill>
                </a:ln>
                <a:solidFill>
                  <a:srgbClr val="00B050"/>
                </a:solidFill>
              </a:rPr>
              <a:t>You go up to the feast. I am not going up to this feast, for my time has not yet fully come</a:t>
            </a:r>
            <a:r>
              <a:rPr lang="en-US" i="1" dirty="0" smtClean="0">
                <a:ln>
                  <a:solidFill>
                    <a:srgbClr val="002060"/>
                  </a:solidFill>
                </a:ln>
                <a:solidFill>
                  <a:srgbClr val="00B050"/>
                </a:solidFill>
              </a:rPr>
              <a:t>.</a:t>
            </a:r>
            <a:r>
              <a:rPr lang="en-US" i="1" dirty="0" smtClean="0">
                <a:solidFill>
                  <a:srgbClr val="005392"/>
                </a:solidFill>
              </a:rPr>
              <a:t>” </a:t>
            </a:r>
            <a:r>
              <a:rPr lang="en-US" i="1" baseline="30000" dirty="0" smtClean="0">
                <a:solidFill>
                  <a:srgbClr val="005392"/>
                </a:solidFill>
              </a:rPr>
              <a:t>9 </a:t>
            </a:r>
            <a:r>
              <a:rPr lang="en-US" i="1" dirty="0" smtClean="0">
                <a:solidFill>
                  <a:srgbClr val="005392"/>
                </a:solidFill>
              </a:rPr>
              <a:t>After saying this, </a:t>
            </a:r>
            <a:r>
              <a:rPr lang="en-US" b="1" i="1" dirty="0" smtClean="0">
                <a:ln>
                  <a:solidFill>
                    <a:srgbClr val="002060"/>
                  </a:solidFill>
                </a:ln>
                <a:solidFill>
                  <a:srgbClr val="00B050"/>
                </a:solidFill>
              </a:rPr>
              <a:t>he remained in Galilee</a:t>
            </a:r>
            <a:r>
              <a:rPr lang="en-US" i="1" dirty="0" smtClean="0">
                <a:ln>
                  <a:solidFill>
                    <a:srgbClr val="002060"/>
                  </a:solidFill>
                </a:ln>
                <a:solidFill>
                  <a:srgbClr val="00B050"/>
                </a:solidFill>
              </a:rPr>
              <a:t>.</a:t>
            </a:r>
            <a:endParaRPr lang="en-US" dirty="0" smtClean="0">
              <a:ln>
                <a:solidFill>
                  <a:srgbClr val="002060"/>
                </a:solidFill>
              </a:ln>
              <a:solidFill>
                <a:srgbClr val="00B050"/>
              </a:solidFill>
            </a:endParaRPr>
          </a:p>
          <a:p>
            <a:pPr>
              <a:buNone/>
            </a:pPr>
            <a:endParaRPr lang="en-US" sz="1100" dirty="0" smtClean="0"/>
          </a:p>
          <a:p>
            <a:pPr lvl="0"/>
            <a:r>
              <a:rPr lang="en-US" dirty="0" smtClean="0"/>
              <a:t>The term “at hand” can mean “here” or “very close.”  </a:t>
            </a:r>
            <a:br>
              <a:rPr lang="en-US" dirty="0" smtClean="0"/>
            </a:br>
            <a:r>
              <a:rPr lang="en-US" dirty="0" smtClean="0"/>
              <a:t>But we see that Yahusha stayed in Galilee.  For how long, we do not know. </a:t>
            </a:r>
            <a:r>
              <a:rPr lang="en-US" dirty="0"/>
              <a:t> </a:t>
            </a:r>
            <a:r>
              <a:rPr lang="en-US" dirty="0" smtClean="0"/>
              <a:t>It sounds as if it was longer than a few hours….</a:t>
            </a:r>
          </a:p>
          <a:p>
            <a:pPr lvl="0" fontAlgn="t"/>
            <a:r>
              <a:rPr lang="en-US" dirty="0" smtClean="0"/>
              <a:t>When Yahusha told His brothers “</a:t>
            </a:r>
            <a:r>
              <a:rPr lang="en-US" dirty="0" smtClean="0">
                <a:solidFill>
                  <a:srgbClr val="C00000"/>
                </a:solidFill>
              </a:rPr>
              <a:t>my time has not yet fully come…</a:t>
            </a:r>
            <a:r>
              <a:rPr lang="en-US" dirty="0" smtClean="0"/>
              <a:t>” </a:t>
            </a:r>
            <a:br>
              <a:rPr lang="en-US" dirty="0" smtClean="0"/>
            </a:br>
            <a:r>
              <a:rPr lang="en-US" dirty="0" smtClean="0"/>
              <a:t>is it possible He was alluding to an imposter calendar issue?</a:t>
            </a:r>
          </a:p>
          <a:p>
            <a:pPr lvl="0"/>
            <a:r>
              <a:rPr lang="en-US" dirty="0" smtClean="0"/>
              <a:t>Yahusha said “</a:t>
            </a:r>
            <a:r>
              <a:rPr lang="en-US" dirty="0" smtClean="0">
                <a:solidFill>
                  <a:srgbClr val="C00000"/>
                </a:solidFill>
              </a:rPr>
              <a:t>I testify of it </a:t>
            </a:r>
            <a:r>
              <a:rPr lang="en-US" dirty="0" smtClean="0"/>
              <a:t>(the world) </a:t>
            </a:r>
            <a:r>
              <a:rPr lang="en-US" dirty="0" smtClean="0">
                <a:solidFill>
                  <a:srgbClr val="C00000"/>
                </a:solidFill>
              </a:rPr>
              <a:t>that its works are evil.</a:t>
            </a:r>
            <a:r>
              <a:rPr lang="en-US" dirty="0" smtClean="0"/>
              <a:t>” </a:t>
            </a:r>
            <a:br>
              <a:rPr lang="en-US" dirty="0" smtClean="0"/>
            </a:br>
            <a:r>
              <a:rPr lang="en-US" b="1" u="sng" dirty="0" smtClean="0">
                <a:solidFill>
                  <a:srgbClr val="660033"/>
                </a:solidFill>
              </a:rPr>
              <a:t>How is sta</a:t>
            </a:r>
            <a:r>
              <a:rPr lang="en-US" b="1" dirty="0" smtClean="0">
                <a:solidFill>
                  <a:srgbClr val="660033"/>
                </a:solidFill>
              </a:rPr>
              <a:t>y</a:t>
            </a:r>
            <a:r>
              <a:rPr lang="en-US" b="1" u="sng" dirty="0" smtClean="0">
                <a:solidFill>
                  <a:srgbClr val="660033"/>
                </a:solidFill>
              </a:rPr>
              <a:t>in</a:t>
            </a:r>
            <a:r>
              <a:rPr lang="en-US" b="1" dirty="0" smtClean="0">
                <a:solidFill>
                  <a:srgbClr val="660033"/>
                </a:solidFill>
              </a:rPr>
              <a:t>g</a:t>
            </a:r>
            <a:r>
              <a:rPr lang="en-US" b="1" u="sng" dirty="0" smtClean="0">
                <a:solidFill>
                  <a:srgbClr val="660033"/>
                </a:solidFill>
              </a:rPr>
              <a:t> awa</a:t>
            </a:r>
            <a:r>
              <a:rPr lang="en-US" b="1" dirty="0" smtClean="0">
                <a:solidFill>
                  <a:srgbClr val="660033"/>
                </a:solidFill>
              </a:rPr>
              <a:t>y</a:t>
            </a:r>
            <a:r>
              <a:rPr lang="en-US" b="1" u="sng" dirty="0" smtClean="0">
                <a:solidFill>
                  <a:srgbClr val="660033"/>
                </a:solidFill>
              </a:rPr>
              <a:t> from the feast “testif</a:t>
            </a:r>
            <a:r>
              <a:rPr lang="en-US" b="1" dirty="0" smtClean="0">
                <a:solidFill>
                  <a:srgbClr val="660033"/>
                </a:solidFill>
              </a:rPr>
              <a:t>y</a:t>
            </a:r>
            <a:r>
              <a:rPr lang="en-US" b="1" u="sng" dirty="0" smtClean="0">
                <a:solidFill>
                  <a:srgbClr val="660033"/>
                </a:solidFill>
              </a:rPr>
              <a:t>in</a:t>
            </a:r>
            <a:r>
              <a:rPr lang="en-US" b="1" dirty="0" smtClean="0">
                <a:solidFill>
                  <a:srgbClr val="660033"/>
                </a:solidFill>
              </a:rPr>
              <a:t>g</a:t>
            </a:r>
            <a:r>
              <a:rPr lang="en-US" b="1" u="sng" dirty="0" smtClean="0">
                <a:solidFill>
                  <a:srgbClr val="660033"/>
                </a:solidFill>
              </a:rPr>
              <a:t>” that the world is evil</a:t>
            </a:r>
            <a:r>
              <a:rPr lang="en-US" b="1" dirty="0" smtClean="0">
                <a:solidFill>
                  <a:srgbClr val="660033"/>
                </a:solidFill>
              </a:rPr>
              <a:t>?  </a:t>
            </a:r>
            <a:r>
              <a:rPr lang="en-US" dirty="0" smtClean="0"/>
              <a:t>Is He testifying that the timing of the world is off?  </a:t>
            </a:r>
            <a:r>
              <a:rPr lang="en-US" b="1" dirty="0" smtClean="0">
                <a:solidFill>
                  <a:srgbClr val="660033"/>
                </a:solidFill>
              </a:rPr>
              <a:t>Most certainly!</a:t>
            </a:r>
          </a:p>
          <a:p>
            <a:endParaRPr lang="en-US" dirty="0"/>
          </a:p>
        </p:txBody>
      </p:sp>
      <p:sp>
        <p:nvSpPr>
          <p:cNvPr id="4" name="Slide Number Placeholder 3"/>
          <p:cNvSpPr>
            <a:spLocks noGrp="1"/>
          </p:cNvSpPr>
          <p:nvPr>
            <p:ph type="sldNum" sz="quarter" idx="12"/>
          </p:nvPr>
        </p:nvSpPr>
        <p:spPr>
          <a:xfrm>
            <a:off x="3991088" y="6492875"/>
            <a:ext cx="1161826" cy="365125"/>
          </a:xfrm>
        </p:spPr>
        <p:txBody>
          <a:bodyPr/>
          <a:lstStyle/>
          <a:p>
            <a:fld id="{2C483DBC-9F3F-4995-8876-E5EF69BB8F1F}" type="slidenum">
              <a:rPr lang="en-US" sz="1800" smtClean="0"/>
              <a:pPr/>
              <a:t>67</a:t>
            </a:fld>
            <a:endParaRPr lang="en-US" sz="1800" dirty="0"/>
          </a:p>
        </p:txBody>
      </p:sp>
      <p:sp>
        <p:nvSpPr>
          <p:cNvPr id="2" name="Title 1"/>
          <p:cNvSpPr>
            <a:spLocks noGrp="1"/>
          </p:cNvSpPr>
          <p:nvPr>
            <p:ph type="title"/>
          </p:nvPr>
        </p:nvSpPr>
        <p:spPr>
          <a:xfrm>
            <a:off x="457200" y="304800"/>
            <a:ext cx="8229600" cy="11430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#1:  John 7:2-9… </a:t>
            </a:r>
            <a:r>
              <a:rPr lang="en-US" b="1" u="sng" spc="150" dirty="0" smtClean="0">
                <a:ln w="11430"/>
                <a:solidFill>
                  <a:srgbClr val="F8F8F8"/>
                </a:solidFill>
                <a:effectLst>
                  <a:outerShdw blurRad="25400" algn="tl" rotWithShape="0">
                    <a:srgbClr val="000000">
                      <a:alpha val="43000"/>
                    </a:srgbClr>
                  </a:outerShdw>
                </a:effectLst>
              </a:rPr>
              <a:t/>
            </a:r>
            <a:br>
              <a:rPr lang="en-US" b="1" u="sng"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Yahusha at the Feast of Sukkot</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219200"/>
            <a:ext cx="8696227" cy="5486400"/>
          </a:xfrm>
          <a:solidFill>
            <a:schemeClr val="bg1"/>
          </a:solidFill>
          <a:scene3d>
            <a:camera prst="orthographicFront"/>
            <a:lightRig rig="threePt" dir="t"/>
          </a:scene3d>
          <a:sp3d>
            <a:bevelT/>
          </a:sp3d>
        </p:spPr>
        <p:txBody>
          <a:bodyPr>
            <a:normAutofit fontScale="62500" lnSpcReduction="20000"/>
          </a:bodyPr>
          <a:lstStyle/>
          <a:p>
            <a:pPr marL="0" indent="0">
              <a:buNone/>
            </a:pPr>
            <a:r>
              <a:rPr lang="en-US" sz="3400" i="1" baseline="30000" dirty="0" smtClean="0">
                <a:solidFill>
                  <a:srgbClr val="005392"/>
                </a:solidFill>
              </a:rPr>
              <a:t>10 </a:t>
            </a:r>
            <a:r>
              <a:rPr lang="en-US" sz="3400" i="1" dirty="0" smtClean="0">
                <a:solidFill>
                  <a:srgbClr val="005392"/>
                </a:solidFill>
              </a:rPr>
              <a:t>But </a:t>
            </a:r>
            <a:r>
              <a:rPr lang="en-US" sz="3400" b="1" i="1" dirty="0" smtClean="0">
                <a:ln>
                  <a:solidFill>
                    <a:srgbClr val="002060"/>
                  </a:solidFill>
                </a:ln>
                <a:solidFill>
                  <a:srgbClr val="00B050"/>
                </a:solidFill>
              </a:rPr>
              <a:t>after his brothers had gone up to the feast, then he also went up</a:t>
            </a:r>
            <a:r>
              <a:rPr lang="en-US" sz="3400" i="1" dirty="0" smtClean="0">
                <a:ln>
                  <a:solidFill>
                    <a:srgbClr val="002060"/>
                  </a:solidFill>
                </a:ln>
                <a:solidFill>
                  <a:srgbClr val="00B050"/>
                </a:solidFill>
              </a:rPr>
              <a:t>, </a:t>
            </a:r>
            <a:br>
              <a:rPr lang="en-US" sz="3400" i="1" dirty="0" smtClean="0">
                <a:ln>
                  <a:solidFill>
                    <a:srgbClr val="002060"/>
                  </a:solidFill>
                </a:ln>
                <a:solidFill>
                  <a:srgbClr val="00B050"/>
                </a:solidFill>
              </a:rPr>
            </a:br>
            <a:r>
              <a:rPr lang="en-US" sz="3400" i="1" dirty="0" smtClean="0">
                <a:solidFill>
                  <a:srgbClr val="005392"/>
                </a:solidFill>
              </a:rPr>
              <a:t>not publicly but in private. </a:t>
            </a:r>
            <a:r>
              <a:rPr lang="en-US" sz="3400" i="1" baseline="30000" dirty="0" smtClean="0">
                <a:solidFill>
                  <a:srgbClr val="005392"/>
                </a:solidFill>
              </a:rPr>
              <a:t>11 </a:t>
            </a:r>
            <a:r>
              <a:rPr lang="en-US" sz="3400" i="1" dirty="0" smtClean="0">
                <a:solidFill>
                  <a:srgbClr val="005392"/>
                </a:solidFill>
              </a:rPr>
              <a:t>The </a:t>
            </a:r>
            <a:r>
              <a:rPr lang="en-US" sz="3400" b="1" i="1" dirty="0" smtClean="0">
                <a:ln>
                  <a:solidFill>
                    <a:srgbClr val="002060"/>
                  </a:solidFill>
                </a:ln>
                <a:solidFill>
                  <a:srgbClr val="00B050"/>
                </a:solidFill>
              </a:rPr>
              <a:t>Jews were looking for him </a:t>
            </a:r>
            <a:r>
              <a:rPr lang="en-US" sz="3400" i="1" dirty="0" smtClean="0">
                <a:solidFill>
                  <a:srgbClr val="005392"/>
                </a:solidFill>
              </a:rPr>
              <a:t>at the feast, and saying, “Where is he?” </a:t>
            </a:r>
            <a:r>
              <a:rPr lang="en-US" sz="3400" i="1" baseline="30000" dirty="0" smtClean="0">
                <a:solidFill>
                  <a:srgbClr val="005392"/>
                </a:solidFill>
              </a:rPr>
              <a:t>12 </a:t>
            </a:r>
            <a:r>
              <a:rPr lang="en-US" sz="3400" i="1" dirty="0" smtClean="0">
                <a:solidFill>
                  <a:srgbClr val="005392"/>
                </a:solidFill>
              </a:rPr>
              <a:t>And there was much muttering about </a:t>
            </a:r>
            <a:r>
              <a:rPr lang="en-US" sz="3400" i="1" dirty="0" smtClean="0">
                <a:ln>
                  <a:solidFill>
                    <a:srgbClr val="002060"/>
                  </a:solidFill>
                </a:ln>
                <a:solidFill>
                  <a:srgbClr val="00B050"/>
                </a:solidFill>
              </a:rPr>
              <a:t>him </a:t>
            </a:r>
            <a:r>
              <a:rPr lang="en-US" sz="3400" b="1" i="1" dirty="0" smtClean="0">
                <a:ln>
                  <a:solidFill>
                    <a:srgbClr val="002060"/>
                  </a:solidFill>
                </a:ln>
                <a:solidFill>
                  <a:srgbClr val="00B050"/>
                </a:solidFill>
              </a:rPr>
              <a:t>among </a:t>
            </a:r>
            <a:br>
              <a:rPr lang="en-US" sz="3400" b="1" i="1" dirty="0" smtClean="0">
                <a:ln>
                  <a:solidFill>
                    <a:srgbClr val="002060"/>
                  </a:solidFill>
                </a:ln>
                <a:solidFill>
                  <a:srgbClr val="00B050"/>
                </a:solidFill>
              </a:rPr>
            </a:br>
            <a:r>
              <a:rPr lang="en-US" sz="3400" b="1" i="1" dirty="0" smtClean="0">
                <a:ln>
                  <a:solidFill>
                    <a:srgbClr val="002060"/>
                  </a:solidFill>
                </a:ln>
                <a:solidFill>
                  <a:srgbClr val="00B050"/>
                </a:solidFill>
              </a:rPr>
              <a:t>the people</a:t>
            </a:r>
            <a:r>
              <a:rPr lang="en-US" sz="3400" i="1" dirty="0" smtClean="0">
                <a:ln>
                  <a:solidFill>
                    <a:srgbClr val="002060"/>
                  </a:solidFill>
                </a:ln>
                <a:solidFill>
                  <a:srgbClr val="00B050"/>
                </a:solidFill>
              </a:rPr>
              <a:t>.</a:t>
            </a:r>
            <a:r>
              <a:rPr lang="en-US" sz="3400" i="1" dirty="0" smtClean="0">
                <a:solidFill>
                  <a:srgbClr val="005392"/>
                </a:solidFill>
              </a:rPr>
              <a:t> While some said, “He is a good man,” others said, “No, he is leading the people astray.” </a:t>
            </a:r>
            <a:r>
              <a:rPr lang="en-US" sz="3400" i="1" baseline="30000" dirty="0" smtClean="0">
                <a:solidFill>
                  <a:srgbClr val="005392"/>
                </a:solidFill>
              </a:rPr>
              <a:t>13 </a:t>
            </a:r>
            <a:r>
              <a:rPr lang="en-US" sz="3400" i="1" dirty="0" smtClean="0">
                <a:solidFill>
                  <a:srgbClr val="005392"/>
                </a:solidFill>
              </a:rPr>
              <a:t>Yet for fear of the Jews no one spoke openly of him. </a:t>
            </a:r>
            <a:r>
              <a:rPr lang="en-US" sz="3400" i="1" baseline="30000" dirty="0" smtClean="0">
                <a:solidFill>
                  <a:srgbClr val="005392"/>
                </a:solidFill>
              </a:rPr>
              <a:t>14 </a:t>
            </a:r>
            <a:r>
              <a:rPr lang="en-US" sz="3400" b="1" i="1" dirty="0" smtClean="0">
                <a:ln>
                  <a:solidFill>
                    <a:srgbClr val="002060"/>
                  </a:solidFill>
                </a:ln>
                <a:solidFill>
                  <a:srgbClr val="00B050"/>
                </a:solidFill>
              </a:rPr>
              <a:t>Now about the middle of the feast Yahusha went up into the temple and taught</a:t>
            </a:r>
            <a:r>
              <a:rPr lang="en-US" sz="3400" i="1" dirty="0" smtClean="0">
                <a:ln>
                  <a:solidFill>
                    <a:srgbClr val="002060"/>
                  </a:solidFill>
                </a:ln>
                <a:solidFill>
                  <a:srgbClr val="00B050"/>
                </a:solidFill>
              </a:rPr>
              <a:t>.</a:t>
            </a:r>
            <a:endParaRPr lang="en-US" sz="3400" dirty="0" smtClean="0">
              <a:solidFill>
                <a:srgbClr val="005392"/>
              </a:solidFill>
            </a:endParaRPr>
          </a:p>
          <a:p>
            <a:pPr>
              <a:buNone/>
            </a:pPr>
            <a:endParaRPr lang="en-US" dirty="0" smtClean="0"/>
          </a:p>
          <a:p>
            <a:pPr lvl="0" fontAlgn="t"/>
            <a:r>
              <a:rPr lang="en-US" sz="3400" dirty="0" smtClean="0"/>
              <a:t>Yahusha did not go to the temple until the middle of the Jews’ Sukkot. </a:t>
            </a:r>
          </a:p>
          <a:p>
            <a:pPr lvl="0" fontAlgn="t"/>
            <a:r>
              <a:rPr lang="en-US" sz="3400" dirty="0" smtClean="0"/>
              <a:t>Did He fail to present Himself to YHWH during the first day of Sukkot in accordance to </a:t>
            </a:r>
            <a:r>
              <a:rPr lang="en-US" sz="3400" b="1" dirty="0" err="1" smtClean="0"/>
              <a:t>Exo</a:t>
            </a:r>
            <a:r>
              <a:rPr lang="en-US" sz="3400" b="1" dirty="0" smtClean="0"/>
              <a:t> 23:15-17 </a:t>
            </a:r>
            <a:r>
              <a:rPr lang="en-US" sz="3400" dirty="0" smtClean="0"/>
              <a:t>and </a:t>
            </a:r>
            <a:r>
              <a:rPr lang="en-US" sz="3400" b="1" dirty="0" smtClean="0"/>
              <a:t>Lev 23:34-35</a:t>
            </a:r>
            <a:r>
              <a:rPr lang="en-US" sz="3400" dirty="0" smtClean="0"/>
              <a:t>?  </a:t>
            </a:r>
            <a:br>
              <a:rPr lang="en-US" sz="3400" dirty="0" smtClean="0"/>
            </a:br>
            <a:r>
              <a:rPr lang="en-US" sz="3400" dirty="0" smtClean="0"/>
              <a:t>Again, failure to observe Yah’s statutes is a sin.</a:t>
            </a:r>
          </a:p>
          <a:p>
            <a:pPr lvl="0" fontAlgn="t"/>
            <a:r>
              <a:rPr lang="en-US" sz="3400" dirty="0" smtClean="0"/>
              <a:t>We have no indication that Yahusha was at the temple on the 1st day of Sukkot.  Rather, the Jews were all looking for Him…including all the people, not just the Pharisees.  </a:t>
            </a:r>
            <a:br>
              <a:rPr lang="en-US" sz="3400" dirty="0" smtClean="0"/>
            </a:br>
            <a:r>
              <a:rPr lang="en-US" sz="3400" dirty="0" smtClean="0"/>
              <a:t>The Jews knew He should have been at the Feast…but He wasn’t…yet!!</a:t>
            </a:r>
          </a:p>
          <a:p>
            <a:pPr lvl="0"/>
            <a:r>
              <a:rPr lang="en-US" sz="3400" dirty="0" smtClean="0"/>
              <a:t>Remember:  Yahusha shows up in the middle of the Jews’ Sukkot. </a:t>
            </a:r>
            <a:br>
              <a:rPr lang="en-US" sz="3400" dirty="0" smtClean="0"/>
            </a:br>
            <a:r>
              <a:rPr lang="en-US" sz="3400" dirty="0" smtClean="0"/>
              <a:t>He would have been on time for something?  But, for what day?</a:t>
            </a:r>
          </a:p>
          <a:p>
            <a:pPr>
              <a:buNone/>
            </a:pP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68</a:t>
            </a:fld>
            <a:endParaRPr lang="en-US" sz="1800" dirty="0"/>
          </a:p>
        </p:txBody>
      </p:sp>
      <p:sp>
        <p:nvSpPr>
          <p:cNvPr id="2" name="Title 1"/>
          <p:cNvSpPr>
            <a:spLocks noGrp="1"/>
          </p:cNvSpPr>
          <p:nvPr>
            <p:ph type="title"/>
          </p:nvPr>
        </p:nvSpPr>
        <p:spPr>
          <a:xfrm>
            <a:off x="457200" y="274638"/>
            <a:ext cx="8229600" cy="639762"/>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#1:  John 7:10-14…</a:t>
            </a:r>
            <a:r>
              <a:rPr lang="en-US" sz="3600" b="1" spc="150" dirty="0" smtClean="0">
                <a:ln w="11430"/>
                <a:solidFill>
                  <a:srgbClr val="F8F8F8"/>
                </a:solidFill>
                <a:effectLst>
                  <a:outerShdw blurRad="25400" algn="tl" rotWithShape="0">
                    <a:srgbClr val="000000">
                      <a:alpha val="43000"/>
                    </a:srgbClr>
                  </a:outerShdw>
                </a:effectLst>
              </a:rPr>
              <a:t> (</a:t>
            </a:r>
            <a:r>
              <a:rPr lang="en-US" sz="3600" b="1" spc="150" dirty="0" err="1" smtClean="0">
                <a:ln w="11430"/>
                <a:solidFill>
                  <a:srgbClr val="F8F8F8"/>
                </a:solidFill>
                <a:effectLst>
                  <a:outerShdw blurRad="25400" algn="tl" rotWithShape="0">
                    <a:srgbClr val="000000">
                      <a:alpha val="43000"/>
                    </a:srgbClr>
                  </a:outerShdw>
                </a:effectLst>
              </a:rPr>
              <a:t>con’t</a:t>
            </a:r>
            <a:r>
              <a:rPr lang="en-US" sz="3200" b="1" spc="150" dirty="0" smtClean="0">
                <a:ln w="11430"/>
                <a:solidFill>
                  <a:srgbClr val="F8F8F8"/>
                </a:solidFill>
                <a:effectLst>
                  <a:outerShdw blurRad="25400" algn="tl" rotWithShape="0">
                    <a:srgbClr val="000000">
                      <a:alpha val="43000"/>
                    </a:srgbClr>
                  </a:outerShdw>
                </a:effectLst>
              </a:rPr>
              <a:t>)</a:t>
            </a:r>
            <a:endParaRPr lang="en-US" sz="32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562600"/>
          </a:xfrm>
        </p:spPr>
        <p:txBody>
          <a:bodyPr>
            <a:normAutofit fontScale="70000" lnSpcReduction="20000"/>
          </a:bodyPr>
          <a:lstStyle/>
          <a:p>
            <a:pPr marL="0" indent="0" fontAlgn="t">
              <a:buNone/>
            </a:pPr>
            <a:r>
              <a:rPr lang="en-US" sz="3400" i="1" baseline="30000" dirty="0" smtClean="0">
                <a:solidFill>
                  <a:srgbClr val="005392"/>
                </a:solidFill>
              </a:rPr>
              <a:t>15 </a:t>
            </a:r>
            <a:r>
              <a:rPr lang="en-US" sz="3400" b="1" i="1" dirty="0" smtClean="0">
                <a:solidFill>
                  <a:srgbClr val="005392"/>
                </a:solidFill>
              </a:rPr>
              <a:t>The Jews therefore marveled, saying, </a:t>
            </a:r>
            <a:r>
              <a:rPr lang="en-US" sz="3400" b="1" i="1" dirty="0" smtClean="0">
                <a:ln>
                  <a:solidFill>
                    <a:sysClr val="windowText" lastClr="000000"/>
                  </a:solidFill>
                </a:ln>
                <a:solidFill>
                  <a:srgbClr val="005392"/>
                </a:solidFill>
              </a:rPr>
              <a:t>“How is it that this man has learning, when he has never studied?” </a:t>
            </a:r>
            <a:br>
              <a:rPr lang="en-US" sz="3400" b="1" i="1" dirty="0" smtClean="0">
                <a:ln>
                  <a:solidFill>
                    <a:sysClr val="windowText" lastClr="000000"/>
                  </a:solidFill>
                </a:ln>
                <a:solidFill>
                  <a:srgbClr val="005392"/>
                </a:solidFill>
              </a:rPr>
            </a:br>
            <a:r>
              <a:rPr lang="en-US" sz="3400" i="1" baseline="30000" dirty="0" smtClean="0">
                <a:solidFill>
                  <a:srgbClr val="005392"/>
                </a:solidFill>
              </a:rPr>
              <a:t>16 </a:t>
            </a:r>
            <a:r>
              <a:rPr lang="en-US" sz="3400" i="1" dirty="0" smtClean="0">
                <a:solidFill>
                  <a:srgbClr val="005392"/>
                </a:solidFill>
              </a:rPr>
              <a:t>So Yahusha answered them, “My teaching is not mine, but his who sent me. </a:t>
            </a:r>
            <a:r>
              <a:rPr lang="en-US" sz="3400" i="1" baseline="30000" dirty="0" smtClean="0">
                <a:solidFill>
                  <a:srgbClr val="005392"/>
                </a:solidFill>
              </a:rPr>
              <a:t>17 </a:t>
            </a:r>
            <a:r>
              <a:rPr lang="en-US" sz="3400" i="1" dirty="0" smtClean="0">
                <a:solidFill>
                  <a:srgbClr val="005392"/>
                </a:solidFill>
              </a:rPr>
              <a:t>If anyone's will is to do Yahuah's will, he will know whether the teaching is from Elohim or whether I am speaking on my own authority. </a:t>
            </a:r>
            <a:r>
              <a:rPr lang="en-US" sz="3400" i="1" baseline="30000" dirty="0" smtClean="0">
                <a:solidFill>
                  <a:srgbClr val="005392"/>
                </a:solidFill>
              </a:rPr>
              <a:t>18 </a:t>
            </a:r>
            <a:r>
              <a:rPr lang="en-US" sz="3400" i="1" dirty="0" smtClean="0">
                <a:solidFill>
                  <a:srgbClr val="005392"/>
                </a:solidFill>
              </a:rPr>
              <a:t>The one who speaks on his own authority seeks his own glory; but the one who seeks the glory of him who sent him is true, and in him there is no falsehood.  </a:t>
            </a:r>
            <a:r>
              <a:rPr lang="en-US" sz="3400" i="1" baseline="30000" dirty="0" smtClean="0">
                <a:solidFill>
                  <a:srgbClr val="005392"/>
                </a:solidFill>
              </a:rPr>
              <a:t>19 </a:t>
            </a:r>
            <a:r>
              <a:rPr lang="en-US" sz="3400" b="1" i="1" dirty="0" smtClean="0">
                <a:ln>
                  <a:solidFill>
                    <a:sysClr val="windowText" lastClr="000000"/>
                  </a:solidFill>
                </a:ln>
                <a:solidFill>
                  <a:srgbClr val="FF0000"/>
                </a:solidFill>
              </a:rPr>
              <a:t>Has not Moses given you the law?  </a:t>
            </a:r>
            <a:r>
              <a:rPr lang="en-US" sz="3400" b="1" i="1" dirty="0" smtClean="0">
                <a:ln>
                  <a:solidFill>
                    <a:srgbClr val="002060"/>
                  </a:solidFill>
                </a:ln>
                <a:solidFill>
                  <a:srgbClr val="00B050"/>
                </a:solidFill>
              </a:rPr>
              <a:t>Yet none of you keeps the law [Torah]</a:t>
            </a:r>
            <a:r>
              <a:rPr lang="en-US" sz="3400" i="1" dirty="0" smtClean="0">
                <a:ln>
                  <a:solidFill>
                    <a:srgbClr val="002060"/>
                  </a:solidFill>
                </a:ln>
                <a:solidFill>
                  <a:srgbClr val="00B050"/>
                </a:solidFill>
              </a:rPr>
              <a:t>.  </a:t>
            </a:r>
            <a:r>
              <a:rPr lang="en-US" sz="3400" i="1" dirty="0" smtClean="0">
                <a:solidFill>
                  <a:srgbClr val="FF0000"/>
                </a:solidFill>
              </a:rPr>
              <a:t>Why do you seek to kill me?</a:t>
            </a:r>
            <a:r>
              <a:rPr lang="en-US" sz="3400" i="1" dirty="0" smtClean="0">
                <a:solidFill>
                  <a:srgbClr val="005392"/>
                </a:solidFill>
              </a:rPr>
              <a:t>”</a:t>
            </a:r>
            <a:endParaRPr lang="en-US" sz="3400" dirty="0" smtClean="0">
              <a:solidFill>
                <a:srgbClr val="005392"/>
              </a:solidFill>
            </a:endParaRPr>
          </a:p>
          <a:p>
            <a:pPr>
              <a:buNone/>
            </a:pPr>
            <a:endParaRPr lang="en-US" sz="3400" dirty="0" smtClean="0"/>
          </a:p>
          <a:p>
            <a:pPr lvl="0"/>
            <a:r>
              <a:rPr lang="en-US" sz="3400" dirty="0" smtClean="0"/>
              <a:t>Yahusha Himself says </a:t>
            </a:r>
            <a:r>
              <a:rPr lang="en-US" sz="3400" b="1" dirty="0" smtClean="0">
                <a:ln>
                  <a:solidFill>
                    <a:sysClr val="windowText" lastClr="000000"/>
                  </a:solidFill>
                </a:ln>
                <a:solidFill>
                  <a:srgbClr val="FF0000"/>
                </a:solidFill>
              </a:rPr>
              <a:t>“Yet not one of you keeps the Torah!” </a:t>
            </a:r>
            <a:r>
              <a:rPr lang="en-US" sz="3400" b="1" dirty="0" smtClean="0">
                <a:ln>
                  <a:solidFill>
                    <a:sysClr val="windowText" lastClr="000000"/>
                  </a:solidFill>
                </a:ln>
              </a:rPr>
              <a:t> </a:t>
            </a:r>
            <a:r>
              <a:rPr lang="en-US" sz="3400" dirty="0" smtClean="0"/>
              <a:t>The Jews are celebrating Sukkot, yet Yahusha tells them they are not keeping Torah?   </a:t>
            </a:r>
            <a:r>
              <a:rPr lang="en-US" sz="3400" b="1" u="sng" dirty="0" smtClean="0">
                <a:solidFill>
                  <a:srgbClr val="FF0000"/>
                </a:solidFill>
              </a:rPr>
              <a:t>How is this</a:t>
            </a:r>
            <a:r>
              <a:rPr lang="en-US" sz="3400" b="1" dirty="0" smtClean="0">
                <a:solidFill>
                  <a:srgbClr val="FF0000"/>
                </a:solidFill>
              </a:rPr>
              <a:t>?</a:t>
            </a:r>
            <a:r>
              <a:rPr lang="en-US" sz="3400" b="1" dirty="0" smtClean="0"/>
              <a:t>   </a:t>
            </a:r>
            <a:r>
              <a:rPr lang="en-US" sz="3400" dirty="0" smtClean="0"/>
              <a:t>If we understand the Jews are not on Yahuah’s true calendar, we can see why He says they are not keeping Torah.</a:t>
            </a: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69</a:t>
            </a:fld>
            <a:endParaRPr lang="en-US" sz="1800" dirty="0"/>
          </a:p>
        </p:txBody>
      </p:sp>
      <p:sp>
        <p:nvSpPr>
          <p:cNvPr id="2" name="Title 1"/>
          <p:cNvSpPr>
            <a:spLocks noGrp="1"/>
          </p:cNvSpPr>
          <p:nvPr>
            <p:ph type="title"/>
          </p:nvPr>
        </p:nvSpPr>
        <p:spPr>
          <a:xfrm>
            <a:off x="457200" y="274638"/>
            <a:ext cx="8229600" cy="715962"/>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#1:  John 7:15-19…</a:t>
            </a:r>
            <a:r>
              <a:rPr lang="en-US" sz="3600" b="1" spc="150" dirty="0" smtClean="0">
                <a:ln w="11430"/>
                <a:solidFill>
                  <a:srgbClr val="F8F8F8"/>
                </a:solidFill>
                <a:effectLst>
                  <a:outerShdw blurRad="25400" algn="tl" rotWithShape="0">
                    <a:srgbClr val="000000">
                      <a:alpha val="43000"/>
                    </a:srgbClr>
                  </a:outerShdw>
                </a:effectLst>
              </a:rPr>
              <a:t> </a:t>
            </a:r>
            <a:r>
              <a:rPr lang="en-US" sz="2800" b="1" spc="150" dirty="0" smtClean="0">
                <a:ln w="11430"/>
                <a:solidFill>
                  <a:srgbClr val="F8F8F8"/>
                </a:solidFill>
                <a:effectLst>
                  <a:outerShdw blurRad="25400" algn="tl" rotWithShape="0">
                    <a:srgbClr val="000000">
                      <a:alpha val="43000"/>
                    </a:srgbClr>
                  </a:outerShdw>
                </a:effectLst>
              </a:rPr>
              <a:t>(final</a:t>
            </a:r>
            <a:r>
              <a:rPr lang="en-US" sz="2400" b="1" spc="150" dirty="0" smtClean="0">
                <a:ln w="11430"/>
                <a:solidFill>
                  <a:srgbClr val="F8F8F8"/>
                </a:solidFill>
                <a:effectLst>
                  <a:outerShdw blurRad="25400" algn="tl" rotWithShape="0">
                    <a:srgbClr val="000000">
                      <a:alpha val="43000"/>
                    </a:srgbClr>
                  </a:outerShdw>
                </a:effectLst>
              </a:rPr>
              <a: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791200" y="6019800"/>
            <a:ext cx="266700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CC #14  Yahusha’s Contempt of the Lunar Based Calendar</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991088" y="6400800"/>
            <a:ext cx="1161826" cy="365125"/>
          </a:xfrm>
        </p:spPr>
        <p:txBody>
          <a:bodyPr/>
          <a:lstStyle/>
          <a:p>
            <a:fld id="{2C483DBC-9F3F-4995-8876-E5EF69BB8F1F}" type="slidenum">
              <a:rPr lang="en-US" sz="1800" b="1" smtClean="0">
                <a:solidFill>
                  <a:schemeClr val="bg1"/>
                </a:solidFill>
              </a:rPr>
              <a:pPr/>
              <a:t>7</a:t>
            </a:fld>
            <a:endParaRPr lang="en-US" sz="1800" b="1" dirty="0">
              <a:solidFill>
                <a:schemeClr val="bg1"/>
              </a:solidFill>
            </a:endParaRPr>
          </a:p>
        </p:txBody>
      </p:sp>
      <p:sp>
        <p:nvSpPr>
          <p:cNvPr id="2" name="Title 1"/>
          <p:cNvSpPr>
            <a:spLocks noGrp="1"/>
          </p:cNvSpPr>
          <p:nvPr>
            <p:ph type="title" idx="4294967295"/>
          </p:nvPr>
        </p:nvSpPr>
        <p:spPr>
          <a:xfrm>
            <a:off x="2971800" y="0"/>
            <a:ext cx="5943600" cy="16002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7030A0"/>
                </a:solidFill>
                <a:effectLst>
                  <a:outerShdw blurRad="25400" algn="tl" rotWithShape="0">
                    <a:srgbClr val="000000">
                      <a:alpha val="43000"/>
                    </a:srgbClr>
                  </a:outerShdw>
                </a:effectLst>
              </a:rPr>
              <a:t>Covenant Calendar Mandate</a:t>
            </a:r>
            <a:endParaRPr lang="en-US" sz="3200" b="1" spc="150" dirty="0">
              <a:ln w="11430"/>
              <a:solidFill>
                <a:srgbClr val="7030A0"/>
              </a:solidFill>
              <a:effectLst>
                <a:outerShdw blurRad="25400" algn="tl" rotWithShape="0">
                  <a:srgbClr val="000000">
                    <a:alpha val="43000"/>
                  </a:srgbClr>
                </a:outerShdw>
              </a:effectLst>
            </a:endParaRPr>
          </a:p>
        </p:txBody>
      </p:sp>
      <p:sp>
        <p:nvSpPr>
          <p:cNvPr id="3" name="Content Placeholder 2"/>
          <p:cNvSpPr>
            <a:spLocks noGrp="1"/>
          </p:cNvSpPr>
          <p:nvPr>
            <p:ph idx="4294967295"/>
          </p:nvPr>
        </p:nvSpPr>
        <p:spPr>
          <a:xfrm>
            <a:off x="550862" y="2667000"/>
            <a:ext cx="8745538" cy="4038600"/>
          </a:xfrm>
        </p:spPr>
        <p:txBody>
          <a:bodyPr>
            <a:normAutofit lnSpcReduction="10000"/>
          </a:bodyPr>
          <a:lstStyle/>
          <a:p>
            <a:pPr marL="457200" indent="-457200">
              <a:buFont typeface="+mj-lt"/>
              <a:buAutoNum type="arabicPeriod"/>
            </a:pPr>
            <a:r>
              <a:rPr lang="en-US" b="1" dirty="0" smtClean="0">
                <a:ln>
                  <a:solidFill>
                    <a:sysClr val="windowText" lastClr="000000"/>
                  </a:solidFill>
                </a:ln>
                <a:solidFill>
                  <a:srgbClr val="7030A0"/>
                </a:solidFill>
                <a:effectLst>
                  <a:glow rad="317500">
                    <a:schemeClr val="bg1">
                      <a:alpha val="85000"/>
                    </a:schemeClr>
                  </a:glow>
                </a:effectLst>
              </a:rPr>
              <a:t>Mark out Yahuah’s worship statutes:  </a:t>
            </a:r>
            <a:r>
              <a:rPr lang="en-US" dirty="0" smtClean="0">
                <a:ln>
                  <a:solidFill>
                    <a:sysClr val="windowText" lastClr="000000"/>
                  </a:solidFill>
                </a:ln>
                <a:effectLst>
                  <a:glow rad="317500">
                    <a:schemeClr val="bg1">
                      <a:alpha val="85000"/>
                    </a:schemeClr>
                  </a:glow>
                </a:effectLst>
              </a:rPr>
              <a:t>both weekly and annually – as well as defining the timing of the festivals.</a:t>
            </a:r>
          </a:p>
          <a:p>
            <a:pPr marL="457200" indent="-457200">
              <a:buFont typeface="+mj-lt"/>
              <a:buAutoNum type="arabicPeriod"/>
            </a:pPr>
            <a:r>
              <a:rPr lang="en-US" b="1" dirty="0" smtClean="0">
                <a:ln>
                  <a:solidFill>
                    <a:sysClr val="windowText" lastClr="000000"/>
                  </a:solidFill>
                </a:ln>
                <a:solidFill>
                  <a:srgbClr val="7030A0"/>
                </a:solidFill>
                <a:effectLst>
                  <a:glow rad="317500">
                    <a:schemeClr val="bg1">
                      <a:alpha val="85000"/>
                    </a:schemeClr>
                  </a:glow>
                </a:effectLst>
              </a:rPr>
              <a:t>Vertical Relationship:  </a:t>
            </a:r>
            <a:r>
              <a:rPr lang="en-US" dirty="0" smtClean="0">
                <a:ln>
                  <a:solidFill>
                    <a:sysClr val="windowText" lastClr="000000"/>
                  </a:solidFill>
                </a:ln>
                <a:effectLst>
                  <a:glow rad="317500">
                    <a:schemeClr val="bg1">
                      <a:alpha val="85000"/>
                    </a:schemeClr>
                  </a:glow>
                </a:effectLst>
              </a:rPr>
              <a:t>Restoration of our relationship with Yahuah in honoring His worship statutes, and festivals.</a:t>
            </a:r>
          </a:p>
          <a:p>
            <a:pPr marL="457200" indent="-457200">
              <a:buFont typeface="+mj-lt"/>
              <a:buAutoNum type="arabicPeriod"/>
            </a:pPr>
            <a:r>
              <a:rPr lang="en-US" b="1" dirty="0" smtClean="0">
                <a:ln>
                  <a:solidFill>
                    <a:sysClr val="windowText" lastClr="000000"/>
                  </a:solidFill>
                </a:ln>
                <a:solidFill>
                  <a:srgbClr val="7030A0"/>
                </a:solidFill>
                <a:effectLst>
                  <a:glow rad="317500">
                    <a:schemeClr val="bg1">
                      <a:alpha val="85000"/>
                    </a:schemeClr>
                  </a:glow>
                </a:effectLst>
              </a:rPr>
              <a:t>Horizontal Relationships:  </a:t>
            </a:r>
            <a:r>
              <a:rPr lang="en-US" dirty="0" smtClean="0">
                <a:ln>
                  <a:solidFill>
                    <a:sysClr val="windowText" lastClr="000000"/>
                  </a:solidFill>
                </a:ln>
                <a:effectLst>
                  <a:glow rad="317500">
                    <a:schemeClr val="bg1">
                      <a:alpha val="85000"/>
                    </a:schemeClr>
                  </a:glow>
                </a:effectLst>
              </a:rPr>
              <a:t>Restoration of our relationships with family and friends in all areas of our lives. </a:t>
            </a:r>
            <a:br>
              <a:rPr lang="en-US" dirty="0" smtClean="0">
                <a:ln>
                  <a:solidFill>
                    <a:sysClr val="windowText" lastClr="000000"/>
                  </a:solidFill>
                </a:ln>
                <a:effectLst>
                  <a:glow rad="317500">
                    <a:schemeClr val="bg1">
                      <a:alpha val="85000"/>
                    </a:schemeClr>
                  </a:glow>
                </a:effectLst>
              </a:rPr>
            </a:br>
            <a:r>
              <a:rPr lang="en-US" dirty="0" smtClean="0">
                <a:ln>
                  <a:solidFill>
                    <a:sysClr val="windowText" lastClr="000000"/>
                  </a:solidFill>
                </a:ln>
                <a:effectLst>
                  <a:glow rad="317500">
                    <a:schemeClr val="bg1">
                      <a:alpha val="85000"/>
                    </a:schemeClr>
                  </a:glow>
                </a:effectLst>
              </a:rPr>
              <a:t> (Bonus component:  fasting/prayer.)   </a:t>
            </a:r>
            <a:br>
              <a:rPr lang="en-US" dirty="0" smtClean="0">
                <a:ln>
                  <a:solidFill>
                    <a:sysClr val="windowText" lastClr="000000"/>
                  </a:solidFill>
                </a:ln>
                <a:effectLst>
                  <a:glow rad="317500">
                    <a:schemeClr val="bg1">
                      <a:alpha val="85000"/>
                    </a:schemeClr>
                  </a:glow>
                </a:effectLst>
              </a:rPr>
            </a:br>
            <a:r>
              <a:rPr lang="en-US" sz="1600" dirty="0" smtClean="0">
                <a:ln>
                  <a:solidFill>
                    <a:sysClr val="windowText" lastClr="000000"/>
                  </a:solidFill>
                </a:ln>
                <a:solidFill>
                  <a:srgbClr val="7030A0"/>
                </a:solidFill>
                <a:effectLst>
                  <a:glow rad="317500">
                    <a:schemeClr val="bg1">
                      <a:alpha val="85000"/>
                    </a:schemeClr>
                  </a:glow>
                </a:effectLst>
              </a:rPr>
              <a:t>(Examples of restored relationships through Covenant Calendar.)</a:t>
            </a:r>
            <a:endParaRPr lang="en-US" sz="2000" dirty="0" smtClean="0">
              <a:ln>
                <a:solidFill>
                  <a:sysClr val="windowText" lastClr="000000"/>
                </a:solidFill>
              </a:ln>
              <a:effectLst>
                <a:glow rad="317500">
                  <a:schemeClr val="bg1">
                    <a:alpha val="85000"/>
                  </a:schemeClr>
                </a:glow>
              </a:effectLst>
            </a:endParaRPr>
          </a:p>
          <a:p>
            <a:pPr marL="457200" indent="-457200">
              <a:buFont typeface="+mj-lt"/>
              <a:buAutoNum type="arabicPeriod"/>
            </a:pPr>
            <a:r>
              <a:rPr lang="en-US" b="1" dirty="0" smtClean="0">
                <a:ln>
                  <a:solidFill>
                    <a:sysClr val="windowText" lastClr="000000"/>
                  </a:solidFill>
                </a:ln>
                <a:solidFill>
                  <a:srgbClr val="7030A0"/>
                </a:solidFill>
                <a:effectLst>
                  <a:glow rad="317500">
                    <a:schemeClr val="bg1">
                      <a:alpha val="85000"/>
                    </a:schemeClr>
                  </a:glow>
                </a:effectLst>
              </a:rPr>
              <a:t>Prophecy &amp; Prophetic Timelines </a:t>
            </a:r>
            <a:r>
              <a:rPr lang="en-US" dirty="0" smtClean="0">
                <a:ln>
                  <a:solidFill>
                    <a:sysClr val="windowText" lastClr="000000"/>
                  </a:solidFill>
                </a:ln>
                <a:effectLst>
                  <a:glow rad="317500">
                    <a:schemeClr val="bg1">
                      <a:alpha val="85000"/>
                    </a:schemeClr>
                  </a:glow>
                </a:effectLst>
              </a:rPr>
              <a:t>of Dan 12 and Rev. timelines will be fully understood through Covenant Calendar of 360 days – a full return to “the beginning” (Isa 46:9-10). </a:t>
            </a:r>
          </a:p>
          <a:p>
            <a:pPr marL="457200" indent="-457200">
              <a:buFont typeface="+mj-lt"/>
              <a:buAutoNum type="arabicPeriod"/>
            </a:pPr>
            <a:endParaRPr lang="en-US" dirty="0">
              <a:effectLst>
                <a:outerShdw blurRad="38100" dist="38100" dir="2700000" algn="tl">
                  <a:srgbClr val="000000">
                    <a:alpha val="43137"/>
                  </a:srgbClr>
                </a:outerShdw>
              </a:effectLst>
            </a:endParaRPr>
          </a:p>
        </p:txBody>
      </p:sp>
      <p:sp>
        <p:nvSpPr>
          <p:cNvPr id="5" name="Title 1"/>
          <p:cNvSpPr txBox="1">
            <a:spLocks/>
          </p:cNvSpPr>
          <p:nvPr/>
        </p:nvSpPr>
        <p:spPr>
          <a:xfrm>
            <a:off x="4876799" y="1637908"/>
            <a:ext cx="3810001" cy="8382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spc="150" dirty="0" smtClean="0">
                <a:ln w="11430"/>
                <a:solidFill>
                  <a:srgbClr val="660033"/>
                </a:solidFill>
                <a:effectLst>
                  <a:outerShdw blurRad="25400" algn="tl" rotWithShape="0">
                    <a:srgbClr val="000000">
                      <a:alpha val="43000"/>
                    </a:srgbClr>
                  </a:outerShdw>
                </a:effectLst>
              </a:rPr>
              <a:t>Is this topic a </a:t>
            </a:r>
            <a:br>
              <a:rPr lang="en-US" sz="2400" b="1" spc="150" dirty="0" smtClean="0">
                <a:ln w="11430"/>
                <a:solidFill>
                  <a:srgbClr val="660033"/>
                </a:solidFill>
                <a:effectLst>
                  <a:outerShdw blurRad="25400" algn="tl" rotWithShape="0">
                    <a:srgbClr val="000000">
                      <a:alpha val="43000"/>
                    </a:srgbClr>
                  </a:outerShdw>
                </a:effectLst>
              </a:rPr>
            </a:br>
            <a:r>
              <a:rPr lang="en-US" sz="2400" b="1" spc="150" dirty="0" smtClean="0">
                <a:ln w="11430"/>
                <a:solidFill>
                  <a:srgbClr val="660033"/>
                </a:solidFill>
                <a:effectLst>
                  <a:outerShdw blurRad="25400" algn="tl" rotWithShape="0">
                    <a:srgbClr val="000000">
                      <a:alpha val="43000"/>
                    </a:srgbClr>
                  </a:outerShdw>
                </a:effectLst>
              </a:rPr>
              <a:t>“</a:t>
            </a:r>
            <a:r>
              <a:rPr lang="en-US" sz="2400" b="1" spc="150" dirty="0" err="1" smtClean="0">
                <a:ln w="11430"/>
                <a:solidFill>
                  <a:srgbClr val="660033"/>
                </a:solidFill>
                <a:effectLst>
                  <a:outerShdw blurRad="25400" algn="tl" rotWithShape="0">
                    <a:srgbClr val="000000">
                      <a:alpha val="43000"/>
                    </a:srgbClr>
                  </a:outerShdw>
                </a:effectLst>
              </a:rPr>
              <a:t>Salvational</a:t>
            </a:r>
            <a:r>
              <a:rPr lang="en-US" sz="2400" b="1" spc="150" dirty="0" smtClean="0">
                <a:ln w="11430"/>
                <a:solidFill>
                  <a:srgbClr val="660033"/>
                </a:solidFill>
                <a:effectLst>
                  <a:outerShdw blurRad="25400" algn="tl" rotWithShape="0">
                    <a:srgbClr val="000000">
                      <a:alpha val="43000"/>
                    </a:srgbClr>
                  </a:outerShdw>
                </a:effectLst>
              </a:rPr>
              <a:t> Issue?”</a:t>
            </a:r>
            <a:endParaRPr lang="en-US" sz="1600" b="1" spc="150" dirty="0">
              <a:ln w="11430"/>
              <a:solidFill>
                <a:srgbClr val="660033"/>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55024098"/>
      </p:ext>
    </p:extLst>
  </p:cSld>
  <p:clrMapOvr>
    <a:masterClrMapping/>
  </p:clrMapOvr>
  <p:transition spd="slow">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763000" cy="5410200"/>
          </a:xfrm>
          <a:solidFill>
            <a:schemeClr val="bg1"/>
          </a:solidFill>
        </p:spPr>
        <p:txBody>
          <a:bodyPr>
            <a:normAutofit fontScale="85000" lnSpcReduction="10000"/>
          </a:bodyPr>
          <a:lstStyle/>
          <a:p>
            <a:pPr marL="0" indent="0">
              <a:buNone/>
            </a:pPr>
            <a:r>
              <a:rPr lang="en-US" b="1" i="1" dirty="0" smtClean="0">
                <a:solidFill>
                  <a:srgbClr val="005392"/>
                </a:solidFill>
              </a:rPr>
              <a:t>Luke 2:41-43 </a:t>
            </a:r>
            <a:r>
              <a:rPr lang="en-US" b="1" i="1" baseline="30000" dirty="0" smtClean="0">
                <a:solidFill>
                  <a:srgbClr val="005392"/>
                </a:solidFill>
              </a:rPr>
              <a:t> </a:t>
            </a:r>
            <a:r>
              <a:rPr lang="en-US" i="1" dirty="0" smtClean="0">
                <a:solidFill>
                  <a:srgbClr val="005392"/>
                </a:solidFill>
              </a:rPr>
              <a:t>Now his parents </a:t>
            </a:r>
            <a:r>
              <a:rPr lang="en-US" b="1" i="1" dirty="0" smtClean="0">
                <a:ln>
                  <a:solidFill>
                    <a:srgbClr val="002060"/>
                  </a:solidFill>
                </a:ln>
                <a:solidFill>
                  <a:srgbClr val="00B050"/>
                </a:solidFill>
              </a:rPr>
              <a:t>went to Jerusalem every year at the Feast of the Passover</a:t>
            </a:r>
            <a:r>
              <a:rPr lang="en-US" i="1" dirty="0" smtClean="0">
                <a:ln>
                  <a:solidFill>
                    <a:srgbClr val="002060"/>
                  </a:solidFill>
                </a:ln>
                <a:solidFill>
                  <a:srgbClr val="00B050"/>
                </a:solidFill>
              </a:rPr>
              <a:t>. </a:t>
            </a:r>
            <a:r>
              <a:rPr lang="en-US" i="1" baseline="30000" dirty="0" smtClean="0">
                <a:solidFill>
                  <a:srgbClr val="005392"/>
                </a:solidFill>
              </a:rPr>
              <a:t>42 </a:t>
            </a:r>
            <a:r>
              <a:rPr lang="en-US" i="1" dirty="0" smtClean="0">
                <a:solidFill>
                  <a:srgbClr val="005392"/>
                </a:solidFill>
              </a:rPr>
              <a:t>And when he was twelve years old, they went up to Jerusalem </a:t>
            </a:r>
            <a:r>
              <a:rPr lang="en-US" b="1" i="1" dirty="0" smtClean="0">
                <a:ln>
                  <a:solidFill>
                    <a:srgbClr val="002060"/>
                  </a:solidFill>
                </a:ln>
                <a:solidFill>
                  <a:srgbClr val="00B050"/>
                </a:solidFill>
              </a:rPr>
              <a:t>according to the custom of the feast</a:t>
            </a:r>
            <a:r>
              <a:rPr lang="en-US" i="1" dirty="0" smtClean="0">
                <a:ln>
                  <a:solidFill>
                    <a:srgbClr val="002060"/>
                  </a:solidFill>
                </a:ln>
                <a:solidFill>
                  <a:srgbClr val="00B050"/>
                </a:solidFill>
              </a:rPr>
              <a:t>. </a:t>
            </a:r>
            <a:r>
              <a:rPr lang="en-US" i="1" baseline="30000" dirty="0" smtClean="0">
                <a:solidFill>
                  <a:srgbClr val="005392"/>
                </a:solidFill>
              </a:rPr>
              <a:t>43 </a:t>
            </a:r>
            <a:r>
              <a:rPr lang="en-US" i="1" dirty="0" smtClean="0">
                <a:solidFill>
                  <a:srgbClr val="005392"/>
                </a:solidFill>
              </a:rPr>
              <a:t>And when the feast was ended, as they were returning, the boy Yahusha </a:t>
            </a:r>
            <a:r>
              <a:rPr lang="en-US" b="1" i="1" dirty="0" smtClean="0">
                <a:ln>
                  <a:solidFill>
                    <a:srgbClr val="002060"/>
                  </a:solidFill>
                </a:ln>
                <a:solidFill>
                  <a:srgbClr val="00B050"/>
                </a:solidFill>
              </a:rPr>
              <a:t>stayed behind in Jerusalem</a:t>
            </a:r>
            <a:r>
              <a:rPr lang="en-US" i="1" dirty="0" smtClean="0">
                <a:ln>
                  <a:solidFill>
                    <a:srgbClr val="002060"/>
                  </a:solidFill>
                </a:ln>
                <a:solidFill>
                  <a:srgbClr val="00B050"/>
                </a:solidFill>
              </a:rPr>
              <a:t>. </a:t>
            </a:r>
            <a:endParaRPr lang="en-US" dirty="0" smtClean="0">
              <a:ln>
                <a:solidFill>
                  <a:srgbClr val="002060"/>
                </a:solidFill>
              </a:ln>
              <a:solidFill>
                <a:srgbClr val="00B050"/>
              </a:solidFill>
            </a:endParaRPr>
          </a:p>
          <a:p>
            <a:pPr>
              <a:buNone/>
            </a:pPr>
            <a:endParaRPr lang="en-US" sz="1300" dirty="0" smtClean="0"/>
          </a:p>
          <a:p>
            <a:pPr lvl="0"/>
            <a:r>
              <a:rPr lang="en-US" dirty="0" smtClean="0"/>
              <a:t>Notice the wording "</a:t>
            </a:r>
            <a:r>
              <a:rPr lang="en-US" b="1" dirty="0" smtClean="0">
                <a:ln>
                  <a:solidFill>
                    <a:sysClr val="windowText" lastClr="000000"/>
                  </a:solidFill>
                </a:ln>
                <a:solidFill>
                  <a:srgbClr val="00B050"/>
                </a:solidFill>
              </a:rPr>
              <a:t>according to the custom of the feast</a:t>
            </a:r>
            <a:r>
              <a:rPr lang="en-US" dirty="0" smtClean="0"/>
              <a:t>"!  </a:t>
            </a:r>
            <a:br>
              <a:rPr lang="en-US" dirty="0" smtClean="0"/>
            </a:br>
            <a:r>
              <a:rPr lang="en-US" dirty="0" smtClean="0"/>
              <a:t>One would think the wording would say </a:t>
            </a:r>
            <a:r>
              <a:rPr lang="en-US" b="1" dirty="0" smtClean="0">
                <a:solidFill>
                  <a:srgbClr val="7030A0"/>
                </a:solidFill>
              </a:rPr>
              <a:t>“according to Torah”…</a:t>
            </a:r>
            <a:br>
              <a:rPr lang="en-US" b="1" dirty="0" smtClean="0">
                <a:solidFill>
                  <a:srgbClr val="7030A0"/>
                </a:solidFill>
              </a:rPr>
            </a:br>
            <a:r>
              <a:rPr lang="en-US" dirty="0" smtClean="0"/>
              <a:t> instead of “according to the custom.”  </a:t>
            </a:r>
          </a:p>
          <a:p>
            <a:pPr lvl="0"/>
            <a:r>
              <a:rPr lang="en-US" dirty="0" smtClean="0"/>
              <a:t>Where else do we see this teaching?  </a:t>
            </a:r>
            <a:r>
              <a:rPr lang="en-US" sz="2800" b="1" i="1" dirty="0" smtClean="0">
                <a:solidFill>
                  <a:srgbClr val="660033"/>
                </a:solidFill>
              </a:rPr>
              <a:t>Matt 15:3, 6-9  </a:t>
            </a:r>
            <a:r>
              <a:rPr lang="en-US" i="1" dirty="0" smtClean="0">
                <a:solidFill>
                  <a:srgbClr val="005392"/>
                </a:solidFill>
              </a:rPr>
              <a:t>He (Yahusha) answered them, “And why do you break the commandment of Yahuah for the </a:t>
            </a:r>
            <a:r>
              <a:rPr lang="en-US" b="1" i="1" dirty="0" smtClean="0">
                <a:ln>
                  <a:solidFill>
                    <a:srgbClr val="002060"/>
                  </a:solidFill>
                </a:ln>
                <a:solidFill>
                  <a:srgbClr val="00B050"/>
                </a:solidFill>
              </a:rPr>
              <a:t>sake of your tradition</a:t>
            </a:r>
            <a:r>
              <a:rPr lang="en-US" i="1" dirty="0" smtClean="0">
                <a:solidFill>
                  <a:srgbClr val="005392"/>
                </a:solidFill>
              </a:rPr>
              <a:t>?... </a:t>
            </a:r>
            <a:r>
              <a:rPr lang="en-US" i="1" baseline="30000" dirty="0" smtClean="0">
                <a:solidFill>
                  <a:srgbClr val="005392"/>
                </a:solidFill>
              </a:rPr>
              <a:t>6</a:t>
            </a:r>
            <a:r>
              <a:rPr lang="en-US" i="1" dirty="0" smtClean="0">
                <a:solidFill>
                  <a:srgbClr val="005392"/>
                </a:solidFill>
              </a:rPr>
              <a:t>…So for the </a:t>
            </a:r>
            <a:r>
              <a:rPr lang="en-US" b="1" i="1" dirty="0" smtClean="0">
                <a:ln>
                  <a:solidFill>
                    <a:srgbClr val="002060"/>
                  </a:solidFill>
                </a:ln>
                <a:solidFill>
                  <a:srgbClr val="00B050"/>
                </a:solidFill>
              </a:rPr>
              <a:t>sake of your tradition </a:t>
            </a:r>
            <a:r>
              <a:rPr lang="en-US" i="1" dirty="0" smtClean="0">
                <a:solidFill>
                  <a:srgbClr val="005392"/>
                </a:solidFill>
              </a:rPr>
              <a:t>you have </a:t>
            </a:r>
            <a:r>
              <a:rPr lang="en-US" b="1" i="1" dirty="0" smtClean="0">
                <a:ln>
                  <a:solidFill>
                    <a:srgbClr val="002060"/>
                  </a:solidFill>
                </a:ln>
                <a:solidFill>
                  <a:srgbClr val="00B050"/>
                </a:solidFill>
              </a:rPr>
              <a:t>made void the word of Yahuah</a:t>
            </a:r>
            <a:r>
              <a:rPr lang="en-US" i="1" dirty="0" smtClean="0">
                <a:ln>
                  <a:solidFill>
                    <a:srgbClr val="002060"/>
                  </a:solidFill>
                </a:ln>
                <a:solidFill>
                  <a:srgbClr val="00B050"/>
                </a:solidFill>
              </a:rPr>
              <a:t>. </a:t>
            </a:r>
            <a:r>
              <a:rPr lang="en-US" i="1" baseline="30000" dirty="0" smtClean="0">
                <a:solidFill>
                  <a:srgbClr val="005392"/>
                </a:solidFill>
              </a:rPr>
              <a:t>7 </a:t>
            </a:r>
            <a:r>
              <a:rPr lang="en-US" i="1" dirty="0" smtClean="0">
                <a:solidFill>
                  <a:srgbClr val="005392"/>
                </a:solidFill>
              </a:rPr>
              <a:t>You hypocrites! Well did Isaiah prophesy of you, when he said: </a:t>
            </a:r>
            <a:r>
              <a:rPr lang="en-US" i="1" baseline="30000" dirty="0" smtClean="0">
                <a:solidFill>
                  <a:srgbClr val="005392"/>
                </a:solidFill>
              </a:rPr>
              <a:t>8 </a:t>
            </a:r>
            <a:r>
              <a:rPr lang="en-US" i="1" dirty="0" smtClean="0">
                <a:solidFill>
                  <a:srgbClr val="005392"/>
                </a:solidFill>
              </a:rPr>
              <a:t>“This people honors me with their lips, but their heart is far from me; </a:t>
            </a:r>
            <a:r>
              <a:rPr lang="en-US" i="1" baseline="30000" dirty="0" smtClean="0">
                <a:solidFill>
                  <a:srgbClr val="005392"/>
                </a:solidFill>
              </a:rPr>
              <a:t>9 </a:t>
            </a:r>
            <a:r>
              <a:rPr lang="en-US" i="1" dirty="0" smtClean="0">
                <a:solidFill>
                  <a:srgbClr val="005392"/>
                </a:solidFill>
              </a:rPr>
              <a:t>in vain do they worship me, </a:t>
            </a:r>
            <a:r>
              <a:rPr lang="en-US" b="1" i="1" dirty="0" smtClean="0">
                <a:ln>
                  <a:solidFill>
                    <a:srgbClr val="002060"/>
                  </a:solidFill>
                </a:ln>
                <a:solidFill>
                  <a:srgbClr val="00B050"/>
                </a:solidFill>
              </a:rPr>
              <a:t>teaching as doctrines the commandments of men</a:t>
            </a:r>
            <a:r>
              <a:rPr lang="en-US" i="1" dirty="0" smtClean="0">
                <a:ln>
                  <a:solidFill>
                    <a:srgbClr val="002060"/>
                  </a:solidFill>
                </a:ln>
                <a:solidFill>
                  <a:srgbClr val="00B050"/>
                </a:solidFill>
              </a:rPr>
              <a:t>.</a:t>
            </a:r>
            <a:r>
              <a:rPr lang="en-US" i="1" dirty="0" smtClean="0">
                <a:solidFill>
                  <a:srgbClr val="005392"/>
                </a:solidFill>
              </a:rPr>
              <a:t>”</a:t>
            </a:r>
            <a:endParaRPr lang="en-US" dirty="0" smtClean="0">
              <a:solidFill>
                <a:srgbClr val="005392"/>
              </a:solidFill>
            </a:endParaRPr>
          </a:p>
          <a:p>
            <a:pPr lvl="0"/>
            <a:r>
              <a:rPr lang="en-US" b="1" dirty="0" smtClean="0"/>
              <a:t>Would Yahusha, honoring a different calendar, explain why He stayed in Jerusalem after His parents left? </a:t>
            </a:r>
          </a:p>
          <a:p>
            <a:pPr lvl="0"/>
            <a:r>
              <a:rPr lang="en-US" b="1" dirty="0" smtClean="0"/>
              <a:t>Even as a boy, it is possible that Yahusha was following a different calendar?</a:t>
            </a:r>
            <a:br>
              <a:rPr lang="en-US" b="1" dirty="0" smtClean="0"/>
            </a:br>
            <a:endParaRPr lang="en-US" b="1" dirty="0" smtClean="0"/>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70</a:t>
            </a:fld>
            <a:endParaRPr lang="en-US" sz="1800" dirty="0"/>
          </a:p>
        </p:txBody>
      </p:sp>
      <p:sp>
        <p:nvSpPr>
          <p:cNvPr id="2" name="Title 1"/>
          <p:cNvSpPr>
            <a:spLocks noGrp="1"/>
          </p:cNvSpPr>
          <p:nvPr>
            <p:ph type="title"/>
          </p:nvPr>
        </p:nvSpPr>
        <p:spPr>
          <a:xfrm>
            <a:off x="457200" y="228600"/>
            <a:ext cx="8229600" cy="11430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#2:  Luke 2:41-43…</a:t>
            </a:r>
            <a:r>
              <a:rPr lang="en-US" b="1" u="sng" spc="150" dirty="0" smtClean="0">
                <a:ln w="11430"/>
                <a:solidFill>
                  <a:srgbClr val="F8F8F8"/>
                </a:solidFill>
                <a:effectLst>
                  <a:outerShdw blurRad="25400" algn="tl" rotWithShape="0">
                    <a:srgbClr val="000000">
                      <a:alpha val="43000"/>
                    </a:srgbClr>
                  </a:outerShdw>
                </a:effectLst>
              </a:rPr>
              <a:t/>
            </a:r>
            <a:br>
              <a:rPr lang="en-US" b="1" u="sng"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 The Boy Yahusha at the Temple</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5791200"/>
          </a:xfrm>
          <a:solidFill>
            <a:schemeClr val="bg1"/>
          </a:solidFill>
        </p:spPr>
        <p:txBody>
          <a:bodyPr>
            <a:noAutofit/>
          </a:bodyPr>
          <a:lstStyle/>
          <a:p>
            <a:pPr marL="0" indent="0">
              <a:spcBef>
                <a:spcPts val="0"/>
              </a:spcBef>
              <a:buNone/>
            </a:pPr>
            <a:r>
              <a:rPr lang="en-US" sz="2100" i="1" baseline="30000" dirty="0" smtClean="0">
                <a:solidFill>
                  <a:srgbClr val="005392"/>
                </a:solidFill>
              </a:rPr>
              <a:t>43 </a:t>
            </a:r>
            <a:r>
              <a:rPr lang="en-US" sz="2100" i="1" dirty="0" smtClean="0">
                <a:solidFill>
                  <a:srgbClr val="005392"/>
                </a:solidFill>
              </a:rPr>
              <a:t>And when the feast was ended, as they were returning, the boy Yahusha </a:t>
            </a:r>
            <a:r>
              <a:rPr lang="en-US" sz="2100" b="1" i="1" dirty="0" smtClean="0">
                <a:ln>
                  <a:solidFill>
                    <a:srgbClr val="002060"/>
                  </a:solidFill>
                </a:ln>
                <a:solidFill>
                  <a:srgbClr val="00B050"/>
                </a:solidFill>
              </a:rPr>
              <a:t>stayed behind in Jerusalem</a:t>
            </a:r>
            <a:r>
              <a:rPr lang="en-US" sz="2100" i="1" dirty="0" smtClean="0">
                <a:ln>
                  <a:solidFill>
                    <a:srgbClr val="002060"/>
                  </a:solidFill>
                </a:ln>
                <a:solidFill>
                  <a:srgbClr val="00B050"/>
                </a:solidFill>
              </a:rPr>
              <a:t>. </a:t>
            </a:r>
            <a:r>
              <a:rPr lang="en-US" sz="2100" i="1" dirty="0" smtClean="0">
                <a:solidFill>
                  <a:srgbClr val="005392"/>
                </a:solidFill>
              </a:rPr>
              <a:t>His parents did not know it, …</a:t>
            </a:r>
            <a:r>
              <a:rPr lang="en-US" sz="2100" i="1" baseline="30000" dirty="0" smtClean="0">
                <a:solidFill>
                  <a:srgbClr val="005392"/>
                </a:solidFill>
              </a:rPr>
              <a:t>45</a:t>
            </a:r>
            <a:r>
              <a:rPr lang="en-US" sz="2100" i="1" dirty="0" smtClean="0">
                <a:solidFill>
                  <a:srgbClr val="005392"/>
                </a:solidFill>
              </a:rPr>
              <a:t>…they returned to Jerusalem, searching for him. </a:t>
            </a:r>
            <a:r>
              <a:rPr lang="en-US" sz="2100" i="1" baseline="30000" dirty="0" smtClean="0">
                <a:solidFill>
                  <a:srgbClr val="005392"/>
                </a:solidFill>
              </a:rPr>
              <a:t>46 </a:t>
            </a:r>
            <a:r>
              <a:rPr lang="en-US" sz="2100" b="1" i="1" dirty="0" smtClean="0">
                <a:ln>
                  <a:solidFill>
                    <a:srgbClr val="002060"/>
                  </a:solidFill>
                </a:ln>
                <a:solidFill>
                  <a:srgbClr val="00B050"/>
                </a:solidFill>
              </a:rPr>
              <a:t>After three days they found him</a:t>
            </a:r>
            <a:r>
              <a:rPr lang="en-US" sz="2100" i="1" dirty="0" smtClean="0">
                <a:ln>
                  <a:solidFill>
                    <a:srgbClr val="002060"/>
                  </a:solidFill>
                </a:ln>
                <a:solidFill>
                  <a:srgbClr val="00B050"/>
                </a:solidFill>
              </a:rPr>
              <a:t> </a:t>
            </a:r>
            <a:r>
              <a:rPr lang="en-US" sz="2100" i="1" dirty="0" smtClean="0">
                <a:solidFill>
                  <a:srgbClr val="005392"/>
                </a:solidFill>
              </a:rPr>
              <a:t>in the temple, sitting among the teachers, listening to them and asking them questions… </a:t>
            </a:r>
            <a:r>
              <a:rPr lang="en-US" sz="2100" i="1" baseline="30000" dirty="0" smtClean="0">
                <a:solidFill>
                  <a:srgbClr val="005392"/>
                </a:solidFill>
              </a:rPr>
              <a:t>48 </a:t>
            </a:r>
            <a:r>
              <a:rPr lang="en-US" sz="2100" i="1" dirty="0" smtClean="0">
                <a:solidFill>
                  <a:srgbClr val="005392"/>
                </a:solidFill>
              </a:rPr>
              <a:t>…And his mother said to him, “…Behold, your father and I have been searching for you in great distress.” </a:t>
            </a:r>
            <a:r>
              <a:rPr lang="en-US" sz="2100" i="1" baseline="30000" dirty="0" smtClean="0">
                <a:solidFill>
                  <a:srgbClr val="005392"/>
                </a:solidFill>
              </a:rPr>
              <a:t>49 </a:t>
            </a:r>
            <a:r>
              <a:rPr lang="en-US" sz="2100" i="1" dirty="0" smtClean="0">
                <a:solidFill>
                  <a:srgbClr val="005392"/>
                </a:solidFill>
              </a:rPr>
              <a:t>And he said to them, </a:t>
            </a:r>
            <a:br>
              <a:rPr lang="en-US" sz="2100" i="1" dirty="0" smtClean="0">
                <a:solidFill>
                  <a:srgbClr val="005392"/>
                </a:solidFill>
              </a:rPr>
            </a:br>
            <a:r>
              <a:rPr lang="en-US" sz="2100" i="1" dirty="0" smtClean="0">
                <a:solidFill>
                  <a:srgbClr val="005392"/>
                </a:solidFill>
              </a:rPr>
              <a:t>“…</a:t>
            </a:r>
            <a:r>
              <a:rPr lang="en-US" sz="2100" b="1" i="1" dirty="0" smtClean="0">
                <a:ln>
                  <a:solidFill>
                    <a:srgbClr val="002060"/>
                  </a:solidFill>
                </a:ln>
                <a:solidFill>
                  <a:srgbClr val="00B050"/>
                </a:solidFill>
              </a:rPr>
              <a:t>Did you not know that I must be in my Father's house?</a:t>
            </a:r>
            <a:r>
              <a:rPr lang="en-US" sz="2100" i="1" dirty="0" smtClean="0">
                <a:solidFill>
                  <a:srgbClr val="005392"/>
                </a:solidFill>
              </a:rPr>
              <a:t>” </a:t>
            </a:r>
            <a:r>
              <a:rPr lang="en-US" sz="2100" i="1" baseline="30000" dirty="0" smtClean="0">
                <a:solidFill>
                  <a:srgbClr val="005392"/>
                </a:solidFill>
              </a:rPr>
              <a:t>50 </a:t>
            </a:r>
            <a:r>
              <a:rPr lang="en-US" sz="2100" i="1" dirty="0" smtClean="0">
                <a:solidFill>
                  <a:srgbClr val="005392"/>
                </a:solidFill>
              </a:rPr>
              <a:t>And </a:t>
            </a:r>
            <a:r>
              <a:rPr lang="en-US" sz="2100" b="1" i="1" dirty="0" smtClean="0">
                <a:ln>
                  <a:solidFill>
                    <a:srgbClr val="002060"/>
                  </a:solidFill>
                </a:ln>
                <a:solidFill>
                  <a:srgbClr val="00B050"/>
                </a:solidFill>
              </a:rPr>
              <a:t>they did not understand the saying that he spoke to them</a:t>
            </a:r>
            <a:r>
              <a:rPr lang="en-US" sz="2100" i="1" dirty="0" smtClean="0">
                <a:ln>
                  <a:solidFill>
                    <a:srgbClr val="002060"/>
                  </a:solidFill>
                </a:ln>
                <a:solidFill>
                  <a:srgbClr val="00B050"/>
                </a:solidFill>
              </a:rPr>
              <a:t>.</a:t>
            </a:r>
            <a:r>
              <a:rPr lang="en-US" sz="2100" i="1" dirty="0" smtClean="0">
                <a:solidFill>
                  <a:srgbClr val="005392"/>
                </a:solidFill>
              </a:rPr>
              <a:t> </a:t>
            </a:r>
            <a:r>
              <a:rPr lang="en-US" sz="2100" i="1" baseline="30000" dirty="0" smtClean="0">
                <a:solidFill>
                  <a:srgbClr val="005392"/>
                </a:solidFill>
              </a:rPr>
              <a:t>51 </a:t>
            </a:r>
            <a:r>
              <a:rPr lang="en-US" sz="2100" i="1" dirty="0" smtClean="0">
                <a:solidFill>
                  <a:srgbClr val="005392"/>
                </a:solidFill>
              </a:rPr>
              <a:t>And he went down with them and came to Nazareth and </a:t>
            </a:r>
            <a:r>
              <a:rPr lang="en-US" sz="2100" b="1" i="1" dirty="0" smtClean="0">
                <a:ln>
                  <a:solidFill>
                    <a:srgbClr val="002060"/>
                  </a:solidFill>
                </a:ln>
                <a:solidFill>
                  <a:srgbClr val="00B050"/>
                </a:solidFill>
              </a:rPr>
              <a:t>was submissive to them</a:t>
            </a:r>
            <a:r>
              <a:rPr lang="en-US" sz="2100" i="1" dirty="0" smtClean="0">
                <a:ln>
                  <a:solidFill>
                    <a:srgbClr val="002060"/>
                  </a:solidFill>
                </a:ln>
                <a:solidFill>
                  <a:srgbClr val="00B050"/>
                </a:solidFill>
              </a:rPr>
              <a:t>… </a:t>
            </a:r>
          </a:p>
          <a:p>
            <a:pPr>
              <a:spcBef>
                <a:spcPts val="0"/>
              </a:spcBef>
            </a:pPr>
            <a:endParaRPr lang="en-US" sz="2100" dirty="0" smtClean="0"/>
          </a:p>
          <a:p>
            <a:pPr lvl="0" fontAlgn="t">
              <a:spcBef>
                <a:spcPts val="0"/>
              </a:spcBef>
            </a:pPr>
            <a:r>
              <a:rPr lang="en-US" sz="2100" dirty="0" smtClean="0"/>
              <a:t>Did Yahusha’s parent’s forgetfulness allow for Him to fulfill Torah?  </a:t>
            </a:r>
          </a:p>
          <a:p>
            <a:pPr lvl="0" fontAlgn="t">
              <a:spcBef>
                <a:spcPts val="0"/>
              </a:spcBef>
            </a:pPr>
            <a:r>
              <a:rPr lang="en-US" sz="2100" dirty="0" smtClean="0">
                <a:solidFill>
                  <a:srgbClr val="FF0000"/>
                </a:solidFill>
              </a:rPr>
              <a:t>Why did He say </a:t>
            </a:r>
            <a:r>
              <a:rPr lang="en-US" sz="2100" dirty="0" smtClean="0">
                <a:ln>
                  <a:solidFill>
                    <a:srgbClr val="002060"/>
                  </a:solidFill>
                </a:ln>
                <a:solidFill>
                  <a:srgbClr val="00B050"/>
                </a:solidFill>
              </a:rPr>
              <a:t>“Did you not know that I must be in my Father’s house?”</a:t>
            </a:r>
          </a:p>
          <a:p>
            <a:pPr lvl="0" fontAlgn="t">
              <a:spcBef>
                <a:spcPts val="0"/>
              </a:spcBef>
            </a:pPr>
            <a:r>
              <a:rPr lang="en-US" sz="2100" dirty="0" smtClean="0"/>
              <a:t>Yahusha was found </a:t>
            </a:r>
            <a:r>
              <a:rPr lang="en-US" sz="2100" dirty="0" smtClean="0">
                <a:ln>
                  <a:solidFill>
                    <a:srgbClr val="002060"/>
                  </a:solidFill>
                </a:ln>
                <a:solidFill>
                  <a:srgbClr val="00B050"/>
                </a:solidFill>
              </a:rPr>
              <a:t>“after 3 days” </a:t>
            </a:r>
            <a:r>
              <a:rPr lang="en-US" sz="2100" dirty="0" smtClean="0"/>
              <a:t>witnessing and fulfilling His Father’s will in the Temple.  </a:t>
            </a:r>
          </a:p>
          <a:p>
            <a:pPr lvl="0" fontAlgn="t">
              <a:spcBef>
                <a:spcPts val="0"/>
              </a:spcBef>
            </a:pPr>
            <a:r>
              <a:rPr lang="en-US" sz="2100" dirty="0" smtClean="0"/>
              <a:t>3 days!!  This is PROPHETIC of what is to come!!!</a:t>
            </a: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71</a:t>
            </a:fld>
            <a:endParaRPr lang="en-US" sz="1800" dirty="0"/>
          </a:p>
        </p:txBody>
      </p:sp>
      <p:sp>
        <p:nvSpPr>
          <p:cNvPr id="2" name="Title 1"/>
          <p:cNvSpPr>
            <a:spLocks noGrp="1"/>
          </p:cNvSpPr>
          <p:nvPr>
            <p:ph type="title"/>
          </p:nvPr>
        </p:nvSpPr>
        <p:spPr>
          <a:xfrm>
            <a:off x="457200" y="274638"/>
            <a:ext cx="8229600" cy="639762"/>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#2:  Luke 2:43-51… </a:t>
            </a:r>
            <a:r>
              <a:rPr lang="en-US" sz="3600" b="1" spc="150" dirty="0" smtClean="0">
                <a:ln w="11430"/>
                <a:solidFill>
                  <a:srgbClr val="F8F8F8"/>
                </a:solidFill>
                <a:effectLst>
                  <a:outerShdw blurRad="25400" algn="tl" rotWithShape="0">
                    <a:srgbClr val="000000">
                      <a:alpha val="43000"/>
                    </a:srgbClr>
                  </a:outerShdw>
                </a:effectLst>
              </a:rPr>
              <a:t>(</a:t>
            </a:r>
            <a:r>
              <a:rPr lang="en-US" sz="3600" b="1" spc="150" dirty="0" err="1" smtClean="0">
                <a:ln w="11430"/>
                <a:solidFill>
                  <a:srgbClr val="F8F8F8"/>
                </a:solidFill>
                <a:effectLst>
                  <a:outerShdw blurRad="25400" algn="tl" rotWithShape="0">
                    <a:srgbClr val="000000">
                      <a:alpha val="43000"/>
                    </a:srgbClr>
                  </a:outerShdw>
                </a:effectLst>
              </a:rPr>
              <a:t>con’t</a:t>
            </a:r>
            <a:r>
              <a:rPr lang="en-US" sz="3600" b="1" spc="150" dirty="0" smtClean="0">
                <a:ln w="11430"/>
                <a:solidFill>
                  <a:srgbClr val="F8F8F8"/>
                </a:solidFill>
                <a:effectLst>
                  <a:outerShdw blurRad="25400" algn="tl" rotWithShape="0">
                    <a:srgbClr val="000000">
                      <a:alpha val="43000"/>
                    </a:srgbClr>
                  </a:outerShdw>
                </a:effectLst>
              </a:rPr>
              <a: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791200" y="6019800"/>
            <a:ext cx="302768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Yahusha’s Passover at Age 12  Sept 2020    Series 3</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763000" cy="5867400"/>
          </a:xfrm>
          <a:solidFill>
            <a:schemeClr val="bg1"/>
          </a:solidFill>
        </p:spPr>
        <p:txBody>
          <a:bodyPr>
            <a:normAutofit fontScale="92500" lnSpcReduction="20000"/>
          </a:bodyPr>
          <a:lstStyle/>
          <a:p>
            <a:pPr marL="0" indent="0">
              <a:buNone/>
            </a:pPr>
            <a:r>
              <a:rPr lang="en-US" dirty="0" smtClean="0"/>
              <a:t>Before leaving this section, here is an interesting verse:</a:t>
            </a:r>
            <a:br>
              <a:rPr lang="en-US" dirty="0" smtClean="0"/>
            </a:br>
            <a:endParaRPr lang="en-US" sz="1100" dirty="0" smtClean="0"/>
          </a:p>
          <a:p>
            <a:pPr marL="0" indent="0">
              <a:buNone/>
            </a:pPr>
            <a:r>
              <a:rPr lang="en-US" sz="3000" b="1" i="1" dirty="0" smtClean="0">
                <a:solidFill>
                  <a:srgbClr val="660033"/>
                </a:solidFill>
              </a:rPr>
              <a:t>Lam 2:6  </a:t>
            </a:r>
            <a:r>
              <a:rPr lang="en-US" i="1" dirty="0" smtClean="0">
                <a:solidFill>
                  <a:srgbClr val="005392"/>
                </a:solidFill>
              </a:rPr>
              <a:t>And He (YHWH) has violently taken away his tabernacle, as if it were of a garden:  </a:t>
            </a:r>
            <a:r>
              <a:rPr lang="en-US" b="1" i="1" dirty="0" smtClean="0">
                <a:ln>
                  <a:solidFill>
                    <a:srgbClr val="002060"/>
                  </a:solidFill>
                </a:ln>
                <a:solidFill>
                  <a:srgbClr val="00B050"/>
                </a:solidFill>
              </a:rPr>
              <a:t>he has destroyed His Moed</a:t>
            </a:r>
            <a:r>
              <a:rPr lang="en-US" i="1" dirty="0" smtClean="0">
                <a:ln>
                  <a:solidFill>
                    <a:srgbClr val="002060"/>
                  </a:solidFill>
                </a:ln>
                <a:solidFill>
                  <a:srgbClr val="00B050"/>
                </a:solidFill>
              </a:rPr>
              <a:t>: </a:t>
            </a:r>
            <a:r>
              <a:rPr lang="en-US" i="1" dirty="0" smtClean="0">
                <a:solidFill>
                  <a:srgbClr val="005392"/>
                </a:solidFill>
              </a:rPr>
              <a:t>YHWH has </a:t>
            </a:r>
            <a:r>
              <a:rPr lang="en-US" b="1" i="1" dirty="0" smtClean="0">
                <a:ln>
                  <a:solidFill>
                    <a:srgbClr val="002060"/>
                  </a:solidFill>
                </a:ln>
                <a:solidFill>
                  <a:srgbClr val="00B050"/>
                </a:solidFill>
              </a:rPr>
              <a:t>caused His Moed and sabbaths to be forgotten in Zion</a:t>
            </a:r>
            <a:r>
              <a:rPr lang="en-US" i="1" dirty="0" smtClean="0">
                <a:ln>
                  <a:solidFill>
                    <a:srgbClr val="002060"/>
                  </a:solidFill>
                </a:ln>
                <a:solidFill>
                  <a:srgbClr val="00B050"/>
                </a:solidFill>
              </a:rPr>
              <a:t>, </a:t>
            </a:r>
            <a:r>
              <a:rPr lang="en-US" i="1" dirty="0" smtClean="0">
                <a:solidFill>
                  <a:srgbClr val="005392"/>
                </a:solidFill>
              </a:rPr>
              <a:t>and has despised in the indignation of his anger the king and the priest.</a:t>
            </a:r>
            <a:endParaRPr lang="en-US" dirty="0" smtClean="0">
              <a:solidFill>
                <a:srgbClr val="005392"/>
              </a:solidFill>
            </a:endParaRPr>
          </a:p>
          <a:p>
            <a:endParaRPr lang="en-US" sz="1100" dirty="0" smtClean="0"/>
          </a:p>
          <a:p>
            <a:pPr marL="0" lvl="0" indent="0">
              <a:buNone/>
            </a:pPr>
            <a:r>
              <a:rPr lang="en-US" dirty="0" smtClean="0"/>
              <a:t>The term “</a:t>
            </a:r>
            <a:r>
              <a:rPr lang="en-US" dirty="0" err="1" smtClean="0"/>
              <a:t>Mo`ed</a:t>
            </a:r>
            <a:r>
              <a:rPr lang="en-US" dirty="0" smtClean="0"/>
              <a:t>” includes the </a:t>
            </a:r>
            <a:r>
              <a:rPr lang="en-US" b="1" dirty="0" smtClean="0">
                <a:ln>
                  <a:solidFill>
                    <a:srgbClr val="002060"/>
                  </a:solidFill>
                </a:ln>
                <a:solidFill>
                  <a:srgbClr val="00B050"/>
                </a:solidFill>
              </a:rPr>
              <a:t>timing</a:t>
            </a:r>
            <a:r>
              <a:rPr lang="en-US" dirty="0" smtClean="0"/>
              <a:t> of His Feasts and the </a:t>
            </a:r>
            <a:r>
              <a:rPr lang="en-US" b="1" dirty="0" smtClean="0">
                <a:ln>
                  <a:solidFill>
                    <a:srgbClr val="002060"/>
                  </a:solidFill>
                </a:ln>
                <a:solidFill>
                  <a:srgbClr val="00B050"/>
                </a:solidFill>
              </a:rPr>
              <a:t>places</a:t>
            </a:r>
            <a:r>
              <a:rPr lang="en-US" dirty="0" smtClean="0"/>
              <a:t> His people were to meet.  YHWH has caused Zion to forget these things! </a:t>
            </a:r>
          </a:p>
          <a:p>
            <a:pPr lvl="0"/>
            <a:r>
              <a:rPr lang="en-US" dirty="0" smtClean="0"/>
              <a:t>They have forgotten where the temple used to sit…</a:t>
            </a:r>
          </a:p>
          <a:p>
            <a:pPr lvl="0"/>
            <a:r>
              <a:rPr lang="en-US" dirty="0" smtClean="0"/>
              <a:t>Have they forgotten how the timing of the Feasts are calculated?  </a:t>
            </a:r>
            <a:br>
              <a:rPr lang="en-US" dirty="0" smtClean="0"/>
            </a:br>
            <a:r>
              <a:rPr lang="en-US" dirty="0" smtClean="0"/>
              <a:t>Very possible!</a:t>
            </a:r>
          </a:p>
          <a:p>
            <a:endParaRPr lang="en-US" sz="1100" dirty="0" smtClean="0"/>
          </a:p>
          <a:p>
            <a:pPr marL="0" indent="0">
              <a:buNone/>
            </a:pPr>
            <a:r>
              <a:rPr lang="en-US" dirty="0" smtClean="0"/>
              <a:t>Understanding that Yahuah has caused His people to forget, recall </a:t>
            </a:r>
            <a:br>
              <a:rPr lang="en-US" dirty="0" smtClean="0"/>
            </a:br>
            <a:r>
              <a:rPr lang="en-US" dirty="0" smtClean="0"/>
              <a:t>what was written in </a:t>
            </a:r>
            <a:r>
              <a:rPr lang="en-US" b="1" dirty="0" smtClean="0"/>
              <a:t>Luke 2:43-51. </a:t>
            </a:r>
          </a:p>
          <a:p>
            <a:pPr>
              <a:buNone/>
            </a:pPr>
            <a:r>
              <a:rPr lang="en-US" sz="1100" dirty="0" smtClean="0"/>
              <a:t> </a:t>
            </a:r>
          </a:p>
          <a:p>
            <a:pPr lvl="0"/>
            <a:r>
              <a:rPr lang="en-US" dirty="0" smtClean="0"/>
              <a:t>Is it coincidence that Yahusha’s parent’s forgetfulness allowed Him </a:t>
            </a:r>
            <a:br>
              <a:rPr lang="en-US" dirty="0" smtClean="0"/>
            </a:br>
            <a:r>
              <a:rPr lang="en-US" dirty="0" smtClean="0"/>
              <a:t>to fulfill Torah? </a:t>
            </a:r>
          </a:p>
          <a:p>
            <a:pPr lvl="0"/>
            <a:r>
              <a:rPr lang="en-US" dirty="0" smtClean="0"/>
              <a:t>Is it surprising they didn’t understand what Yahusha meant when </a:t>
            </a:r>
            <a:br>
              <a:rPr lang="en-US" dirty="0" smtClean="0"/>
            </a:br>
            <a:r>
              <a:rPr lang="en-US" dirty="0" smtClean="0"/>
              <a:t>He said </a:t>
            </a:r>
            <a:r>
              <a:rPr lang="en-US" dirty="0" smtClean="0">
                <a:ln>
                  <a:solidFill>
                    <a:srgbClr val="002060"/>
                  </a:solidFill>
                </a:ln>
                <a:solidFill>
                  <a:srgbClr val="00B050"/>
                </a:solidFill>
              </a:rPr>
              <a:t>“Did you not know that I must be in my Father’s house?”</a:t>
            </a:r>
          </a:p>
          <a:p>
            <a:endParaRPr lang="en-US" dirty="0"/>
          </a:p>
        </p:txBody>
      </p:sp>
      <p:sp>
        <p:nvSpPr>
          <p:cNvPr id="4" name="Slide Number Placeholder 3"/>
          <p:cNvSpPr>
            <a:spLocks noGrp="1"/>
          </p:cNvSpPr>
          <p:nvPr>
            <p:ph type="sldNum" sz="quarter" idx="12"/>
          </p:nvPr>
        </p:nvSpPr>
        <p:spPr>
          <a:xfrm>
            <a:off x="3991088" y="6477000"/>
            <a:ext cx="1161826" cy="365125"/>
          </a:xfrm>
        </p:spPr>
        <p:txBody>
          <a:bodyPr/>
          <a:lstStyle/>
          <a:p>
            <a:fld id="{2C483DBC-9F3F-4995-8876-E5EF69BB8F1F}" type="slidenum">
              <a:rPr lang="en-US" sz="1800" smtClean="0"/>
              <a:pPr/>
              <a:t>72</a:t>
            </a:fld>
            <a:endParaRPr lang="en-US" sz="1800" dirty="0"/>
          </a:p>
        </p:txBody>
      </p:sp>
      <p:sp>
        <p:nvSpPr>
          <p:cNvPr id="2" name="Title 1"/>
          <p:cNvSpPr>
            <a:spLocks noGrp="1"/>
          </p:cNvSpPr>
          <p:nvPr>
            <p:ph type="title"/>
          </p:nvPr>
        </p:nvSpPr>
        <p:spPr>
          <a:xfrm>
            <a:off x="228600" y="274638"/>
            <a:ext cx="8686800" cy="563562"/>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#2:  Conclusion for Luke 2 </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rmAutofit lnSpcReduction="10000"/>
          </a:bodyPr>
          <a:lstStyle/>
          <a:p>
            <a:pPr marL="0" indent="0">
              <a:buNone/>
            </a:pPr>
            <a:r>
              <a:rPr lang="en-US" b="1" dirty="0" smtClean="0">
                <a:effectLst>
                  <a:glow rad="152400">
                    <a:schemeClr val="bg1">
                      <a:alpha val="84000"/>
                    </a:schemeClr>
                  </a:glow>
                </a:effectLst>
              </a:rPr>
              <a:t>Understanding that the Jews were on a different calendar, </a:t>
            </a:r>
            <a:br>
              <a:rPr lang="en-US" b="1" dirty="0" smtClean="0">
                <a:effectLst>
                  <a:glow rad="152400">
                    <a:schemeClr val="bg1">
                      <a:alpha val="84000"/>
                    </a:schemeClr>
                  </a:glow>
                </a:effectLst>
              </a:rPr>
            </a:br>
            <a:r>
              <a:rPr lang="en-US" b="1" dirty="0" smtClean="0">
                <a:effectLst>
                  <a:glow rad="152400">
                    <a:schemeClr val="bg1">
                      <a:alpha val="84000"/>
                    </a:schemeClr>
                  </a:glow>
                </a:effectLst>
              </a:rPr>
              <a:t>let’s re-examine the words in Isaiah, Amos and Malachi.</a:t>
            </a:r>
          </a:p>
          <a:p>
            <a:pPr marL="0" indent="0"/>
            <a:endParaRPr lang="en-US" sz="1200" dirty="0" smtClean="0"/>
          </a:p>
          <a:p>
            <a:pPr marL="0" indent="0">
              <a:buNone/>
            </a:pPr>
            <a:r>
              <a:rPr lang="en-US" sz="3000" b="1" i="1" dirty="0" smtClean="0">
                <a:solidFill>
                  <a:srgbClr val="660033"/>
                </a:solidFill>
              </a:rPr>
              <a:t>Isa 1:12-17  </a:t>
            </a:r>
            <a:r>
              <a:rPr lang="en-US" b="1" i="1" dirty="0" smtClean="0">
                <a:solidFill>
                  <a:srgbClr val="660033"/>
                </a:solidFill>
              </a:rPr>
              <a:t>[760 BC]  </a:t>
            </a:r>
            <a:r>
              <a:rPr lang="en-US" i="1" dirty="0" smtClean="0">
                <a:solidFill>
                  <a:srgbClr val="005392"/>
                </a:solidFill>
              </a:rPr>
              <a:t>“When you come to appear before me, who has required of you this trampling of my courts?  </a:t>
            </a:r>
            <a:r>
              <a:rPr lang="en-US" i="1" baseline="30000" dirty="0" smtClean="0">
                <a:solidFill>
                  <a:srgbClr val="005392"/>
                </a:solidFill>
              </a:rPr>
              <a:t>13 </a:t>
            </a:r>
            <a:r>
              <a:rPr lang="en-US" i="1" dirty="0" smtClean="0">
                <a:solidFill>
                  <a:srgbClr val="005392"/>
                </a:solidFill>
              </a:rPr>
              <a:t>Bring no more vain offerings; incense is an abomination to me.  </a:t>
            </a:r>
            <a:r>
              <a:rPr lang="en-US" b="1" i="1" dirty="0" smtClean="0">
                <a:ln>
                  <a:solidFill>
                    <a:srgbClr val="002060"/>
                  </a:solidFill>
                </a:ln>
                <a:solidFill>
                  <a:srgbClr val="00B050"/>
                </a:solidFill>
              </a:rPr>
              <a:t>New moon and Sabbath and the calling of convocations</a:t>
            </a:r>
            <a:r>
              <a:rPr lang="en-US" i="1" dirty="0" smtClean="0">
                <a:solidFill>
                  <a:srgbClr val="005392"/>
                </a:solidFill>
              </a:rPr>
              <a:t>—I cannot endure iniquity and solemn assembly. </a:t>
            </a:r>
            <a:r>
              <a:rPr lang="en-US" i="1" baseline="30000" dirty="0" smtClean="0">
                <a:solidFill>
                  <a:srgbClr val="005392"/>
                </a:solidFill>
              </a:rPr>
              <a:t>14 </a:t>
            </a:r>
            <a:r>
              <a:rPr lang="en-US" b="1" i="1" dirty="0" smtClean="0">
                <a:ln>
                  <a:solidFill>
                    <a:srgbClr val="002060"/>
                  </a:solidFill>
                </a:ln>
                <a:solidFill>
                  <a:srgbClr val="00B050"/>
                </a:solidFill>
              </a:rPr>
              <a:t>Your new moons</a:t>
            </a:r>
            <a:r>
              <a:rPr lang="en-US" i="1" dirty="0" smtClean="0">
                <a:ln>
                  <a:solidFill>
                    <a:srgbClr val="002060"/>
                  </a:solidFill>
                </a:ln>
                <a:solidFill>
                  <a:srgbClr val="00B050"/>
                </a:solidFill>
              </a:rPr>
              <a:t> </a:t>
            </a:r>
            <a:r>
              <a:rPr lang="en-US" i="1" dirty="0" smtClean="0">
                <a:solidFill>
                  <a:srgbClr val="005392"/>
                </a:solidFill>
              </a:rPr>
              <a:t>and </a:t>
            </a:r>
            <a:r>
              <a:rPr lang="en-US" b="1" i="1" dirty="0" smtClean="0">
                <a:ln>
                  <a:solidFill>
                    <a:srgbClr val="002060"/>
                  </a:solidFill>
                </a:ln>
                <a:solidFill>
                  <a:srgbClr val="00B050"/>
                </a:solidFill>
              </a:rPr>
              <a:t>your</a:t>
            </a:r>
            <a:r>
              <a:rPr lang="en-US" i="1" dirty="0" smtClean="0">
                <a:solidFill>
                  <a:srgbClr val="005392"/>
                </a:solidFill>
              </a:rPr>
              <a:t> appointed feasts my soul hates; they have become a burden to me; I am weary of bearing them. </a:t>
            </a:r>
            <a:r>
              <a:rPr lang="en-US" i="1" baseline="30000" dirty="0" smtClean="0">
                <a:solidFill>
                  <a:srgbClr val="005392"/>
                </a:solidFill>
              </a:rPr>
              <a:t>15 </a:t>
            </a:r>
            <a:r>
              <a:rPr lang="en-US" i="1" dirty="0" smtClean="0">
                <a:solidFill>
                  <a:srgbClr val="005392"/>
                </a:solidFill>
              </a:rPr>
              <a:t>When you spread out your hands, I will hide my eyes from you; even though you make many prayers, I will not listen; your hands are full of blood. </a:t>
            </a:r>
            <a:r>
              <a:rPr lang="en-US" i="1" baseline="30000" dirty="0" smtClean="0">
                <a:solidFill>
                  <a:srgbClr val="005392"/>
                </a:solidFill>
              </a:rPr>
              <a:t>16 </a:t>
            </a:r>
            <a:r>
              <a:rPr lang="en-US" i="1" dirty="0" smtClean="0">
                <a:solidFill>
                  <a:srgbClr val="005392"/>
                </a:solidFill>
              </a:rPr>
              <a:t>Wash yourselves; make yourselves clean; </a:t>
            </a:r>
            <a:r>
              <a:rPr lang="en-US" b="1" i="1" dirty="0" smtClean="0">
                <a:ln>
                  <a:solidFill>
                    <a:srgbClr val="002060"/>
                  </a:solidFill>
                </a:ln>
                <a:solidFill>
                  <a:srgbClr val="00B050"/>
                </a:solidFill>
              </a:rPr>
              <a:t>remove the evil of your deeds from before my eyes; </a:t>
            </a:r>
            <a:r>
              <a:rPr lang="en-US" b="1" i="1" dirty="0" smtClean="0">
                <a:ln>
                  <a:solidFill>
                    <a:srgbClr val="002060"/>
                  </a:solidFill>
                </a:ln>
                <a:solidFill>
                  <a:srgbClr val="FF0000"/>
                </a:solidFill>
              </a:rPr>
              <a:t>cease to do evil</a:t>
            </a:r>
            <a:r>
              <a:rPr lang="en-US" i="1" dirty="0" smtClean="0">
                <a:ln>
                  <a:solidFill>
                    <a:srgbClr val="002060"/>
                  </a:solidFill>
                </a:ln>
                <a:solidFill>
                  <a:srgbClr val="FF0000"/>
                </a:solidFill>
              </a:rPr>
              <a:t>, </a:t>
            </a:r>
            <a:r>
              <a:rPr lang="en-US" i="1" baseline="30000" dirty="0" smtClean="0">
                <a:solidFill>
                  <a:srgbClr val="005392"/>
                </a:solidFill>
              </a:rPr>
              <a:t>17 </a:t>
            </a:r>
            <a:r>
              <a:rPr lang="en-US" i="1" dirty="0" smtClean="0">
                <a:solidFill>
                  <a:srgbClr val="005392"/>
                </a:solidFill>
              </a:rPr>
              <a:t>learn to do good; seek justice, correct oppression; bring justice to the fatherless, plead the widow's cause.</a:t>
            </a:r>
            <a:endParaRPr lang="en-US" dirty="0" smtClean="0">
              <a:solidFill>
                <a:srgbClr val="005392"/>
              </a:solidFill>
            </a:endParaRPr>
          </a:p>
          <a:p>
            <a:endParaRPr lang="en-US" dirty="0"/>
          </a:p>
        </p:txBody>
      </p:sp>
      <p:sp>
        <p:nvSpPr>
          <p:cNvPr id="4" name="Slide Number Placeholder 3"/>
          <p:cNvSpPr>
            <a:spLocks noGrp="1"/>
          </p:cNvSpPr>
          <p:nvPr>
            <p:ph type="sldNum" sz="quarter" idx="12"/>
          </p:nvPr>
        </p:nvSpPr>
        <p:spPr>
          <a:xfrm>
            <a:off x="3991088" y="6477000"/>
            <a:ext cx="1161826" cy="365125"/>
          </a:xfrm>
        </p:spPr>
        <p:txBody>
          <a:bodyPr/>
          <a:lstStyle/>
          <a:p>
            <a:fld id="{2C483DBC-9F3F-4995-8876-E5EF69BB8F1F}" type="slidenum">
              <a:rPr lang="en-US" sz="1800" smtClean="0"/>
              <a:pPr/>
              <a:t>73</a:t>
            </a:fld>
            <a:endParaRPr lang="en-US" sz="1800" dirty="0"/>
          </a:p>
        </p:txBody>
      </p:sp>
      <p:sp>
        <p:nvSpPr>
          <p:cNvPr id="2" name="Title 1"/>
          <p:cNvSpPr>
            <a:spLocks noGrp="1"/>
          </p:cNvSpPr>
          <p:nvPr>
            <p:ph type="title"/>
          </p:nvPr>
        </p:nvSpPr>
        <p:spPr>
          <a:xfrm>
            <a:off x="228600" y="338328"/>
            <a:ext cx="8686800" cy="728472"/>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#3: Revisiting YHWH’s Words</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6020925" y="62484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#6:  Slides 53-56 </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943600"/>
          </a:xfrm>
        </p:spPr>
        <p:txBody>
          <a:bodyPr>
            <a:normAutofit/>
          </a:bodyPr>
          <a:lstStyle/>
          <a:p>
            <a:pPr marL="0" indent="0">
              <a:buNone/>
            </a:pPr>
            <a:r>
              <a:rPr lang="en-US" sz="2800" b="1" i="1" dirty="0" smtClean="0">
                <a:solidFill>
                  <a:srgbClr val="660033"/>
                </a:solidFill>
                <a:effectLst>
                  <a:glow rad="127000">
                    <a:schemeClr val="bg1"/>
                  </a:glow>
                </a:effectLst>
              </a:rPr>
              <a:t>Amos 5:21  </a:t>
            </a:r>
            <a:r>
              <a:rPr lang="en-US" sz="2000" b="1" i="1" dirty="0" smtClean="0">
                <a:solidFill>
                  <a:srgbClr val="660033"/>
                </a:solidFill>
                <a:effectLst>
                  <a:glow rad="127000">
                    <a:schemeClr val="bg1"/>
                  </a:glow>
                </a:effectLst>
              </a:rPr>
              <a:t>[785 BC]</a:t>
            </a:r>
            <a:r>
              <a:rPr lang="en-US" sz="2800" b="1" i="1" dirty="0" smtClean="0">
                <a:solidFill>
                  <a:srgbClr val="660033"/>
                </a:solidFill>
                <a:effectLst>
                  <a:glow rad="127000">
                    <a:schemeClr val="bg1"/>
                  </a:glow>
                </a:effectLst>
              </a:rPr>
              <a:t>  </a:t>
            </a:r>
            <a:r>
              <a:rPr lang="en-US" b="1" i="1" dirty="0" smtClean="0">
                <a:solidFill>
                  <a:srgbClr val="005392"/>
                </a:solidFill>
                <a:effectLst>
                  <a:glow rad="127000">
                    <a:schemeClr val="bg1">
                      <a:alpha val="93000"/>
                    </a:schemeClr>
                  </a:glow>
                </a:effectLst>
              </a:rPr>
              <a:t>I hate, I despise </a:t>
            </a:r>
            <a:r>
              <a:rPr lang="en-US" sz="2800" b="1" i="1" dirty="0" smtClean="0">
                <a:ln>
                  <a:solidFill>
                    <a:srgbClr val="002060"/>
                  </a:solidFill>
                </a:ln>
                <a:solidFill>
                  <a:srgbClr val="00B050"/>
                </a:solidFill>
                <a:effectLst>
                  <a:glow rad="127000">
                    <a:schemeClr val="bg1">
                      <a:alpha val="93000"/>
                    </a:schemeClr>
                  </a:glow>
                </a:effectLst>
              </a:rPr>
              <a:t>your</a:t>
            </a:r>
            <a:r>
              <a:rPr lang="en-US" b="1" i="1" dirty="0" smtClean="0">
                <a:solidFill>
                  <a:srgbClr val="005392"/>
                </a:solidFill>
                <a:effectLst>
                  <a:glow rad="127000">
                    <a:schemeClr val="bg1">
                      <a:alpha val="93000"/>
                    </a:schemeClr>
                  </a:glow>
                </a:effectLst>
              </a:rPr>
              <a:t> feasts, and I take no delight in </a:t>
            </a:r>
            <a:r>
              <a:rPr lang="en-US" b="1" i="1" dirty="0" smtClean="0">
                <a:ln>
                  <a:solidFill>
                    <a:srgbClr val="002060"/>
                  </a:solidFill>
                </a:ln>
                <a:solidFill>
                  <a:srgbClr val="00B050"/>
                </a:solidFill>
                <a:effectLst>
                  <a:glow rad="127000">
                    <a:schemeClr val="bg1">
                      <a:alpha val="93000"/>
                    </a:schemeClr>
                  </a:glow>
                </a:effectLst>
              </a:rPr>
              <a:t>your</a:t>
            </a:r>
            <a:r>
              <a:rPr lang="en-US" b="1" i="1" dirty="0" smtClean="0">
                <a:solidFill>
                  <a:srgbClr val="005392"/>
                </a:solidFill>
                <a:effectLst>
                  <a:glow rad="127000">
                    <a:schemeClr val="bg1">
                      <a:alpha val="93000"/>
                    </a:schemeClr>
                  </a:glow>
                </a:effectLst>
              </a:rPr>
              <a:t> solemn assemblies. </a:t>
            </a:r>
            <a:endParaRPr lang="en-US" b="1" dirty="0" smtClean="0">
              <a:solidFill>
                <a:srgbClr val="005392"/>
              </a:solidFill>
              <a:effectLst>
                <a:glow rad="127000">
                  <a:schemeClr val="bg1">
                    <a:alpha val="93000"/>
                  </a:schemeClr>
                </a:glow>
              </a:effectLst>
            </a:endParaRPr>
          </a:p>
          <a:p>
            <a:pPr marL="0" indent="0"/>
            <a:endParaRPr lang="en-US" sz="600" dirty="0" smtClean="0">
              <a:solidFill>
                <a:srgbClr val="005392"/>
              </a:solidFill>
            </a:endParaRPr>
          </a:p>
          <a:p>
            <a:pPr marL="0" indent="0">
              <a:buNone/>
            </a:pPr>
            <a:r>
              <a:rPr lang="en-US" b="1" i="1" dirty="0" smtClean="0">
                <a:solidFill>
                  <a:srgbClr val="660033"/>
                </a:solidFill>
              </a:rPr>
              <a:t>Amos 8:9-10  </a:t>
            </a:r>
            <a:r>
              <a:rPr lang="en-US" sz="2000" b="1" i="1" dirty="0" smtClean="0">
                <a:solidFill>
                  <a:srgbClr val="660033"/>
                </a:solidFill>
              </a:rPr>
              <a:t>[785 BC]  </a:t>
            </a:r>
            <a:r>
              <a:rPr lang="en-US" i="1" dirty="0" smtClean="0">
                <a:solidFill>
                  <a:srgbClr val="005392"/>
                </a:solidFill>
              </a:rPr>
              <a:t>“And on that day,” declares Yahuah our Elohim, “I will make the sun go down at noon and darken the earth in broad daylight. </a:t>
            </a:r>
            <a:r>
              <a:rPr lang="en-US" i="1" baseline="30000" dirty="0" smtClean="0">
                <a:solidFill>
                  <a:srgbClr val="005392"/>
                </a:solidFill>
              </a:rPr>
              <a:t>10 </a:t>
            </a:r>
            <a:r>
              <a:rPr lang="en-US" i="1" dirty="0" smtClean="0">
                <a:solidFill>
                  <a:srgbClr val="005392"/>
                </a:solidFill>
              </a:rPr>
              <a:t>I will turn </a:t>
            </a:r>
            <a:r>
              <a:rPr lang="en-US" sz="2800" b="1" i="1" dirty="0" smtClean="0">
                <a:ln>
                  <a:solidFill>
                    <a:srgbClr val="002060"/>
                  </a:solidFill>
                </a:ln>
                <a:solidFill>
                  <a:srgbClr val="00B050"/>
                </a:solidFill>
              </a:rPr>
              <a:t>your</a:t>
            </a:r>
            <a:r>
              <a:rPr lang="en-US" i="1" dirty="0" smtClean="0">
                <a:solidFill>
                  <a:srgbClr val="005392"/>
                </a:solidFill>
              </a:rPr>
              <a:t> feasts into mourning and all your songs into lamentation…</a:t>
            </a:r>
            <a:endParaRPr lang="en-US" dirty="0" smtClean="0">
              <a:solidFill>
                <a:srgbClr val="005392"/>
              </a:solidFill>
            </a:endParaRPr>
          </a:p>
          <a:p>
            <a:pPr marL="0" indent="0"/>
            <a:endParaRPr lang="en-US" sz="600" dirty="0" smtClean="0">
              <a:solidFill>
                <a:srgbClr val="005392"/>
              </a:solidFill>
            </a:endParaRPr>
          </a:p>
          <a:p>
            <a:pPr marL="0" indent="0">
              <a:buNone/>
            </a:pPr>
            <a:r>
              <a:rPr lang="en-US" b="1" i="1" dirty="0" smtClean="0">
                <a:solidFill>
                  <a:srgbClr val="660033"/>
                </a:solidFill>
              </a:rPr>
              <a:t>Malachi 2:1-4  </a:t>
            </a:r>
            <a:r>
              <a:rPr lang="en-US" sz="2000" b="1" i="1" dirty="0" smtClean="0">
                <a:solidFill>
                  <a:srgbClr val="660033"/>
                </a:solidFill>
              </a:rPr>
              <a:t>[397 BC]</a:t>
            </a:r>
            <a:r>
              <a:rPr lang="en-US" i="1" dirty="0" smtClean="0">
                <a:solidFill>
                  <a:srgbClr val="005392"/>
                </a:solidFill>
              </a:rPr>
              <a:t>  And now this commandment is for you, O priests. </a:t>
            </a:r>
            <a:r>
              <a:rPr lang="en-US" i="1" baseline="30000" dirty="0" smtClean="0">
                <a:solidFill>
                  <a:srgbClr val="005392"/>
                </a:solidFill>
              </a:rPr>
              <a:t>2 </a:t>
            </a:r>
            <a:r>
              <a:rPr lang="en-US" i="1" dirty="0" smtClean="0">
                <a:solidFill>
                  <a:srgbClr val="005392"/>
                </a:solidFill>
              </a:rPr>
              <a:t>If you do not listen, and if you do not take it to heart to give honor to My name,” says Yahuah of hosts, “then I will send the curse upon you and I will curse your blessings; and indeed, I have cursed them already, because you are not taking it to heart. </a:t>
            </a:r>
            <a:r>
              <a:rPr lang="en-US" i="1" baseline="30000" dirty="0" smtClean="0">
                <a:solidFill>
                  <a:srgbClr val="005392"/>
                </a:solidFill>
              </a:rPr>
              <a:t>3 </a:t>
            </a:r>
            <a:r>
              <a:rPr lang="en-US" i="1" dirty="0" smtClean="0">
                <a:solidFill>
                  <a:srgbClr val="005392"/>
                </a:solidFill>
              </a:rPr>
              <a:t>Behold, I am going to rebuke your offspring, and I will spread dung on your faces, the dung of </a:t>
            </a:r>
            <a:r>
              <a:rPr lang="en-US" sz="2800" b="1" i="1" dirty="0" smtClean="0">
                <a:ln>
                  <a:solidFill>
                    <a:srgbClr val="002060"/>
                  </a:solidFill>
                </a:ln>
                <a:solidFill>
                  <a:srgbClr val="00B050"/>
                </a:solidFill>
              </a:rPr>
              <a:t>your</a:t>
            </a:r>
            <a:r>
              <a:rPr lang="en-US" i="1" dirty="0" smtClean="0">
                <a:solidFill>
                  <a:srgbClr val="005392"/>
                </a:solidFill>
              </a:rPr>
              <a:t> feasts; and you will be taken away with it. </a:t>
            </a:r>
            <a:endParaRPr lang="en-US" dirty="0" smtClean="0">
              <a:solidFill>
                <a:srgbClr val="005392"/>
              </a:solidFill>
            </a:endParaRPr>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74</a:t>
            </a:fld>
            <a:endParaRPr lang="en-US" sz="1800" dirty="0"/>
          </a:p>
        </p:txBody>
      </p:sp>
      <p:sp>
        <p:nvSpPr>
          <p:cNvPr id="2" name="Title 1"/>
          <p:cNvSpPr>
            <a:spLocks noGrp="1"/>
          </p:cNvSpPr>
          <p:nvPr>
            <p:ph type="title"/>
          </p:nvPr>
        </p:nvSpPr>
        <p:spPr>
          <a:xfrm>
            <a:off x="228600" y="338328"/>
            <a:ext cx="8686800" cy="576072"/>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#3: Revisiting YHWH’s Words</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638800" y="32004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#8:  Slide 104 </a:t>
            </a:r>
            <a:endParaRPr lang="en-US" sz="1600" b="1" cap="none" spc="0" dirty="0">
              <a:ln w="1905"/>
              <a:solidFill>
                <a:srgbClr val="660033"/>
              </a:solidFill>
              <a:effectLst>
                <a:innerShdw blurRad="69850" dist="43180" dir="5400000">
                  <a:srgbClr val="000000">
                    <a:alpha val="65000"/>
                  </a:srgbClr>
                </a:innerShdw>
              </a:effectLst>
            </a:endParaRPr>
          </a:p>
        </p:txBody>
      </p:sp>
      <p:sp>
        <p:nvSpPr>
          <p:cNvPr id="6" name="Rectangle 5"/>
          <p:cNvSpPr/>
          <p:nvPr/>
        </p:nvSpPr>
        <p:spPr>
          <a:xfrm>
            <a:off x="5715000" y="6417677"/>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70-77</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5638800"/>
          </a:xfrm>
        </p:spPr>
        <p:txBody>
          <a:bodyPr>
            <a:normAutofit lnSpcReduction="10000"/>
          </a:bodyPr>
          <a:lstStyle/>
          <a:p>
            <a:pPr marL="0" indent="0">
              <a:buNone/>
            </a:pPr>
            <a:r>
              <a:rPr lang="en-US" b="1" dirty="0" smtClean="0">
                <a:effectLst>
                  <a:glow rad="152400">
                    <a:schemeClr val="bg1">
                      <a:alpha val="88000"/>
                    </a:schemeClr>
                  </a:glow>
                </a:effectLst>
              </a:rPr>
              <a:t>Understanding that the Jews were on a different calendar, let’s revisit some of the Words that Yahusha spoke.</a:t>
            </a:r>
          </a:p>
          <a:p>
            <a:pPr marL="0" indent="0"/>
            <a:endParaRPr lang="en-US" sz="1050" dirty="0" smtClean="0"/>
          </a:p>
          <a:p>
            <a:pPr marL="0" indent="0">
              <a:buNone/>
            </a:pPr>
            <a:r>
              <a:rPr lang="en-US" b="1" i="1" dirty="0" smtClean="0">
                <a:solidFill>
                  <a:srgbClr val="660033"/>
                </a:solidFill>
              </a:rPr>
              <a:t>Matt 16:1-4 </a:t>
            </a:r>
            <a:r>
              <a:rPr lang="en-US" i="1" dirty="0" smtClean="0">
                <a:solidFill>
                  <a:srgbClr val="005392"/>
                </a:solidFill>
              </a:rPr>
              <a:t>  And the Pharisees and Sadducees came, and to </a:t>
            </a:r>
            <a:br>
              <a:rPr lang="en-US" i="1" dirty="0" smtClean="0">
                <a:solidFill>
                  <a:srgbClr val="005392"/>
                </a:solidFill>
              </a:rPr>
            </a:br>
            <a:r>
              <a:rPr lang="en-US" i="1" dirty="0" smtClean="0">
                <a:solidFill>
                  <a:srgbClr val="005392"/>
                </a:solidFill>
              </a:rPr>
              <a:t>test him they asked him to show them a sign from heaven.  </a:t>
            </a:r>
            <a:br>
              <a:rPr lang="en-US" i="1" dirty="0" smtClean="0">
                <a:solidFill>
                  <a:srgbClr val="005392"/>
                </a:solidFill>
              </a:rPr>
            </a:br>
            <a:r>
              <a:rPr lang="en-US" i="1" baseline="30000" dirty="0" smtClean="0">
                <a:solidFill>
                  <a:srgbClr val="005392"/>
                </a:solidFill>
              </a:rPr>
              <a:t>2 </a:t>
            </a:r>
            <a:r>
              <a:rPr lang="en-US" i="1" dirty="0" smtClean="0">
                <a:solidFill>
                  <a:srgbClr val="005392"/>
                </a:solidFill>
              </a:rPr>
              <a:t>He answered them, “When it is evening, you say, ‘It will be </a:t>
            </a:r>
            <a:br>
              <a:rPr lang="en-US" i="1" dirty="0" smtClean="0">
                <a:solidFill>
                  <a:srgbClr val="005392"/>
                </a:solidFill>
              </a:rPr>
            </a:br>
            <a:r>
              <a:rPr lang="en-US" i="1" dirty="0" smtClean="0">
                <a:solidFill>
                  <a:srgbClr val="005392"/>
                </a:solidFill>
              </a:rPr>
              <a:t>fair weather, for the sky is red.’ </a:t>
            </a:r>
            <a:r>
              <a:rPr lang="en-US" i="1" baseline="30000" dirty="0" smtClean="0">
                <a:solidFill>
                  <a:srgbClr val="005392"/>
                </a:solidFill>
              </a:rPr>
              <a:t>3 </a:t>
            </a:r>
            <a:r>
              <a:rPr lang="en-US" i="1" dirty="0" smtClean="0">
                <a:solidFill>
                  <a:srgbClr val="005392"/>
                </a:solidFill>
              </a:rPr>
              <a:t>And in the morning, ‘It will be stormy today, for the sky is red and threatening.’  You know </a:t>
            </a:r>
            <a:br>
              <a:rPr lang="en-US" i="1" dirty="0" smtClean="0">
                <a:solidFill>
                  <a:srgbClr val="005392"/>
                </a:solidFill>
              </a:rPr>
            </a:br>
            <a:r>
              <a:rPr lang="en-US" i="1" dirty="0" smtClean="0">
                <a:solidFill>
                  <a:srgbClr val="005392"/>
                </a:solidFill>
              </a:rPr>
              <a:t>how to interpret </a:t>
            </a:r>
            <a:r>
              <a:rPr lang="en-US" b="1" i="1" dirty="0" smtClean="0">
                <a:ln>
                  <a:solidFill>
                    <a:srgbClr val="002060"/>
                  </a:solidFill>
                </a:ln>
                <a:solidFill>
                  <a:srgbClr val="00B050"/>
                </a:solidFill>
              </a:rPr>
              <a:t>the appearance of the sky, but you cannot interpret the signs of the times</a:t>
            </a:r>
            <a:r>
              <a:rPr lang="en-US" i="1" dirty="0" smtClean="0">
                <a:ln>
                  <a:solidFill>
                    <a:srgbClr val="002060"/>
                  </a:solidFill>
                </a:ln>
                <a:solidFill>
                  <a:srgbClr val="00B050"/>
                </a:solidFill>
              </a:rPr>
              <a:t>.  </a:t>
            </a:r>
            <a:r>
              <a:rPr lang="en-US" i="1" baseline="30000" dirty="0" smtClean="0">
                <a:solidFill>
                  <a:srgbClr val="005392"/>
                </a:solidFill>
              </a:rPr>
              <a:t>4 </a:t>
            </a:r>
            <a:r>
              <a:rPr lang="en-US" i="1" dirty="0" smtClean="0">
                <a:solidFill>
                  <a:srgbClr val="005392"/>
                </a:solidFill>
              </a:rPr>
              <a:t>An evil and adulterous generation seeks for a sign, but no sign will be given to it </a:t>
            </a:r>
            <a:br>
              <a:rPr lang="en-US" i="1" dirty="0" smtClean="0">
                <a:solidFill>
                  <a:srgbClr val="005392"/>
                </a:solidFill>
              </a:rPr>
            </a:br>
            <a:r>
              <a:rPr lang="en-US" i="1" dirty="0" smtClean="0">
                <a:solidFill>
                  <a:srgbClr val="005392"/>
                </a:solidFill>
              </a:rPr>
              <a:t>except the sign of Jonah.”  So he left them and departed.</a:t>
            </a:r>
            <a:endParaRPr lang="en-US" dirty="0" smtClean="0">
              <a:solidFill>
                <a:srgbClr val="005392"/>
              </a:solidFill>
            </a:endParaRPr>
          </a:p>
          <a:p>
            <a:pPr marL="0" indent="0"/>
            <a:endParaRPr lang="en-US" sz="1000" dirty="0" smtClean="0"/>
          </a:p>
          <a:p>
            <a:r>
              <a:rPr lang="en-US" dirty="0" smtClean="0"/>
              <a:t>The term “</a:t>
            </a:r>
            <a:r>
              <a:rPr lang="en-US" dirty="0" smtClean="0">
                <a:ln>
                  <a:solidFill>
                    <a:sysClr val="windowText" lastClr="000000"/>
                  </a:solidFill>
                </a:ln>
                <a:solidFill>
                  <a:srgbClr val="00B050"/>
                </a:solidFill>
              </a:rPr>
              <a:t>sign</a:t>
            </a:r>
            <a:r>
              <a:rPr lang="en-US" dirty="0" smtClean="0"/>
              <a:t>” in verse 3 means mark or unusual sign (like the equinox shadow).  The term “times” mean a fixed or definite time, a season.  </a:t>
            </a:r>
            <a:r>
              <a:rPr lang="en-US" b="1" dirty="0" smtClean="0">
                <a:ln>
                  <a:solidFill>
                    <a:sysClr val="windowText" lastClr="000000"/>
                  </a:solidFill>
                </a:ln>
                <a:solidFill>
                  <a:srgbClr val="00B050"/>
                </a:solidFill>
              </a:rPr>
              <a:t>Were the Jews not recognizing what was important…the equinox during the Spring of the year?</a:t>
            </a:r>
          </a:p>
          <a:p>
            <a:endParaRPr lang="en-US" b="1" dirty="0">
              <a:ln>
                <a:solidFill>
                  <a:sysClr val="windowText" lastClr="000000"/>
                </a:solidFill>
              </a:ln>
              <a:solidFill>
                <a:srgbClr val="00B050"/>
              </a:solidFill>
            </a:endParaRPr>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75</a:t>
            </a:fld>
            <a:endParaRPr lang="en-US" sz="1800" dirty="0"/>
          </a:p>
        </p:txBody>
      </p:sp>
      <p:sp>
        <p:nvSpPr>
          <p:cNvPr id="2" name="Title 1"/>
          <p:cNvSpPr>
            <a:spLocks noGrp="1"/>
          </p:cNvSpPr>
          <p:nvPr>
            <p:ph type="title"/>
          </p:nvPr>
        </p:nvSpPr>
        <p:spPr>
          <a:xfrm>
            <a:off x="228600" y="228600"/>
            <a:ext cx="8686800" cy="762000"/>
          </a:xfrm>
        </p:spPr>
        <p:txBody>
          <a:bodyPr>
            <a:noAutofit/>
            <a:scene3d>
              <a:camera prst="orthographicFront"/>
              <a:lightRig rig="soft" dir="t">
                <a:rot lat="0" lon="0" rev="10800000"/>
              </a:lightRig>
            </a:scene3d>
            <a:sp3d>
              <a:bevelT w="27940" h="12700"/>
              <a:contourClr>
                <a:srgbClr val="DDDDDD"/>
              </a:contourClr>
            </a:sp3d>
          </a:bodyPr>
          <a:lstStyle/>
          <a:p>
            <a:r>
              <a:rPr lang="en-US" sz="3800" b="1" spc="150" dirty="0" smtClean="0">
                <a:ln w="11430"/>
                <a:solidFill>
                  <a:srgbClr val="F8F8F8"/>
                </a:solidFill>
                <a:effectLst>
                  <a:outerShdw blurRad="25400" algn="tl" rotWithShape="0">
                    <a:srgbClr val="000000">
                      <a:alpha val="43000"/>
                    </a:srgbClr>
                  </a:outerShdw>
                </a:effectLst>
              </a:rPr>
              <a:t>Proof #4: Revisiting Yahusha’s Words</a:t>
            </a:r>
            <a:endParaRPr lang="en-US" sz="38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05800" cy="5562600"/>
          </a:xfrm>
        </p:spPr>
        <p:txBody>
          <a:bodyPr>
            <a:noAutofit/>
          </a:bodyPr>
          <a:lstStyle/>
          <a:p>
            <a:pPr marL="0" indent="0">
              <a:spcBef>
                <a:spcPts val="0"/>
              </a:spcBef>
              <a:buNone/>
            </a:pPr>
            <a:r>
              <a:rPr lang="en-US" sz="2800" b="1" i="1" dirty="0" smtClean="0">
                <a:solidFill>
                  <a:srgbClr val="660033"/>
                </a:solidFill>
                <a:effectLst>
                  <a:glow rad="127000">
                    <a:schemeClr val="bg1">
                      <a:alpha val="92000"/>
                    </a:schemeClr>
                  </a:glow>
                </a:effectLst>
                <a:cs typeface="Arabic Typesetting" pitchFamily="66" charset="-78"/>
              </a:rPr>
              <a:t>Matt 23:1-3</a:t>
            </a:r>
            <a:r>
              <a:rPr lang="en-US" sz="2200" i="1" dirty="0" smtClean="0">
                <a:solidFill>
                  <a:srgbClr val="005392"/>
                </a:solidFill>
                <a:effectLst>
                  <a:glow rad="127000">
                    <a:schemeClr val="bg1">
                      <a:alpha val="92000"/>
                    </a:schemeClr>
                  </a:glow>
                </a:effectLst>
                <a:cs typeface="Arabic Typesetting" pitchFamily="66" charset="-78"/>
              </a:rPr>
              <a:t>   </a:t>
            </a:r>
            <a:r>
              <a:rPr lang="en-US" sz="2200" i="1" dirty="0" smtClean="0">
                <a:solidFill>
                  <a:srgbClr val="002060"/>
                </a:solidFill>
                <a:effectLst>
                  <a:glow rad="127000">
                    <a:schemeClr val="bg1">
                      <a:alpha val="92000"/>
                    </a:schemeClr>
                  </a:glow>
                </a:effectLst>
                <a:cs typeface="Arabic Typesetting" pitchFamily="66" charset="-78"/>
              </a:rPr>
              <a:t>Then Yahusha spoke to the multitudes and to His disciples, </a:t>
            </a:r>
            <a:r>
              <a:rPr lang="en-US" sz="2200" i="1" baseline="30000" dirty="0" smtClean="0">
                <a:solidFill>
                  <a:srgbClr val="002060"/>
                </a:solidFill>
                <a:effectLst>
                  <a:glow rad="127000">
                    <a:schemeClr val="bg1">
                      <a:alpha val="92000"/>
                    </a:schemeClr>
                  </a:glow>
                </a:effectLst>
                <a:cs typeface="Arabic Typesetting" pitchFamily="66" charset="-78"/>
              </a:rPr>
              <a:t>2 </a:t>
            </a:r>
            <a:r>
              <a:rPr lang="en-US" sz="2200" i="1" dirty="0" smtClean="0">
                <a:solidFill>
                  <a:srgbClr val="002060"/>
                </a:solidFill>
                <a:effectLst>
                  <a:glow rad="127000">
                    <a:schemeClr val="bg1">
                      <a:alpha val="92000"/>
                    </a:schemeClr>
                  </a:glow>
                </a:effectLst>
                <a:cs typeface="Arabic Typesetting" pitchFamily="66" charset="-78"/>
              </a:rPr>
              <a:t>saying: “The scribes and the Pharisees </a:t>
            </a:r>
            <a:r>
              <a:rPr lang="en-US" sz="2200" b="1" i="1" dirty="0" smtClean="0">
                <a:ln>
                  <a:solidFill>
                    <a:srgbClr val="002060"/>
                  </a:solidFill>
                </a:ln>
                <a:solidFill>
                  <a:srgbClr val="00B050"/>
                </a:solidFill>
                <a:effectLst>
                  <a:glow rad="127000">
                    <a:schemeClr val="bg1">
                      <a:alpha val="92000"/>
                    </a:schemeClr>
                  </a:glow>
                </a:effectLst>
                <a:cs typeface="Arabic Typesetting" pitchFamily="66" charset="-78"/>
              </a:rPr>
              <a:t>sit in Moses’ seat</a:t>
            </a:r>
            <a:r>
              <a:rPr lang="en-US" sz="2200" i="1" dirty="0" smtClean="0">
                <a:ln>
                  <a:solidFill>
                    <a:srgbClr val="002060"/>
                  </a:solidFill>
                </a:ln>
                <a:solidFill>
                  <a:srgbClr val="00B050"/>
                </a:solidFill>
                <a:effectLst>
                  <a:glow rad="127000">
                    <a:schemeClr val="bg1">
                      <a:alpha val="92000"/>
                    </a:schemeClr>
                  </a:glow>
                </a:effectLst>
                <a:cs typeface="Arabic Typesetting" pitchFamily="66" charset="-78"/>
              </a:rPr>
              <a:t>. </a:t>
            </a:r>
            <a:r>
              <a:rPr lang="en-US" sz="2200" i="1" baseline="30000" dirty="0" smtClean="0">
                <a:solidFill>
                  <a:srgbClr val="002060"/>
                </a:solidFill>
                <a:effectLst>
                  <a:glow rad="127000">
                    <a:schemeClr val="bg1">
                      <a:alpha val="92000"/>
                    </a:schemeClr>
                  </a:glow>
                </a:effectLst>
                <a:cs typeface="Arabic Typesetting" pitchFamily="66" charset="-78"/>
              </a:rPr>
              <a:t>3 </a:t>
            </a:r>
            <a:r>
              <a:rPr lang="en-US" sz="2200" i="1" dirty="0" smtClean="0">
                <a:solidFill>
                  <a:srgbClr val="002060"/>
                </a:solidFill>
                <a:effectLst>
                  <a:glow rad="127000">
                    <a:schemeClr val="bg1">
                      <a:alpha val="92000"/>
                    </a:schemeClr>
                  </a:glow>
                </a:effectLst>
                <a:cs typeface="Arabic Typesetting" pitchFamily="66" charset="-78"/>
              </a:rPr>
              <a:t>Therefore whatever they tell you to observe, </a:t>
            </a:r>
            <a:r>
              <a:rPr lang="en-US" sz="2200" b="1" i="1" dirty="0" smtClean="0">
                <a:ln>
                  <a:solidFill>
                    <a:srgbClr val="002060"/>
                  </a:solidFill>
                </a:ln>
                <a:solidFill>
                  <a:srgbClr val="00B050"/>
                </a:solidFill>
                <a:effectLst>
                  <a:glow rad="127000">
                    <a:schemeClr val="bg1">
                      <a:alpha val="92000"/>
                    </a:schemeClr>
                  </a:glow>
                </a:effectLst>
                <a:cs typeface="Arabic Typesetting" pitchFamily="66" charset="-78"/>
              </a:rPr>
              <a:t>that observe and do</a:t>
            </a:r>
            <a:r>
              <a:rPr lang="en-US" sz="2200" i="1" dirty="0" smtClean="0">
                <a:ln>
                  <a:solidFill>
                    <a:srgbClr val="002060"/>
                  </a:solidFill>
                </a:ln>
                <a:solidFill>
                  <a:srgbClr val="00B050"/>
                </a:solidFill>
                <a:effectLst>
                  <a:glow rad="127000">
                    <a:schemeClr val="bg1">
                      <a:alpha val="92000"/>
                    </a:schemeClr>
                  </a:glow>
                </a:effectLst>
                <a:cs typeface="Arabic Typesetting" pitchFamily="66" charset="-78"/>
              </a:rPr>
              <a:t>, </a:t>
            </a:r>
            <a:r>
              <a:rPr lang="en-US" sz="2200" i="1" dirty="0" smtClean="0">
                <a:solidFill>
                  <a:srgbClr val="002060"/>
                </a:solidFill>
                <a:effectLst>
                  <a:glow rad="127000">
                    <a:schemeClr val="bg1">
                      <a:alpha val="92000"/>
                    </a:schemeClr>
                  </a:glow>
                </a:effectLst>
                <a:cs typeface="Arabic Typesetting" pitchFamily="66" charset="-78"/>
              </a:rPr>
              <a:t>but do not do according to their works; for they say, and do not do. </a:t>
            </a:r>
            <a:endParaRPr lang="en-US" sz="2200" dirty="0" smtClean="0">
              <a:solidFill>
                <a:srgbClr val="002060"/>
              </a:solidFill>
              <a:effectLst>
                <a:glow rad="127000">
                  <a:schemeClr val="bg1">
                    <a:alpha val="92000"/>
                  </a:schemeClr>
                </a:glow>
              </a:effectLst>
              <a:cs typeface="Arabic Typesetting" pitchFamily="66" charset="-78"/>
            </a:endParaRPr>
          </a:p>
          <a:p>
            <a:pPr marL="0" indent="0">
              <a:spcBef>
                <a:spcPts val="0"/>
              </a:spcBef>
            </a:pPr>
            <a:endParaRPr lang="en-US" sz="1000" dirty="0" smtClean="0">
              <a:cs typeface="Arabic Typesetting" pitchFamily="66" charset="-78"/>
            </a:endParaRPr>
          </a:p>
          <a:p>
            <a:pPr>
              <a:spcBef>
                <a:spcPts val="0"/>
              </a:spcBef>
            </a:pPr>
            <a:r>
              <a:rPr lang="en-US" sz="2200" dirty="0" smtClean="0">
                <a:cs typeface="Arabic Typesetting" pitchFamily="66" charset="-78"/>
              </a:rPr>
              <a:t>Only the Torah is preached from Moses’ seat.  </a:t>
            </a:r>
            <a:r>
              <a:rPr lang="en-US" sz="2200" b="1" dirty="0" smtClean="0">
                <a:solidFill>
                  <a:srgbClr val="660033"/>
                </a:solidFill>
                <a:cs typeface="Arabic Typesetting" pitchFamily="66" charset="-78"/>
              </a:rPr>
              <a:t>Nowhere in Torah is the New Moon suggested as determining the month!</a:t>
            </a:r>
          </a:p>
          <a:p>
            <a:pPr marL="0" indent="0">
              <a:spcBef>
                <a:spcPts val="0"/>
              </a:spcBef>
              <a:buNone/>
            </a:pPr>
            <a:r>
              <a:rPr lang="en-US" sz="1200" dirty="0" smtClean="0">
                <a:cs typeface="Arabic Typesetting" pitchFamily="66" charset="-78"/>
              </a:rPr>
              <a:t> </a:t>
            </a:r>
          </a:p>
          <a:p>
            <a:pPr marL="0" indent="0">
              <a:spcBef>
                <a:spcPts val="0"/>
              </a:spcBef>
              <a:buNone/>
            </a:pPr>
            <a:r>
              <a:rPr lang="en-US" sz="2800" b="1" i="1" dirty="0" smtClean="0">
                <a:solidFill>
                  <a:srgbClr val="660033"/>
                </a:solidFill>
                <a:cs typeface="Arabic Typesetting" pitchFamily="66" charset="-78"/>
              </a:rPr>
              <a:t>Matt 23:13  </a:t>
            </a:r>
            <a:r>
              <a:rPr lang="en-US" sz="2200" i="1" dirty="0" smtClean="0">
                <a:solidFill>
                  <a:srgbClr val="002060"/>
                </a:solidFill>
                <a:cs typeface="Arabic Typesetting" pitchFamily="66" charset="-78"/>
              </a:rPr>
              <a:t>But woe to you, scribes and Pharisees, hypocrites! </a:t>
            </a:r>
            <a:br>
              <a:rPr lang="en-US" sz="2200" i="1" dirty="0" smtClean="0">
                <a:solidFill>
                  <a:srgbClr val="002060"/>
                </a:solidFill>
                <a:cs typeface="Arabic Typesetting" pitchFamily="66" charset="-78"/>
              </a:rPr>
            </a:br>
            <a:r>
              <a:rPr lang="en-US" sz="2200" i="1" dirty="0" smtClean="0">
                <a:solidFill>
                  <a:srgbClr val="002060"/>
                </a:solidFill>
                <a:cs typeface="Arabic Typesetting" pitchFamily="66" charset="-78"/>
              </a:rPr>
              <a:t>For you </a:t>
            </a:r>
            <a:r>
              <a:rPr lang="en-US" sz="2200" b="1" i="1" dirty="0" smtClean="0">
                <a:ln>
                  <a:solidFill>
                    <a:srgbClr val="002060"/>
                  </a:solidFill>
                </a:ln>
                <a:solidFill>
                  <a:srgbClr val="00B050"/>
                </a:solidFill>
                <a:cs typeface="Arabic Typesetting" pitchFamily="66" charset="-78"/>
              </a:rPr>
              <a:t>shut up the kingdom of heaven</a:t>
            </a:r>
            <a:r>
              <a:rPr lang="en-US" sz="2200" i="1" dirty="0" smtClean="0">
                <a:ln>
                  <a:solidFill>
                    <a:srgbClr val="002060"/>
                  </a:solidFill>
                </a:ln>
                <a:solidFill>
                  <a:srgbClr val="00B050"/>
                </a:solidFill>
                <a:cs typeface="Arabic Typesetting" pitchFamily="66" charset="-78"/>
              </a:rPr>
              <a:t> </a:t>
            </a:r>
            <a:r>
              <a:rPr lang="en-US" sz="2200" i="1" dirty="0" smtClean="0">
                <a:solidFill>
                  <a:srgbClr val="002060"/>
                </a:solidFill>
                <a:cs typeface="Arabic Typesetting" pitchFamily="66" charset="-78"/>
              </a:rPr>
              <a:t>against men; for you neither go in yourselves, nor do you allow those who are entering to go in. </a:t>
            </a:r>
            <a:endParaRPr lang="en-US" sz="2200" dirty="0" smtClean="0">
              <a:solidFill>
                <a:srgbClr val="002060"/>
              </a:solidFill>
              <a:cs typeface="Arabic Typesetting" pitchFamily="66" charset="-78"/>
            </a:endParaRPr>
          </a:p>
          <a:p>
            <a:pPr marL="0" indent="0">
              <a:spcBef>
                <a:spcPts val="0"/>
              </a:spcBef>
            </a:pPr>
            <a:endParaRPr lang="en-US" sz="1000" dirty="0" smtClean="0">
              <a:solidFill>
                <a:srgbClr val="002060"/>
              </a:solidFill>
              <a:cs typeface="Arabic Typesetting" pitchFamily="66" charset="-78"/>
            </a:endParaRPr>
          </a:p>
          <a:p>
            <a:pPr>
              <a:spcBef>
                <a:spcPts val="0"/>
              </a:spcBef>
            </a:pPr>
            <a:r>
              <a:rPr lang="en-US" sz="2200" dirty="0" smtClean="0">
                <a:solidFill>
                  <a:srgbClr val="002060"/>
                </a:solidFill>
                <a:cs typeface="Arabic Typesetting" pitchFamily="66" charset="-78"/>
              </a:rPr>
              <a:t>The term kingdom means “dominion/rule.”  And the word heaven can mean “the vaulted expanse of the sky with all things visible in it.”  The Pharisee’s were </a:t>
            </a:r>
            <a:r>
              <a:rPr lang="en-US" sz="2200" b="1" dirty="0" smtClean="0">
                <a:ln>
                  <a:solidFill>
                    <a:srgbClr val="002060"/>
                  </a:solidFill>
                </a:ln>
                <a:solidFill>
                  <a:srgbClr val="00B050"/>
                </a:solidFill>
                <a:cs typeface="Arabic Typesetting" pitchFamily="66" charset="-78"/>
              </a:rPr>
              <a:t>shutting up the rule of the heavenly bodies</a:t>
            </a:r>
            <a:r>
              <a:rPr lang="en-US" sz="2200" dirty="0" smtClean="0">
                <a:ln>
                  <a:solidFill>
                    <a:srgbClr val="002060"/>
                  </a:solidFill>
                </a:ln>
                <a:solidFill>
                  <a:srgbClr val="00B050"/>
                </a:solidFill>
                <a:cs typeface="Arabic Typesetting" pitchFamily="66" charset="-78"/>
              </a:rPr>
              <a:t>.  </a:t>
            </a:r>
            <a:r>
              <a:rPr lang="en-US" sz="2200" b="1" dirty="0" smtClean="0">
                <a:solidFill>
                  <a:srgbClr val="660033"/>
                </a:solidFill>
                <a:cs typeface="Arabic Typesetting" pitchFamily="66" charset="-78"/>
              </a:rPr>
              <a:t>Yahusha is referring to Yahuah’s Calendar here!</a:t>
            </a: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76</a:t>
            </a:fld>
            <a:endParaRPr lang="en-US" sz="1800" dirty="0"/>
          </a:p>
        </p:txBody>
      </p:sp>
      <p:sp>
        <p:nvSpPr>
          <p:cNvPr id="2" name="Title 1"/>
          <p:cNvSpPr>
            <a:spLocks noGrp="1"/>
          </p:cNvSpPr>
          <p:nvPr>
            <p:ph type="title"/>
          </p:nvPr>
        </p:nvSpPr>
        <p:spPr>
          <a:xfrm>
            <a:off x="228600" y="274638"/>
            <a:ext cx="8686800" cy="792162"/>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Proof #4: Yahusha’s Words </a:t>
            </a:r>
            <a:r>
              <a:rPr lang="en-US" sz="3600" b="1" spc="150" dirty="0" smtClean="0">
                <a:ln w="11430"/>
                <a:solidFill>
                  <a:srgbClr val="F8F8F8"/>
                </a:solidFill>
                <a:effectLst>
                  <a:outerShdw blurRad="25400" algn="tl" rotWithShape="0">
                    <a:srgbClr val="000000">
                      <a:alpha val="43000"/>
                    </a:srgbClr>
                  </a:outerShdw>
                </a:effectLst>
              </a:rPr>
              <a:t>(</a:t>
            </a:r>
            <a:r>
              <a:rPr lang="en-US" sz="3600" b="1" spc="150" dirty="0" err="1" smtClean="0">
                <a:ln w="11430"/>
                <a:solidFill>
                  <a:srgbClr val="F8F8F8"/>
                </a:solidFill>
                <a:effectLst>
                  <a:outerShdw blurRad="25400" algn="tl" rotWithShape="0">
                    <a:srgbClr val="000000">
                      <a:alpha val="43000"/>
                    </a:srgbClr>
                  </a:outerShdw>
                </a:effectLst>
              </a:rPr>
              <a:t>con’t</a:t>
            </a:r>
            <a:r>
              <a:rPr lang="en-US" sz="3600" b="1" spc="150" dirty="0" smtClean="0">
                <a:ln w="11430"/>
                <a:solidFill>
                  <a:srgbClr val="F8F8F8"/>
                </a:solidFill>
                <a:effectLst>
                  <a:outerShdw blurRad="25400" algn="tl" rotWithShape="0">
                    <a:srgbClr val="000000">
                      <a:alpha val="43000"/>
                    </a:srgbClr>
                  </a:outerShdw>
                </a:effectLst>
              </a:rPr>
              <a: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715000" y="6290846"/>
            <a:ext cx="234188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#9:  Slides 90-107</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27534" cy="3733800"/>
          </a:xfrm>
        </p:spPr>
        <p:txBody>
          <a:bodyPr>
            <a:normAutofit/>
          </a:bodyPr>
          <a:lstStyle/>
          <a:p>
            <a:pPr marL="0" indent="0" algn="ctr">
              <a:buNone/>
            </a:pPr>
            <a:r>
              <a:rPr lang="en-US" sz="3600" dirty="0" smtClean="0"/>
              <a:t>Now that we have addressed what Yahuah’s Calendar </a:t>
            </a:r>
            <a:r>
              <a:rPr lang="en-US" sz="3600" b="1" dirty="0" smtClean="0">
                <a:ln>
                  <a:solidFill>
                    <a:srgbClr val="002060"/>
                  </a:solidFill>
                </a:ln>
                <a:solidFill>
                  <a:srgbClr val="00B050"/>
                </a:solidFill>
              </a:rPr>
              <a:t>isn’t …</a:t>
            </a:r>
            <a:r>
              <a:rPr lang="en-US" sz="3600" dirty="0" smtClean="0"/>
              <a:t>&amp; we see that He would not have been honoring the Jews’ pagan moon calendar, it is now time to … </a:t>
            </a:r>
            <a:endParaRPr lang="en-US" sz="1800" dirty="0" smtClean="0"/>
          </a:p>
          <a:p>
            <a:pPr marL="0" indent="0" algn="ctr">
              <a:buNone/>
            </a:pPr>
            <a:r>
              <a:rPr lang="en-US" sz="3600" dirty="0" smtClean="0"/>
              <a:t>go back to the Yahuah’s Covenant Calendar to get more details!</a:t>
            </a:r>
          </a:p>
          <a:p>
            <a:pPr>
              <a:buNone/>
            </a:pP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77</a:t>
            </a:fld>
            <a:endParaRPr lang="en-US" sz="1800" dirty="0"/>
          </a:p>
        </p:txBody>
      </p:sp>
      <p:sp>
        <p:nvSpPr>
          <p:cNvPr id="2" name="Title 1"/>
          <p:cNvSpPr>
            <a:spLocks noGrp="1"/>
          </p:cNvSpPr>
          <p:nvPr>
            <p:ph type="title"/>
          </p:nvPr>
        </p:nvSpPr>
        <p:spPr>
          <a:xfrm>
            <a:off x="457200" y="274638"/>
            <a:ext cx="8229600" cy="79216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Back to the Calendar</a:t>
            </a: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22732" cy="4724400"/>
          </a:xfrm>
          <a:effectLst>
            <a:glow rad="228600">
              <a:schemeClr val="bg1">
                <a:alpha val="93000"/>
              </a:schemeClr>
            </a:glow>
          </a:effectLst>
        </p:spPr>
        <p:txBody>
          <a:bodyPr>
            <a:normAutofit/>
            <a:scene3d>
              <a:camera prst="orthographicFront"/>
              <a:lightRig rig="threePt" dir="t"/>
            </a:scene3d>
            <a:sp3d extrusionH="57150">
              <a:bevelT w="38100" h="38100"/>
            </a:sp3d>
          </a:bodyPr>
          <a:lstStyle/>
          <a:p>
            <a:pPr marL="0" indent="0">
              <a:buNone/>
            </a:pPr>
            <a:r>
              <a:rPr lang="en-US" sz="3000" b="1" i="1" dirty="0" smtClean="0">
                <a:solidFill>
                  <a:srgbClr val="660033"/>
                </a:solidFill>
              </a:rPr>
              <a:t>        </a:t>
            </a:r>
            <a:r>
              <a:rPr lang="en-US" sz="3000" b="1" i="1" dirty="0" smtClean="0">
                <a:solidFill>
                  <a:srgbClr val="660033"/>
                </a:solidFill>
                <a:effectLst>
                  <a:glow rad="114300">
                    <a:srgbClr val="FFFF00">
                      <a:alpha val="94000"/>
                    </a:srgbClr>
                  </a:glow>
                </a:effectLst>
              </a:rPr>
              <a:t>Psalm 19:2  </a:t>
            </a:r>
            <a:br>
              <a:rPr lang="en-US" sz="3000" b="1" i="1" dirty="0" smtClean="0">
                <a:solidFill>
                  <a:srgbClr val="660033"/>
                </a:solidFill>
                <a:effectLst>
                  <a:glow rad="114300">
                    <a:srgbClr val="FFFF00">
                      <a:alpha val="94000"/>
                    </a:srgbClr>
                  </a:glow>
                </a:effectLst>
              </a:rPr>
            </a:br>
            <a:r>
              <a:rPr lang="en-US" i="1" dirty="0" smtClean="0">
                <a:solidFill>
                  <a:srgbClr val="005392"/>
                </a:solidFill>
                <a:effectLst>
                  <a:glow rad="114300">
                    <a:srgbClr val="FFFF00">
                      <a:alpha val="94000"/>
                    </a:srgbClr>
                  </a:glow>
                </a:effectLst>
              </a:rPr>
              <a:t>Day unto day utters speech, </a:t>
            </a:r>
            <a:br>
              <a:rPr lang="en-US" i="1" dirty="0" smtClean="0">
                <a:solidFill>
                  <a:srgbClr val="005392"/>
                </a:solidFill>
                <a:effectLst>
                  <a:glow rad="114300">
                    <a:srgbClr val="FFFF00">
                      <a:alpha val="94000"/>
                    </a:srgbClr>
                  </a:glow>
                </a:effectLst>
              </a:rPr>
            </a:br>
            <a:r>
              <a:rPr lang="en-US" i="1" dirty="0" smtClean="0">
                <a:solidFill>
                  <a:srgbClr val="005392"/>
                </a:solidFill>
                <a:effectLst>
                  <a:glow rad="114300">
                    <a:srgbClr val="FFFF00">
                      <a:alpha val="94000"/>
                    </a:srgbClr>
                  </a:glow>
                </a:effectLst>
              </a:rPr>
              <a:t>And </a:t>
            </a:r>
            <a:r>
              <a:rPr lang="en-US" b="1" i="1" dirty="0" smtClean="0">
                <a:ln>
                  <a:solidFill>
                    <a:srgbClr val="002060"/>
                  </a:solidFill>
                </a:ln>
                <a:solidFill>
                  <a:srgbClr val="00B050"/>
                </a:solidFill>
                <a:effectLst>
                  <a:glow rad="114300">
                    <a:srgbClr val="FFFF00">
                      <a:alpha val="94000"/>
                    </a:srgbClr>
                  </a:glow>
                </a:effectLst>
              </a:rPr>
              <a:t>night unto night reveals knowledge</a:t>
            </a:r>
            <a:r>
              <a:rPr lang="en-US" i="1" dirty="0" smtClean="0">
                <a:ln>
                  <a:solidFill>
                    <a:srgbClr val="002060"/>
                  </a:solidFill>
                </a:ln>
                <a:solidFill>
                  <a:srgbClr val="00B050"/>
                </a:solidFill>
                <a:effectLst>
                  <a:glow rad="114300">
                    <a:srgbClr val="FFFF00">
                      <a:alpha val="94000"/>
                    </a:srgbClr>
                  </a:glow>
                </a:effectLst>
              </a:rPr>
              <a:t>.</a:t>
            </a:r>
            <a:endParaRPr lang="en-US" dirty="0" smtClean="0">
              <a:ln>
                <a:solidFill>
                  <a:srgbClr val="002060"/>
                </a:solidFill>
              </a:ln>
              <a:solidFill>
                <a:srgbClr val="00B050"/>
              </a:solidFill>
              <a:effectLst>
                <a:glow rad="114300">
                  <a:srgbClr val="FFFF00">
                    <a:alpha val="94000"/>
                  </a:srgbClr>
                </a:glow>
              </a:effectLst>
            </a:endParaRPr>
          </a:p>
          <a:p>
            <a:pPr marL="0" indent="0" fontAlgn="t"/>
            <a:endParaRPr lang="en-US" sz="800" dirty="0" smtClean="0"/>
          </a:p>
          <a:p>
            <a:pPr marL="0" indent="0" algn="ctr" fontAlgn="t">
              <a:buNone/>
            </a:pPr>
            <a:r>
              <a:rPr lang="en-US" sz="3800" b="1" dirty="0" smtClean="0">
                <a:solidFill>
                  <a:srgbClr val="FF0000"/>
                </a:solidFill>
                <a:effectLst>
                  <a:glow rad="190500">
                    <a:schemeClr val="tx1">
                      <a:alpha val="84000"/>
                    </a:schemeClr>
                  </a:glow>
                </a:effectLst>
              </a:rPr>
              <a:t>Night reveals knowledge!  </a:t>
            </a:r>
          </a:p>
          <a:p>
            <a:pPr marL="0" indent="0" fontAlgn="t"/>
            <a:endParaRPr lang="en-US" sz="1600" dirty="0" smtClean="0"/>
          </a:p>
          <a:p>
            <a:pPr marL="0" indent="0" algn="ctr" fontAlgn="t">
              <a:buNone/>
            </a:pPr>
            <a:r>
              <a:rPr lang="en-US" dirty="0" smtClean="0">
                <a:effectLst>
                  <a:glow rad="127000">
                    <a:schemeClr val="bg1">
                      <a:alpha val="73000"/>
                    </a:schemeClr>
                  </a:glow>
                </a:effectLst>
              </a:rPr>
              <a:t>The Mazzaroth is “</a:t>
            </a:r>
            <a:r>
              <a:rPr lang="en-US" b="1" dirty="0" smtClean="0">
                <a:ln>
                  <a:solidFill>
                    <a:srgbClr val="002060"/>
                  </a:solidFill>
                </a:ln>
                <a:solidFill>
                  <a:srgbClr val="00B050"/>
                </a:solidFill>
                <a:effectLst>
                  <a:glow rad="127000">
                    <a:schemeClr val="bg1">
                      <a:alpha val="73000"/>
                    </a:schemeClr>
                  </a:glow>
                </a:effectLst>
              </a:rPr>
              <a:t>one </a:t>
            </a:r>
            <a:r>
              <a:rPr lang="en-US" b="1" dirty="0" smtClean="0">
                <a:ln>
                  <a:solidFill>
                    <a:schemeClr val="accent5">
                      <a:lumMod val="50000"/>
                    </a:schemeClr>
                  </a:solidFill>
                </a:ln>
                <a:solidFill>
                  <a:srgbClr val="FFFF00"/>
                </a:solidFill>
                <a:effectLst>
                  <a:glow rad="127000">
                    <a:schemeClr val="bg1">
                      <a:alpha val="73000"/>
                    </a:schemeClr>
                  </a:glow>
                </a:effectLst>
              </a:rPr>
              <a:t>great</a:t>
            </a:r>
            <a:r>
              <a:rPr lang="en-US" b="1" dirty="0" smtClean="0">
                <a:ln>
                  <a:solidFill>
                    <a:srgbClr val="002060"/>
                  </a:solidFill>
                </a:ln>
                <a:solidFill>
                  <a:srgbClr val="00B050"/>
                </a:solidFill>
                <a:effectLst>
                  <a:glow rad="127000">
                    <a:schemeClr val="bg1">
                      <a:alpha val="73000"/>
                    </a:schemeClr>
                  </a:glow>
                </a:effectLst>
              </a:rPr>
              <a:t> unit</a:t>
            </a:r>
            <a:r>
              <a:rPr lang="en-US" dirty="0" smtClean="0">
                <a:effectLst>
                  <a:glow rad="127000">
                    <a:schemeClr val="bg1">
                      <a:alpha val="73000"/>
                    </a:schemeClr>
                  </a:glow>
                </a:effectLst>
              </a:rPr>
              <a:t>” of 12 constellations (as mentioned in Job 9:9/ 38:31-33/41:1).  These constellations contain the full outline in detail of infinite knowledge; </a:t>
            </a:r>
            <a:br>
              <a:rPr lang="en-US" dirty="0" smtClean="0">
                <a:effectLst>
                  <a:glow rad="127000">
                    <a:schemeClr val="bg1">
                      <a:alpha val="73000"/>
                    </a:schemeClr>
                  </a:glow>
                </a:effectLst>
              </a:rPr>
            </a:br>
            <a:r>
              <a:rPr lang="en-US" dirty="0" smtClean="0">
                <a:effectLst>
                  <a:glow rad="127000">
                    <a:schemeClr val="bg1">
                      <a:alpha val="73000"/>
                    </a:schemeClr>
                  </a:glow>
                </a:effectLst>
              </a:rPr>
              <a:t>in other </a:t>
            </a:r>
            <a:r>
              <a:rPr lang="en-US" dirty="0" smtClean="0">
                <a:ln>
                  <a:solidFill>
                    <a:srgbClr val="002060"/>
                  </a:solidFill>
                </a:ln>
                <a:effectLst>
                  <a:glow rad="127000">
                    <a:schemeClr val="bg1">
                      <a:alpha val="73000"/>
                    </a:schemeClr>
                  </a:glow>
                </a:effectLst>
              </a:rPr>
              <a:t>words…</a:t>
            </a:r>
            <a:r>
              <a:rPr lang="en-US" b="1" dirty="0" smtClean="0">
                <a:ln>
                  <a:solidFill>
                    <a:srgbClr val="002060"/>
                  </a:solidFill>
                </a:ln>
                <a:solidFill>
                  <a:srgbClr val="00B050"/>
                </a:solidFill>
                <a:effectLst>
                  <a:glow rad="127000">
                    <a:schemeClr val="bg1">
                      <a:alpha val="73000"/>
                    </a:schemeClr>
                  </a:glow>
                </a:effectLst>
              </a:rPr>
              <a:t>the complete Plan of Salvation</a:t>
            </a:r>
            <a:r>
              <a:rPr lang="en-US" dirty="0" smtClean="0">
                <a:effectLst>
                  <a:glow rad="127000">
                    <a:schemeClr val="bg1">
                      <a:alpha val="73000"/>
                    </a:schemeClr>
                  </a:glow>
                </a:effectLst>
              </a:rPr>
              <a:t> from </a:t>
            </a:r>
            <a:br>
              <a:rPr lang="en-US" dirty="0" smtClean="0">
                <a:effectLst>
                  <a:glow rad="127000">
                    <a:schemeClr val="bg1">
                      <a:alpha val="73000"/>
                    </a:schemeClr>
                  </a:glow>
                </a:effectLst>
              </a:rPr>
            </a:br>
            <a:r>
              <a:rPr lang="en-US" dirty="0" smtClean="0">
                <a:effectLst>
                  <a:glow rad="127000">
                    <a:srgbClr val="FF99FF">
                      <a:alpha val="73000"/>
                    </a:srgbClr>
                  </a:glow>
                </a:effectLst>
              </a:rPr>
              <a:t>Genesis 1 to Revelation 22:21!  </a:t>
            </a:r>
            <a:r>
              <a:rPr lang="en-US" dirty="0">
                <a:effectLst>
                  <a:glow rad="127000">
                    <a:schemeClr val="bg1">
                      <a:alpha val="73000"/>
                    </a:schemeClr>
                  </a:glow>
                </a:effectLst>
              </a:rPr>
              <a:t> </a:t>
            </a:r>
            <a:r>
              <a:rPr lang="en-US" dirty="0" smtClean="0">
                <a:effectLst>
                  <a:glow rad="127000">
                    <a:schemeClr val="bg1">
                      <a:alpha val="73000"/>
                    </a:schemeClr>
                  </a:glow>
                </a:effectLst>
              </a:rPr>
              <a:t>This knowledge is written </a:t>
            </a:r>
            <a:br>
              <a:rPr lang="en-US" dirty="0" smtClean="0">
                <a:effectLst>
                  <a:glow rad="127000">
                    <a:schemeClr val="bg1">
                      <a:alpha val="73000"/>
                    </a:schemeClr>
                  </a:glow>
                </a:effectLst>
              </a:rPr>
            </a:br>
            <a:r>
              <a:rPr lang="en-US" dirty="0" smtClean="0">
                <a:effectLst>
                  <a:glow rad="127000">
                    <a:schemeClr val="bg1">
                      <a:alpha val="73000"/>
                    </a:schemeClr>
                  </a:glow>
                </a:effectLst>
              </a:rPr>
              <a:t>in the sky every 24 hours!  </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78</a:t>
            </a:fld>
            <a:endParaRPr lang="en-US" sz="1800" dirty="0"/>
          </a:p>
        </p:txBody>
      </p:sp>
      <p:sp>
        <p:nvSpPr>
          <p:cNvPr id="2" name="Title 1"/>
          <p:cNvSpPr>
            <a:spLocks noGrp="1"/>
          </p:cNvSpPr>
          <p:nvPr>
            <p:ph type="title"/>
          </p:nvPr>
        </p:nvSpPr>
        <p:spPr>
          <a:xfrm>
            <a:off x="457200" y="338328"/>
            <a:ext cx="8229600" cy="8808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What is the Mazzaroth?</a:t>
            </a:r>
            <a:endParaRPr lang="en-US" sz="5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6553200" y="6292511"/>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#2:  Slides 17-41</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867400"/>
          </a:xfrm>
        </p:spPr>
        <p:txBody>
          <a:bodyPr>
            <a:normAutofit/>
          </a:bodyPr>
          <a:lstStyle/>
          <a:p>
            <a:pPr marL="0" indent="0" fontAlgn="t">
              <a:buNone/>
            </a:pPr>
            <a:r>
              <a:rPr lang="en-US" sz="2800" b="1" dirty="0" smtClean="0">
                <a:effectLst>
                  <a:glow rad="165100">
                    <a:schemeClr val="bg1">
                      <a:alpha val="91000"/>
                    </a:schemeClr>
                  </a:glow>
                </a:effectLst>
              </a:rPr>
              <a:t>Let’s look at </a:t>
            </a:r>
            <a:r>
              <a:rPr lang="en-US" sz="2800" b="1" dirty="0" smtClean="0">
                <a:solidFill>
                  <a:srgbClr val="660033"/>
                </a:solidFill>
                <a:effectLst>
                  <a:glow rad="165100">
                    <a:schemeClr val="bg1">
                      <a:alpha val="91000"/>
                    </a:schemeClr>
                  </a:glow>
                </a:effectLst>
              </a:rPr>
              <a:t>Job 38:31-33</a:t>
            </a:r>
            <a:r>
              <a:rPr lang="en-US" sz="2800" b="1" dirty="0" smtClean="0">
                <a:effectLst>
                  <a:glow rad="165100">
                    <a:schemeClr val="bg1">
                      <a:alpha val="91000"/>
                    </a:schemeClr>
                  </a:glow>
                </a:effectLst>
              </a:rPr>
              <a:t>.   This is Yahuah speaking…</a:t>
            </a:r>
          </a:p>
          <a:p>
            <a:pPr marL="0" indent="0">
              <a:buNone/>
            </a:pPr>
            <a:r>
              <a:rPr lang="en-US" sz="1100" dirty="0" smtClean="0"/>
              <a:t> </a:t>
            </a:r>
          </a:p>
          <a:p>
            <a:pPr marL="0" indent="0">
              <a:spcBef>
                <a:spcPts val="0"/>
              </a:spcBef>
              <a:buNone/>
            </a:pPr>
            <a:r>
              <a:rPr lang="en-US" sz="3200" b="1" i="1" dirty="0" smtClean="0">
                <a:solidFill>
                  <a:srgbClr val="660033"/>
                </a:solidFill>
              </a:rPr>
              <a:t>Job 38:31-33   </a:t>
            </a:r>
            <a:r>
              <a:rPr lang="en-US" b="1" i="1" dirty="0" smtClean="0">
                <a:solidFill>
                  <a:srgbClr val="005392"/>
                </a:solidFill>
              </a:rPr>
              <a:t>Can you tie up the stars of the Pleiades or loosen the ropes of the stars in Orion? </a:t>
            </a:r>
            <a:r>
              <a:rPr lang="en-US" b="1" i="1" baseline="30000" dirty="0" smtClean="0">
                <a:solidFill>
                  <a:srgbClr val="005392"/>
                </a:solidFill>
              </a:rPr>
              <a:t>32 </a:t>
            </a:r>
            <a:r>
              <a:rPr lang="en-US" b="1" i="1" dirty="0" smtClean="0">
                <a:solidFill>
                  <a:srgbClr val="005392"/>
                </a:solidFill>
              </a:rPr>
              <a:t>Can you bring out the stars on time or lead out the stars of the Bear with its cubs? </a:t>
            </a:r>
            <a:r>
              <a:rPr lang="en-US" b="1" i="1" baseline="30000" dirty="0" smtClean="0">
                <a:solidFill>
                  <a:srgbClr val="005392"/>
                </a:solidFill>
              </a:rPr>
              <a:t>33 </a:t>
            </a:r>
            <a:r>
              <a:rPr lang="en-US" b="1" i="1" dirty="0" smtClean="0">
                <a:solidFill>
                  <a:srgbClr val="005392"/>
                </a:solidFill>
              </a:rPr>
              <a:t>Do you know </a:t>
            </a:r>
            <a:r>
              <a:rPr lang="en-US" b="1" i="1" dirty="0" smtClean="0">
                <a:ln>
                  <a:solidFill>
                    <a:srgbClr val="002060"/>
                  </a:solidFill>
                </a:ln>
                <a:solidFill>
                  <a:srgbClr val="00B050"/>
                </a:solidFill>
              </a:rPr>
              <a:t>the laws of the sky </a:t>
            </a:r>
            <a:r>
              <a:rPr lang="en-US" b="1" i="1" dirty="0" smtClean="0">
                <a:solidFill>
                  <a:srgbClr val="005392"/>
                </a:solidFill>
              </a:rPr>
              <a:t>and consider </a:t>
            </a:r>
            <a:r>
              <a:rPr lang="en-US" b="1" i="1" dirty="0" smtClean="0">
                <a:ln>
                  <a:solidFill>
                    <a:srgbClr val="002060"/>
                  </a:solidFill>
                </a:ln>
                <a:solidFill>
                  <a:srgbClr val="00B050"/>
                </a:solidFill>
              </a:rPr>
              <a:t>their rule</a:t>
            </a:r>
            <a:br>
              <a:rPr lang="en-US" b="1" i="1" dirty="0" smtClean="0">
                <a:ln>
                  <a:solidFill>
                    <a:srgbClr val="002060"/>
                  </a:solidFill>
                </a:ln>
                <a:solidFill>
                  <a:srgbClr val="00B050"/>
                </a:solidFill>
              </a:rPr>
            </a:br>
            <a:r>
              <a:rPr lang="en-US" b="1" i="1" dirty="0" smtClean="0">
                <a:ln>
                  <a:solidFill>
                    <a:srgbClr val="002060"/>
                  </a:solidFill>
                </a:ln>
                <a:solidFill>
                  <a:srgbClr val="00B050"/>
                </a:solidFill>
              </a:rPr>
              <a:t>over the earth?</a:t>
            </a:r>
            <a:endParaRPr lang="en-US" b="1" dirty="0" smtClean="0">
              <a:solidFill>
                <a:srgbClr val="005392"/>
              </a:solidFill>
            </a:endParaRPr>
          </a:p>
          <a:p>
            <a:pPr marL="0" indent="0" fontAlgn="t">
              <a:buNone/>
            </a:pPr>
            <a:r>
              <a:rPr lang="en-US" sz="600" dirty="0" smtClean="0"/>
              <a:t> </a:t>
            </a:r>
          </a:p>
          <a:p>
            <a:pPr marL="0" indent="0" fontAlgn="t">
              <a:buNone/>
            </a:pPr>
            <a:r>
              <a:rPr lang="en-US" b="1" dirty="0" smtClean="0">
                <a:solidFill>
                  <a:srgbClr val="660033"/>
                </a:solidFill>
              </a:rPr>
              <a:t>Yahuah is referencing the Mazzaroth!  </a:t>
            </a:r>
            <a:br>
              <a:rPr lang="en-US" b="1" dirty="0" smtClean="0">
                <a:solidFill>
                  <a:srgbClr val="660033"/>
                </a:solidFill>
              </a:rPr>
            </a:br>
            <a:r>
              <a:rPr lang="en-US" dirty="0" smtClean="0"/>
              <a:t>With a question, He clearly shows their </a:t>
            </a:r>
            <a:br>
              <a:rPr lang="en-US" dirty="0" smtClean="0"/>
            </a:br>
            <a:r>
              <a:rPr lang="en-US" dirty="0" smtClean="0"/>
              <a:t>commission for dominion over the earth!  </a:t>
            </a:r>
            <a:br>
              <a:rPr lang="en-US" dirty="0" smtClean="0"/>
            </a:br>
            <a:r>
              <a:rPr lang="en-US" dirty="0" smtClean="0"/>
              <a:t>What dominion??  </a:t>
            </a:r>
            <a:r>
              <a:rPr lang="en-US" b="1" dirty="0" smtClean="0"/>
              <a:t>The Mazzaroth governs</a:t>
            </a:r>
            <a:br>
              <a:rPr lang="en-US" b="1" dirty="0" smtClean="0"/>
            </a:br>
            <a:r>
              <a:rPr lang="en-US" b="1" dirty="0" smtClean="0"/>
              <a:t>YWHW’s time clock…these stars are the</a:t>
            </a:r>
            <a:br>
              <a:rPr lang="en-US" b="1" dirty="0" smtClean="0"/>
            </a:br>
            <a:r>
              <a:rPr lang="en-US" b="1" dirty="0" smtClean="0"/>
              <a:t>master time clock of Yahuah. </a:t>
            </a:r>
            <a:r>
              <a:rPr lang="en-US" dirty="0" smtClean="0"/>
              <a:t> </a:t>
            </a:r>
            <a:br>
              <a:rPr lang="en-US" dirty="0" smtClean="0"/>
            </a:br>
            <a:r>
              <a:rPr lang="en-US" sz="2800" b="1" dirty="0" smtClean="0">
                <a:ln>
                  <a:solidFill>
                    <a:sysClr val="windowText" lastClr="000000"/>
                  </a:solidFill>
                </a:ln>
                <a:solidFill>
                  <a:srgbClr val="FF0000"/>
                </a:solidFill>
                <a:effectLst>
                  <a:glow rad="127000">
                    <a:schemeClr val="tx1">
                      <a:lumMod val="85000"/>
                      <a:lumOff val="15000"/>
                      <a:alpha val="92000"/>
                    </a:schemeClr>
                  </a:glow>
                </a:effectLst>
              </a:rPr>
              <a:t>The moon is never used in this divine time clock.</a:t>
            </a:r>
          </a:p>
          <a:p>
            <a:endParaRPr lang="en-US" dirty="0"/>
          </a:p>
        </p:txBody>
      </p:sp>
      <p:sp>
        <p:nvSpPr>
          <p:cNvPr id="4" name="Slide Number Placeholder 3"/>
          <p:cNvSpPr>
            <a:spLocks noGrp="1"/>
          </p:cNvSpPr>
          <p:nvPr>
            <p:ph type="sldNum" sz="quarter" idx="12"/>
          </p:nvPr>
        </p:nvSpPr>
        <p:spPr>
          <a:xfrm>
            <a:off x="7905974" y="6416675"/>
            <a:ext cx="1161826" cy="365125"/>
          </a:xfrm>
        </p:spPr>
        <p:txBody>
          <a:bodyPr/>
          <a:lstStyle/>
          <a:p>
            <a:fld id="{2C483DBC-9F3F-4995-8876-E5EF69BB8F1F}" type="slidenum">
              <a:rPr lang="en-US" sz="1800" smtClean="0"/>
              <a:pPr/>
              <a:t>79</a:t>
            </a:fld>
            <a:endParaRPr lang="en-US" sz="1800" dirty="0"/>
          </a:p>
        </p:txBody>
      </p:sp>
      <p:sp>
        <p:nvSpPr>
          <p:cNvPr id="2" name="Title 1"/>
          <p:cNvSpPr>
            <a:spLocks noGrp="1"/>
          </p:cNvSpPr>
          <p:nvPr>
            <p:ph type="title"/>
          </p:nvPr>
        </p:nvSpPr>
        <p:spPr>
          <a:xfrm>
            <a:off x="457200" y="228600"/>
            <a:ext cx="8229600" cy="804672"/>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YHWH’s Master Time Clock</a:t>
            </a:r>
            <a:endParaRPr lang="en-US" sz="4800" b="1" spc="150" dirty="0">
              <a:ln w="11430"/>
              <a:solidFill>
                <a:srgbClr val="F8F8F8"/>
              </a:solidFill>
              <a:effectLst>
                <a:outerShdw blurRad="25400" algn="tl" rotWithShape="0">
                  <a:srgbClr val="000000">
                    <a:alpha val="43000"/>
                  </a:srgbClr>
                </a:outerShdw>
              </a:effectLst>
            </a:endParaRPr>
          </a:p>
        </p:txBody>
      </p:sp>
      <p:pic>
        <p:nvPicPr>
          <p:cNvPr id="11266" name="Picture 2" descr="C:\Users\Rae\Desktop\mazzaroth sky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3468276"/>
            <a:ext cx="2805112" cy="27657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8</a:t>
            </a:fld>
            <a:endParaRPr lang="en-US" sz="1800" dirty="0"/>
          </a:p>
        </p:txBody>
      </p:sp>
      <p:sp>
        <p:nvSpPr>
          <p:cNvPr id="2" name="Title 1"/>
          <p:cNvSpPr>
            <a:spLocks noGrp="1"/>
          </p:cNvSpPr>
          <p:nvPr>
            <p:ph type="title" idx="4294967295"/>
          </p:nvPr>
        </p:nvSpPr>
        <p:spPr>
          <a:xfrm>
            <a:off x="3429000" y="228600"/>
            <a:ext cx="5486400" cy="881062"/>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Calendar Explosions</a:t>
            </a:r>
            <a:endParaRPr lang="en-US" sz="32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4294967295"/>
          </p:nvPr>
        </p:nvSpPr>
        <p:spPr>
          <a:xfrm>
            <a:off x="169862" y="1524000"/>
            <a:ext cx="8745538" cy="4800600"/>
          </a:xfrm>
        </p:spPr>
        <p:txBody>
          <a:bodyPr>
            <a:normAutofit/>
          </a:bodyPr>
          <a:lstStyle/>
          <a:p>
            <a:r>
              <a:rPr lang="en-US" b="1" dirty="0" smtClean="0"/>
              <a:t>Calendar studies have been explosive and controversial for decades even with a very few calendars that were known.</a:t>
            </a:r>
          </a:p>
          <a:p>
            <a:r>
              <a:rPr lang="en-US" b="1" dirty="0" smtClean="0">
                <a:solidFill>
                  <a:srgbClr val="7030A0"/>
                </a:solidFill>
              </a:rPr>
              <a:t>New Calendar Explosion:  </a:t>
            </a:r>
            <a:r>
              <a:rPr lang="en-US" b="1" dirty="0" smtClean="0"/>
              <a:t>2018 the year of many new calendars.  </a:t>
            </a:r>
            <a:r>
              <a:rPr lang="en-US" sz="1600" b="1" dirty="0" smtClean="0">
                <a:solidFill>
                  <a:srgbClr val="7030A0"/>
                </a:solidFill>
              </a:rPr>
              <a:t>(2013:  26 popular calendars [Eric Bissell];  2018:  666?? “so called” Biblical Calendars!)</a:t>
            </a:r>
            <a:endParaRPr lang="en-US" b="1" u="sng" dirty="0" smtClean="0"/>
          </a:p>
          <a:p>
            <a:r>
              <a:rPr lang="en-US" b="1" dirty="0" smtClean="0"/>
              <a:t>“They’re not all right, and </a:t>
            </a:r>
            <a:r>
              <a:rPr lang="en-US" b="1" dirty="0" smtClean="0">
                <a:solidFill>
                  <a:srgbClr val="FF0000"/>
                </a:solidFill>
              </a:rPr>
              <a:t> </a:t>
            </a:r>
            <a:br>
              <a:rPr lang="en-US" b="1" dirty="0" smtClean="0">
                <a:solidFill>
                  <a:srgbClr val="FF0000"/>
                </a:solidFill>
              </a:rPr>
            </a:br>
            <a:r>
              <a:rPr lang="en-US" b="1" dirty="0" smtClean="0">
                <a:solidFill>
                  <a:srgbClr val="FF0000"/>
                </a:solidFill>
              </a:rPr>
              <a:t>        they could be all wrong!</a:t>
            </a:r>
            <a:r>
              <a:rPr lang="en-US" b="1" dirty="0" smtClean="0"/>
              <a:t>”  </a:t>
            </a:r>
          </a:p>
          <a:p>
            <a:pPr lvl="1">
              <a:buClr>
                <a:srgbClr val="795F53"/>
              </a:buClr>
              <a:buFont typeface="Wingdings" pitchFamily="2" charset="2"/>
              <a:buChar char="v"/>
            </a:pPr>
            <a:r>
              <a:rPr lang="en-US" b="1" dirty="0" smtClean="0"/>
              <a:t> How can the true Calendar of </a:t>
            </a:r>
            <a:br>
              <a:rPr lang="en-US" b="1" dirty="0" smtClean="0"/>
            </a:br>
            <a:r>
              <a:rPr lang="en-US" b="1" dirty="0" smtClean="0"/>
              <a:t> Yahuah be found?</a:t>
            </a:r>
          </a:p>
          <a:p>
            <a:pPr lvl="1">
              <a:buClr>
                <a:srgbClr val="795F53"/>
              </a:buClr>
              <a:buFont typeface="Wingdings" pitchFamily="2" charset="2"/>
              <a:buChar char="v"/>
            </a:pPr>
            <a:r>
              <a:rPr lang="en-US" b="1" dirty="0" smtClean="0"/>
              <a:t> Will the true Calendar be a minority, </a:t>
            </a:r>
            <a:br>
              <a:rPr lang="en-US" b="1" dirty="0" smtClean="0"/>
            </a:br>
            <a:r>
              <a:rPr lang="en-US" b="1" dirty="0" smtClean="0"/>
              <a:t> or a majority?</a:t>
            </a:r>
          </a:p>
          <a:p>
            <a:pPr lvl="1">
              <a:buClr>
                <a:srgbClr val="795F53"/>
              </a:buClr>
              <a:buFont typeface="Wingdings" pitchFamily="2" charset="2"/>
              <a:buChar char="v"/>
            </a:pPr>
            <a:r>
              <a:rPr lang="en-US" b="1" dirty="0" smtClean="0"/>
              <a:t> Are there any Scriptural examples </a:t>
            </a:r>
            <a:br>
              <a:rPr lang="en-US" b="1" dirty="0" smtClean="0"/>
            </a:br>
            <a:r>
              <a:rPr lang="en-US" b="1" dirty="0" smtClean="0"/>
              <a:t> to give us a clue?</a:t>
            </a:r>
          </a:p>
        </p:txBody>
      </p:sp>
      <p:pic>
        <p:nvPicPr>
          <p:cNvPr id="2051" name="Picture 3" descr="C:\Users\Rae\Desktop\calendar doggie  975.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5400040" y="3124200"/>
            <a:ext cx="3568273" cy="36195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23345"/>
      </p:ext>
    </p:extLst>
  </p:cSld>
  <p:clrMapOvr>
    <a:masterClrMapping/>
  </p:clrMapOvr>
  <p:transition spd="slow">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638800"/>
          </a:xfrm>
        </p:spPr>
        <p:txBody>
          <a:bodyPr>
            <a:normAutofit fontScale="47500" lnSpcReduction="20000"/>
          </a:bodyPr>
          <a:lstStyle/>
          <a:p>
            <a:pPr marL="0" indent="0" algn="ctr">
              <a:spcBef>
                <a:spcPts val="0"/>
              </a:spcBef>
              <a:buNone/>
            </a:pPr>
            <a:r>
              <a:rPr lang="en-US" sz="4800" b="1" dirty="0" smtClean="0">
                <a:effectLst>
                  <a:glow rad="177800">
                    <a:schemeClr val="bg1">
                      <a:alpha val="91000"/>
                    </a:schemeClr>
                  </a:glow>
                </a:effectLst>
              </a:rPr>
              <a:t>The Mazzaroth is </a:t>
            </a:r>
          </a:p>
          <a:p>
            <a:pPr marL="0" indent="0" algn="ctr">
              <a:spcBef>
                <a:spcPts val="0"/>
              </a:spcBef>
              <a:buNone/>
            </a:pPr>
            <a:r>
              <a:rPr lang="en-US" sz="4800" b="1" dirty="0" smtClean="0">
                <a:effectLst>
                  <a:glow rad="177800">
                    <a:schemeClr val="bg1">
                      <a:alpha val="91000"/>
                    </a:schemeClr>
                  </a:glow>
                </a:effectLst>
              </a:rPr>
              <a:t>the ultimate 2</a:t>
            </a:r>
            <a:r>
              <a:rPr lang="en-US" sz="4800" b="1" baseline="30000" dirty="0" smtClean="0">
                <a:effectLst>
                  <a:glow rad="177800">
                    <a:schemeClr val="bg1">
                      <a:alpha val="91000"/>
                    </a:schemeClr>
                  </a:glow>
                </a:effectLst>
              </a:rPr>
              <a:t>nd</a:t>
            </a:r>
            <a:r>
              <a:rPr lang="en-US" sz="4800" b="1" dirty="0" smtClean="0">
                <a:effectLst>
                  <a:glow rad="177800">
                    <a:schemeClr val="bg1">
                      <a:alpha val="91000"/>
                    </a:schemeClr>
                  </a:glow>
                </a:effectLst>
              </a:rPr>
              <a:t> witness to the Scriptures…</a:t>
            </a:r>
          </a:p>
          <a:p>
            <a:pPr marL="0" indent="0" algn="ctr">
              <a:spcBef>
                <a:spcPts val="0"/>
              </a:spcBef>
              <a:buNone/>
            </a:pPr>
            <a:r>
              <a:rPr lang="en-US" sz="4800" b="1" dirty="0" smtClean="0">
                <a:effectLst>
                  <a:glow rad="177800">
                    <a:schemeClr val="bg1">
                      <a:alpha val="91000"/>
                    </a:schemeClr>
                  </a:glow>
                </a:effectLst>
              </a:rPr>
              <a:t>which </a:t>
            </a:r>
            <a:r>
              <a:rPr lang="en-US" sz="4800" b="1" dirty="0" err="1" smtClean="0">
                <a:effectLst>
                  <a:glow rad="177800">
                    <a:schemeClr val="bg1">
                      <a:alpha val="91000"/>
                    </a:schemeClr>
                  </a:glow>
                </a:effectLst>
              </a:rPr>
              <a:t>s.a.tan</a:t>
            </a:r>
            <a:r>
              <a:rPr lang="en-US" sz="4800" b="1" dirty="0" smtClean="0">
                <a:effectLst>
                  <a:glow rad="177800">
                    <a:schemeClr val="bg1">
                      <a:alpha val="91000"/>
                    </a:schemeClr>
                  </a:glow>
                </a:effectLst>
              </a:rPr>
              <a:t> cannot touch nor tamper with.</a:t>
            </a:r>
          </a:p>
          <a:p>
            <a:pPr marL="0" indent="0" algn="ctr">
              <a:buNone/>
            </a:pPr>
            <a:endParaRPr lang="en-US" sz="2200" dirty="0" smtClean="0"/>
          </a:p>
          <a:p>
            <a:pPr fontAlgn="t">
              <a:buNone/>
            </a:pPr>
            <a:r>
              <a:rPr lang="en-US" sz="4800" b="1" dirty="0" smtClean="0">
                <a:solidFill>
                  <a:srgbClr val="660033"/>
                </a:solidFill>
              </a:rPr>
              <a:t>But </a:t>
            </a:r>
            <a:r>
              <a:rPr lang="en-US" sz="4800" b="1" dirty="0" err="1" smtClean="0">
                <a:solidFill>
                  <a:srgbClr val="660033"/>
                </a:solidFill>
              </a:rPr>
              <a:t>s.a.tan</a:t>
            </a:r>
            <a:r>
              <a:rPr lang="en-US" sz="4800" b="1" dirty="0" smtClean="0">
                <a:solidFill>
                  <a:srgbClr val="660033"/>
                </a:solidFill>
              </a:rPr>
              <a:t> will still try…</a:t>
            </a:r>
          </a:p>
          <a:p>
            <a:pPr marL="0" indent="0">
              <a:buNone/>
            </a:pPr>
            <a:r>
              <a:rPr lang="en-US" sz="5100" b="1" i="1" dirty="0" smtClean="0">
                <a:solidFill>
                  <a:srgbClr val="660033"/>
                </a:solidFill>
              </a:rPr>
              <a:t>Isa 14:12-15  </a:t>
            </a:r>
            <a:r>
              <a:rPr lang="en-US" sz="4800" i="1" dirty="0" smtClean="0">
                <a:solidFill>
                  <a:srgbClr val="005392"/>
                </a:solidFill>
              </a:rPr>
              <a:t>How you are fallen from heaven, O Lucifer, </a:t>
            </a:r>
            <a:br>
              <a:rPr lang="en-US" sz="4800" i="1" dirty="0" smtClean="0">
                <a:solidFill>
                  <a:srgbClr val="005392"/>
                </a:solidFill>
              </a:rPr>
            </a:br>
            <a:r>
              <a:rPr lang="en-US" sz="4800" i="1" dirty="0" smtClean="0">
                <a:solidFill>
                  <a:srgbClr val="005392"/>
                </a:solidFill>
              </a:rPr>
              <a:t>   son of the morning!  How you are cut down to the ground, </a:t>
            </a:r>
            <a:br>
              <a:rPr lang="en-US" sz="4800" i="1" dirty="0" smtClean="0">
                <a:solidFill>
                  <a:srgbClr val="005392"/>
                </a:solidFill>
              </a:rPr>
            </a:br>
            <a:r>
              <a:rPr lang="en-US" sz="4800" i="1" dirty="0" smtClean="0">
                <a:solidFill>
                  <a:srgbClr val="005392"/>
                </a:solidFill>
              </a:rPr>
              <a:t>   you who weakened the nations!  </a:t>
            </a:r>
            <a:br>
              <a:rPr lang="en-US" sz="4800" i="1" dirty="0" smtClean="0">
                <a:solidFill>
                  <a:srgbClr val="005392"/>
                </a:solidFill>
              </a:rPr>
            </a:br>
            <a:r>
              <a:rPr lang="en-US" sz="4800" i="1" baseline="30000" dirty="0" smtClean="0">
                <a:solidFill>
                  <a:srgbClr val="005392"/>
                </a:solidFill>
              </a:rPr>
              <a:t>13 </a:t>
            </a:r>
            <a:r>
              <a:rPr lang="en-US" sz="4800" i="1" dirty="0" smtClean="0">
                <a:solidFill>
                  <a:srgbClr val="005392"/>
                </a:solidFill>
              </a:rPr>
              <a:t>For </a:t>
            </a:r>
            <a:r>
              <a:rPr lang="en-US" sz="4800" b="1" i="1" dirty="0" smtClean="0">
                <a:ln>
                  <a:solidFill>
                    <a:srgbClr val="002060"/>
                  </a:solidFill>
                </a:ln>
                <a:solidFill>
                  <a:srgbClr val="00B050"/>
                </a:solidFill>
              </a:rPr>
              <a:t>you have said in your heart</a:t>
            </a:r>
            <a:r>
              <a:rPr lang="en-US" sz="4800" i="1" dirty="0" smtClean="0">
                <a:ln>
                  <a:solidFill>
                    <a:srgbClr val="002060"/>
                  </a:solidFill>
                </a:ln>
                <a:solidFill>
                  <a:srgbClr val="00B050"/>
                </a:solidFill>
              </a:rPr>
              <a:t>:</a:t>
            </a:r>
            <a:r>
              <a:rPr lang="en-US" sz="4800" i="1" dirty="0" smtClean="0">
                <a:solidFill>
                  <a:srgbClr val="005392"/>
                </a:solidFill>
              </a:rPr>
              <a:t>  ‘I will ascend into heaven, </a:t>
            </a:r>
            <a:br>
              <a:rPr lang="en-US" sz="4800" i="1" dirty="0" smtClean="0">
                <a:solidFill>
                  <a:srgbClr val="005392"/>
                </a:solidFill>
              </a:rPr>
            </a:br>
            <a:r>
              <a:rPr lang="en-US" sz="4800" i="1" dirty="0" smtClean="0">
                <a:solidFill>
                  <a:srgbClr val="005392"/>
                </a:solidFill>
              </a:rPr>
              <a:t>   I will exalt my throne </a:t>
            </a:r>
            <a:r>
              <a:rPr lang="en-US" sz="4800" b="1" i="1" dirty="0" smtClean="0">
                <a:ln>
                  <a:solidFill>
                    <a:srgbClr val="002060"/>
                  </a:solidFill>
                </a:ln>
                <a:solidFill>
                  <a:srgbClr val="00B050"/>
                </a:solidFill>
              </a:rPr>
              <a:t>above the stars of Yahuah</a:t>
            </a:r>
            <a:r>
              <a:rPr lang="en-US" sz="4800" i="1" dirty="0" smtClean="0">
                <a:ln>
                  <a:solidFill>
                    <a:srgbClr val="002060"/>
                  </a:solidFill>
                </a:ln>
                <a:solidFill>
                  <a:srgbClr val="00B050"/>
                </a:solidFill>
              </a:rPr>
              <a:t>;  </a:t>
            </a:r>
            <a:r>
              <a:rPr lang="en-US" sz="4800" i="1" dirty="0" smtClean="0">
                <a:solidFill>
                  <a:srgbClr val="005392"/>
                </a:solidFill>
              </a:rPr>
              <a:t>I will also sit on </a:t>
            </a:r>
            <a:br>
              <a:rPr lang="en-US" sz="4800" i="1" dirty="0" smtClean="0">
                <a:solidFill>
                  <a:srgbClr val="005392"/>
                </a:solidFill>
              </a:rPr>
            </a:br>
            <a:r>
              <a:rPr lang="en-US" sz="4800" i="1" dirty="0" smtClean="0">
                <a:solidFill>
                  <a:srgbClr val="005392"/>
                </a:solidFill>
              </a:rPr>
              <a:t>   the mount of the congregation on the farthest sides of the north; </a:t>
            </a:r>
            <a:br>
              <a:rPr lang="en-US" sz="4800" i="1" dirty="0" smtClean="0">
                <a:solidFill>
                  <a:srgbClr val="005392"/>
                </a:solidFill>
              </a:rPr>
            </a:br>
            <a:r>
              <a:rPr lang="en-US" sz="4800" i="1" baseline="30000" dirty="0" smtClean="0">
                <a:solidFill>
                  <a:srgbClr val="005392"/>
                </a:solidFill>
              </a:rPr>
              <a:t>14 </a:t>
            </a:r>
            <a:r>
              <a:rPr lang="en-US" sz="4800" i="1" dirty="0" smtClean="0">
                <a:solidFill>
                  <a:srgbClr val="005392"/>
                </a:solidFill>
              </a:rPr>
              <a:t>I will ascend above the heights of the clouds, </a:t>
            </a:r>
            <a:br>
              <a:rPr lang="en-US" sz="4800" i="1" dirty="0" smtClean="0">
                <a:solidFill>
                  <a:srgbClr val="005392"/>
                </a:solidFill>
              </a:rPr>
            </a:br>
            <a:r>
              <a:rPr lang="en-US" sz="4800" i="1" dirty="0" smtClean="0">
                <a:solidFill>
                  <a:srgbClr val="005392"/>
                </a:solidFill>
              </a:rPr>
              <a:t>   I will be like the Most High.’ </a:t>
            </a:r>
            <a:br>
              <a:rPr lang="en-US" sz="4800" i="1" dirty="0" smtClean="0">
                <a:solidFill>
                  <a:srgbClr val="005392"/>
                </a:solidFill>
              </a:rPr>
            </a:br>
            <a:r>
              <a:rPr lang="en-US" sz="4800" i="1" baseline="30000" dirty="0" smtClean="0">
                <a:solidFill>
                  <a:srgbClr val="005392"/>
                </a:solidFill>
              </a:rPr>
              <a:t>15 </a:t>
            </a:r>
            <a:r>
              <a:rPr lang="en-US" sz="4800" i="1" dirty="0" smtClean="0">
                <a:solidFill>
                  <a:srgbClr val="005392"/>
                </a:solidFill>
              </a:rPr>
              <a:t>Yet you shall be brought down to </a:t>
            </a:r>
            <a:r>
              <a:rPr lang="en-US" sz="4800" i="1" dirty="0" err="1" smtClean="0">
                <a:solidFill>
                  <a:srgbClr val="005392"/>
                </a:solidFill>
              </a:rPr>
              <a:t>Sheol</a:t>
            </a:r>
            <a:r>
              <a:rPr lang="en-US" sz="4800" i="1" dirty="0" smtClean="0">
                <a:solidFill>
                  <a:srgbClr val="005392"/>
                </a:solidFill>
              </a:rPr>
              <a:t>, to the lowest depths </a:t>
            </a:r>
            <a:br>
              <a:rPr lang="en-US" sz="4800" i="1" dirty="0" smtClean="0">
                <a:solidFill>
                  <a:srgbClr val="005392"/>
                </a:solidFill>
              </a:rPr>
            </a:br>
            <a:r>
              <a:rPr lang="en-US" sz="4800" i="1" dirty="0" smtClean="0">
                <a:solidFill>
                  <a:srgbClr val="005392"/>
                </a:solidFill>
              </a:rPr>
              <a:t>   of the Pit.</a:t>
            </a:r>
            <a:endParaRPr lang="en-US" sz="4800" dirty="0" smtClean="0">
              <a:solidFill>
                <a:srgbClr val="005392"/>
              </a:solidFill>
            </a:endParaRPr>
          </a:p>
          <a:p>
            <a:pPr marL="0" indent="0" algn="ctr">
              <a:buNone/>
            </a:pPr>
            <a:endParaRPr lang="en-US" sz="1800" dirty="0" smtClean="0"/>
          </a:p>
          <a:p>
            <a:pPr algn="ctr">
              <a:buNone/>
            </a:pPr>
            <a:r>
              <a:rPr lang="en-US" sz="5900" b="1" dirty="0" smtClean="0">
                <a:solidFill>
                  <a:srgbClr val="660033"/>
                </a:solidFill>
              </a:rPr>
              <a:t>The “stars of Yahuah” in this verse are the Mazzaroth!</a:t>
            </a:r>
            <a:endParaRPr lang="en-US" sz="5900" b="1" dirty="0">
              <a:solidFill>
                <a:srgbClr val="660033"/>
              </a:solidFill>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80</a:t>
            </a:fld>
            <a:endParaRPr lang="en-US" sz="1800" dirty="0"/>
          </a:p>
        </p:txBody>
      </p:sp>
      <p:sp>
        <p:nvSpPr>
          <p:cNvPr id="2" name="Title 1"/>
          <p:cNvSpPr>
            <a:spLocks noGrp="1"/>
          </p:cNvSpPr>
          <p:nvPr>
            <p:ph type="title"/>
          </p:nvPr>
        </p:nvSpPr>
        <p:spPr>
          <a:xfrm>
            <a:off x="457200" y="338328"/>
            <a:ext cx="8229600" cy="8046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The Ultimate 2</a:t>
            </a:r>
            <a:r>
              <a:rPr lang="en-US" sz="5400" b="1" spc="150" baseline="30000" dirty="0" smtClean="0">
                <a:ln w="11430"/>
                <a:solidFill>
                  <a:srgbClr val="F8F8F8"/>
                </a:solidFill>
                <a:effectLst>
                  <a:outerShdw blurRad="25400" algn="tl" rotWithShape="0">
                    <a:srgbClr val="000000">
                      <a:alpha val="43000"/>
                    </a:srgbClr>
                  </a:outerShdw>
                </a:effectLst>
              </a:rPr>
              <a:t>nd</a:t>
            </a:r>
            <a:r>
              <a:rPr lang="en-US" sz="5400" b="1" spc="150" dirty="0" smtClean="0">
                <a:ln w="11430"/>
                <a:solidFill>
                  <a:srgbClr val="F8F8F8"/>
                </a:solidFill>
                <a:effectLst>
                  <a:outerShdw blurRad="25400" algn="tl" rotWithShape="0">
                    <a:srgbClr val="000000">
                      <a:alpha val="43000"/>
                    </a:srgbClr>
                  </a:outerShdw>
                </a:effectLst>
              </a:rPr>
              <a:t> Witness! </a:t>
            </a: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483DBC-9F3F-4995-8876-E5EF69BB8F1F}" type="slidenum">
              <a:rPr lang="en-US" sz="1800" smtClean="0"/>
              <a:pPr/>
              <a:t>81</a:t>
            </a:fld>
            <a:endParaRPr lang="en-US" sz="1800" dirty="0"/>
          </a:p>
        </p:txBody>
      </p:sp>
      <p:sp>
        <p:nvSpPr>
          <p:cNvPr id="3" name="Content Placeholder 2"/>
          <p:cNvSpPr>
            <a:spLocks noGrp="1"/>
          </p:cNvSpPr>
          <p:nvPr>
            <p:ph idx="4294967295"/>
          </p:nvPr>
        </p:nvSpPr>
        <p:spPr>
          <a:xfrm>
            <a:off x="228600" y="909575"/>
            <a:ext cx="8686800" cy="5791200"/>
          </a:xfrm>
        </p:spPr>
        <p:txBody>
          <a:bodyPr>
            <a:normAutofit fontScale="92500" lnSpcReduction="10000"/>
          </a:bodyPr>
          <a:lstStyle/>
          <a:p>
            <a:pPr marL="0" indent="0">
              <a:buNone/>
            </a:pPr>
            <a:r>
              <a:rPr lang="en-US" sz="3000" b="1" i="1" dirty="0" err="1" smtClean="0">
                <a:solidFill>
                  <a:srgbClr val="660033"/>
                </a:solidFill>
              </a:rPr>
              <a:t>Psa</a:t>
            </a:r>
            <a:r>
              <a:rPr lang="en-US" sz="3000" b="1" i="1" dirty="0" smtClean="0">
                <a:solidFill>
                  <a:srgbClr val="660033"/>
                </a:solidFill>
              </a:rPr>
              <a:t> 19:1-4</a:t>
            </a:r>
            <a:r>
              <a:rPr lang="en-US" i="1" dirty="0" smtClean="0">
                <a:solidFill>
                  <a:srgbClr val="005392"/>
                </a:solidFill>
              </a:rPr>
              <a:t>   </a:t>
            </a:r>
            <a:r>
              <a:rPr lang="en-US" b="1" i="1" dirty="0" smtClean="0">
                <a:solidFill>
                  <a:srgbClr val="005392"/>
                </a:solidFill>
              </a:rPr>
              <a:t>The heavens [</a:t>
            </a:r>
            <a:r>
              <a:rPr lang="en-US" b="1" i="1" dirty="0" smtClean="0">
                <a:ln>
                  <a:solidFill>
                    <a:srgbClr val="002060"/>
                  </a:solidFill>
                </a:ln>
                <a:solidFill>
                  <a:srgbClr val="FF00FF"/>
                </a:solidFill>
              </a:rPr>
              <a:t>includes the Mazzaroth</a:t>
            </a:r>
            <a:r>
              <a:rPr lang="en-US" b="1" i="1" dirty="0" smtClean="0">
                <a:solidFill>
                  <a:srgbClr val="005392"/>
                </a:solidFill>
              </a:rPr>
              <a:t>]declare</a:t>
            </a:r>
            <a:r>
              <a:rPr lang="en-US" b="1" i="1" dirty="0" smtClean="0">
                <a:ln>
                  <a:solidFill>
                    <a:srgbClr val="002060"/>
                  </a:solidFill>
                </a:ln>
                <a:solidFill>
                  <a:srgbClr val="005392"/>
                </a:solidFill>
              </a:rPr>
              <a:t> </a:t>
            </a:r>
            <a:r>
              <a:rPr lang="en-US" b="1" i="1" dirty="0" smtClean="0">
                <a:solidFill>
                  <a:srgbClr val="005392"/>
                </a:solidFill>
              </a:rPr>
              <a:t>the glory of Elohim;  and the firmament shows His handiwork.  </a:t>
            </a:r>
            <a:r>
              <a:rPr lang="en-US" b="1" i="1" baseline="30000" dirty="0" smtClean="0">
                <a:solidFill>
                  <a:srgbClr val="005392"/>
                </a:solidFill>
              </a:rPr>
              <a:t>2 </a:t>
            </a:r>
            <a:r>
              <a:rPr lang="en-US" b="1" i="1" dirty="0" smtClean="0">
                <a:solidFill>
                  <a:srgbClr val="005392"/>
                </a:solidFill>
              </a:rPr>
              <a:t>Day unto day utters speech, and night unto night reveals knowledge</a:t>
            </a:r>
            <a:r>
              <a:rPr lang="en-US" b="1" i="1" dirty="0">
                <a:solidFill>
                  <a:srgbClr val="005392"/>
                </a:solidFill>
              </a:rPr>
              <a:t> </a:t>
            </a:r>
            <a:r>
              <a:rPr lang="en-US" b="1" i="1" dirty="0" smtClean="0">
                <a:solidFill>
                  <a:srgbClr val="005392"/>
                </a:solidFill>
              </a:rPr>
              <a:t>[</a:t>
            </a:r>
            <a:r>
              <a:rPr lang="en-US" b="1" i="1" dirty="0" smtClean="0">
                <a:ln>
                  <a:solidFill>
                    <a:srgbClr val="002060"/>
                  </a:solidFill>
                </a:ln>
                <a:solidFill>
                  <a:srgbClr val="FF00FF"/>
                </a:solidFill>
              </a:rPr>
              <a:t>through the Mazzaroth constellations</a:t>
            </a:r>
            <a:r>
              <a:rPr lang="en-US" b="1" i="1" dirty="0" smtClean="0">
                <a:solidFill>
                  <a:srgbClr val="005392"/>
                </a:solidFill>
              </a:rPr>
              <a:t>].   </a:t>
            </a:r>
            <a:r>
              <a:rPr lang="en-US" b="1" i="1" baseline="30000" dirty="0" smtClean="0">
                <a:solidFill>
                  <a:srgbClr val="005392"/>
                </a:solidFill>
              </a:rPr>
              <a:t>3 </a:t>
            </a:r>
            <a:r>
              <a:rPr lang="en-US" b="1" i="1" dirty="0" smtClean="0">
                <a:solidFill>
                  <a:srgbClr val="005392"/>
                </a:solidFill>
              </a:rPr>
              <a:t>There is no speech nor language where their voice is not heard.  </a:t>
            </a:r>
            <a:r>
              <a:rPr lang="en-US" b="1" i="1" baseline="30000" dirty="0" smtClean="0">
                <a:solidFill>
                  <a:srgbClr val="005392"/>
                </a:solidFill>
              </a:rPr>
              <a:t>4 </a:t>
            </a:r>
            <a:r>
              <a:rPr lang="en-US" b="1" i="1" dirty="0" smtClean="0">
                <a:solidFill>
                  <a:srgbClr val="005392"/>
                </a:solidFill>
              </a:rPr>
              <a:t>Their line has gone out through all the earth, and their words to the end of the world.  In them [</a:t>
            </a:r>
            <a:r>
              <a:rPr lang="en-US" b="1" i="1" dirty="0" smtClean="0">
                <a:ln>
                  <a:solidFill>
                    <a:srgbClr val="002060"/>
                  </a:solidFill>
                </a:ln>
                <a:solidFill>
                  <a:srgbClr val="FF00FF"/>
                </a:solidFill>
              </a:rPr>
              <a:t>the Mazzaroth</a:t>
            </a:r>
            <a:r>
              <a:rPr lang="en-US" b="1" i="1" dirty="0" smtClean="0">
                <a:solidFill>
                  <a:srgbClr val="005392"/>
                </a:solidFill>
              </a:rPr>
              <a:t>] He has set a tabernacle for the sun.</a:t>
            </a:r>
            <a:r>
              <a:rPr lang="en-US" b="1" i="1" dirty="0" smtClean="0"/>
              <a:t/>
            </a:r>
            <a:br>
              <a:rPr lang="en-US" b="1" i="1" dirty="0" smtClean="0"/>
            </a:br>
            <a:endParaRPr lang="en-US" sz="800" b="1" dirty="0" smtClean="0"/>
          </a:p>
          <a:p>
            <a:pPr marL="0" indent="0" algn="ctr" fontAlgn="t">
              <a:buNone/>
            </a:pPr>
            <a:r>
              <a:rPr lang="en-US" b="1" dirty="0" smtClean="0">
                <a:solidFill>
                  <a:srgbClr val="660033"/>
                </a:solidFill>
              </a:rPr>
              <a:t>** NB:  Although </a:t>
            </a:r>
            <a:r>
              <a:rPr lang="en-US" b="1" dirty="0" smtClean="0">
                <a:ln>
                  <a:solidFill>
                    <a:sysClr val="windowText" lastClr="000000"/>
                  </a:solidFill>
                </a:ln>
                <a:solidFill>
                  <a:schemeClr val="accent5">
                    <a:lumMod val="75000"/>
                  </a:schemeClr>
                </a:solidFill>
              </a:rPr>
              <a:t>the sun is highly respected, it is subordinate </a:t>
            </a:r>
            <a:r>
              <a:rPr lang="en-US" b="1" dirty="0" smtClean="0">
                <a:solidFill>
                  <a:srgbClr val="660033"/>
                </a:solidFill>
              </a:rPr>
              <a:t>to the Mazzaroth.  Rather, </a:t>
            </a:r>
            <a:r>
              <a:rPr lang="en-US" b="1" dirty="0" smtClean="0">
                <a:ln>
                  <a:solidFill>
                    <a:sysClr val="windowText" lastClr="000000"/>
                  </a:solidFill>
                </a:ln>
                <a:solidFill>
                  <a:schemeClr val="accent5">
                    <a:lumMod val="75000"/>
                  </a:schemeClr>
                </a:solidFill>
              </a:rPr>
              <a:t>the sun has been given a dwelling place </a:t>
            </a:r>
            <a:r>
              <a:rPr lang="en-US" b="1" dirty="0" smtClean="0">
                <a:solidFill>
                  <a:srgbClr val="660033"/>
                </a:solidFill>
              </a:rPr>
              <a:t/>
            </a:r>
            <a:br>
              <a:rPr lang="en-US" b="1" dirty="0" smtClean="0">
                <a:solidFill>
                  <a:srgbClr val="660033"/>
                </a:solidFill>
              </a:rPr>
            </a:br>
            <a:r>
              <a:rPr lang="en-US" b="1" dirty="0" smtClean="0">
                <a:solidFill>
                  <a:srgbClr val="660033"/>
                </a:solidFill>
              </a:rPr>
              <a:t>(a tabernacle/tent) </a:t>
            </a:r>
            <a:r>
              <a:rPr lang="en-US" b="1" dirty="0" smtClean="0">
                <a:ln>
                  <a:solidFill>
                    <a:sysClr val="windowText" lastClr="000000"/>
                  </a:solidFill>
                </a:ln>
                <a:solidFill>
                  <a:schemeClr val="accent5">
                    <a:lumMod val="75000"/>
                  </a:schemeClr>
                </a:solidFill>
              </a:rPr>
              <a:t>within</a:t>
            </a:r>
            <a:r>
              <a:rPr lang="en-US" b="1" dirty="0" smtClean="0">
                <a:solidFill>
                  <a:srgbClr val="660033"/>
                </a:solidFill>
              </a:rPr>
              <a:t> the Master Time Clock (</a:t>
            </a:r>
            <a:r>
              <a:rPr lang="en-US" b="1" dirty="0" smtClean="0">
                <a:ln>
                  <a:solidFill>
                    <a:sysClr val="windowText" lastClr="000000"/>
                  </a:solidFill>
                </a:ln>
                <a:solidFill>
                  <a:srgbClr val="660033"/>
                </a:solidFill>
              </a:rPr>
              <a:t>the Mazzaroth</a:t>
            </a:r>
            <a:r>
              <a:rPr lang="en-US" b="1" dirty="0" smtClean="0">
                <a:solidFill>
                  <a:srgbClr val="660033"/>
                </a:solidFill>
              </a:rPr>
              <a:t>).  </a:t>
            </a:r>
            <a:br>
              <a:rPr lang="en-US" b="1" dirty="0" smtClean="0">
                <a:solidFill>
                  <a:srgbClr val="660033"/>
                </a:solidFill>
              </a:rPr>
            </a:br>
            <a:r>
              <a:rPr lang="en-US" b="1" dirty="0" smtClean="0">
                <a:solidFill>
                  <a:srgbClr val="660033"/>
                </a:solidFill>
              </a:rPr>
              <a:t>This dwelling place is the start and ending point of its circuit</a:t>
            </a:r>
            <a:br>
              <a:rPr lang="en-US" b="1" dirty="0" smtClean="0">
                <a:solidFill>
                  <a:srgbClr val="660033"/>
                </a:solidFill>
              </a:rPr>
            </a:br>
            <a:r>
              <a:rPr lang="en-US" b="1" dirty="0" smtClean="0">
                <a:solidFill>
                  <a:srgbClr val="660033"/>
                </a:solidFill>
              </a:rPr>
              <a:t> in the heavens…the equinox (Tequfah)!</a:t>
            </a:r>
          </a:p>
          <a:p>
            <a:pPr marL="0" indent="0" fontAlgn="t">
              <a:buNone/>
            </a:pPr>
            <a:r>
              <a:rPr lang="en-US" sz="800" b="1" dirty="0" smtClean="0"/>
              <a:t> </a:t>
            </a:r>
          </a:p>
          <a:p>
            <a:pPr marL="0" indent="0">
              <a:buNone/>
            </a:pPr>
            <a:r>
              <a:rPr lang="en-US" sz="3000" b="1" i="1" dirty="0" err="1" smtClean="0">
                <a:solidFill>
                  <a:srgbClr val="660033"/>
                </a:solidFill>
              </a:rPr>
              <a:t>Psa</a:t>
            </a:r>
            <a:r>
              <a:rPr lang="en-US" sz="3000" b="1" i="1" dirty="0" smtClean="0">
                <a:solidFill>
                  <a:srgbClr val="660033"/>
                </a:solidFill>
              </a:rPr>
              <a:t> 19:4b-6  … </a:t>
            </a:r>
            <a:r>
              <a:rPr lang="en-US" b="1" i="1" dirty="0" smtClean="0">
                <a:ln>
                  <a:solidFill>
                    <a:srgbClr val="002060"/>
                  </a:solidFill>
                </a:ln>
                <a:solidFill>
                  <a:srgbClr val="00B050"/>
                </a:solidFill>
              </a:rPr>
              <a:t>In them He has set a tabernacle for the sun</a:t>
            </a:r>
            <a:r>
              <a:rPr lang="en-US" i="1" dirty="0" smtClean="0">
                <a:ln>
                  <a:solidFill>
                    <a:srgbClr val="002060"/>
                  </a:solidFill>
                </a:ln>
                <a:solidFill>
                  <a:srgbClr val="00B050"/>
                </a:solidFill>
              </a:rPr>
              <a:t>, </a:t>
            </a:r>
            <a:r>
              <a:rPr lang="en-US" i="1" baseline="30000" dirty="0" smtClean="0">
                <a:solidFill>
                  <a:srgbClr val="005392"/>
                </a:solidFill>
              </a:rPr>
              <a:t>5 </a:t>
            </a:r>
            <a:r>
              <a:rPr lang="en-US" b="1" i="1" dirty="0" smtClean="0">
                <a:ln>
                  <a:solidFill>
                    <a:srgbClr val="002060"/>
                  </a:solidFill>
                </a:ln>
                <a:solidFill>
                  <a:srgbClr val="00B050"/>
                </a:solidFill>
              </a:rPr>
              <a:t>Which is like a bridegroom coming out of his chamber</a:t>
            </a:r>
            <a:r>
              <a:rPr lang="en-US" i="1" dirty="0" smtClean="0">
                <a:ln>
                  <a:solidFill>
                    <a:srgbClr val="002060"/>
                  </a:solidFill>
                </a:ln>
                <a:solidFill>
                  <a:srgbClr val="00B050"/>
                </a:solidFill>
              </a:rPr>
              <a:t>,  </a:t>
            </a:r>
            <a:r>
              <a:rPr lang="en-US" i="1" dirty="0">
                <a:solidFill>
                  <a:srgbClr val="005392"/>
                </a:solidFill>
              </a:rPr>
              <a:t>a</a:t>
            </a:r>
            <a:r>
              <a:rPr lang="en-US" i="1" dirty="0" smtClean="0">
                <a:solidFill>
                  <a:srgbClr val="005392"/>
                </a:solidFill>
              </a:rPr>
              <a:t>nd rejoices like a strong man to run its race. </a:t>
            </a:r>
            <a:r>
              <a:rPr lang="en-US" i="1" baseline="30000" dirty="0" smtClean="0">
                <a:solidFill>
                  <a:srgbClr val="005392"/>
                </a:solidFill>
              </a:rPr>
              <a:t>6 </a:t>
            </a:r>
            <a:r>
              <a:rPr lang="en-US" b="1" i="1" dirty="0" smtClean="0">
                <a:ln>
                  <a:solidFill>
                    <a:srgbClr val="002060"/>
                  </a:solidFill>
                </a:ln>
                <a:solidFill>
                  <a:srgbClr val="00B050"/>
                </a:solidFill>
              </a:rPr>
              <a:t>Its rising is from one end of heaven</a:t>
            </a:r>
            <a:r>
              <a:rPr lang="en-US" i="1" dirty="0" smtClean="0">
                <a:ln>
                  <a:solidFill>
                    <a:srgbClr val="002060"/>
                  </a:solidFill>
                </a:ln>
                <a:solidFill>
                  <a:srgbClr val="00B050"/>
                </a:solidFill>
              </a:rPr>
              <a:t>, </a:t>
            </a:r>
            <a:r>
              <a:rPr lang="en-US" i="1" dirty="0">
                <a:solidFill>
                  <a:srgbClr val="005392"/>
                </a:solidFill>
              </a:rPr>
              <a:t>a</a:t>
            </a:r>
            <a:r>
              <a:rPr lang="en-US" i="1" dirty="0" smtClean="0">
                <a:solidFill>
                  <a:srgbClr val="005392"/>
                </a:solidFill>
              </a:rPr>
              <a:t>nd </a:t>
            </a:r>
            <a:r>
              <a:rPr lang="en-US" b="1" i="1" dirty="0" smtClean="0">
                <a:ln>
                  <a:solidFill>
                    <a:srgbClr val="002060"/>
                  </a:solidFill>
                </a:ln>
                <a:solidFill>
                  <a:srgbClr val="00B050"/>
                </a:solidFill>
              </a:rPr>
              <a:t>its circuit to the other end</a:t>
            </a:r>
            <a:r>
              <a:rPr lang="en-US" i="1" dirty="0" smtClean="0">
                <a:ln>
                  <a:solidFill>
                    <a:srgbClr val="002060"/>
                  </a:solidFill>
                </a:ln>
                <a:solidFill>
                  <a:srgbClr val="00B050"/>
                </a:solidFill>
              </a:rPr>
              <a:t>;</a:t>
            </a:r>
            <a:r>
              <a:rPr lang="en-US" i="1" dirty="0" smtClean="0">
                <a:solidFill>
                  <a:srgbClr val="005392"/>
                </a:solidFill>
              </a:rPr>
              <a:t> and there is nothing hidden from its heat.</a:t>
            </a:r>
            <a:endParaRPr lang="en-US" dirty="0"/>
          </a:p>
        </p:txBody>
      </p:sp>
      <p:sp>
        <p:nvSpPr>
          <p:cNvPr id="2" name="Title 1"/>
          <p:cNvSpPr>
            <a:spLocks noGrp="1"/>
          </p:cNvSpPr>
          <p:nvPr>
            <p:ph type="title" idx="4294967295"/>
          </p:nvPr>
        </p:nvSpPr>
        <p:spPr>
          <a:xfrm>
            <a:off x="0" y="190500"/>
            <a:ext cx="9144000" cy="728663"/>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Precedence Over the Sun?</a:t>
            </a:r>
            <a:endParaRPr lang="en-US" sz="48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34574" y="6470015"/>
            <a:ext cx="1161826" cy="365125"/>
          </a:xfrm>
        </p:spPr>
        <p:txBody>
          <a:bodyPr/>
          <a:lstStyle/>
          <a:p>
            <a:fld id="{2C483DBC-9F3F-4995-8876-E5EF69BB8F1F}" type="slidenum">
              <a:rPr lang="en-US" sz="1800" smtClean="0"/>
              <a:pPr/>
              <a:t>82</a:t>
            </a:fld>
            <a:endParaRPr lang="en-US" sz="1800" dirty="0"/>
          </a:p>
        </p:txBody>
      </p:sp>
      <p:sp>
        <p:nvSpPr>
          <p:cNvPr id="2" name="Title 1"/>
          <p:cNvSpPr>
            <a:spLocks noGrp="1"/>
          </p:cNvSpPr>
          <p:nvPr>
            <p:ph type="title" idx="4294967295"/>
          </p:nvPr>
        </p:nvSpPr>
        <p:spPr>
          <a:xfrm>
            <a:off x="0" y="190500"/>
            <a:ext cx="9144000" cy="728663"/>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The Faithful Equinox</a:t>
            </a:r>
            <a:endParaRPr lang="en-US" sz="4800" b="1" spc="150" dirty="0">
              <a:ln w="11430"/>
              <a:solidFill>
                <a:srgbClr val="F8F8F8"/>
              </a:solidFill>
              <a:effectLst>
                <a:outerShdw blurRad="25400" algn="tl" rotWithShape="0">
                  <a:srgbClr val="000000">
                    <a:alpha val="43000"/>
                  </a:srgbClr>
                </a:outerShdw>
              </a:effectLst>
            </a:endParaRPr>
          </a:p>
        </p:txBody>
      </p:sp>
      <p:pic>
        <p:nvPicPr>
          <p:cNvPr id="5" name="Picture 3" descr="C:\Users\Rae\Desktop\equinox egypt giza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120" y="990600"/>
            <a:ext cx="7461250" cy="56022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Picture 2" descr="C:\Users\Rae\Desktop\equilux better.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505200" y="2133600"/>
            <a:ext cx="2510844" cy="249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80830"/>
      </p:ext>
    </p:extLst>
  </p:cSld>
  <p:clrMapOvr>
    <a:masterClrMapping/>
  </p:clrMapOvr>
  <p:transition spd="slow">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34574" y="6470015"/>
            <a:ext cx="1161826" cy="365125"/>
          </a:xfrm>
        </p:spPr>
        <p:txBody>
          <a:bodyPr/>
          <a:lstStyle/>
          <a:p>
            <a:fld id="{2C483DBC-9F3F-4995-8876-E5EF69BB8F1F}" type="slidenum">
              <a:rPr lang="en-US" sz="1800" smtClean="0"/>
              <a:pPr/>
              <a:t>83</a:t>
            </a:fld>
            <a:endParaRPr lang="en-US" sz="1800" dirty="0"/>
          </a:p>
        </p:txBody>
      </p:sp>
      <p:sp>
        <p:nvSpPr>
          <p:cNvPr id="2" name="Title 1"/>
          <p:cNvSpPr>
            <a:spLocks noGrp="1"/>
          </p:cNvSpPr>
          <p:nvPr>
            <p:ph type="title" idx="4294967295"/>
          </p:nvPr>
        </p:nvSpPr>
        <p:spPr>
          <a:xfrm>
            <a:off x="0" y="190500"/>
            <a:ext cx="9144000" cy="728663"/>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Great Pyramid of Giza</a:t>
            </a:r>
            <a:endParaRPr lang="en-US" sz="4800" b="1" spc="150" dirty="0">
              <a:ln w="11430"/>
              <a:solidFill>
                <a:srgbClr val="F8F8F8"/>
              </a:solidFill>
              <a:effectLst>
                <a:outerShdw blurRad="25400" algn="tl" rotWithShape="0">
                  <a:srgbClr val="000000">
                    <a:alpha val="43000"/>
                  </a:srgbClr>
                </a:outerShdw>
              </a:effectLst>
            </a:endParaRPr>
          </a:p>
        </p:txBody>
      </p:sp>
      <p:pic>
        <p:nvPicPr>
          <p:cNvPr id="6" name="Picture 2" descr="F:\A. Astleford Jan 5 2016\3.  NOLAN T4 PPTs  CF &amp; TA\#12T4  The Equi-LUX Deception  CF  27 Apr 2018\Art - EQUILUX\equinox sunrise giza 1.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28599" y="1066800"/>
            <a:ext cx="8714587" cy="52578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2" descr="C:\Users\Rae\Desktop\equilux better.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800600" y="4038600"/>
            <a:ext cx="2510844" cy="249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33346"/>
      </p:ext>
    </p:extLst>
  </p:cSld>
  <p:clrMapOvr>
    <a:masterClrMapping/>
  </p:clrMapOvr>
  <p:transition spd="slow">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382000" cy="4267200"/>
          </a:xfrm>
        </p:spPr>
        <p:txBody>
          <a:bodyPr>
            <a:normAutofit/>
          </a:bodyPr>
          <a:lstStyle/>
          <a:p>
            <a:pPr marL="457200" indent="-457200" fontAlgn="t"/>
            <a:r>
              <a:rPr lang="en-US" sz="2800" b="1" dirty="0" smtClean="0">
                <a:ln>
                  <a:solidFill>
                    <a:srgbClr val="002060"/>
                  </a:solidFill>
                </a:ln>
                <a:solidFill>
                  <a:srgbClr val="7030A0"/>
                </a:solidFill>
              </a:rPr>
              <a:t>The Mazzaroth Light  </a:t>
            </a:r>
            <a:r>
              <a:rPr lang="en-US" sz="2800" dirty="0" smtClean="0"/>
              <a:t>= “</a:t>
            </a:r>
            <a:r>
              <a:rPr lang="en-US" sz="2800" b="1" dirty="0" smtClean="0">
                <a:solidFill>
                  <a:srgbClr val="7030A0"/>
                </a:solidFill>
              </a:rPr>
              <a:t>Knowledge</a:t>
            </a:r>
            <a:r>
              <a:rPr lang="en-US" sz="2800" dirty="0" smtClean="0"/>
              <a:t>”  </a:t>
            </a:r>
            <a:br>
              <a:rPr lang="en-US" sz="2800" dirty="0" smtClean="0"/>
            </a:br>
            <a:r>
              <a:rPr lang="en-US" sz="2800" dirty="0" smtClean="0"/>
              <a:t>(from the constellations)</a:t>
            </a:r>
          </a:p>
          <a:p>
            <a:pPr marL="457200" indent="-457200" fontAlgn="t"/>
            <a:r>
              <a:rPr lang="en-US" sz="2800" b="1" dirty="0" smtClean="0">
                <a:ln>
                  <a:solidFill>
                    <a:srgbClr val="002060"/>
                  </a:solidFill>
                </a:ln>
                <a:solidFill>
                  <a:srgbClr val="FFC000"/>
                </a:solidFill>
              </a:rPr>
              <a:t>The position of the Sun’s Light  </a:t>
            </a:r>
            <a:r>
              <a:rPr lang="en-US" sz="2800" dirty="0" smtClean="0"/>
              <a:t>= “</a:t>
            </a:r>
            <a:r>
              <a:rPr lang="en-US" sz="2800" b="1" dirty="0" smtClean="0">
                <a:solidFill>
                  <a:schemeClr val="accent5">
                    <a:lumMod val="50000"/>
                  </a:schemeClr>
                </a:solidFill>
              </a:rPr>
              <a:t>Timing</a:t>
            </a:r>
            <a:r>
              <a:rPr lang="en-US" sz="2800" dirty="0" smtClean="0"/>
              <a:t>” </a:t>
            </a:r>
            <a:br>
              <a:rPr lang="en-US" sz="2800" dirty="0" smtClean="0"/>
            </a:br>
            <a:r>
              <a:rPr lang="en-US" sz="2800" dirty="0" smtClean="0"/>
              <a:t>(from within the Mazzaroth)</a:t>
            </a:r>
          </a:p>
          <a:p>
            <a:pPr marL="0" indent="0" fontAlgn="t">
              <a:buNone/>
            </a:pPr>
            <a:endParaRPr lang="en-US" sz="1100" dirty="0" smtClean="0"/>
          </a:p>
          <a:p>
            <a:pPr fontAlgn="t">
              <a:buFont typeface="Wingdings" pitchFamily="2" charset="2"/>
              <a:buChar char="ü"/>
            </a:pPr>
            <a:r>
              <a:rPr lang="en-US" sz="2800" b="1" dirty="0" smtClean="0"/>
              <a:t>These are the 2 </a:t>
            </a:r>
            <a:r>
              <a:rPr lang="en-US" sz="2800" b="1" dirty="0" smtClean="0">
                <a:ln>
                  <a:solidFill>
                    <a:sysClr val="windowText" lastClr="000000"/>
                  </a:solidFill>
                </a:ln>
                <a:solidFill>
                  <a:schemeClr val="accent5">
                    <a:lumMod val="75000"/>
                  </a:schemeClr>
                </a:solidFill>
              </a:rPr>
              <a:t>GREAT</a:t>
            </a:r>
            <a:r>
              <a:rPr lang="en-US" sz="2800" b="1" dirty="0" smtClean="0"/>
              <a:t> Lights found in </a:t>
            </a:r>
            <a:r>
              <a:rPr lang="en-US" sz="2800" b="1" dirty="0" smtClean="0">
                <a:solidFill>
                  <a:srgbClr val="660033"/>
                </a:solidFill>
              </a:rPr>
              <a:t>Gen 1:16</a:t>
            </a:r>
            <a:r>
              <a:rPr lang="en-US" sz="2800" b="1" dirty="0" smtClean="0"/>
              <a:t>!  </a:t>
            </a:r>
            <a:endParaRPr lang="en-US" sz="2800" b="1" dirty="0"/>
          </a:p>
          <a:p>
            <a:pPr fontAlgn="t">
              <a:buFont typeface="Wingdings" pitchFamily="2" charset="2"/>
              <a:buChar char="ü"/>
            </a:pPr>
            <a:r>
              <a:rPr lang="en-US" sz="2800" b="1" dirty="0" smtClean="0"/>
              <a:t>It is from earth that we are to observe the LIGHT of the sun recording its location </a:t>
            </a:r>
            <a:r>
              <a:rPr lang="en-US" sz="2800" b="1" dirty="0" smtClean="0">
                <a:ln>
                  <a:solidFill>
                    <a:srgbClr val="002060"/>
                  </a:solidFill>
                </a:ln>
                <a:solidFill>
                  <a:srgbClr val="00B050"/>
                </a:solidFill>
              </a:rPr>
              <a:t>within</a:t>
            </a:r>
            <a:r>
              <a:rPr lang="en-US" sz="2800" b="1" dirty="0" smtClean="0"/>
              <a:t> the LIGHT of the Mazzaroth constellations.</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84</a:t>
            </a:fld>
            <a:endParaRPr lang="en-US" sz="1800" dirty="0"/>
          </a:p>
        </p:txBody>
      </p:sp>
      <p:sp>
        <p:nvSpPr>
          <p:cNvPr id="2" name="Title 1"/>
          <p:cNvSpPr>
            <a:spLocks noGrp="1"/>
          </p:cNvSpPr>
          <p:nvPr>
            <p:ph type="title"/>
          </p:nvPr>
        </p:nvSpPr>
        <p:spPr>
          <a:xfrm>
            <a:off x="3124200" y="228600"/>
            <a:ext cx="5715000" cy="1752600"/>
          </a:xfrm>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Knowledge &amp; Timing!</a:t>
            </a:r>
            <a:endParaRPr lang="en-US" sz="54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867400" y="62484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#3:  Slides 20-45</a:t>
            </a:r>
            <a:endParaRPr lang="en-US" sz="1600" b="1" cap="none" spc="0" dirty="0">
              <a:ln w="1905"/>
              <a:solidFill>
                <a:srgbClr val="660033"/>
              </a:solidFill>
              <a:effectLst>
                <a:innerShdw blurRad="69850" dist="43180" dir="5400000">
                  <a:srgbClr val="000000">
                    <a:alpha val="65000"/>
                  </a:srgbClr>
                </a:innerShdw>
              </a:effectLst>
            </a:endParaRPr>
          </a:p>
        </p:txBody>
      </p:sp>
      <p:pic>
        <p:nvPicPr>
          <p:cNvPr id="12290" name="Picture 2" descr="C:\Users\Rae\Desktop\mazzaroth sk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1828799" cy="20114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6096000"/>
          </a:xfrm>
        </p:spPr>
        <p:txBody>
          <a:bodyPr>
            <a:normAutofit fontScale="92500"/>
          </a:bodyPr>
          <a:lstStyle/>
          <a:p>
            <a:pPr marL="0" indent="0" fontAlgn="t">
              <a:buNone/>
            </a:pPr>
            <a:r>
              <a:rPr lang="en-US" sz="2600" b="1" dirty="0" smtClean="0">
                <a:effectLst>
                  <a:glow rad="127000">
                    <a:schemeClr val="bg1">
                      <a:alpha val="94000"/>
                    </a:schemeClr>
                  </a:glow>
                </a:effectLst>
              </a:rPr>
              <a:t>Wait A Minute!   Let’s take a look at </a:t>
            </a:r>
            <a:r>
              <a:rPr lang="en-US" sz="2600" b="1" dirty="0" smtClean="0">
                <a:solidFill>
                  <a:srgbClr val="660033"/>
                </a:solidFill>
                <a:effectLst>
                  <a:glow rad="127000">
                    <a:schemeClr val="bg1">
                      <a:alpha val="94000"/>
                    </a:schemeClr>
                  </a:glow>
                </a:effectLst>
              </a:rPr>
              <a:t>Genesis 1:14-16 </a:t>
            </a:r>
            <a:r>
              <a:rPr lang="en-US" sz="2600" b="1" dirty="0" smtClean="0">
                <a:effectLst>
                  <a:glow rad="127000">
                    <a:schemeClr val="bg1">
                      <a:alpha val="94000"/>
                    </a:schemeClr>
                  </a:glow>
                </a:effectLst>
              </a:rPr>
              <a:t>again…</a:t>
            </a:r>
          </a:p>
          <a:p>
            <a:pPr marL="0" indent="0" fontAlgn="t">
              <a:buNone/>
            </a:pPr>
            <a:r>
              <a:rPr lang="en-US" sz="800" dirty="0" smtClean="0"/>
              <a:t> </a:t>
            </a:r>
          </a:p>
          <a:p>
            <a:pPr marL="0" indent="0">
              <a:buNone/>
            </a:pPr>
            <a:r>
              <a:rPr lang="en-US" sz="2800" b="1" i="1" dirty="0" smtClean="0">
                <a:solidFill>
                  <a:srgbClr val="660033"/>
                </a:solidFill>
              </a:rPr>
              <a:t>Gen 1:14-16  </a:t>
            </a:r>
            <a:r>
              <a:rPr lang="en-US" i="1" dirty="0" smtClean="0">
                <a:solidFill>
                  <a:srgbClr val="005392"/>
                </a:solidFill>
              </a:rPr>
              <a:t>Then Yahuah said, “Let there be lights in the firmament of the heavens to divide the day from the night; and let them be for signs and seasons, and for days and years; </a:t>
            </a:r>
            <a:r>
              <a:rPr lang="en-US" i="1" baseline="30000" dirty="0" smtClean="0">
                <a:solidFill>
                  <a:srgbClr val="005392"/>
                </a:solidFill>
              </a:rPr>
              <a:t>15 </a:t>
            </a:r>
            <a:r>
              <a:rPr lang="en-US" i="1" dirty="0" smtClean="0">
                <a:solidFill>
                  <a:srgbClr val="005392"/>
                </a:solidFill>
              </a:rPr>
              <a:t>and let them be for lights in the firmament of the heavens to give light on the earth”; and it was so. </a:t>
            </a:r>
            <a:r>
              <a:rPr lang="en-US" i="1" baseline="30000" dirty="0" smtClean="0">
                <a:solidFill>
                  <a:srgbClr val="005392"/>
                </a:solidFill>
              </a:rPr>
              <a:t>16 </a:t>
            </a:r>
            <a:r>
              <a:rPr lang="en-US" i="1" dirty="0" smtClean="0">
                <a:solidFill>
                  <a:srgbClr val="005392"/>
                </a:solidFill>
              </a:rPr>
              <a:t>Then Yahuah made </a:t>
            </a:r>
            <a:r>
              <a:rPr lang="en-US" b="1" i="1" dirty="0" smtClean="0">
                <a:ln>
                  <a:solidFill>
                    <a:srgbClr val="002060"/>
                  </a:solidFill>
                </a:ln>
                <a:solidFill>
                  <a:srgbClr val="00B050"/>
                </a:solidFill>
              </a:rPr>
              <a:t>two great lights</a:t>
            </a:r>
            <a:r>
              <a:rPr lang="en-US" i="1" dirty="0" smtClean="0">
                <a:ln>
                  <a:solidFill>
                    <a:srgbClr val="002060"/>
                  </a:solidFill>
                </a:ln>
                <a:solidFill>
                  <a:srgbClr val="00B050"/>
                </a:solidFill>
              </a:rPr>
              <a:t>: </a:t>
            </a:r>
            <a:r>
              <a:rPr lang="en-US" i="1" dirty="0" smtClean="0">
                <a:solidFill>
                  <a:srgbClr val="005392"/>
                </a:solidFill>
              </a:rPr>
              <a:t>the </a:t>
            </a:r>
            <a:r>
              <a:rPr lang="en-US" b="1" i="1" dirty="0" smtClean="0">
                <a:ln>
                  <a:solidFill>
                    <a:srgbClr val="002060"/>
                  </a:solidFill>
                </a:ln>
                <a:solidFill>
                  <a:srgbClr val="00B050"/>
                </a:solidFill>
              </a:rPr>
              <a:t>greater light</a:t>
            </a:r>
            <a:r>
              <a:rPr lang="en-US" i="1" dirty="0" smtClean="0">
                <a:ln>
                  <a:solidFill>
                    <a:srgbClr val="002060"/>
                  </a:solidFill>
                </a:ln>
                <a:solidFill>
                  <a:srgbClr val="005392"/>
                </a:solidFill>
              </a:rPr>
              <a:t> </a:t>
            </a:r>
            <a:r>
              <a:rPr lang="en-US" i="1" dirty="0" smtClean="0">
                <a:solidFill>
                  <a:srgbClr val="005392"/>
                </a:solidFill>
              </a:rPr>
              <a:t>to rule the day, and the </a:t>
            </a:r>
            <a:r>
              <a:rPr lang="en-US" b="1" i="1" dirty="0" smtClean="0">
                <a:ln>
                  <a:solidFill>
                    <a:srgbClr val="002060"/>
                  </a:solidFill>
                </a:ln>
                <a:solidFill>
                  <a:srgbClr val="00B050"/>
                </a:solidFill>
              </a:rPr>
              <a:t>lesser light</a:t>
            </a:r>
            <a:r>
              <a:rPr lang="en-US" i="1" dirty="0" smtClean="0">
                <a:ln>
                  <a:solidFill>
                    <a:srgbClr val="002060"/>
                  </a:solidFill>
                </a:ln>
                <a:solidFill>
                  <a:srgbClr val="005392"/>
                </a:solidFill>
              </a:rPr>
              <a:t> </a:t>
            </a:r>
            <a:r>
              <a:rPr lang="en-US" i="1" dirty="0" smtClean="0">
                <a:solidFill>
                  <a:srgbClr val="005392"/>
                </a:solidFill>
              </a:rPr>
              <a:t>to rule the night, </a:t>
            </a:r>
            <a:r>
              <a:rPr lang="en-US" sz="1500" b="1" i="1" dirty="0" smtClean="0">
                <a:ln>
                  <a:solidFill>
                    <a:srgbClr val="002060"/>
                  </a:solidFill>
                </a:ln>
                <a:solidFill>
                  <a:srgbClr val="00B050"/>
                </a:solidFill>
              </a:rPr>
              <a:t>He made  </a:t>
            </a:r>
            <a:r>
              <a:rPr lang="en-US" b="1" i="1" dirty="0" smtClean="0">
                <a:ln>
                  <a:solidFill>
                    <a:srgbClr val="002060"/>
                  </a:solidFill>
                </a:ln>
                <a:solidFill>
                  <a:srgbClr val="00B050"/>
                </a:solidFill>
              </a:rPr>
              <a:t>the stars </a:t>
            </a:r>
            <a:r>
              <a:rPr lang="en-US" sz="1700" b="1" i="1" dirty="0" smtClean="0">
                <a:ln>
                  <a:solidFill>
                    <a:srgbClr val="002060"/>
                  </a:solidFill>
                </a:ln>
                <a:solidFill>
                  <a:srgbClr val="00B050"/>
                </a:solidFill>
              </a:rPr>
              <a:t>also</a:t>
            </a:r>
            <a:r>
              <a:rPr lang="en-US" i="1" dirty="0" smtClean="0">
                <a:ln>
                  <a:solidFill>
                    <a:srgbClr val="002060"/>
                  </a:solidFill>
                </a:ln>
                <a:solidFill>
                  <a:srgbClr val="005392"/>
                </a:solidFill>
              </a:rPr>
              <a:t>.</a:t>
            </a:r>
            <a:endParaRPr lang="en-US" dirty="0" smtClean="0">
              <a:ln>
                <a:solidFill>
                  <a:srgbClr val="002060"/>
                </a:solidFill>
              </a:ln>
              <a:solidFill>
                <a:srgbClr val="005392"/>
              </a:solidFill>
            </a:endParaRPr>
          </a:p>
          <a:p>
            <a:pPr marL="0" indent="0">
              <a:buNone/>
            </a:pPr>
            <a:r>
              <a:rPr lang="en-US" sz="1100" dirty="0" smtClean="0"/>
              <a:t> </a:t>
            </a:r>
          </a:p>
          <a:p>
            <a:r>
              <a:rPr lang="en-US" b="1" dirty="0" smtClean="0">
                <a:solidFill>
                  <a:srgbClr val="660033"/>
                </a:solidFill>
              </a:rPr>
              <a:t>What are the 2 great lights in verse 16?   </a:t>
            </a:r>
            <a:r>
              <a:rPr lang="en-US" dirty="0" smtClean="0"/>
              <a:t> When the Hebrew is examined, the words “</a:t>
            </a:r>
            <a:r>
              <a:rPr lang="en-US" b="1" i="1" dirty="0" smtClean="0">
                <a:ln>
                  <a:solidFill>
                    <a:srgbClr val="002060"/>
                  </a:solidFill>
                </a:ln>
                <a:solidFill>
                  <a:srgbClr val="FFC000"/>
                </a:solidFill>
              </a:rPr>
              <a:t>He made</a:t>
            </a:r>
            <a:r>
              <a:rPr lang="en-US" dirty="0" smtClean="0"/>
              <a:t>” </a:t>
            </a:r>
            <a:r>
              <a:rPr lang="en-US" b="1" u="sng" dirty="0" smtClean="0"/>
              <a:t>and</a:t>
            </a:r>
            <a:r>
              <a:rPr lang="en-US" dirty="0" smtClean="0"/>
              <a:t> “</a:t>
            </a:r>
            <a:r>
              <a:rPr lang="en-US" b="1" i="1" dirty="0" smtClean="0">
                <a:ln>
                  <a:solidFill>
                    <a:srgbClr val="002060"/>
                  </a:solidFill>
                </a:ln>
                <a:solidFill>
                  <a:srgbClr val="FFC000"/>
                </a:solidFill>
              </a:rPr>
              <a:t>also</a:t>
            </a:r>
            <a:r>
              <a:rPr lang="en-US" dirty="0" smtClean="0"/>
              <a:t>” </a:t>
            </a:r>
            <a:r>
              <a:rPr lang="en-US" b="1" dirty="0" smtClean="0">
                <a:ln>
                  <a:solidFill>
                    <a:srgbClr val="002060"/>
                  </a:solidFill>
                </a:ln>
                <a:solidFill>
                  <a:srgbClr val="660033"/>
                </a:solidFill>
              </a:rPr>
              <a:t>are </a:t>
            </a:r>
            <a:r>
              <a:rPr lang="en-US" b="1" u="sng" dirty="0" smtClean="0">
                <a:ln>
                  <a:solidFill>
                    <a:srgbClr val="002060"/>
                  </a:solidFill>
                </a:ln>
                <a:solidFill>
                  <a:srgbClr val="660033"/>
                </a:solidFill>
              </a:rPr>
              <a:t>not</a:t>
            </a:r>
            <a:r>
              <a:rPr lang="en-US" b="1" dirty="0" smtClean="0">
                <a:ln>
                  <a:solidFill>
                    <a:srgbClr val="002060"/>
                  </a:solidFill>
                </a:ln>
                <a:solidFill>
                  <a:srgbClr val="660033"/>
                </a:solidFill>
              </a:rPr>
              <a:t> there!  </a:t>
            </a:r>
            <a:br>
              <a:rPr lang="en-US" b="1" dirty="0" smtClean="0">
                <a:ln>
                  <a:solidFill>
                    <a:srgbClr val="002060"/>
                  </a:solidFill>
                </a:ln>
                <a:solidFill>
                  <a:srgbClr val="660033"/>
                </a:solidFill>
              </a:rPr>
            </a:br>
            <a:r>
              <a:rPr lang="en-US" b="1" dirty="0" smtClean="0">
                <a:solidFill>
                  <a:srgbClr val="660033"/>
                </a:solidFill>
              </a:rPr>
              <a:t>So, the verse actually says: </a:t>
            </a:r>
          </a:p>
          <a:p>
            <a:pPr marL="0" indent="0">
              <a:buNone/>
            </a:pPr>
            <a:r>
              <a:rPr lang="en-US" sz="900" dirty="0" smtClean="0"/>
              <a:t> </a:t>
            </a:r>
          </a:p>
          <a:p>
            <a:pPr marL="0" indent="0">
              <a:buNone/>
            </a:pPr>
            <a:r>
              <a:rPr lang="en-US" i="1" baseline="30000" dirty="0" smtClean="0">
                <a:solidFill>
                  <a:srgbClr val="005392"/>
                </a:solidFill>
              </a:rPr>
              <a:t>16 </a:t>
            </a:r>
            <a:r>
              <a:rPr lang="en-US" i="1" dirty="0" smtClean="0">
                <a:solidFill>
                  <a:srgbClr val="005392"/>
                </a:solidFill>
              </a:rPr>
              <a:t>Then Yahuah made two great lights: the greater light to rule the day, and </a:t>
            </a:r>
            <a:r>
              <a:rPr lang="en-US" b="1" i="1" dirty="0" smtClean="0">
                <a:ln>
                  <a:solidFill>
                    <a:srgbClr val="002060"/>
                  </a:solidFill>
                </a:ln>
                <a:solidFill>
                  <a:srgbClr val="00B050"/>
                </a:solidFill>
              </a:rPr>
              <a:t>the lesser light to rule the night, the stars</a:t>
            </a:r>
            <a:r>
              <a:rPr lang="en-US" i="1" dirty="0" smtClean="0">
                <a:ln>
                  <a:solidFill>
                    <a:srgbClr val="002060"/>
                  </a:solidFill>
                </a:ln>
                <a:solidFill>
                  <a:srgbClr val="005392"/>
                </a:solidFill>
              </a:rPr>
              <a:t>.</a:t>
            </a:r>
            <a:endParaRPr lang="en-US" dirty="0" smtClean="0">
              <a:ln>
                <a:solidFill>
                  <a:srgbClr val="002060"/>
                </a:solidFill>
              </a:ln>
              <a:solidFill>
                <a:srgbClr val="005392"/>
              </a:solidFill>
            </a:endParaRPr>
          </a:p>
          <a:p>
            <a:pPr marL="0" indent="0" fontAlgn="t">
              <a:buNone/>
            </a:pPr>
            <a:r>
              <a:rPr lang="en-US" sz="700" dirty="0" smtClean="0"/>
              <a:t> </a:t>
            </a:r>
          </a:p>
          <a:p>
            <a:pPr fontAlgn="t"/>
            <a:r>
              <a:rPr lang="en-US" b="1" i="1" dirty="0" smtClean="0">
                <a:ln>
                  <a:solidFill>
                    <a:srgbClr val="002060"/>
                  </a:solidFill>
                </a:ln>
                <a:solidFill>
                  <a:srgbClr val="FFC000"/>
                </a:solidFill>
              </a:rPr>
              <a:t>I don’t know about you, but I’ve always assumed the lesser light </a:t>
            </a:r>
            <a:br>
              <a:rPr lang="en-US" b="1" i="1" dirty="0" smtClean="0">
                <a:ln>
                  <a:solidFill>
                    <a:srgbClr val="002060"/>
                  </a:solidFill>
                </a:ln>
                <a:solidFill>
                  <a:srgbClr val="FFC000"/>
                </a:solidFill>
              </a:rPr>
            </a:br>
            <a:r>
              <a:rPr lang="en-US" b="1" i="1" dirty="0" smtClean="0">
                <a:ln>
                  <a:solidFill>
                    <a:srgbClr val="002060"/>
                  </a:solidFill>
                </a:ln>
                <a:solidFill>
                  <a:srgbClr val="FFC000"/>
                </a:solidFill>
              </a:rPr>
              <a:t>was the moon…! (Beth says.)</a:t>
            </a:r>
          </a:p>
          <a:p>
            <a:endParaRPr lang="en-US" dirty="0"/>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85</a:t>
            </a:fld>
            <a:endParaRPr lang="en-US" sz="1800" dirty="0"/>
          </a:p>
        </p:txBody>
      </p:sp>
      <p:sp>
        <p:nvSpPr>
          <p:cNvPr id="2" name="Title 1"/>
          <p:cNvSpPr>
            <a:spLocks noGrp="1"/>
          </p:cNvSpPr>
          <p:nvPr>
            <p:ph type="title"/>
          </p:nvPr>
        </p:nvSpPr>
        <p:spPr>
          <a:xfrm>
            <a:off x="457200" y="338328"/>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Beth Hits the Brakes!</a:t>
            </a:r>
            <a:endParaRPr lang="en-US" sz="54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867400" y="6417677"/>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#3:  Slides 20-45</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80872"/>
            <a:ext cx="8839200" cy="5562600"/>
          </a:xfrm>
        </p:spPr>
        <p:txBody>
          <a:bodyPr>
            <a:normAutofit/>
          </a:bodyPr>
          <a:lstStyle/>
          <a:p>
            <a:pPr marL="0" indent="0" algn="ctr" fontAlgn="t">
              <a:buNone/>
            </a:pP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Beth had to learn there are only TWO great “lights” … not THREE!  We all know the sun is truly a “great light” but </a:t>
            </a:r>
            <a:b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b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how many of us have visualized the </a:t>
            </a:r>
            <a:r>
              <a:rPr lang="en-US" sz="2200" b="1" dirty="0" smtClean="0">
                <a:ln w="1905"/>
                <a:solidFill>
                  <a:srgbClr val="FFFF00"/>
                </a:solidFill>
                <a:effectLst>
                  <a:innerShdw blurRad="69850" dist="43180" dir="5400000">
                    <a:srgbClr val="000000">
                      <a:alpha val="65000"/>
                    </a:srgbClr>
                  </a:innerShdw>
                </a:effectLst>
                <a:latin typeface="Comic Sans MS" pitchFamily="66" charset="0"/>
              </a:rPr>
              <a:t>Mazzaroth</a:t>
            </a:r>
            <a:r>
              <a:rPr lang="en-US" sz="2200" b="1" dirty="0" smtClean="0">
                <a:effectLst>
                  <a:glow rad="127000">
                    <a:schemeClr val="bg1">
                      <a:alpha val="94000"/>
                    </a:schemeClr>
                  </a:glow>
                </a:effectLst>
                <a:latin typeface="Comic Sans MS" pitchFamily="66" charset="0"/>
              </a:rPr>
              <a:t> </a:t>
            </a: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(that covers the whole sky every night) as the “other </a:t>
            </a:r>
            <a:r>
              <a:rPr lang="en-US" sz="2200" b="1" dirty="0" smtClean="0">
                <a:ln w="1905"/>
                <a:solidFill>
                  <a:srgbClr val="FFFF00"/>
                </a:solidFill>
                <a:effectLst>
                  <a:innerShdw blurRad="69850" dist="43180" dir="5400000">
                    <a:srgbClr val="000000">
                      <a:alpha val="65000"/>
                    </a:srgbClr>
                  </a:innerShdw>
                </a:effectLst>
                <a:latin typeface="Comic Sans MS" pitchFamily="66" charset="0"/>
              </a:rPr>
              <a:t>GREAT</a:t>
            </a:r>
            <a:r>
              <a:rPr 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light”?</a:t>
            </a:r>
          </a:p>
          <a:p>
            <a:pPr marL="0" indent="0" fontAlgn="t">
              <a:buNone/>
            </a:pPr>
            <a:r>
              <a:rPr lang="en-US" sz="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0" indent="0" fontAlgn="t">
              <a:buNone/>
            </a:pPr>
            <a:r>
              <a:rPr lang="en-US" sz="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0" indent="0" algn="ctr" fontAlgn="t">
              <a:buNone/>
            </a:pPr>
            <a:r>
              <a:rPr lang="en-US" sz="3600" b="1" i="1" dirty="0" smtClean="0">
                <a:ln>
                  <a:solidFill>
                    <a:srgbClr val="002060"/>
                  </a:solidFill>
                </a:ln>
                <a:solidFill>
                  <a:srgbClr val="FFFF00"/>
                </a:solidFill>
              </a:rPr>
              <a:t>YES!  Beth always assumed the lesser light </a:t>
            </a:r>
            <a:br>
              <a:rPr lang="en-US" sz="3600" b="1" i="1" dirty="0" smtClean="0">
                <a:ln>
                  <a:solidFill>
                    <a:srgbClr val="002060"/>
                  </a:solidFill>
                </a:ln>
                <a:solidFill>
                  <a:srgbClr val="FFFF00"/>
                </a:solidFill>
              </a:rPr>
            </a:br>
            <a:r>
              <a:rPr lang="en-US" sz="3600" b="1" i="1" dirty="0" smtClean="0">
                <a:ln>
                  <a:solidFill>
                    <a:srgbClr val="002060"/>
                  </a:solidFill>
                </a:ln>
                <a:solidFill>
                  <a:srgbClr val="FFFF00"/>
                </a:solidFill>
              </a:rPr>
              <a:t>was the moon…!</a:t>
            </a:r>
          </a:p>
          <a:p>
            <a:pPr marL="0" indent="0" fontAlgn="t">
              <a:buNone/>
            </a:pPr>
            <a:r>
              <a:rPr lang="en-US" sz="3200" b="1" i="1" dirty="0" smtClean="0">
                <a:ln w="12700">
                  <a:solidFill>
                    <a:schemeClr val="bg1"/>
                  </a:solidFill>
                </a:ln>
                <a:solidFill>
                  <a:srgbClr val="660033"/>
                </a:solidFill>
                <a:effectLst>
                  <a:glow rad="139700">
                    <a:schemeClr val="tx1">
                      <a:alpha val="40000"/>
                    </a:schemeClr>
                  </a:glow>
                </a:effectLst>
              </a:rPr>
              <a:t>That was until she discovered Jer 31:35.</a:t>
            </a:r>
            <a:endParaRPr lang="en-US" sz="3200" b="1" i="1" dirty="0">
              <a:ln w="12700">
                <a:solidFill>
                  <a:schemeClr val="bg1"/>
                </a:solidFill>
              </a:ln>
              <a:solidFill>
                <a:srgbClr val="660033"/>
              </a:solidFill>
              <a:effectLst>
                <a:glow rad="139700">
                  <a:schemeClr val="tx1">
                    <a:alpha val="40000"/>
                  </a:schemeClr>
                </a:glow>
              </a:effectLst>
            </a:endParaRPr>
          </a:p>
          <a:p>
            <a:pPr marL="0" indent="0" algn="ctr" fontAlgn="t">
              <a:buNone/>
            </a:pPr>
            <a:r>
              <a:rPr lang="en-US" sz="3200" b="1" i="1" dirty="0">
                <a:ln>
                  <a:solidFill>
                    <a:srgbClr val="002060"/>
                  </a:solidFill>
                </a:ln>
                <a:solidFill>
                  <a:schemeClr val="bg1"/>
                </a:solidFill>
                <a:effectLst>
                  <a:glow rad="139700">
                    <a:srgbClr val="FFC000">
                      <a:alpha val="63000"/>
                    </a:srgbClr>
                  </a:glow>
                </a:effectLst>
              </a:rPr>
              <a:t>Thus saith </a:t>
            </a:r>
            <a:r>
              <a:rPr lang="en-US" sz="3200" b="1" i="1" dirty="0" smtClean="0">
                <a:ln>
                  <a:solidFill>
                    <a:srgbClr val="002060"/>
                  </a:solidFill>
                </a:ln>
                <a:solidFill>
                  <a:schemeClr val="bg1"/>
                </a:solidFill>
                <a:effectLst>
                  <a:glow rad="139700">
                    <a:srgbClr val="FFC000">
                      <a:alpha val="63000"/>
                    </a:srgbClr>
                  </a:glow>
                </a:effectLst>
              </a:rPr>
              <a:t>Yahuah, </a:t>
            </a:r>
            <a:r>
              <a:rPr lang="en-US" sz="3200" b="1" i="1" dirty="0">
                <a:ln>
                  <a:solidFill>
                    <a:srgbClr val="002060"/>
                  </a:solidFill>
                </a:ln>
                <a:solidFill>
                  <a:schemeClr val="bg1"/>
                </a:solidFill>
                <a:effectLst>
                  <a:glow rad="139700">
                    <a:srgbClr val="FFC000">
                      <a:alpha val="63000"/>
                    </a:srgbClr>
                  </a:glow>
                </a:effectLst>
              </a:rPr>
              <a:t>which </a:t>
            </a:r>
            <a:r>
              <a:rPr lang="en-US" sz="3200" b="1" i="1" dirty="0" err="1">
                <a:ln>
                  <a:solidFill>
                    <a:srgbClr val="002060"/>
                  </a:solidFill>
                </a:ln>
                <a:solidFill>
                  <a:schemeClr val="bg1"/>
                </a:solidFill>
                <a:effectLst>
                  <a:glow rad="139700">
                    <a:srgbClr val="FFC000">
                      <a:alpha val="63000"/>
                    </a:srgbClr>
                  </a:glow>
                </a:effectLst>
              </a:rPr>
              <a:t>giveth</a:t>
            </a:r>
            <a:r>
              <a:rPr lang="en-US" sz="3200" b="1" i="1" dirty="0">
                <a:ln>
                  <a:solidFill>
                    <a:srgbClr val="002060"/>
                  </a:solidFill>
                </a:ln>
                <a:solidFill>
                  <a:schemeClr val="bg1"/>
                </a:solidFill>
                <a:effectLst>
                  <a:glow rad="139700">
                    <a:srgbClr val="FFC000">
                      <a:alpha val="63000"/>
                    </a:srgbClr>
                  </a:glow>
                </a:effectLst>
              </a:rPr>
              <a:t> </a:t>
            </a:r>
            <a:r>
              <a:rPr lang="en-US" sz="3200" b="1" i="1" dirty="0">
                <a:ln>
                  <a:solidFill>
                    <a:srgbClr val="002060"/>
                  </a:solidFill>
                </a:ln>
                <a:solidFill>
                  <a:srgbClr val="FFFF00"/>
                </a:solidFill>
                <a:effectLst>
                  <a:glow rad="139700">
                    <a:srgbClr val="FFC000">
                      <a:alpha val="63000"/>
                    </a:srgbClr>
                  </a:glow>
                </a:effectLst>
              </a:rPr>
              <a:t>the sun for a light by day, </a:t>
            </a:r>
            <a:r>
              <a:rPr lang="en-US" sz="2800" b="1" i="1" dirty="0">
                <a:ln>
                  <a:solidFill>
                    <a:srgbClr val="002060"/>
                  </a:solidFill>
                </a:ln>
                <a:solidFill>
                  <a:srgbClr val="92D050"/>
                </a:solidFill>
                <a:effectLst>
                  <a:glow rad="139700">
                    <a:srgbClr val="FFC000">
                      <a:alpha val="63000"/>
                    </a:srgbClr>
                  </a:glow>
                </a:effectLst>
              </a:rPr>
              <a:t>and the ordinances of the moon </a:t>
            </a:r>
            <a:r>
              <a:rPr lang="en-US" sz="2800" b="1" i="1" dirty="0" smtClean="0">
                <a:ln>
                  <a:solidFill>
                    <a:srgbClr val="002060"/>
                  </a:solidFill>
                </a:ln>
                <a:solidFill>
                  <a:srgbClr val="92D050"/>
                </a:solidFill>
                <a:effectLst>
                  <a:glow rad="139700">
                    <a:srgbClr val="FFC000">
                      <a:alpha val="63000"/>
                    </a:srgbClr>
                  </a:glow>
                </a:effectLst>
              </a:rPr>
              <a:t/>
            </a:r>
            <a:br>
              <a:rPr lang="en-US" sz="2800" b="1" i="1" dirty="0" smtClean="0">
                <a:ln>
                  <a:solidFill>
                    <a:srgbClr val="002060"/>
                  </a:solidFill>
                </a:ln>
                <a:solidFill>
                  <a:srgbClr val="92D050"/>
                </a:solidFill>
                <a:effectLst>
                  <a:glow rad="139700">
                    <a:srgbClr val="FFC000">
                      <a:alpha val="63000"/>
                    </a:srgbClr>
                  </a:glow>
                </a:effectLst>
              </a:rPr>
            </a:br>
            <a:r>
              <a:rPr lang="en-US" sz="3200" b="1" i="1" dirty="0" smtClean="0">
                <a:ln>
                  <a:solidFill>
                    <a:srgbClr val="002060"/>
                  </a:solidFill>
                </a:ln>
                <a:solidFill>
                  <a:schemeClr val="bg1"/>
                </a:solidFill>
                <a:effectLst>
                  <a:glow rad="139700">
                    <a:srgbClr val="FFC000">
                      <a:alpha val="63000"/>
                    </a:srgbClr>
                  </a:glow>
                </a:effectLst>
              </a:rPr>
              <a:t>and </a:t>
            </a:r>
            <a:r>
              <a:rPr lang="en-US" sz="3200" b="1" i="1" dirty="0">
                <a:ln>
                  <a:solidFill>
                    <a:srgbClr val="002060"/>
                  </a:solidFill>
                </a:ln>
                <a:solidFill>
                  <a:schemeClr val="bg1"/>
                </a:solidFill>
                <a:effectLst>
                  <a:glow rad="139700">
                    <a:srgbClr val="FFC000">
                      <a:alpha val="63000"/>
                    </a:srgbClr>
                  </a:glow>
                </a:effectLst>
              </a:rPr>
              <a:t>of </a:t>
            </a:r>
            <a:r>
              <a:rPr lang="en-US" sz="3200" b="1" i="1" dirty="0" smtClean="0">
                <a:ln>
                  <a:solidFill>
                    <a:srgbClr val="002060"/>
                  </a:solidFill>
                </a:ln>
                <a:solidFill>
                  <a:schemeClr val="accent5">
                    <a:lumMod val="60000"/>
                    <a:lumOff val="40000"/>
                  </a:schemeClr>
                </a:solidFill>
                <a:effectLst>
                  <a:glow rad="139700">
                    <a:schemeClr val="tx1">
                      <a:alpha val="63000"/>
                    </a:schemeClr>
                  </a:glow>
                </a:effectLst>
              </a:rPr>
              <a:t>the </a:t>
            </a:r>
            <a:r>
              <a:rPr lang="en-US" sz="3200" b="1" i="1" dirty="0">
                <a:ln>
                  <a:solidFill>
                    <a:srgbClr val="002060"/>
                  </a:solidFill>
                </a:ln>
                <a:solidFill>
                  <a:schemeClr val="accent5">
                    <a:lumMod val="60000"/>
                    <a:lumOff val="40000"/>
                  </a:schemeClr>
                </a:solidFill>
                <a:effectLst>
                  <a:glow rad="139700">
                    <a:schemeClr val="tx1">
                      <a:alpha val="63000"/>
                    </a:schemeClr>
                  </a:glow>
                </a:effectLst>
              </a:rPr>
              <a:t>stars for a light by night, </a:t>
            </a:r>
            <a:r>
              <a:rPr lang="en-US" sz="3200" b="1" i="1" dirty="0" smtClean="0">
                <a:ln>
                  <a:solidFill>
                    <a:srgbClr val="002060"/>
                  </a:solidFill>
                </a:ln>
                <a:solidFill>
                  <a:schemeClr val="accent5">
                    <a:lumMod val="60000"/>
                    <a:lumOff val="40000"/>
                  </a:schemeClr>
                </a:solidFill>
                <a:effectLst>
                  <a:glow rad="139700">
                    <a:schemeClr val="tx1">
                      <a:alpha val="63000"/>
                    </a:schemeClr>
                  </a:glow>
                </a:effectLst>
              </a:rPr>
              <a:t/>
            </a:r>
            <a:br>
              <a:rPr lang="en-US" sz="3200" b="1" i="1" dirty="0" smtClean="0">
                <a:ln>
                  <a:solidFill>
                    <a:srgbClr val="002060"/>
                  </a:solidFill>
                </a:ln>
                <a:solidFill>
                  <a:schemeClr val="accent5">
                    <a:lumMod val="60000"/>
                    <a:lumOff val="40000"/>
                  </a:schemeClr>
                </a:solidFill>
                <a:effectLst>
                  <a:glow rad="139700">
                    <a:schemeClr val="tx1">
                      <a:alpha val="63000"/>
                    </a:schemeClr>
                  </a:glow>
                </a:effectLst>
              </a:rPr>
            </a:br>
            <a:r>
              <a:rPr lang="en-US" sz="2800" b="1" i="1" dirty="0" smtClean="0">
                <a:ln>
                  <a:solidFill>
                    <a:srgbClr val="002060"/>
                  </a:solidFill>
                </a:ln>
                <a:solidFill>
                  <a:srgbClr val="92D050"/>
                </a:solidFill>
                <a:effectLst>
                  <a:glow rad="139700">
                    <a:srgbClr val="FFC000">
                      <a:alpha val="63000"/>
                    </a:srgbClr>
                  </a:glow>
                </a:effectLst>
              </a:rPr>
              <a:t>which </a:t>
            </a:r>
            <a:r>
              <a:rPr lang="en-US" sz="2800" b="1" i="1" dirty="0" err="1">
                <a:ln>
                  <a:solidFill>
                    <a:srgbClr val="002060"/>
                  </a:solidFill>
                </a:ln>
                <a:solidFill>
                  <a:srgbClr val="92D050"/>
                </a:solidFill>
                <a:effectLst>
                  <a:glow rad="139700">
                    <a:srgbClr val="FFC000">
                      <a:alpha val="63000"/>
                    </a:srgbClr>
                  </a:glow>
                </a:effectLst>
              </a:rPr>
              <a:t>divideth</a:t>
            </a:r>
            <a:r>
              <a:rPr lang="en-US" sz="2800" b="1" i="1" dirty="0">
                <a:ln>
                  <a:solidFill>
                    <a:srgbClr val="002060"/>
                  </a:solidFill>
                </a:ln>
                <a:solidFill>
                  <a:srgbClr val="92D050"/>
                </a:solidFill>
                <a:effectLst>
                  <a:glow rad="139700">
                    <a:srgbClr val="FFC000">
                      <a:alpha val="63000"/>
                    </a:srgbClr>
                  </a:glow>
                </a:effectLst>
              </a:rPr>
              <a:t> the sea when the waves thereof </a:t>
            </a:r>
            <a:r>
              <a:rPr lang="en-US" sz="2800" b="1" i="1" dirty="0" smtClean="0">
                <a:ln>
                  <a:solidFill>
                    <a:srgbClr val="002060"/>
                  </a:solidFill>
                </a:ln>
                <a:solidFill>
                  <a:srgbClr val="92D050"/>
                </a:solidFill>
                <a:effectLst>
                  <a:glow rad="139700">
                    <a:srgbClr val="FFC000">
                      <a:alpha val="63000"/>
                    </a:srgbClr>
                  </a:glow>
                </a:effectLst>
              </a:rPr>
              <a:t>roar. </a:t>
            </a:r>
            <a:endParaRPr lang="en-US" sz="3200" b="1" i="1" dirty="0">
              <a:ln>
                <a:solidFill>
                  <a:srgbClr val="002060"/>
                </a:solidFill>
              </a:ln>
              <a:solidFill>
                <a:srgbClr val="92D050"/>
              </a:solidFill>
              <a:effectLst>
                <a:glow rad="139700">
                  <a:srgbClr val="FFC000">
                    <a:alpha val="63000"/>
                  </a:srgbClr>
                </a:glow>
              </a:effectLst>
            </a:endParaRPr>
          </a:p>
          <a:p>
            <a:pPr marL="0" indent="0" fontAlgn="t">
              <a:buNone/>
            </a:pPr>
            <a:endParaRPr lang="en-US" b="1" i="1" dirty="0">
              <a:ln>
                <a:solidFill>
                  <a:srgbClr val="002060"/>
                </a:solidFill>
              </a:ln>
              <a:solidFill>
                <a:srgbClr val="FFC000"/>
              </a:solidFill>
            </a:endParaRPr>
          </a:p>
          <a:p>
            <a:pPr marL="0" indent="0" fontAlgn="t">
              <a:buNone/>
            </a:pPr>
            <a:endParaRPr lang="en-US" b="1" i="1" dirty="0" smtClean="0">
              <a:ln>
                <a:solidFill>
                  <a:srgbClr val="002060"/>
                </a:solidFill>
              </a:ln>
              <a:solidFill>
                <a:srgbClr val="FFC000"/>
              </a:solidFill>
            </a:endParaRPr>
          </a:p>
          <a:p>
            <a:endParaRPr lang="en-US" dirty="0"/>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solidFill>
                  <a:schemeClr val="bg1"/>
                </a:solidFill>
              </a:rPr>
              <a:pPr/>
              <a:t>86</a:t>
            </a:fld>
            <a:endParaRPr lang="en-US" sz="1800" dirty="0">
              <a:solidFill>
                <a:schemeClr val="bg1"/>
              </a:solidFill>
            </a:endParaRPr>
          </a:p>
        </p:txBody>
      </p:sp>
      <p:sp>
        <p:nvSpPr>
          <p:cNvPr id="2" name="Title 1"/>
          <p:cNvSpPr>
            <a:spLocks noGrp="1"/>
          </p:cNvSpPr>
          <p:nvPr>
            <p:ph type="title"/>
          </p:nvPr>
        </p:nvSpPr>
        <p:spPr>
          <a:xfrm>
            <a:off x="457200" y="76200"/>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A 2</a:t>
            </a:r>
            <a:r>
              <a:rPr lang="en-US" sz="5400" b="1" spc="150" baseline="30000" dirty="0" smtClean="0">
                <a:ln w="11430"/>
                <a:solidFill>
                  <a:srgbClr val="F8F8F8"/>
                </a:solidFill>
                <a:effectLst>
                  <a:outerShdw blurRad="25400" algn="tl" rotWithShape="0">
                    <a:srgbClr val="000000">
                      <a:alpha val="43000"/>
                    </a:srgbClr>
                  </a:outerShdw>
                </a:effectLst>
              </a:rPr>
              <a:t>nd</a:t>
            </a:r>
            <a:r>
              <a:rPr lang="en-US" sz="5400" b="1" spc="150" dirty="0" smtClean="0">
                <a:ln w="11430"/>
                <a:solidFill>
                  <a:srgbClr val="F8F8F8"/>
                </a:solidFill>
                <a:effectLst>
                  <a:outerShdw blurRad="25400" algn="tl" rotWithShape="0">
                    <a:srgbClr val="000000">
                      <a:alpha val="43000"/>
                    </a:srgbClr>
                  </a:outerShdw>
                </a:effectLst>
              </a:rPr>
              <a:t> Confirmation</a:t>
            </a:r>
            <a:endParaRPr lang="en-US" sz="5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10563846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763000" cy="5791200"/>
          </a:xfrm>
        </p:spPr>
        <p:txBody>
          <a:bodyPr>
            <a:normAutofit lnSpcReduction="10000"/>
          </a:bodyPr>
          <a:lstStyle/>
          <a:p>
            <a:pPr marL="0" indent="0" fontAlgn="t">
              <a:spcBef>
                <a:spcPts val="0"/>
              </a:spcBef>
              <a:buNone/>
            </a:pPr>
            <a:r>
              <a:rPr lang="en-US" sz="2200" b="1" dirty="0" smtClean="0">
                <a:effectLst>
                  <a:glow rad="127000">
                    <a:schemeClr val="bg1">
                      <a:alpha val="61000"/>
                    </a:schemeClr>
                  </a:glow>
                </a:effectLst>
              </a:rPr>
              <a:t>So let’s go back to YHWH’s Time Clock.   Visualize it as an actual clock.</a:t>
            </a:r>
          </a:p>
          <a:p>
            <a:pPr marL="0" indent="0" fontAlgn="t">
              <a:spcBef>
                <a:spcPts val="0"/>
              </a:spcBef>
              <a:buNone/>
            </a:pPr>
            <a:r>
              <a:rPr lang="en-US" sz="1100" dirty="0" smtClean="0"/>
              <a:t> </a:t>
            </a:r>
          </a:p>
          <a:p>
            <a:pPr marL="0" indent="0" fontAlgn="t">
              <a:spcBef>
                <a:spcPts val="0"/>
              </a:spcBef>
              <a:buNone/>
            </a:pPr>
            <a:endParaRPr lang="en-US" sz="2200" dirty="0" smtClean="0"/>
          </a:p>
          <a:p>
            <a:pPr marL="0" indent="0" fontAlgn="t">
              <a:spcBef>
                <a:spcPts val="0"/>
              </a:spcBef>
              <a:buNone/>
            </a:pPr>
            <a:r>
              <a:rPr lang="en-US" sz="2200" b="1" dirty="0" smtClean="0">
                <a:ln>
                  <a:solidFill>
                    <a:srgbClr val="002060"/>
                  </a:solidFill>
                </a:ln>
                <a:solidFill>
                  <a:srgbClr val="00B050"/>
                </a:solidFill>
              </a:rPr>
              <a:t>Numbers around a clock </a:t>
            </a:r>
            <a:r>
              <a:rPr lang="en-US" sz="2200" dirty="0" smtClean="0"/>
              <a:t>– </a:t>
            </a:r>
            <a:r>
              <a:rPr lang="en-US" sz="2200" b="1" dirty="0" smtClean="0"/>
              <a:t>Instead of numbers, Yahuah has placed a series of 12 constellations in a circle around the earth.  </a:t>
            </a:r>
          </a:p>
          <a:p>
            <a:pPr marL="0" indent="0" fontAlgn="t">
              <a:spcBef>
                <a:spcPts val="0"/>
              </a:spcBef>
              <a:buNone/>
            </a:pPr>
            <a:endParaRPr lang="en-US" sz="2200" dirty="0" smtClean="0"/>
          </a:p>
          <a:p>
            <a:pPr marL="0" indent="0" fontAlgn="t">
              <a:spcBef>
                <a:spcPts val="0"/>
              </a:spcBef>
              <a:buNone/>
            </a:pPr>
            <a:r>
              <a:rPr lang="en-US" sz="2200" b="1" dirty="0" smtClean="0">
                <a:ln>
                  <a:solidFill>
                    <a:srgbClr val="002060"/>
                  </a:solidFill>
                </a:ln>
                <a:solidFill>
                  <a:srgbClr val="00B050"/>
                </a:solidFill>
              </a:rPr>
              <a:t>The Hands on a clock  </a:t>
            </a:r>
            <a:r>
              <a:rPr lang="en-US" sz="2200" dirty="0" smtClean="0"/>
              <a:t>– On a </a:t>
            </a:r>
          </a:p>
          <a:p>
            <a:pPr marL="0" indent="0" fontAlgn="t">
              <a:spcBef>
                <a:spcPts val="0"/>
              </a:spcBef>
              <a:buNone/>
            </a:pPr>
            <a:r>
              <a:rPr lang="en-US" sz="2200" dirty="0" smtClean="0"/>
              <a:t>normal clock, the hands show you </a:t>
            </a:r>
          </a:p>
          <a:p>
            <a:pPr marL="0" indent="0" fontAlgn="t">
              <a:spcBef>
                <a:spcPts val="0"/>
              </a:spcBef>
              <a:buNone/>
            </a:pPr>
            <a:r>
              <a:rPr lang="en-US" sz="2200" dirty="0" smtClean="0"/>
              <a:t>the time.  Yahuah’s clock works </a:t>
            </a:r>
            <a:br>
              <a:rPr lang="en-US" sz="2200" dirty="0" smtClean="0"/>
            </a:br>
            <a:r>
              <a:rPr lang="en-US" sz="2200" dirty="0" smtClean="0"/>
              <a:t>the same way!  </a:t>
            </a:r>
            <a:r>
              <a:rPr lang="en-US" sz="2200" b="1" dirty="0" smtClean="0">
                <a:solidFill>
                  <a:schemeClr val="accent5">
                    <a:lumMod val="50000"/>
                  </a:schemeClr>
                </a:solidFill>
              </a:rPr>
              <a:t>The “hand” is the </a:t>
            </a:r>
          </a:p>
          <a:p>
            <a:pPr marL="0" indent="0" fontAlgn="t">
              <a:spcBef>
                <a:spcPts val="0"/>
              </a:spcBef>
              <a:buNone/>
            </a:pPr>
            <a:r>
              <a:rPr lang="en-US" sz="2200" b="1" dirty="0" smtClean="0">
                <a:solidFill>
                  <a:schemeClr val="accent5">
                    <a:lumMod val="50000"/>
                  </a:schemeClr>
                </a:solidFill>
              </a:rPr>
              <a:t>sun as it is moving through the </a:t>
            </a:r>
          </a:p>
          <a:p>
            <a:pPr marL="0" indent="0" fontAlgn="t">
              <a:spcBef>
                <a:spcPts val="0"/>
              </a:spcBef>
              <a:buNone/>
            </a:pPr>
            <a:r>
              <a:rPr lang="en-US" sz="2200" b="1" dirty="0" smtClean="0">
                <a:solidFill>
                  <a:schemeClr val="accent5">
                    <a:lumMod val="50000"/>
                  </a:schemeClr>
                </a:solidFill>
              </a:rPr>
              <a:t>constellations!  </a:t>
            </a:r>
            <a:r>
              <a:rPr lang="en-US" sz="2200" dirty="0" smtClean="0"/>
              <a:t>Not only does the</a:t>
            </a:r>
          </a:p>
          <a:p>
            <a:pPr marL="0" indent="0" fontAlgn="t">
              <a:spcBef>
                <a:spcPts val="0"/>
              </a:spcBef>
              <a:buNone/>
            </a:pPr>
            <a:r>
              <a:rPr lang="en-US" sz="2200" dirty="0" smtClean="0"/>
              <a:t>sun’s movement through the sky </a:t>
            </a:r>
          </a:p>
          <a:p>
            <a:pPr marL="0" indent="0" fontAlgn="t">
              <a:spcBef>
                <a:spcPts val="0"/>
              </a:spcBef>
              <a:buNone/>
            </a:pPr>
            <a:r>
              <a:rPr lang="en-US" sz="2200" dirty="0" smtClean="0"/>
              <a:t>every day tell us the time of day…</a:t>
            </a:r>
          </a:p>
          <a:p>
            <a:pPr marL="0" indent="0" fontAlgn="t">
              <a:spcBef>
                <a:spcPts val="0"/>
              </a:spcBef>
              <a:buNone/>
            </a:pPr>
            <a:r>
              <a:rPr lang="en-US" sz="2200" b="1" dirty="0" smtClean="0">
                <a:solidFill>
                  <a:schemeClr val="accent5">
                    <a:lumMod val="50000"/>
                  </a:schemeClr>
                </a:solidFill>
              </a:rPr>
              <a:t>the sun’s location within the </a:t>
            </a:r>
          </a:p>
          <a:p>
            <a:pPr marL="0" indent="0" fontAlgn="t">
              <a:spcBef>
                <a:spcPts val="0"/>
              </a:spcBef>
              <a:buNone/>
            </a:pPr>
            <a:r>
              <a:rPr lang="en-US" sz="2200" b="1" dirty="0" smtClean="0">
                <a:solidFill>
                  <a:srgbClr val="7030A0"/>
                </a:solidFill>
              </a:rPr>
              <a:t>Mazzaroth</a:t>
            </a:r>
            <a:r>
              <a:rPr lang="en-US" sz="2200" b="1" dirty="0" smtClean="0">
                <a:solidFill>
                  <a:schemeClr val="accent5">
                    <a:lumMod val="50000"/>
                  </a:schemeClr>
                </a:solidFill>
              </a:rPr>
              <a:t> tell us the timing </a:t>
            </a:r>
            <a:br>
              <a:rPr lang="en-US" sz="2200" b="1" dirty="0" smtClean="0">
                <a:solidFill>
                  <a:schemeClr val="accent5">
                    <a:lumMod val="50000"/>
                  </a:schemeClr>
                </a:solidFill>
              </a:rPr>
            </a:br>
            <a:r>
              <a:rPr lang="en-US" sz="2200" b="1" dirty="0" smtClean="0">
                <a:solidFill>
                  <a:schemeClr val="accent5">
                    <a:lumMod val="50000"/>
                  </a:schemeClr>
                </a:solidFill>
              </a:rPr>
              <a:t>of the year as well!  </a:t>
            </a:r>
          </a:p>
          <a:p>
            <a:pPr marL="0" indent="0" fontAlgn="t">
              <a:spcBef>
                <a:spcPts val="0"/>
              </a:spcBef>
              <a:buNone/>
            </a:pPr>
            <a:r>
              <a:rPr lang="en-US" sz="2200" dirty="0" smtClean="0"/>
              <a:t> </a:t>
            </a:r>
          </a:p>
          <a:p>
            <a:pPr>
              <a:spcBef>
                <a:spcPts val="0"/>
              </a:spcBef>
            </a:pPr>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87</a:t>
            </a:fld>
            <a:endParaRPr lang="en-US" dirty="0"/>
          </a:p>
        </p:txBody>
      </p:sp>
      <p:sp>
        <p:nvSpPr>
          <p:cNvPr id="2" name="Title 1"/>
          <p:cNvSpPr>
            <a:spLocks noGrp="1"/>
          </p:cNvSpPr>
          <p:nvPr>
            <p:ph type="title"/>
          </p:nvPr>
        </p:nvSpPr>
        <p:spPr>
          <a:xfrm>
            <a:off x="457200" y="304800"/>
            <a:ext cx="8229600" cy="579438"/>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Back to YHWH’s Time Clock</a:t>
            </a:r>
            <a:endParaRPr lang="en-US" sz="4800" b="1" spc="150" dirty="0">
              <a:ln w="11430"/>
              <a:solidFill>
                <a:srgbClr val="F8F8F8"/>
              </a:solidFill>
              <a:effectLst>
                <a:outerShdw blurRad="25400" algn="tl" rotWithShape="0">
                  <a:srgbClr val="000000">
                    <a:alpha val="43000"/>
                  </a:srgbClr>
                </a:outerShdw>
              </a:effectLst>
            </a:endParaRPr>
          </a:p>
        </p:txBody>
      </p:sp>
      <p:pic>
        <p:nvPicPr>
          <p:cNvPr id="1026" name="Picture 2" descr="Image result for clock with one hand">
            <a:hlinkClick r:id="rId3"/>
          </p:cNvP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73006" y="2536050"/>
            <a:ext cx="4042394" cy="4093350"/>
          </a:xfrm>
          <a:prstGeom prst="rect">
            <a:avLst/>
          </a:prstGeom>
          <a:noFill/>
        </p:spPr>
      </p:pic>
    </p:spTree>
  </p:cSld>
  <p:clrMapOvr>
    <a:masterClrMapping/>
  </p:clrMapOvr>
  <p:transition spd="slow">
    <p:zo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105400"/>
          </a:xfrm>
        </p:spPr>
        <p:txBody>
          <a:bodyPr>
            <a:normAutofit/>
            <a:scene3d>
              <a:camera prst="orthographicFront"/>
              <a:lightRig rig="threePt" dir="t"/>
            </a:scene3d>
            <a:sp3d extrusionH="57150">
              <a:bevelT h="25400" prst="softRound"/>
            </a:sp3d>
          </a:bodyPr>
          <a:lstStyle/>
          <a:p>
            <a:pPr marL="0" indent="0" fontAlgn="t">
              <a:buNone/>
            </a:pPr>
            <a:r>
              <a:rPr lang="en-US" b="1" dirty="0" smtClean="0">
                <a:effectLst>
                  <a:glow rad="152400">
                    <a:schemeClr val="accent5">
                      <a:lumMod val="20000"/>
                      <a:lumOff val="80000"/>
                      <a:alpha val="77000"/>
                    </a:schemeClr>
                  </a:glow>
                </a:effectLst>
              </a:rPr>
              <a:t>One more look at this equation (YHWH’s Time Clock) …</a:t>
            </a:r>
          </a:p>
          <a:p>
            <a:pPr marL="0" indent="0" fontAlgn="t">
              <a:buNone/>
            </a:pPr>
            <a:r>
              <a:rPr lang="en-US" sz="2400" dirty="0" smtClean="0"/>
              <a:t> </a:t>
            </a:r>
          </a:p>
          <a:p>
            <a:pPr marL="457200" indent="-457200" fontAlgn="t"/>
            <a:r>
              <a:rPr lang="en-US" b="1" dirty="0" smtClean="0">
                <a:ln>
                  <a:solidFill>
                    <a:srgbClr val="002060"/>
                  </a:solidFill>
                </a:ln>
                <a:solidFill>
                  <a:srgbClr val="7030A0"/>
                </a:solidFill>
              </a:rPr>
              <a:t>The Mazzaroth Light </a:t>
            </a:r>
            <a:r>
              <a:rPr lang="en-US" dirty="0" smtClean="0"/>
              <a:t>= “</a:t>
            </a:r>
            <a:r>
              <a:rPr lang="en-US" b="1" dirty="0" smtClean="0">
                <a:solidFill>
                  <a:srgbClr val="7030A0"/>
                </a:solidFill>
              </a:rPr>
              <a:t>Knowledge</a:t>
            </a:r>
            <a:r>
              <a:rPr lang="en-US" dirty="0" smtClean="0"/>
              <a:t>” </a:t>
            </a:r>
            <a:br>
              <a:rPr lang="en-US" dirty="0" smtClean="0"/>
            </a:br>
            <a:r>
              <a:rPr lang="en-US" dirty="0" smtClean="0"/>
              <a:t>(from the constellations)</a:t>
            </a:r>
            <a:br>
              <a:rPr lang="en-US" dirty="0" smtClean="0"/>
            </a:br>
            <a:endParaRPr lang="en-US" dirty="0" smtClean="0"/>
          </a:p>
          <a:p>
            <a:pPr marL="457200" indent="-457200" fontAlgn="t"/>
            <a:r>
              <a:rPr lang="en-US" b="1" dirty="0" smtClean="0">
                <a:ln>
                  <a:solidFill>
                    <a:srgbClr val="002060"/>
                  </a:solidFill>
                </a:ln>
                <a:solidFill>
                  <a:schemeClr val="accent5">
                    <a:lumMod val="75000"/>
                  </a:schemeClr>
                </a:solidFill>
              </a:rPr>
              <a:t>The position of the Sun’s Light </a:t>
            </a:r>
            <a:r>
              <a:rPr lang="en-US" dirty="0" smtClean="0"/>
              <a:t>= “</a:t>
            </a:r>
            <a:r>
              <a:rPr lang="en-US" b="1" dirty="0" smtClean="0">
                <a:solidFill>
                  <a:schemeClr val="accent5">
                    <a:lumMod val="50000"/>
                  </a:schemeClr>
                </a:solidFill>
              </a:rPr>
              <a:t>Timing</a:t>
            </a:r>
            <a:r>
              <a:rPr lang="en-US" dirty="0" smtClean="0"/>
              <a:t>” </a:t>
            </a:r>
            <a:br>
              <a:rPr lang="en-US" dirty="0" smtClean="0"/>
            </a:br>
            <a:r>
              <a:rPr lang="en-US" dirty="0" smtClean="0"/>
              <a:t>(from within the Mazzaroth)</a:t>
            </a:r>
          </a:p>
          <a:p>
            <a:pPr marL="0" indent="0" fontAlgn="t">
              <a:buNone/>
            </a:pPr>
            <a:r>
              <a:rPr lang="en-US" sz="1400" dirty="0" smtClean="0"/>
              <a:t> </a:t>
            </a:r>
          </a:p>
          <a:p>
            <a:pPr marL="0" indent="0" algn="ctr" fontAlgn="t">
              <a:buNone/>
            </a:pPr>
            <a:r>
              <a:rPr lang="en-US" sz="3600" b="1" dirty="0" smtClean="0">
                <a:ln>
                  <a:solidFill>
                    <a:srgbClr val="002060"/>
                  </a:solidFill>
                </a:ln>
                <a:solidFill>
                  <a:srgbClr val="FFC000"/>
                </a:solidFill>
                <a:effectLst>
                  <a:glow rad="127000">
                    <a:schemeClr val="tx1">
                      <a:lumMod val="75000"/>
                      <a:lumOff val="25000"/>
                    </a:schemeClr>
                  </a:glow>
                </a:effectLst>
                <a:latin typeface="Ravie" pitchFamily="82" charset="0"/>
              </a:rPr>
              <a:t>Did you notice the moon </a:t>
            </a:r>
            <a:br>
              <a:rPr lang="en-US" sz="3600" b="1" dirty="0" smtClean="0">
                <a:ln>
                  <a:solidFill>
                    <a:srgbClr val="002060"/>
                  </a:solidFill>
                </a:ln>
                <a:solidFill>
                  <a:srgbClr val="FFC000"/>
                </a:solidFill>
                <a:effectLst>
                  <a:glow rad="127000">
                    <a:schemeClr val="tx1">
                      <a:lumMod val="75000"/>
                      <a:lumOff val="25000"/>
                    </a:schemeClr>
                  </a:glow>
                </a:effectLst>
                <a:latin typeface="Ravie" pitchFamily="82" charset="0"/>
              </a:rPr>
            </a:br>
            <a:r>
              <a:rPr lang="en-US" sz="3600" b="1" dirty="0" smtClean="0">
                <a:ln>
                  <a:solidFill>
                    <a:srgbClr val="002060"/>
                  </a:solidFill>
                </a:ln>
                <a:solidFill>
                  <a:srgbClr val="FF0000"/>
                </a:solidFill>
                <a:effectLst>
                  <a:glow rad="127000">
                    <a:schemeClr val="tx1">
                      <a:lumMod val="75000"/>
                      <a:lumOff val="25000"/>
                    </a:schemeClr>
                  </a:glow>
                </a:effectLst>
                <a:latin typeface="Ravie" pitchFamily="82" charset="0"/>
              </a:rPr>
              <a:t>is not </a:t>
            </a:r>
            <a:r>
              <a:rPr lang="en-US" sz="3600" b="1" dirty="0" smtClean="0">
                <a:ln>
                  <a:solidFill>
                    <a:srgbClr val="002060"/>
                  </a:solidFill>
                </a:ln>
                <a:solidFill>
                  <a:srgbClr val="FFC000"/>
                </a:solidFill>
                <a:effectLst>
                  <a:glow rad="127000">
                    <a:schemeClr val="tx1">
                      <a:lumMod val="75000"/>
                      <a:lumOff val="25000"/>
                    </a:schemeClr>
                  </a:glow>
                </a:effectLst>
                <a:latin typeface="Ravie" pitchFamily="82" charset="0"/>
              </a:rPr>
              <a:t>mentioned as part of this equation?  </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88</a:t>
            </a:fld>
            <a:endParaRPr lang="en-US" sz="1800" dirty="0"/>
          </a:p>
        </p:txBody>
      </p:sp>
      <p:sp>
        <p:nvSpPr>
          <p:cNvPr id="2" name="Title 1"/>
          <p:cNvSpPr>
            <a:spLocks noGrp="1"/>
          </p:cNvSpPr>
          <p:nvPr>
            <p:ph type="title"/>
          </p:nvPr>
        </p:nvSpPr>
        <p:spPr>
          <a:xfrm>
            <a:off x="457200" y="274638"/>
            <a:ext cx="8229600" cy="868362"/>
          </a:xfrm>
        </p:spPr>
        <p:txBody>
          <a:bodyPr>
            <a:noAutofit/>
            <a:scene3d>
              <a:camera prst="orthographicFront"/>
              <a:lightRig rig="soft" dir="t">
                <a:rot lat="0" lon="0" rev="10800000"/>
              </a:lightRig>
            </a:scene3d>
            <a:sp3d>
              <a:bevelT w="27940" h="12700"/>
              <a:contourClr>
                <a:srgbClr val="DDDDDD"/>
              </a:contourClr>
            </a:sp3d>
          </a:bodyPr>
          <a:lstStyle/>
          <a:p>
            <a:pPr fontAlgn="t"/>
            <a:r>
              <a:rPr lang="en-US" sz="6000" b="1" spc="150" dirty="0" smtClean="0">
                <a:ln w="11430"/>
                <a:solidFill>
                  <a:srgbClr val="F8F8F8"/>
                </a:solidFill>
                <a:effectLst>
                  <a:outerShdw blurRad="25400" algn="tl" rotWithShape="0">
                    <a:srgbClr val="000000">
                      <a:alpha val="43000"/>
                    </a:srgbClr>
                  </a:outerShdw>
                </a:effectLst>
              </a:rPr>
              <a:t>What’s Missing?</a:t>
            </a:r>
            <a:endParaRPr lang="en-US" sz="60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867400" y="6248400"/>
            <a:ext cx="2286000" cy="338554"/>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Moon #3:  Slides 20-45</a:t>
            </a:r>
            <a:endParaRPr lang="en-US" sz="1600" b="1" cap="none" spc="0" dirty="0">
              <a:ln w="1905"/>
              <a:solidFill>
                <a:srgbClr val="660033"/>
              </a:solidFill>
              <a:effectLst>
                <a:innerShdw blurRad="69850" dist="43180" dir="5400000">
                  <a:srgbClr val="000000">
                    <a:alpha val="65000"/>
                  </a:srgbClr>
                </a:innerShdw>
              </a:effectLst>
            </a:endParaRPr>
          </a:p>
        </p:txBody>
      </p:sp>
      <p:pic>
        <p:nvPicPr>
          <p:cNvPr id="6" name="Picture 2" descr="C:\Users\Rae\Desktop\mazzaroth sky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1629007"/>
            <a:ext cx="1439202" cy="14189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Image result for clock with one hand">
            <a:hlinkClick r:id="rId3"/>
          </p:cNvP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47898" y="3048000"/>
            <a:ext cx="1222994" cy="123841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334000"/>
          </a:xfrm>
        </p:spPr>
        <p:txBody>
          <a:bodyPr>
            <a:normAutofit fontScale="77500" lnSpcReduction="20000"/>
            <a:scene3d>
              <a:camera prst="orthographicFront"/>
              <a:lightRig rig="threePt" dir="t"/>
            </a:scene3d>
            <a:sp3d extrusionH="57150">
              <a:bevelT h="25400" prst="softRound"/>
            </a:sp3d>
          </a:bodyPr>
          <a:lstStyle/>
          <a:p>
            <a:pPr marL="0" indent="0" algn="ctr" fontAlgn="t">
              <a:buNone/>
            </a:pPr>
            <a:r>
              <a:rPr lang="en-US" b="1" dirty="0" smtClean="0">
                <a:effectLst>
                  <a:glow rad="228600">
                    <a:schemeClr val="bg1">
                      <a:alpha val="78000"/>
                    </a:schemeClr>
                  </a:glow>
                </a:effectLst>
                <a:latin typeface="Comic Sans MS" pitchFamily="66" charset="0"/>
              </a:rPr>
              <a:t>As I mentioned before, YHWH definitely has a purpose for the moon.  It’s just doesn’t play a part in His </a:t>
            </a:r>
            <a:r>
              <a:rPr lang="en-US" b="1" dirty="0" smtClean="0">
                <a:ln>
                  <a:solidFill>
                    <a:srgbClr val="660033"/>
                  </a:solidFill>
                </a:ln>
                <a:solidFill>
                  <a:srgbClr val="FF99FF"/>
                </a:solidFill>
                <a:effectLst>
                  <a:glow rad="228600">
                    <a:schemeClr val="bg1">
                      <a:alpha val="78000"/>
                    </a:schemeClr>
                  </a:glow>
                </a:effectLst>
                <a:latin typeface="Comic Sans MS" pitchFamily="66" charset="0"/>
              </a:rPr>
              <a:t>Worship</a:t>
            </a:r>
            <a:r>
              <a:rPr lang="en-US" b="1" dirty="0" smtClean="0">
                <a:effectLst>
                  <a:glow rad="228600">
                    <a:schemeClr val="bg1">
                      <a:alpha val="78000"/>
                    </a:schemeClr>
                  </a:glow>
                </a:effectLst>
                <a:latin typeface="Comic Sans MS" pitchFamily="66" charset="0"/>
              </a:rPr>
              <a:t> Calendar.  </a:t>
            </a:r>
          </a:p>
          <a:p>
            <a:pPr marL="0" indent="0" fontAlgn="t">
              <a:buNone/>
            </a:pPr>
            <a:endParaRPr lang="en-US" dirty="0" smtClean="0"/>
          </a:p>
          <a:p>
            <a:pPr marL="0" indent="0" fontAlgn="t">
              <a:buNone/>
            </a:pPr>
            <a:r>
              <a:rPr lang="en-US" sz="3300" b="1" dirty="0" smtClean="0">
                <a:solidFill>
                  <a:srgbClr val="660033"/>
                </a:solidFill>
              </a:rPr>
              <a:t>Don’t believe me?  </a:t>
            </a:r>
            <a:br>
              <a:rPr lang="en-US" sz="3300" b="1" dirty="0" smtClean="0">
                <a:solidFill>
                  <a:srgbClr val="660033"/>
                </a:solidFill>
              </a:rPr>
            </a:br>
            <a:r>
              <a:rPr lang="en-US" sz="3300" b="1" dirty="0" smtClean="0">
                <a:solidFill>
                  <a:srgbClr val="660033"/>
                </a:solidFill>
              </a:rPr>
              <a:t> </a:t>
            </a:r>
            <a:br>
              <a:rPr lang="en-US" sz="3300" b="1" dirty="0" smtClean="0">
                <a:solidFill>
                  <a:srgbClr val="660033"/>
                </a:solidFill>
              </a:rPr>
            </a:br>
            <a:r>
              <a:rPr lang="en-US" sz="2800" b="1" dirty="0" smtClean="0"/>
              <a:t>Where does the moon end up</a:t>
            </a:r>
            <a:r>
              <a:rPr lang="en-US" sz="2800" dirty="0" smtClean="0"/>
              <a:t> </a:t>
            </a:r>
            <a:r>
              <a:rPr lang="en-US" sz="2800" b="1" dirty="0" smtClean="0">
                <a:ln>
                  <a:solidFill>
                    <a:srgbClr val="002060"/>
                  </a:solidFill>
                </a:ln>
                <a:solidFill>
                  <a:srgbClr val="00B050"/>
                </a:solidFill>
              </a:rPr>
              <a:t>in the final days</a:t>
            </a:r>
            <a:r>
              <a:rPr lang="en-US" sz="2800" dirty="0" smtClean="0"/>
              <a:t>?</a:t>
            </a:r>
          </a:p>
          <a:p>
            <a:pPr marL="0" indent="0" fontAlgn="t">
              <a:buNone/>
            </a:pPr>
            <a:r>
              <a:rPr lang="en-US" sz="1300" dirty="0" smtClean="0"/>
              <a:t>  </a:t>
            </a:r>
          </a:p>
          <a:p>
            <a:pPr marL="0" indent="0">
              <a:buNone/>
            </a:pPr>
            <a:r>
              <a:rPr lang="en-US" sz="2800" b="1" i="1" dirty="0" smtClean="0">
                <a:solidFill>
                  <a:srgbClr val="660033"/>
                </a:solidFill>
              </a:rPr>
              <a:t>Rev 12:1 </a:t>
            </a:r>
            <a:r>
              <a:rPr lang="en-US" i="1" dirty="0" smtClean="0">
                <a:solidFill>
                  <a:srgbClr val="005392"/>
                </a:solidFill>
              </a:rPr>
              <a:t> And then a great wonder appeared in heaven:  A woman was clothed with the sun, and </a:t>
            </a:r>
            <a:r>
              <a:rPr lang="en-US" b="1" i="1" dirty="0" smtClean="0">
                <a:ln>
                  <a:solidFill>
                    <a:srgbClr val="002060"/>
                  </a:solidFill>
                </a:ln>
                <a:solidFill>
                  <a:srgbClr val="00B050"/>
                </a:solidFill>
              </a:rPr>
              <a:t>the moon was under her feet</a:t>
            </a:r>
            <a:r>
              <a:rPr lang="en-US" i="1" dirty="0" smtClean="0">
                <a:ln>
                  <a:solidFill>
                    <a:srgbClr val="002060"/>
                  </a:solidFill>
                </a:ln>
                <a:solidFill>
                  <a:srgbClr val="00B050"/>
                </a:solidFill>
              </a:rPr>
              <a:t>, </a:t>
            </a:r>
            <a:r>
              <a:rPr lang="en-US" i="1" dirty="0" smtClean="0">
                <a:solidFill>
                  <a:srgbClr val="005392"/>
                </a:solidFill>
              </a:rPr>
              <a:t>and a crown of twelve stars was on her head. </a:t>
            </a:r>
            <a:endParaRPr lang="en-US" dirty="0" smtClean="0">
              <a:solidFill>
                <a:srgbClr val="005392"/>
              </a:solidFill>
            </a:endParaRPr>
          </a:p>
          <a:p>
            <a:pPr marL="0" indent="0" fontAlgn="t">
              <a:buNone/>
            </a:pPr>
            <a:r>
              <a:rPr lang="en-US" dirty="0" smtClean="0"/>
              <a:t> </a:t>
            </a:r>
          </a:p>
          <a:p>
            <a:pPr marL="0" indent="0" fontAlgn="t">
              <a:buNone/>
            </a:pPr>
            <a:r>
              <a:rPr lang="en-US" sz="3100" dirty="0" smtClean="0">
                <a:ln>
                  <a:solidFill>
                    <a:srgbClr val="002060"/>
                  </a:solidFill>
                </a:ln>
                <a:solidFill>
                  <a:srgbClr val="FFC000"/>
                </a:solidFill>
                <a:effectLst>
                  <a:glow rad="228600">
                    <a:schemeClr val="accent3">
                      <a:satMod val="175000"/>
                      <a:alpha val="40000"/>
                    </a:schemeClr>
                  </a:glow>
                </a:effectLst>
                <a:latin typeface="Ravie" pitchFamily="82" charset="0"/>
              </a:rPr>
              <a:t>Is this a position of authority?</a:t>
            </a:r>
            <a:r>
              <a:rPr lang="en-US" sz="2800" dirty="0" smtClean="0">
                <a:ln>
                  <a:solidFill>
                    <a:srgbClr val="002060"/>
                  </a:solidFill>
                </a:ln>
                <a:solidFill>
                  <a:srgbClr val="FFC000"/>
                </a:solidFill>
                <a:latin typeface="Ravie" pitchFamily="82" charset="0"/>
              </a:rPr>
              <a:t>    </a:t>
            </a:r>
            <a:r>
              <a:rPr lang="en-US" sz="3800" dirty="0" smtClean="0">
                <a:ln>
                  <a:solidFill>
                    <a:srgbClr val="002060"/>
                  </a:solidFill>
                </a:ln>
                <a:solidFill>
                  <a:srgbClr val="FFC000"/>
                </a:solidFill>
                <a:effectLst>
                  <a:glow rad="317500">
                    <a:srgbClr val="660033">
                      <a:alpha val="68000"/>
                    </a:srgbClr>
                  </a:glow>
                </a:effectLst>
                <a:latin typeface="Ravie" pitchFamily="82" charset="0"/>
              </a:rPr>
              <a:t>Nope!</a:t>
            </a:r>
            <a:endParaRPr lang="en-US" sz="2800" dirty="0" smtClean="0">
              <a:ln>
                <a:solidFill>
                  <a:srgbClr val="002060"/>
                </a:solidFill>
              </a:ln>
              <a:solidFill>
                <a:srgbClr val="FFC000"/>
              </a:solidFill>
              <a:effectLst>
                <a:glow rad="317500">
                  <a:srgbClr val="660033">
                    <a:alpha val="68000"/>
                  </a:srgbClr>
                </a:glow>
              </a:effectLst>
              <a:latin typeface="Ravie" pitchFamily="82" charset="0"/>
            </a:endParaRPr>
          </a:p>
          <a:p>
            <a:pPr marL="0" indent="0" fontAlgn="t">
              <a:buNone/>
            </a:pPr>
            <a:endParaRPr lang="en-US" dirty="0" smtClean="0"/>
          </a:p>
          <a:p>
            <a:pPr marL="0" indent="0">
              <a:buNone/>
            </a:pPr>
            <a:r>
              <a:rPr lang="en-US" sz="2800" b="1" i="1" dirty="0" err="1" smtClean="0">
                <a:solidFill>
                  <a:srgbClr val="660033"/>
                </a:solidFill>
              </a:rPr>
              <a:t>Psa</a:t>
            </a:r>
            <a:r>
              <a:rPr lang="en-US" sz="2800" b="1" i="1" dirty="0" smtClean="0">
                <a:solidFill>
                  <a:srgbClr val="660033"/>
                </a:solidFill>
              </a:rPr>
              <a:t> 47:2-3  </a:t>
            </a:r>
            <a:r>
              <a:rPr lang="en-US" i="1" dirty="0" smtClean="0">
                <a:solidFill>
                  <a:srgbClr val="005392"/>
                </a:solidFill>
              </a:rPr>
              <a:t>For Yahuah the Most High is awesome; He is a great King over all the earth. </a:t>
            </a:r>
            <a:r>
              <a:rPr lang="en-US" i="1" baseline="30000" dirty="0" smtClean="0">
                <a:solidFill>
                  <a:srgbClr val="005392"/>
                </a:solidFill>
              </a:rPr>
              <a:t>3 </a:t>
            </a:r>
            <a:r>
              <a:rPr lang="en-US" i="1" dirty="0" smtClean="0">
                <a:solidFill>
                  <a:srgbClr val="005392"/>
                </a:solidFill>
              </a:rPr>
              <a:t>He will subdue the peoples under us, And the </a:t>
            </a:r>
            <a:r>
              <a:rPr lang="en-US" b="1" i="1" dirty="0" smtClean="0">
                <a:ln>
                  <a:solidFill>
                    <a:srgbClr val="002060"/>
                  </a:solidFill>
                </a:ln>
                <a:solidFill>
                  <a:srgbClr val="00B050"/>
                </a:solidFill>
              </a:rPr>
              <a:t>nations under our feet</a:t>
            </a:r>
            <a:r>
              <a:rPr lang="en-US" i="1" dirty="0" smtClean="0">
                <a:ln>
                  <a:solidFill>
                    <a:srgbClr val="002060"/>
                  </a:solidFill>
                </a:ln>
                <a:solidFill>
                  <a:srgbClr val="00B050"/>
                </a:solidFill>
              </a:rPr>
              <a:t>.</a:t>
            </a:r>
            <a:endParaRPr lang="en-US" dirty="0" smtClean="0">
              <a:ln>
                <a:solidFill>
                  <a:srgbClr val="002060"/>
                </a:solidFill>
              </a:ln>
              <a:solidFill>
                <a:srgbClr val="00B050"/>
              </a:solidFill>
            </a:endParaRPr>
          </a:p>
          <a:p>
            <a:pPr marL="0" indent="0">
              <a:buNone/>
            </a:pPr>
            <a:r>
              <a:rPr lang="en-US" sz="1300" i="1" dirty="0" smtClean="0">
                <a:solidFill>
                  <a:srgbClr val="005392"/>
                </a:solidFill>
              </a:rPr>
              <a:t> </a:t>
            </a:r>
            <a:endParaRPr lang="en-US" sz="1300" dirty="0" smtClean="0">
              <a:solidFill>
                <a:srgbClr val="005392"/>
              </a:solidFill>
            </a:endParaRPr>
          </a:p>
          <a:p>
            <a:pPr marL="0" indent="0">
              <a:buNone/>
            </a:pPr>
            <a:r>
              <a:rPr lang="en-US" sz="3000" b="1" i="1" dirty="0" err="1" smtClean="0">
                <a:solidFill>
                  <a:srgbClr val="660033"/>
                </a:solidFill>
              </a:rPr>
              <a:t>Eph</a:t>
            </a:r>
            <a:r>
              <a:rPr lang="en-US" sz="3000" b="1" i="1" dirty="0" smtClean="0">
                <a:solidFill>
                  <a:srgbClr val="660033"/>
                </a:solidFill>
              </a:rPr>
              <a:t> 1:22  </a:t>
            </a:r>
            <a:r>
              <a:rPr lang="en-US" i="1" dirty="0" smtClean="0">
                <a:solidFill>
                  <a:srgbClr val="005392"/>
                </a:solidFill>
              </a:rPr>
              <a:t>And </a:t>
            </a:r>
            <a:r>
              <a:rPr lang="en-US" b="1" i="1" dirty="0" smtClean="0">
                <a:ln>
                  <a:solidFill>
                    <a:srgbClr val="002060"/>
                  </a:solidFill>
                </a:ln>
                <a:solidFill>
                  <a:srgbClr val="00B050"/>
                </a:solidFill>
              </a:rPr>
              <a:t>He put all things under His feet</a:t>
            </a:r>
            <a:r>
              <a:rPr lang="en-US" i="1" dirty="0" smtClean="0">
                <a:ln>
                  <a:solidFill>
                    <a:srgbClr val="002060"/>
                  </a:solidFill>
                </a:ln>
                <a:solidFill>
                  <a:srgbClr val="00B050"/>
                </a:solidFill>
              </a:rPr>
              <a:t>, </a:t>
            </a:r>
            <a:r>
              <a:rPr lang="en-US" i="1" dirty="0" smtClean="0">
                <a:solidFill>
                  <a:srgbClr val="005392"/>
                </a:solidFill>
              </a:rPr>
              <a:t>and gave Him to be head over all things to the church. </a:t>
            </a:r>
            <a:endParaRPr lang="en-US" dirty="0" smtClean="0">
              <a:solidFill>
                <a:srgbClr val="005392"/>
              </a:solidFill>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89</a:t>
            </a:fld>
            <a:endParaRPr lang="en-US" sz="1800" dirty="0"/>
          </a:p>
        </p:txBody>
      </p:sp>
      <p:sp>
        <p:nvSpPr>
          <p:cNvPr id="2" name="Title 1"/>
          <p:cNvSpPr>
            <a:spLocks noGrp="1"/>
          </p:cNvSpPr>
          <p:nvPr>
            <p:ph type="title"/>
          </p:nvPr>
        </p:nvSpPr>
        <p:spPr>
          <a:xfrm>
            <a:off x="304800" y="338328"/>
            <a:ext cx="8534400" cy="728472"/>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What does Yahuah’s Moon do?</a:t>
            </a:r>
            <a:endParaRPr lang="en-US"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334000" y="6019800"/>
            <a:ext cx="3581400" cy="584775"/>
          </a:xfrm>
          <a:prstGeom prst="rect">
            <a:avLst/>
          </a:prstGeom>
          <a:solidFill>
            <a:schemeClr val="accent5">
              <a:lumMod val="60000"/>
              <a:lumOff val="40000"/>
            </a:schemeClr>
          </a:solidFill>
          <a:scene3d>
            <a:camera prst="orthographicFront"/>
            <a:lightRig rig="threePt" dir="t"/>
          </a:scene3d>
          <a:sp3d>
            <a:bevelT/>
          </a:sp3d>
        </p:spPr>
        <p:txBody>
          <a:bodyPr wrap="square" lIns="91440" tIns="45720" rIns="91440" bIns="45720">
            <a:spAutoFit/>
          </a:bodyPr>
          <a:lstStyle/>
          <a:p>
            <a:pPr algn="ctr"/>
            <a:r>
              <a:rPr lang="en-US" sz="1600" b="1" cap="none" spc="0" dirty="0" smtClean="0">
                <a:ln w="1905"/>
                <a:solidFill>
                  <a:srgbClr val="660033"/>
                </a:solidFill>
                <a:effectLst>
                  <a:innerShdw blurRad="69850" dist="43180" dir="5400000">
                    <a:srgbClr val="000000">
                      <a:alpha val="65000"/>
                    </a:srgbClr>
                  </a:innerShdw>
                </a:effectLst>
              </a:rPr>
              <a:t>Rev 12:  Woman Standing on the </a:t>
            </a:r>
            <a:r>
              <a:rPr lang="en-US" sz="1600" b="1" dirty="0">
                <a:ln w="1905"/>
                <a:solidFill>
                  <a:srgbClr val="660033"/>
                </a:solidFill>
                <a:effectLst>
                  <a:innerShdw blurRad="69850" dist="43180" dir="5400000">
                    <a:srgbClr val="000000">
                      <a:alpha val="65000"/>
                    </a:srgbClr>
                  </a:innerShdw>
                </a:effectLst>
              </a:rPr>
              <a:t>Moon Nov 2020 </a:t>
            </a:r>
            <a:r>
              <a:rPr lang="en-US" sz="1600" b="1" dirty="0" smtClean="0">
                <a:ln w="1905"/>
                <a:solidFill>
                  <a:srgbClr val="660033"/>
                </a:solidFill>
                <a:effectLst>
                  <a:innerShdw blurRad="69850" dist="43180" dir="5400000">
                    <a:srgbClr val="000000">
                      <a:alpha val="65000"/>
                    </a:srgbClr>
                  </a:innerShdw>
                </a:effectLst>
              </a:rPr>
              <a:t>    Series </a:t>
            </a:r>
            <a:r>
              <a:rPr lang="en-US" sz="1600" b="1" dirty="0">
                <a:ln w="1905"/>
                <a:solidFill>
                  <a:srgbClr val="660033"/>
                </a:solidFill>
                <a:effectLst>
                  <a:innerShdw blurRad="69850" dist="43180" dir="5400000">
                    <a:srgbClr val="000000">
                      <a:alpha val="65000"/>
                    </a:srgbClr>
                  </a:innerShdw>
                </a:effectLst>
              </a:rPr>
              <a:t>3 </a:t>
            </a:r>
            <a:endParaRPr lang="en-US" sz="1600" b="1" cap="none" spc="0" dirty="0">
              <a:ln w="1905"/>
              <a:solidFill>
                <a:srgbClr val="660033"/>
              </a:solidFill>
              <a:effectLst>
                <a:innerShdw blurRad="69850" dist="43180" dir="5400000">
                  <a:srgbClr val="000000">
                    <a:alpha val="65000"/>
                  </a:srgbClr>
                </a:inn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796" y="153928"/>
            <a:ext cx="6248400" cy="1396394"/>
          </a:xfrm>
          <a:prstGeom prst="rect">
            <a:avLst/>
          </a:prstGeom>
        </p:spPr>
        <p:txBody>
          <a:bodyPr vert="horz" lIns="91440" tIns="45720" rIns="91440" bIns="45720" rtlCol="0" anchor="ctr">
            <a:normAutofit lnSpcReduction="10000"/>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pc="150" dirty="0" smtClean="0">
                <a:ln w="11430"/>
                <a:solidFill>
                  <a:srgbClr val="F8F8F8"/>
                </a:solidFill>
                <a:effectLst>
                  <a:outerShdw blurRad="25400" algn="tl" rotWithShape="0">
                    <a:srgbClr val="000000">
                      <a:alpha val="43000"/>
                    </a:srgbClr>
                  </a:outerShdw>
                </a:effectLst>
              </a:rPr>
              <a:t>Gideon’s Army of 300:  </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Judges 7:1-7</a:t>
            </a:r>
            <a:endParaRPr lang="en-US" sz="3200" b="1" spc="150" dirty="0">
              <a:ln w="11430"/>
              <a:solidFill>
                <a:srgbClr val="F8F8F8"/>
              </a:solidFill>
              <a:effectLst>
                <a:outerShdw blurRad="25400" algn="tl" rotWithShape="0">
                  <a:srgbClr val="000000">
                    <a:alpha val="43000"/>
                  </a:srgbClr>
                </a:outerShdw>
              </a:effectLst>
            </a:endParaRPr>
          </a:p>
        </p:txBody>
      </p:sp>
      <p:pic>
        <p:nvPicPr>
          <p:cNvPr id="5" name="Picture 2" descr="C:\Users\Rae\Desktop\Godeon 300 check edit.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254000" y="2240141"/>
            <a:ext cx="5310188" cy="383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e\Desktop\Math corn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39427" y="152400"/>
            <a:ext cx="2394534" cy="1109662"/>
          </a:xfrm>
          <a:prstGeom prst="rect">
            <a:avLst/>
          </a:prstGeom>
          <a:ln>
            <a:noFill/>
          </a:ln>
          <a:effectLst>
            <a:outerShdw blurRad="149987" dist="250190" dir="8460000" algn="ctr">
              <a:srgbClr val="000000">
                <a:alpha val="28000"/>
              </a:srgbClr>
            </a:outerShdw>
            <a:reflection blurRad="12700" stA="30000" endPos="30000" dist="5000" dir="5400000" sy="-100000" algn="bl" rotWithShape="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0" name="Slide Number Placeholder 3"/>
          <p:cNvSpPr>
            <a:spLocks noGrp="1"/>
          </p:cNvSpPr>
          <p:nvPr>
            <p:ph type="sldNum" sz="quarter" idx="12"/>
          </p:nvPr>
        </p:nvSpPr>
        <p:spPr>
          <a:xfrm>
            <a:off x="3991088" y="6492875"/>
            <a:ext cx="1161826" cy="365125"/>
          </a:xfrm>
        </p:spPr>
        <p:txBody>
          <a:bodyPr/>
          <a:lstStyle/>
          <a:p>
            <a:fld id="{2C483DBC-9F3F-4995-8876-E5EF69BB8F1F}" type="slidenum">
              <a:rPr lang="en-US" sz="1800" smtClean="0"/>
              <a:pPr/>
              <a:t>9</a:t>
            </a:fld>
            <a:endParaRPr lang="en-US" sz="1800" dirty="0"/>
          </a:p>
        </p:txBody>
      </p:sp>
      <p:sp>
        <p:nvSpPr>
          <p:cNvPr id="11" name="Content Placeholder 2"/>
          <p:cNvSpPr txBox="1">
            <a:spLocks/>
          </p:cNvSpPr>
          <p:nvPr/>
        </p:nvSpPr>
        <p:spPr>
          <a:xfrm>
            <a:off x="492172" y="6075907"/>
            <a:ext cx="3927428" cy="605135"/>
          </a:xfrm>
          <a:prstGeom prst="rect">
            <a:avLst/>
          </a:prstGeom>
        </p:spPr>
        <p:txBody>
          <a:bodyPr vert="horz" lIns="91440" tIns="45720" rIns="91440" bIns="45720" rtlCol="0">
            <a:noAutofit/>
            <a:scene3d>
              <a:camera prst="orthographicFront"/>
              <a:lightRig rig="threePt" dir="t"/>
            </a:scene3d>
            <a:sp3d extrusionH="57150">
              <a:bevelT h="25400" prst="softRound"/>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sz="4000" b="1" dirty="0" smtClean="0">
                <a:ln w="1905">
                  <a:solidFill>
                    <a:srgbClr val="002060"/>
                  </a:solidFill>
                </a:ln>
                <a:solidFill>
                  <a:srgbClr val="7030A0"/>
                </a:solidFill>
                <a:effectLst>
                  <a:innerShdw blurRad="69850" dist="43180" dir="5400000">
                    <a:srgbClr val="000000">
                      <a:alpha val="65000"/>
                    </a:srgbClr>
                  </a:innerShdw>
                </a:effectLst>
                <a:latin typeface="Forte" pitchFamily="66" charset="0"/>
              </a:rPr>
              <a:t>= 0.009375%</a:t>
            </a:r>
          </a:p>
        </p:txBody>
      </p:sp>
      <p:pic>
        <p:nvPicPr>
          <p:cNvPr id="1026" name="Picture 2" descr="C:\Users\Rae\Desktop\in other words  png.png"/>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05400" y="3418966"/>
            <a:ext cx="3943801" cy="9675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892040" y="1505932"/>
            <a:ext cx="4267200" cy="4724400"/>
          </a:xfrm>
          <a:prstGeom prst="rect">
            <a:avLst/>
          </a:prstGeom>
        </p:spPr>
        <p:txBody>
          <a:bodyPr vert="horz" lIns="91440" tIns="45720" rIns="91440" bIns="45720" rtlCol="0">
            <a:normAutofit/>
            <a:scene3d>
              <a:camera prst="orthographicFront"/>
              <a:lightRig rig="threePt" dir="t"/>
            </a:scene3d>
            <a:sp3d extrusionH="57150">
              <a:bevelT h="25400" prst="softRound"/>
            </a:sp3d>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40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t>Math Corner:  </a:t>
            </a:r>
            <a:br>
              <a:rPr lang="en-US" sz="40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br>
            <a:r>
              <a:rPr lang="en-US" sz="40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t>300 / 32,000 = 0.009375%</a:t>
            </a:r>
          </a:p>
          <a:p>
            <a:r>
              <a:rPr lang="en-US" sz="32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t/>
            </a:r>
            <a:br>
              <a:rPr lang="en-US" sz="32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br>
            <a:r>
              <a:rPr lang="en-US" sz="32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t/>
            </a:r>
            <a:br>
              <a:rPr lang="en-US" sz="32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br>
            <a:r>
              <a:rPr lang="en-US" sz="3200" b="1"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t>    </a:t>
            </a:r>
            <a:r>
              <a:rPr lang="en-US" sz="4000" b="1" spc="300" dirty="0" smtClean="0">
                <a:ln w="1905">
                  <a:solidFill>
                    <a:srgbClr val="002060"/>
                  </a:solidFill>
                </a:ln>
                <a:solidFill>
                  <a:srgbClr val="7030A0"/>
                </a:solidFill>
                <a:effectLst>
                  <a:innerShdw blurRad="69850" dist="43180" dir="5400000">
                    <a:srgbClr val="000000">
                      <a:alpha val="65000"/>
                    </a:srgbClr>
                  </a:innerShdw>
                </a:effectLst>
                <a:latin typeface="Forte" pitchFamily="66" charset="0"/>
              </a:rPr>
              <a:t>99.990625% </a:t>
            </a:r>
            <a:br>
              <a:rPr lang="en-US" sz="4000" b="1" spc="300" dirty="0" smtClean="0">
                <a:ln w="1905">
                  <a:solidFill>
                    <a:srgbClr val="002060"/>
                  </a:solidFill>
                </a:ln>
                <a:solidFill>
                  <a:srgbClr val="7030A0"/>
                </a:solidFill>
                <a:effectLst>
                  <a:innerShdw blurRad="69850" dist="43180" dir="5400000">
                    <a:srgbClr val="000000">
                      <a:alpha val="65000"/>
                    </a:srgbClr>
                  </a:innerShdw>
                </a:effectLst>
                <a:latin typeface="Forte" pitchFamily="66" charset="0"/>
              </a:rPr>
            </a:br>
            <a:r>
              <a:rPr lang="en-US" sz="4000" b="1" spc="300"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rPr>
              <a:t>  turned away!  </a:t>
            </a:r>
            <a:endParaRPr lang="en-US" sz="3200" b="1" spc="300" dirty="0" smtClean="0">
              <a:ln w="1905">
                <a:solidFill>
                  <a:srgbClr val="002060"/>
                </a:solidFill>
              </a:ln>
              <a:solidFill>
                <a:schemeClr val="accent2">
                  <a:lumMod val="60000"/>
                  <a:lumOff val="40000"/>
                </a:schemeClr>
              </a:solidFill>
              <a:effectLst>
                <a:innerShdw blurRad="69850" dist="43180" dir="5400000">
                  <a:srgbClr val="000000">
                    <a:alpha val="65000"/>
                  </a:srgbClr>
                </a:innerShdw>
              </a:effectLst>
              <a:latin typeface="Forte" pitchFamily="66" charset="0"/>
            </a:endParaRPr>
          </a:p>
        </p:txBody>
      </p:sp>
    </p:spTree>
    <p:extLst>
      <p:ext uri="{BB962C8B-B14F-4D97-AF65-F5344CB8AC3E}">
        <p14:creationId xmlns:p14="http://schemas.microsoft.com/office/powerpoint/2010/main" val="294555874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750"/>
                                        <p:tgtEl>
                                          <p:spTgt spid="4">
                                            <p:txEl>
                                              <p:pRg st="0" end="0"/>
                                            </p:txEl>
                                          </p:spTgt>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175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2000"/>
                                        <p:tgtEl>
                                          <p:spTgt spid="1026"/>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990601"/>
            <a:ext cx="4800600" cy="3962399"/>
          </a:xfrm>
          <a:solidFill>
            <a:srgbClr val="C00000">
              <a:alpha val="34000"/>
            </a:srgbClr>
          </a:solidFill>
          <a:scene3d>
            <a:camera prst="orthographicFront"/>
            <a:lightRig rig="threePt" dir="t"/>
          </a:scene3d>
          <a:sp3d>
            <a:bevelT w="152400" h="50800" prst="softRound"/>
          </a:sp3d>
        </p:spPr>
        <p:txBody>
          <a:bodyPr>
            <a:normAutofit/>
          </a:bodyPr>
          <a:lstStyle/>
          <a:p>
            <a:pPr marL="0" indent="3175" algn="ctr">
              <a:buNone/>
            </a:pPr>
            <a:r>
              <a:rPr lang="en-US" sz="3200" b="1" dirty="0" smtClean="0">
                <a:solidFill>
                  <a:schemeClr val="bg1"/>
                </a:solidFill>
                <a:effectLst>
                  <a:glow rad="127000">
                    <a:schemeClr val="tx1"/>
                  </a:glow>
                </a:effectLst>
              </a:rPr>
              <a:t>Through the Rev 12 sign, Yahuah is indicating that the moon </a:t>
            </a:r>
            <a:r>
              <a:rPr lang="en-US" b="1" dirty="0" smtClean="0">
                <a:solidFill>
                  <a:schemeClr val="accent5">
                    <a:lumMod val="60000"/>
                    <a:lumOff val="40000"/>
                  </a:schemeClr>
                </a:solidFill>
                <a:effectLst>
                  <a:glow rad="127000">
                    <a:schemeClr val="tx1"/>
                  </a:glow>
                </a:effectLst>
              </a:rPr>
              <a:t>(whom so many have lifted up higher than any other heavenly body) </a:t>
            </a:r>
            <a:r>
              <a:rPr lang="en-US" sz="3200" b="1" dirty="0" smtClean="0">
                <a:solidFill>
                  <a:schemeClr val="bg1"/>
                </a:solidFill>
                <a:effectLst>
                  <a:glow rad="127000">
                    <a:schemeClr val="tx1"/>
                  </a:glow>
                </a:effectLst>
              </a:rPr>
              <a:t>will ultimately end up in the lowest position of all…under the feet of the virgin.  </a:t>
            </a:r>
          </a:p>
        </p:txBody>
      </p:sp>
      <p:sp>
        <p:nvSpPr>
          <p:cNvPr id="4" name="Slide Number Placeholder 3"/>
          <p:cNvSpPr>
            <a:spLocks noGrp="1"/>
          </p:cNvSpPr>
          <p:nvPr>
            <p:ph type="sldNum" sz="quarter" idx="12"/>
          </p:nvPr>
        </p:nvSpPr>
        <p:spPr>
          <a:xfrm>
            <a:off x="3991087" y="6490494"/>
            <a:ext cx="1161826" cy="365125"/>
          </a:xfrm>
        </p:spPr>
        <p:txBody>
          <a:bodyPr/>
          <a:lstStyle/>
          <a:p>
            <a:fld id="{2C483DBC-9F3F-4995-8876-E5EF69BB8F1F}" type="slidenum">
              <a:rPr lang="en-US" sz="1400" smtClean="0">
                <a:solidFill>
                  <a:schemeClr val="bg1"/>
                </a:solidFill>
              </a:rPr>
              <a:pPr/>
              <a:t>90</a:t>
            </a:fld>
            <a:endParaRPr lang="en-US" sz="1400" dirty="0">
              <a:solidFill>
                <a:schemeClr val="bg1"/>
              </a:solidFill>
            </a:endParaRPr>
          </a:p>
        </p:txBody>
      </p:sp>
      <p:sp>
        <p:nvSpPr>
          <p:cNvPr id="2" name="Title 1"/>
          <p:cNvSpPr>
            <a:spLocks noGrp="1"/>
          </p:cNvSpPr>
          <p:nvPr>
            <p:ph type="title"/>
          </p:nvPr>
        </p:nvSpPr>
        <p:spPr>
          <a:xfrm>
            <a:off x="457200" y="0"/>
            <a:ext cx="8229600" cy="762000"/>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Under Her Feet…?</a:t>
            </a:r>
            <a:endParaRPr lang="en-US" sz="5400" b="1" spc="150" dirty="0">
              <a:ln w="11430"/>
              <a:solidFill>
                <a:srgbClr val="F8F8F8"/>
              </a:solidFill>
              <a:effectLst>
                <a:outerShdw blurRad="25400" algn="tl" rotWithShape="0">
                  <a:srgbClr val="000000">
                    <a:alpha val="43000"/>
                  </a:srgbClr>
                </a:outerShdw>
              </a:effectLst>
            </a:endParaRPr>
          </a:p>
        </p:txBody>
      </p:sp>
      <p:sp>
        <p:nvSpPr>
          <p:cNvPr id="5" name="Content Placeholder 2"/>
          <p:cNvSpPr txBox="1">
            <a:spLocks/>
          </p:cNvSpPr>
          <p:nvPr/>
        </p:nvSpPr>
        <p:spPr>
          <a:xfrm>
            <a:off x="457200" y="5430837"/>
            <a:ext cx="8229600" cy="1424782"/>
          </a:xfrm>
          <a:prstGeom prst="rect">
            <a:avLst/>
          </a:prstGeom>
          <a:effectLst>
            <a:glow rad="127000">
              <a:schemeClr val="tx1">
                <a:alpha val="67000"/>
              </a:schemeClr>
            </a:glow>
          </a:effectLst>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3175" algn="ctr">
              <a:buFont typeface="Symbol" pitchFamily="18" charset="2"/>
              <a:buNone/>
            </a:pPr>
            <a:r>
              <a:rPr lang="en-US" sz="3200" b="1" dirty="0" smtClean="0">
                <a:ln>
                  <a:solidFill>
                    <a:srgbClr val="002060"/>
                  </a:solidFill>
                </a:ln>
                <a:solidFill>
                  <a:srgbClr val="FF99FF"/>
                </a:solidFill>
                <a:effectLst>
                  <a:glow rad="127000">
                    <a:schemeClr val="bg2">
                      <a:lumMod val="10000"/>
                    </a:schemeClr>
                  </a:glow>
                </a:effectLst>
              </a:rPr>
              <a:t>The virgin </a:t>
            </a:r>
            <a:r>
              <a:rPr lang="en-US" sz="3200" b="1" dirty="0" smtClean="0">
                <a:ln>
                  <a:solidFill>
                    <a:srgbClr val="002060"/>
                  </a:solidFill>
                </a:ln>
                <a:solidFill>
                  <a:schemeClr val="bg1"/>
                </a:solidFill>
                <a:effectLst>
                  <a:glow rad="127000">
                    <a:schemeClr val="bg2">
                      <a:lumMod val="10000"/>
                    </a:schemeClr>
                  </a:glow>
                </a:effectLst>
              </a:rPr>
              <a:t>symbolizes </a:t>
            </a:r>
            <a:r>
              <a:rPr lang="en-US" sz="3200" b="1" dirty="0" smtClean="0">
                <a:ln>
                  <a:solidFill>
                    <a:srgbClr val="002060"/>
                  </a:solidFill>
                </a:ln>
                <a:solidFill>
                  <a:srgbClr val="FF99FF"/>
                </a:solidFill>
                <a:effectLst>
                  <a:glow rad="127000">
                    <a:schemeClr val="bg2">
                      <a:lumMod val="10000"/>
                    </a:schemeClr>
                  </a:glow>
                </a:effectLst>
              </a:rPr>
              <a:t>the Bride!  </a:t>
            </a:r>
          </a:p>
          <a:p>
            <a:pPr marL="0" indent="3175" algn="ctr">
              <a:buFont typeface="Symbol" pitchFamily="18" charset="2"/>
              <a:buNone/>
            </a:pPr>
            <a:r>
              <a:rPr lang="en-US" sz="3200" b="1" dirty="0" smtClean="0">
                <a:ln>
                  <a:solidFill>
                    <a:srgbClr val="002060"/>
                  </a:solidFill>
                </a:ln>
                <a:solidFill>
                  <a:srgbClr val="FF99FF"/>
                </a:solidFill>
                <a:effectLst>
                  <a:glow rad="127000">
                    <a:schemeClr val="bg2">
                      <a:lumMod val="10000"/>
                    </a:schemeClr>
                  </a:glow>
                </a:effectLst>
              </a:rPr>
              <a:t>The Bride </a:t>
            </a:r>
            <a:r>
              <a:rPr lang="en-US" sz="3200" b="1" dirty="0" smtClean="0">
                <a:ln>
                  <a:solidFill>
                    <a:srgbClr val="002060"/>
                  </a:solidFill>
                </a:ln>
                <a:solidFill>
                  <a:srgbClr val="FFFF00"/>
                </a:solidFill>
                <a:effectLst>
                  <a:glow rad="203200">
                    <a:schemeClr val="tx2">
                      <a:lumMod val="75000"/>
                      <a:alpha val="75000"/>
                    </a:schemeClr>
                  </a:glow>
                </a:effectLst>
              </a:rPr>
              <a:t>does not lift up </a:t>
            </a:r>
            <a:r>
              <a:rPr lang="en-US" sz="3200" b="1" dirty="0" smtClean="0">
                <a:ln>
                  <a:solidFill>
                    <a:srgbClr val="002060"/>
                  </a:solidFill>
                </a:ln>
                <a:solidFill>
                  <a:schemeClr val="bg1"/>
                </a:solidFill>
                <a:effectLst>
                  <a:glow rad="127000">
                    <a:schemeClr val="bg2">
                      <a:lumMod val="10000"/>
                    </a:schemeClr>
                  </a:glow>
                </a:effectLst>
              </a:rPr>
              <a:t>the moon!</a:t>
            </a:r>
            <a:endParaRPr lang="en-US" sz="3200" b="1" dirty="0">
              <a:ln>
                <a:solidFill>
                  <a:srgbClr val="002060"/>
                </a:solidFill>
              </a:ln>
              <a:solidFill>
                <a:schemeClr val="bg1"/>
              </a:solidFill>
              <a:effectLst>
                <a:glow rad="127000">
                  <a:schemeClr val="bg2">
                    <a:lumMod val="10000"/>
                  </a:schemeClr>
                </a:glo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600200"/>
            <a:ext cx="4038601" cy="4572000"/>
          </a:xfrm>
        </p:spPr>
        <p:txBody>
          <a:bodyPr>
            <a:normAutofit fontScale="92500" lnSpcReduction="20000"/>
            <a:scene3d>
              <a:camera prst="orthographicFront"/>
              <a:lightRig rig="soft" dir="t">
                <a:rot lat="0" lon="0" rev="10800000"/>
              </a:lightRig>
            </a:scene3d>
            <a:sp3d>
              <a:bevelT w="27940" h="12700"/>
              <a:contourClr>
                <a:srgbClr val="DDDDDD"/>
              </a:contourClr>
            </a:sp3d>
          </a:bodyPr>
          <a:lstStyle/>
          <a:p>
            <a:pPr marL="0" indent="0" algn="ctr">
              <a:buNone/>
            </a:pPr>
            <a: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t>Now that we know the</a:t>
            </a:r>
            <a:b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br>
            <a: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t> stars and sun play a part in </a:t>
            </a:r>
            <a:b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br>
            <a: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t>Yahuah’s Covenant Calendar, </a:t>
            </a:r>
            <a:b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br>
            <a: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t>where do we </a:t>
            </a:r>
            <a:b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br>
            <a:r>
              <a:rPr lang="en-US" sz="4000" b="1" spc="150" dirty="0" smtClean="0">
                <a:ln w="11430"/>
                <a:solidFill>
                  <a:schemeClr val="accent5">
                    <a:lumMod val="20000"/>
                    <a:lumOff val="80000"/>
                  </a:schemeClr>
                </a:solidFill>
                <a:effectLst>
                  <a:glow rad="355600">
                    <a:srgbClr val="660033">
                      <a:alpha val="42000"/>
                    </a:srgbClr>
                  </a:glow>
                  <a:outerShdw blurRad="25400" algn="tl" rotWithShape="0">
                    <a:srgbClr val="000000">
                      <a:alpha val="43000"/>
                    </a:srgbClr>
                  </a:outerShdw>
                </a:effectLst>
              </a:rPr>
              <a:t>go from here?</a:t>
            </a:r>
          </a:p>
          <a:p>
            <a:endParaRPr lang="en-US" b="1" spc="150" dirty="0">
              <a:ln w="11430"/>
              <a:solidFill>
                <a:srgbClr val="F8F8F8"/>
              </a:solidFill>
              <a:effectLst>
                <a:outerShdw blurRad="25400" algn="tl" rotWithShape="0">
                  <a:srgbClr val="000000">
                    <a:alpha val="43000"/>
                  </a:srgbClr>
                </a:outerShdw>
              </a:effectLst>
            </a:endParaRPr>
          </a:p>
        </p:txBody>
      </p:sp>
      <p:sp>
        <p:nvSpPr>
          <p:cNvPr id="4" name="Slide Number Placeholder 3"/>
          <p:cNvSpPr>
            <a:spLocks noGrp="1"/>
          </p:cNvSpPr>
          <p:nvPr>
            <p:ph type="sldNum" sz="quarter" idx="12"/>
          </p:nvPr>
        </p:nvSpPr>
        <p:spPr/>
        <p:txBody>
          <a:bodyPr/>
          <a:lstStyle/>
          <a:p>
            <a:fld id="{2C483DBC-9F3F-4995-8876-E5EF69BB8F1F}" type="slidenum">
              <a:rPr lang="en-US" sz="1800" smtClean="0">
                <a:solidFill>
                  <a:schemeClr val="bg1"/>
                </a:solidFill>
              </a:rPr>
              <a:pPr/>
              <a:t>91</a:t>
            </a:fld>
            <a:endParaRPr lang="en-US" sz="1800" dirty="0">
              <a:solidFill>
                <a:schemeClr val="bg1"/>
              </a:solidFill>
            </a:endParaRPr>
          </a:p>
        </p:txBody>
      </p:sp>
      <p:sp>
        <p:nvSpPr>
          <p:cNvPr id="2" name="Title 1"/>
          <p:cNvSpPr>
            <a:spLocks noGrp="1"/>
          </p:cNvSpPr>
          <p:nvPr>
            <p:ph type="title"/>
          </p:nvPr>
        </p:nvSpPr>
        <p:spPr>
          <a:xfrm>
            <a:off x="152400" y="228600"/>
            <a:ext cx="8839200" cy="1033272"/>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Stars and Sun…Now What?</a:t>
            </a: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0" y="6416675"/>
            <a:ext cx="1161826" cy="365125"/>
          </a:xfrm>
        </p:spPr>
        <p:txBody>
          <a:bodyPr/>
          <a:lstStyle/>
          <a:p>
            <a:fld id="{2C483DBC-9F3F-4995-8876-E5EF69BB8F1F}" type="slidenum">
              <a:rPr lang="en-US" sz="1800" smtClean="0"/>
              <a:pPr/>
              <a:t>92</a:t>
            </a:fld>
            <a:endParaRPr lang="en-US" sz="1800" dirty="0"/>
          </a:p>
        </p:txBody>
      </p:sp>
      <p:sp>
        <p:nvSpPr>
          <p:cNvPr id="3" name="Content Placeholder 2"/>
          <p:cNvSpPr>
            <a:spLocks noGrp="1"/>
          </p:cNvSpPr>
          <p:nvPr>
            <p:ph idx="4294967295"/>
          </p:nvPr>
        </p:nvSpPr>
        <p:spPr>
          <a:xfrm>
            <a:off x="3657600" y="1600200"/>
            <a:ext cx="5334000" cy="4953000"/>
          </a:xfrm>
        </p:spPr>
        <p:txBody>
          <a:bodyPr>
            <a:noAutofit/>
          </a:bodyPr>
          <a:lstStyle/>
          <a:p>
            <a:pPr lvl="0" fontAlgn="t">
              <a:spcBef>
                <a:spcPts val="0"/>
              </a:spcBef>
            </a:pPr>
            <a:r>
              <a:rPr lang="en-US" sz="2100" b="1" dirty="0" smtClean="0">
                <a:solidFill>
                  <a:srgbClr val="00B050"/>
                </a:solidFill>
              </a:rPr>
              <a:t>The Equinox occurs when the center </a:t>
            </a:r>
            <a:br>
              <a:rPr lang="en-US" sz="2100" b="1" dirty="0" smtClean="0">
                <a:solidFill>
                  <a:srgbClr val="00B050"/>
                </a:solidFill>
              </a:rPr>
            </a:br>
            <a:r>
              <a:rPr lang="en-US" sz="2100" b="1" dirty="0" smtClean="0">
                <a:solidFill>
                  <a:srgbClr val="00B050"/>
                </a:solidFill>
              </a:rPr>
              <a:t>of the sun crosses over the earth’s equator…from one hemisphere to another indicating the change in seasons. </a:t>
            </a:r>
          </a:p>
          <a:p>
            <a:pPr lvl="0" fontAlgn="t">
              <a:spcBef>
                <a:spcPts val="0"/>
              </a:spcBef>
            </a:pPr>
            <a:r>
              <a:rPr lang="en-US" sz="2100" b="1" dirty="0" smtClean="0"/>
              <a:t>Only on the Equinox day the sun rises </a:t>
            </a:r>
            <a:br>
              <a:rPr lang="en-US" sz="2100" b="1" dirty="0" smtClean="0"/>
            </a:br>
            <a:r>
              <a:rPr lang="en-US" sz="2100" b="1" dirty="0" smtClean="0"/>
              <a:t>due east and sets due west.</a:t>
            </a:r>
          </a:p>
          <a:p>
            <a:pPr lvl="0" fontAlgn="t">
              <a:spcBef>
                <a:spcPts val="0"/>
              </a:spcBef>
            </a:pPr>
            <a:r>
              <a:rPr lang="en-US" sz="2100" b="1" dirty="0" smtClean="0">
                <a:solidFill>
                  <a:srgbClr val="006600"/>
                </a:solidFill>
              </a:rPr>
              <a:t>There are 2 equinoxes in a year: </a:t>
            </a:r>
            <a:br>
              <a:rPr lang="en-US" sz="2100" b="1" dirty="0" smtClean="0">
                <a:solidFill>
                  <a:srgbClr val="006600"/>
                </a:solidFill>
              </a:rPr>
            </a:br>
            <a:r>
              <a:rPr lang="en-US" sz="2100" b="1" dirty="0" smtClean="0">
                <a:solidFill>
                  <a:srgbClr val="006600"/>
                </a:solidFill>
              </a:rPr>
              <a:t>Spring </a:t>
            </a:r>
            <a:r>
              <a:rPr lang="en-US" sz="1800" b="1" dirty="0" smtClean="0">
                <a:solidFill>
                  <a:srgbClr val="006600"/>
                </a:solidFill>
              </a:rPr>
              <a:t>(Vernal) </a:t>
            </a:r>
            <a:r>
              <a:rPr lang="en-US" sz="2100" b="1" dirty="0" smtClean="0">
                <a:solidFill>
                  <a:srgbClr val="006600"/>
                </a:solidFill>
              </a:rPr>
              <a:t>and Fall </a:t>
            </a:r>
            <a:r>
              <a:rPr lang="en-US" sz="1800" b="1" dirty="0" smtClean="0">
                <a:solidFill>
                  <a:srgbClr val="006600"/>
                </a:solidFill>
              </a:rPr>
              <a:t>(Autumnal).</a:t>
            </a:r>
            <a:endParaRPr lang="en-US" sz="2100" b="1" dirty="0" smtClean="0">
              <a:solidFill>
                <a:srgbClr val="006600"/>
              </a:solidFill>
            </a:endParaRPr>
          </a:p>
          <a:p>
            <a:pPr marL="0" lvl="0" indent="0" fontAlgn="t">
              <a:spcBef>
                <a:spcPts val="0"/>
              </a:spcBef>
              <a:buNone/>
            </a:pPr>
            <a:r>
              <a:rPr lang="en-US" sz="2100" b="1" dirty="0" smtClean="0"/>
              <a:t>In the Northern Hemisphere:  </a:t>
            </a:r>
          </a:p>
          <a:p>
            <a:pPr marL="457200" lvl="0" indent="-457200" fontAlgn="t">
              <a:spcBef>
                <a:spcPts val="0"/>
              </a:spcBef>
              <a:buFont typeface="+mj-lt"/>
              <a:buAutoNum type="arabicPeriod"/>
            </a:pPr>
            <a:r>
              <a:rPr lang="en-US" sz="2100" dirty="0" smtClean="0"/>
              <a:t>The Spring Equinox occurs on </a:t>
            </a:r>
            <a:br>
              <a:rPr lang="en-US" sz="2100" dirty="0" smtClean="0"/>
            </a:br>
            <a:r>
              <a:rPr lang="en-US" sz="2100" dirty="0" smtClean="0"/>
              <a:t>March 19, 20 or 21.  </a:t>
            </a:r>
            <a:br>
              <a:rPr lang="en-US" sz="2100" dirty="0" smtClean="0"/>
            </a:br>
            <a:r>
              <a:rPr lang="en-US" sz="2100" dirty="0" smtClean="0"/>
              <a:t>The most common dates are Mar 20, </a:t>
            </a:r>
            <a:br>
              <a:rPr lang="en-US" sz="2100" dirty="0" smtClean="0"/>
            </a:br>
            <a:r>
              <a:rPr lang="en-US" sz="2100" dirty="0" smtClean="0"/>
              <a:t>then Mar 21, rarely Mar 19.</a:t>
            </a:r>
          </a:p>
          <a:p>
            <a:pPr marL="457200" lvl="0" indent="-457200" fontAlgn="t">
              <a:spcBef>
                <a:spcPts val="0"/>
              </a:spcBef>
              <a:buFont typeface="+mj-lt"/>
              <a:buAutoNum type="arabicPeriod"/>
            </a:pPr>
            <a:r>
              <a:rPr lang="en-US" sz="2100" dirty="0" smtClean="0"/>
              <a:t>Fall Equinox occurs on/or around </a:t>
            </a:r>
            <a:br>
              <a:rPr lang="en-US" sz="2100" dirty="0" smtClean="0"/>
            </a:br>
            <a:r>
              <a:rPr lang="en-US" sz="2100" dirty="0" smtClean="0"/>
              <a:t>Sept 23.</a:t>
            </a:r>
          </a:p>
        </p:txBody>
      </p:sp>
      <p:sp>
        <p:nvSpPr>
          <p:cNvPr id="2" name="Title 1"/>
          <p:cNvSpPr>
            <a:spLocks noGrp="1"/>
          </p:cNvSpPr>
          <p:nvPr>
            <p:ph type="title" idx="4294967295"/>
          </p:nvPr>
        </p:nvSpPr>
        <p:spPr>
          <a:xfrm>
            <a:off x="457200" y="148698"/>
            <a:ext cx="8229600" cy="8382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What is the Equinox (Tequfah)?</a:t>
            </a:r>
            <a:endParaRPr lang="en-US" b="1" spc="150" dirty="0">
              <a:ln w="11430"/>
              <a:solidFill>
                <a:srgbClr val="F8F8F8"/>
              </a:solidFill>
              <a:effectLst>
                <a:outerShdw blurRad="25400" algn="tl" rotWithShape="0">
                  <a:srgbClr val="000000">
                    <a:alpha val="43000"/>
                  </a:srgbClr>
                </a:outerShdw>
              </a:effectLst>
            </a:endParaRPr>
          </a:p>
        </p:txBody>
      </p:sp>
      <p:pic>
        <p:nvPicPr>
          <p:cNvPr id="5" name="Picture 2" descr="D:\A. Astleford Jan 5 2016\4a. Charlene Calendar PPTs\13.  Equinox Equation\equinox images\300px-SundialScaleLabelled.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077" y="4343400"/>
            <a:ext cx="3486443" cy="2266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417899"/>
            <a:ext cx="3200400" cy="2315901"/>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48600" y="6400800"/>
            <a:ext cx="1161826" cy="365125"/>
          </a:xfrm>
        </p:spPr>
        <p:txBody>
          <a:bodyPr/>
          <a:lstStyle/>
          <a:p>
            <a:pPr algn="r"/>
            <a:fld id="{2C483DBC-9F3F-4995-8876-E5EF69BB8F1F}" type="slidenum">
              <a:rPr lang="en-US" sz="1800" smtClean="0">
                <a:solidFill>
                  <a:schemeClr val="bg1"/>
                </a:solidFill>
              </a:rPr>
              <a:pPr algn="r"/>
              <a:t>93</a:t>
            </a:fld>
            <a:endParaRPr lang="en-US" sz="1800" dirty="0">
              <a:solidFill>
                <a:schemeClr val="bg1"/>
              </a:solidFill>
            </a:endParaRPr>
          </a:p>
        </p:txBody>
      </p:sp>
      <p:sp>
        <p:nvSpPr>
          <p:cNvPr id="11" name="Rectangle 10"/>
          <p:cNvSpPr/>
          <p:nvPr/>
        </p:nvSpPr>
        <p:spPr>
          <a:xfrm>
            <a:off x="533400" y="1676400"/>
            <a:ext cx="3432350" cy="1077218"/>
          </a:xfrm>
          <a:prstGeom prst="rect">
            <a:avLst/>
          </a:prstGeom>
          <a:noFill/>
        </p:spPr>
        <p:txBody>
          <a:bodyPr wrap="none" lIns="91440" tIns="45720" rIns="91440" bIns="45720">
            <a:spAutoFit/>
          </a:bodyPr>
          <a:lstStyle/>
          <a:p>
            <a:r>
              <a:rPr lang="en-US" sz="3600" b="1" dirty="0">
                <a:ln w="1905"/>
                <a:solidFill>
                  <a:schemeClr val="bg1"/>
                </a:solidFill>
                <a:effectLst>
                  <a:glow rad="304800">
                    <a:srgbClr val="002060">
                      <a:alpha val="69000"/>
                    </a:srgbClr>
                  </a:glow>
                  <a:innerShdw blurRad="69850" dist="43180" dir="5400000">
                    <a:srgbClr val="000000">
                      <a:alpha val="65000"/>
                    </a:srgbClr>
                  </a:innerShdw>
                </a:effectLst>
              </a:rPr>
              <a:t>1. Mazzaroth</a:t>
            </a:r>
            <a:r>
              <a:rPr lang="en-US" sz="2800" b="1" dirty="0">
                <a:ln w="1905"/>
                <a:solidFill>
                  <a:schemeClr val="bg1"/>
                </a:solidFill>
                <a:effectLst>
                  <a:glow rad="304800">
                    <a:srgbClr val="002060">
                      <a:alpha val="69000"/>
                    </a:srgbClr>
                  </a:glow>
                  <a:innerShdw blurRad="69850" dist="43180" dir="5400000">
                    <a:srgbClr val="000000">
                      <a:alpha val="65000"/>
                    </a:srgbClr>
                  </a:innerShdw>
                </a:effectLst>
              </a:rPr>
              <a:t/>
            </a:r>
            <a:br>
              <a:rPr lang="en-US" sz="2800" b="1" dirty="0">
                <a:ln w="1905"/>
                <a:solidFill>
                  <a:schemeClr val="bg1"/>
                </a:solidFill>
                <a:effectLst>
                  <a:glow rad="304800">
                    <a:srgbClr val="002060">
                      <a:alpha val="69000"/>
                    </a:srgbClr>
                  </a:glow>
                  <a:innerShdw blurRad="69850" dist="43180" dir="5400000">
                    <a:srgbClr val="000000">
                      <a:alpha val="65000"/>
                    </a:srgbClr>
                  </a:innerShdw>
                </a:effectLst>
              </a:rPr>
            </a:br>
            <a:r>
              <a:rPr lang="en-US" sz="2800" b="1" dirty="0">
                <a:ln w="1905"/>
                <a:solidFill>
                  <a:schemeClr val="bg1"/>
                </a:solidFill>
                <a:effectLst>
                  <a:glow rad="304800">
                    <a:srgbClr val="002060">
                      <a:alpha val="69000"/>
                    </a:srgbClr>
                  </a:glow>
                  <a:innerShdw blurRad="69850" dist="43180" dir="5400000">
                    <a:srgbClr val="000000">
                      <a:alpha val="65000"/>
                    </a:srgbClr>
                  </a:innerShdw>
                </a:effectLst>
              </a:rPr>
              <a:t>(constellations/stars)</a:t>
            </a:r>
          </a:p>
        </p:txBody>
      </p:sp>
      <p:sp>
        <p:nvSpPr>
          <p:cNvPr id="12" name="Rectangle 11"/>
          <p:cNvSpPr/>
          <p:nvPr/>
        </p:nvSpPr>
        <p:spPr>
          <a:xfrm>
            <a:off x="5288315" y="1600200"/>
            <a:ext cx="3066866" cy="1446550"/>
          </a:xfrm>
          <a:prstGeom prst="rect">
            <a:avLst/>
          </a:prstGeom>
          <a:noFill/>
        </p:spPr>
        <p:txBody>
          <a:bodyPr wrap="none" lIns="91440" tIns="45720" rIns="91440" bIns="45720">
            <a:spAutoFit/>
          </a:bodyPr>
          <a:lstStyle/>
          <a:p>
            <a:pPr algn="ctr"/>
            <a:r>
              <a:rPr lang="en-US" sz="4000" b="1" dirty="0">
                <a:ln w="1905"/>
                <a:solidFill>
                  <a:schemeClr val="accent5">
                    <a:lumMod val="60000"/>
                    <a:lumOff val="40000"/>
                  </a:schemeClr>
                </a:solidFill>
                <a:effectLst>
                  <a:innerShdw blurRad="69850" dist="43180" dir="5400000">
                    <a:srgbClr val="000000">
                      <a:alpha val="65000"/>
                    </a:srgbClr>
                  </a:innerShdw>
                </a:effectLst>
              </a:rPr>
              <a:t>2</a:t>
            </a:r>
            <a:r>
              <a:rPr lang="en-US" sz="4000" b="1" dirty="0" smtClean="0">
                <a:ln w="1905"/>
                <a:solidFill>
                  <a:schemeClr val="accent5">
                    <a:lumMod val="60000"/>
                    <a:lumOff val="40000"/>
                  </a:schemeClr>
                </a:solidFill>
                <a:effectLst>
                  <a:innerShdw blurRad="69850" dist="43180" dir="5400000">
                    <a:srgbClr val="000000">
                      <a:alpha val="65000"/>
                    </a:srgbClr>
                  </a:innerShdw>
                </a:effectLst>
              </a:rPr>
              <a:t>. Sun</a:t>
            </a:r>
            <a:br>
              <a:rPr lang="en-US" sz="4000" b="1" dirty="0" smtClean="0">
                <a:ln w="1905"/>
                <a:solidFill>
                  <a:schemeClr val="accent5">
                    <a:lumMod val="60000"/>
                    <a:lumOff val="40000"/>
                  </a:schemeClr>
                </a:solidFill>
                <a:effectLst>
                  <a:innerShdw blurRad="69850" dist="43180" dir="5400000">
                    <a:srgbClr val="000000">
                      <a:alpha val="65000"/>
                    </a:srgbClr>
                  </a:innerShdw>
                </a:effectLst>
              </a:rPr>
            </a:br>
            <a:r>
              <a:rPr lang="en-US" sz="2400" b="1" dirty="0" smtClean="0">
                <a:ln w="1905"/>
                <a:solidFill>
                  <a:schemeClr val="accent5">
                    <a:lumMod val="60000"/>
                    <a:lumOff val="40000"/>
                  </a:schemeClr>
                </a:solidFill>
                <a:effectLst>
                  <a:innerShdw blurRad="69850" dist="43180" dir="5400000">
                    <a:srgbClr val="000000">
                      <a:alpha val="65000"/>
                    </a:srgbClr>
                  </a:innerShdw>
                </a:effectLst>
              </a:rPr>
              <a:t>(This orb declares</a:t>
            </a:r>
            <a:br>
              <a:rPr lang="en-US" sz="2400" b="1" dirty="0" smtClean="0">
                <a:ln w="1905"/>
                <a:solidFill>
                  <a:schemeClr val="accent5">
                    <a:lumMod val="60000"/>
                    <a:lumOff val="40000"/>
                  </a:schemeClr>
                </a:solidFill>
                <a:effectLst>
                  <a:innerShdw blurRad="69850" dist="43180" dir="5400000">
                    <a:srgbClr val="000000">
                      <a:alpha val="65000"/>
                    </a:srgbClr>
                  </a:innerShdw>
                </a:effectLst>
              </a:rPr>
            </a:br>
            <a:r>
              <a:rPr lang="en-US" sz="2400" b="1" dirty="0" smtClean="0">
                <a:ln w="1905"/>
                <a:solidFill>
                  <a:schemeClr val="accent5">
                    <a:lumMod val="60000"/>
                    <a:lumOff val="40000"/>
                  </a:schemeClr>
                </a:solidFill>
                <a:effectLst>
                  <a:innerShdw blurRad="69850" dist="43180" dir="5400000">
                    <a:srgbClr val="000000">
                      <a:alpha val="65000"/>
                    </a:srgbClr>
                  </a:innerShdw>
                </a:effectLst>
              </a:rPr>
              <a:t>accurate positioning.)</a:t>
            </a:r>
            <a:endParaRPr lang="en-US" sz="2000" b="1" cap="none" spc="0" dirty="0">
              <a:ln w="1905"/>
              <a:solidFill>
                <a:schemeClr val="accent5">
                  <a:lumMod val="60000"/>
                  <a:lumOff val="40000"/>
                </a:schemeClr>
              </a:solidFill>
              <a:effectLst>
                <a:innerShdw blurRad="69850" dist="43180" dir="5400000">
                  <a:srgbClr val="000000">
                    <a:alpha val="65000"/>
                  </a:srgbClr>
                </a:innerShdw>
              </a:effectLst>
            </a:endParaRPr>
          </a:p>
        </p:txBody>
      </p:sp>
      <p:sp>
        <p:nvSpPr>
          <p:cNvPr id="13" name="Rectangle 12"/>
          <p:cNvSpPr/>
          <p:nvPr/>
        </p:nvSpPr>
        <p:spPr>
          <a:xfrm>
            <a:off x="5486400" y="3046750"/>
            <a:ext cx="2770309" cy="1815882"/>
          </a:xfrm>
          <a:prstGeom prst="rect">
            <a:avLst/>
          </a:prstGeom>
          <a:noFill/>
        </p:spPr>
        <p:txBody>
          <a:bodyPr wrap="none" lIns="91440" tIns="45720" rIns="91440" bIns="45720">
            <a:spAutoFit/>
          </a:bodyPr>
          <a:lstStyle/>
          <a:p>
            <a:pPr algn="ctr"/>
            <a:r>
              <a:rPr lang="en-US" sz="4000" b="1" dirty="0" smtClean="0">
                <a:ln w="1905"/>
                <a:solidFill>
                  <a:schemeClr val="accent1">
                    <a:lumMod val="40000"/>
                    <a:lumOff val="60000"/>
                  </a:schemeClr>
                </a:solidFill>
                <a:effectLst>
                  <a:innerShdw blurRad="69850" dist="43180" dir="5400000">
                    <a:srgbClr val="000000">
                      <a:alpha val="65000"/>
                    </a:srgbClr>
                  </a:innerShdw>
                </a:effectLst>
              </a:rPr>
              <a:t>3. Light</a:t>
            </a:r>
            <a:br>
              <a:rPr lang="en-US" sz="4000" b="1" dirty="0" smtClean="0">
                <a:ln w="1905"/>
                <a:solidFill>
                  <a:schemeClr val="accent1">
                    <a:lumMod val="40000"/>
                    <a:lumOff val="60000"/>
                  </a:schemeClr>
                </a:solidFill>
                <a:effectLst>
                  <a:innerShdw blurRad="69850" dist="43180" dir="5400000">
                    <a:srgbClr val="000000">
                      <a:alpha val="65000"/>
                    </a:srgbClr>
                  </a:innerShdw>
                </a:effectLst>
              </a:rPr>
            </a:br>
            <a:r>
              <a:rPr lang="en-US" sz="2400" b="1" dirty="0" smtClean="0">
                <a:ln w="1905"/>
                <a:solidFill>
                  <a:schemeClr val="accent1">
                    <a:lumMod val="40000"/>
                    <a:lumOff val="60000"/>
                  </a:schemeClr>
                </a:solidFill>
                <a:effectLst>
                  <a:innerShdw blurRad="69850" dist="43180" dir="5400000">
                    <a:srgbClr val="000000">
                      <a:alpha val="65000"/>
                    </a:srgbClr>
                  </a:innerShdw>
                </a:effectLst>
              </a:rPr>
              <a:t>(Must be seen from</a:t>
            </a:r>
            <a:br>
              <a:rPr lang="en-US" sz="2400" b="1" dirty="0" smtClean="0">
                <a:ln w="1905"/>
                <a:solidFill>
                  <a:schemeClr val="accent1">
                    <a:lumMod val="40000"/>
                    <a:lumOff val="60000"/>
                  </a:schemeClr>
                </a:solidFill>
                <a:effectLst>
                  <a:innerShdw blurRad="69850" dist="43180" dir="5400000">
                    <a:srgbClr val="000000">
                      <a:alpha val="65000"/>
                    </a:srgbClr>
                  </a:innerShdw>
                </a:effectLst>
              </a:rPr>
            </a:br>
            <a:r>
              <a:rPr lang="en-US" sz="2400" b="1" dirty="0" smtClean="0">
                <a:ln w="1905"/>
                <a:solidFill>
                  <a:schemeClr val="accent1">
                    <a:lumMod val="40000"/>
                    <a:lumOff val="60000"/>
                  </a:schemeClr>
                </a:solidFill>
                <a:effectLst>
                  <a:innerShdw blurRad="69850" dist="43180" dir="5400000">
                    <a:srgbClr val="000000">
                      <a:alpha val="65000"/>
                    </a:srgbClr>
                  </a:innerShdw>
                </a:effectLst>
              </a:rPr>
              <a:t>the sun or there is </a:t>
            </a:r>
            <a:br>
              <a:rPr lang="en-US" sz="2400" b="1" dirty="0" smtClean="0">
                <a:ln w="1905"/>
                <a:solidFill>
                  <a:schemeClr val="accent1">
                    <a:lumMod val="40000"/>
                    <a:lumOff val="60000"/>
                  </a:schemeClr>
                </a:solidFill>
                <a:effectLst>
                  <a:innerShdw blurRad="69850" dist="43180" dir="5400000">
                    <a:srgbClr val="000000">
                      <a:alpha val="65000"/>
                    </a:srgbClr>
                  </a:innerShdw>
                </a:effectLst>
              </a:rPr>
            </a:br>
            <a:r>
              <a:rPr lang="en-US" sz="2400" b="1" dirty="0" smtClean="0">
                <a:ln w="1905"/>
                <a:solidFill>
                  <a:schemeClr val="accent1">
                    <a:lumMod val="40000"/>
                    <a:lumOff val="60000"/>
                  </a:schemeClr>
                </a:solidFill>
                <a:effectLst>
                  <a:innerShdw blurRad="69850" dist="43180" dir="5400000">
                    <a:srgbClr val="000000">
                      <a:alpha val="65000"/>
                    </a:srgbClr>
                  </a:innerShdw>
                </a:effectLst>
              </a:rPr>
              <a:t>no shadow.)</a:t>
            </a:r>
            <a:endParaRPr lang="en-US" sz="2000" b="1" cap="none" spc="0" dirty="0">
              <a:ln w="1905"/>
              <a:solidFill>
                <a:schemeClr val="accent1">
                  <a:lumMod val="40000"/>
                  <a:lumOff val="60000"/>
                </a:schemeClr>
              </a:solidFill>
              <a:effectLst>
                <a:innerShdw blurRad="69850" dist="43180" dir="5400000">
                  <a:srgbClr val="000000">
                    <a:alpha val="65000"/>
                  </a:srgbClr>
                </a:innerShdw>
              </a:effectLst>
            </a:endParaRPr>
          </a:p>
        </p:txBody>
      </p:sp>
      <p:sp>
        <p:nvSpPr>
          <p:cNvPr id="14" name="Rectangle 13"/>
          <p:cNvSpPr/>
          <p:nvPr/>
        </p:nvSpPr>
        <p:spPr>
          <a:xfrm>
            <a:off x="4983745" y="4862632"/>
            <a:ext cx="3676006" cy="1815882"/>
          </a:xfrm>
          <a:prstGeom prst="rect">
            <a:avLst/>
          </a:prstGeom>
          <a:noFill/>
        </p:spPr>
        <p:txBody>
          <a:bodyPr wrap="none" lIns="91440" tIns="45720" rIns="91440" bIns="45720">
            <a:spAutoFit/>
          </a:bodyPr>
          <a:lstStyle/>
          <a:p>
            <a:pPr algn="ctr"/>
            <a:r>
              <a:rPr lang="en-US" sz="4000" b="1" dirty="0" smtClean="0">
                <a:ln w="1905"/>
                <a:solidFill>
                  <a:schemeClr val="accent3">
                    <a:lumMod val="60000"/>
                    <a:lumOff val="40000"/>
                  </a:schemeClr>
                </a:solidFill>
                <a:effectLst>
                  <a:innerShdw blurRad="69850" dist="43180" dir="5400000">
                    <a:srgbClr val="000000">
                      <a:alpha val="65000"/>
                    </a:srgbClr>
                  </a:innerShdw>
                </a:effectLst>
              </a:rPr>
              <a:t>4. Earth</a:t>
            </a:r>
            <a:br>
              <a:rPr lang="en-US" sz="4000" b="1" dirty="0" smtClean="0">
                <a:ln w="1905"/>
                <a:solidFill>
                  <a:schemeClr val="accent3">
                    <a:lumMod val="60000"/>
                    <a:lumOff val="40000"/>
                  </a:schemeClr>
                </a:solidFill>
                <a:effectLst>
                  <a:innerShdw blurRad="69850" dist="43180" dir="5400000">
                    <a:srgbClr val="000000">
                      <a:alpha val="65000"/>
                    </a:srgbClr>
                  </a:innerShdw>
                </a:effectLst>
              </a:rPr>
            </a:br>
            <a:r>
              <a:rPr lang="en-US" sz="2400" b="1" dirty="0" smtClean="0">
                <a:ln w="1905"/>
                <a:solidFill>
                  <a:schemeClr val="accent3">
                    <a:lumMod val="60000"/>
                    <a:lumOff val="40000"/>
                  </a:schemeClr>
                </a:solidFill>
                <a:effectLst>
                  <a:innerShdw blurRad="69850" dist="43180" dir="5400000">
                    <a:srgbClr val="000000">
                      <a:alpha val="65000"/>
                    </a:srgbClr>
                  </a:innerShdw>
                </a:effectLst>
              </a:rPr>
              <a:t>(The vantage point</a:t>
            </a:r>
            <a:br>
              <a:rPr lang="en-US" sz="2400" b="1" dirty="0" smtClean="0">
                <a:ln w="1905"/>
                <a:solidFill>
                  <a:schemeClr val="accent3">
                    <a:lumMod val="60000"/>
                    <a:lumOff val="40000"/>
                  </a:schemeClr>
                </a:solidFill>
                <a:effectLst>
                  <a:innerShdw blurRad="69850" dist="43180" dir="5400000">
                    <a:srgbClr val="000000">
                      <a:alpha val="65000"/>
                    </a:srgbClr>
                  </a:innerShdw>
                </a:effectLst>
              </a:rPr>
            </a:br>
            <a:r>
              <a:rPr lang="en-US" sz="2400" b="1" dirty="0" smtClean="0">
                <a:ln w="1905"/>
                <a:solidFill>
                  <a:schemeClr val="accent3">
                    <a:lumMod val="60000"/>
                    <a:lumOff val="40000"/>
                  </a:schemeClr>
                </a:solidFill>
                <a:effectLst>
                  <a:innerShdw blurRad="69850" dist="43180" dir="5400000">
                    <a:srgbClr val="000000">
                      <a:alpha val="65000"/>
                    </a:srgbClr>
                  </a:innerShdw>
                </a:effectLst>
              </a:rPr>
              <a:t>to receive light &amp; shadows</a:t>
            </a:r>
            <a:br>
              <a:rPr lang="en-US" sz="2400" b="1" dirty="0" smtClean="0">
                <a:ln w="1905"/>
                <a:solidFill>
                  <a:schemeClr val="accent3">
                    <a:lumMod val="60000"/>
                    <a:lumOff val="40000"/>
                  </a:schemeClr>
                </a:solidFill>
                <a:effectLst>
                  <a:innerShdw blurRad="69850" dist="43180" dir="5400000">
                    <a:srgbClr val="000000">
                      <a:alpha val="65000"/>
                    </a:srgbClr>
                  </a:innerShdw>
                </a:effectLst>
              </a:rPr>
            </a:br>
            <a:r>
              <a:rPr lang="en-US" sz="2400" b="1" dirty="0" smtClean="0">
                <a:ln w="1905"/>
                <a:solidFill>
                  <a:schemeClr val="accent3">
                    <a:lumMod val="60000"/>
                    <a:lumOff val="40000"/>
                  </a:schemeClr>
                </a:solidFill>
                <a:effectLst>
                  <a:innerShdw blurRad="69850" dist="43180" dir="5400000">
                    <a:srgbClr val="000000">
                      <a:alpha val="65000"/>
                    </a:srgbClr>
                  </a:innerShdw>
                </a:effectLst>
              </a:rPr>
              <a:t>for measuring purposes.)</a:t>
            </a:r>
            <a:endParaRPr lang="en-US" sz="20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3" name="Flowchart: Punched Tape 2"/>
          <p:cNvSpPr/>
          <p:nvPr/>
        </p:nvSpPr>
        <p:spPr>
          <a:xfrm rot="5400000">
            <a:off x="1028698" y="3162301"/>
            <a:ext cx="6858003" cy="533400"/>
          </a:xfrm>
          <a:prstGeom prst="flowChartPunchedTape">
            <a:avLst/>
          </a:prstGeom>
          <a:gradFill flip="none" rotWithShape="1">
            <a:gsLst>
              <a:gs pos="7000">
                <a:srgbClr val="000040"/>
              </a:gs>
              <a:gs pos="28000">
                <a:srgbClr val="400040"/>
              </a:gs>
              <a:gs pos="52000">
                <a:srgbClr val="8F0040"/>
              </a:gs>
              <a:gs pos="75000">
                <a:srgbClr val="F27300"/>
              </a:gs>
              <a:gs pos="100000">
                <a:srgbClr val="FFBF00"/>
              </a:gs>
            </a:gsLst>
            <a:lin ang="18900000" scaled="1"/>
            <a:tileRect/>
          </a:gradFill>
          <a:ln w="38100">
            <a:solidFill>
              <a:srgbClr val="66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7200" y="76200"/>
            <a:ext cx="8229600" cy="8382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What is the Equinox </a:t>
            </a:r>
            <a:r>
              <a:rPr lang="en-US" sz="3600" b="1" spc="150" dirty="0" smtClean="0">
                <a:ln w="11430"/>
                <a:solidFill>
                  <a:srgbClr val="F8F8F8"/>
                </a:solidFill>
                <a:effectLst>
                  <a:outerShdw blurRad="25400" algn="tl" rotWithShape="0">
                    <a:srgbClr val="000000">
                      <a:alpha val="43000"/>
                    </a:srgbClr>
                  </a:outerShdw>
                </a:effectLst>
              </a:rPr>
              <a:t>(</a:t>
            </a:r>
            <a:r>
              <a:rPr lang="en-US" sz="3600" b="1" spc="150" dirty="0" err="1" smtClean="0">
                <a:ln w="11430"/>
                <a:solidFill>
                  <a:srgbClr val="F8F8F8"/>
                </a:solidFill>
                <a:effectLst>
                  <a:outerShdw blurRad="25400" algn="tl" rotWithShape="0">
                    <a:srgbClr val="000000">
                      <a:alpha val="43000"/>
                    </a:srgbClr>
                  </a:outerShdw>
                </a:effectLst>
              </a:rPr>
              <a:t>con’t</a:t>
            </a:r>
            <a:r>
              <a:rPr lang="en-US" sz="3600" b="1" spc="150" dirty="0" smtClean="0">
                <a:ln w="11430"/>
                <a:solidFill>
                  <a:srgbClr val="F8F8F8"/>
                </a:solidFill>
                <a:effectLst>
                  <a:outerShdw blurRad="25400" algn="tl" rotWithShape="0">
                    <a:srgbClr val="000000">
                      <a:alpha val="43000"/>
                    </a:srgbClr>
                  </a:outerShdw>
                </a:effectLst>
              </a:rPr>
              <a:t>)</a:t>
            </a:r>
            <a:r>
              <a:rPr lang="en-US" b="1" spc="150" dirty="0" smtClean="0">
                <a:ln w="11430"/>
                <a:solidFill>
                  <a:srgbClr val="F8F8F8"/>
                </a:solidFill>
                <a:effectLst>
                  <a:outerShdw blurRad="25400" algn="tl" rotWithShape="0">
                    <a:srgbClr val="000000">
                      <a:alpha val="43000"/>
                    </a:srgbClr>
                  </a:outerShdw>
                </a:effectLst>
              </a:rPr>
              <a:t>?</a:t>
            </a:r>
            <a:endParaRPr lang="en-US" b="1" spc="150" dirty="0">
              <a:ln w="11430"/>
              <a:solidFill>
                <a:srgbClr val="F8F8F8"/>
              </a:solidFill>
              <a:effectLst>
                <a:outerShdw blurRad="25400" algn="tl" rotWithShape="0">
                  <a:srgbClr val="000000">
                    <a:alpha val="43000"/>
                  </a:srgbClr>
                </a:outerShdw>
              </a:effectLst>
            </a:endParaRPr>
          </a:p>
        </p:txBody>
      </p:sp>
      <p:sp>
        <p:nvSpPr>
          <p:cNvPr id="10" name="Content Placeholder 2"/>
          <p:cNvSpPr txBox="1">
            <a:spLocks/>
          </p:cNvSpPr>
          <p:nvPr/>
        </p:nvSpPr>
        <p:spPr>
          <a:xfrm>
            <a:off x="304800" y="838200"/>
            <a:ext cx="8610600" cy="762000"/>
          </a:xfrm>
          <a:prstGeom prst="rect">
            <a:avLst/>
          </a:prstGeom>
          <a:solidFill>
            <a:schemeClr val="accent1">
              <a:lumMod val="20000"/>
              <a:lumOff val="80000"/>
              <a:alpha val="70000"/>
            </a:schemeClr>
          </a:solidFill>
          <a:scene3d>
            <a:camera prst="orthographicFront"/>
            <a:lightRig rig="threePt" dir="t"/>
          </a:scene3d>
          <a:sp3d>
            <a:bevelT w="165100" prst="coolSlant"/>
          </a:sp3d>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fontAlgn="t">
              <a:spcBef>
                <a:spcPts val="0"/>
              </a:spcBef>
            </a:pPr>
            <a:r>
              <a:rPr lang="en-US" sz="2100" b="1" dirty="0" smtClean="0"/>
              <a:t>It is a “Celestial Event” designed as a </a:t>
            </a:r>
            <a:r>
              <a:rPr lang="en-US" sz="2100" b="1" dirty="0" smtClean="0">
                <a:ln>
                  <a:solidFill>
                    <a:srgbClr val="002060"/>
                  </a:solidFill>
                </a:ln>
                <a:solidFill>
                  <a:srgbClr val="00B050"/>
                </a:solidFill>
              </a:rPr>
              <a:t>sign</a:t>
            </a:r>
            <a:r>
              <a:rPr lang="en-US" sz="2100" b="1" dirty="0" smtClean="0"/>
              <a:t> for determining time.</a:t>
            </a:r>
          </a:p>
          <a:p>
            <a:pPr fontAlgn="t">
              <a:spcBef>
                <a:spcPts val="0"/>
              </a:spcBef>
            </a:pPr>
            <a:r>
              <a:rPr lang="en-US" sz="2100" b="1" dirty="0" smtClean="0"/>
              <a:t>It is a combination of multiple identities in the heavens.  They are:</a:t>
            </a:r>
            <a:endParaRPr lang="en-US" sz="2100" b="1" u="sng" dirty="0" smtClean="0">
              <a:solidFill>
                <a:srgbClr val="C00000"/>
              </a:solidFill>
            </a:endParaRPr>
          </a:p>
        </p:txBody>
      </p:sp>
    </p:spTree>
    <p:extLst>
      <p:ext uri="{BB962C8B-B14F-4D97-AF65-F5344CB8AC3E}">
        <p14:creationId xmlns:p14="http://schemas.microsoft.com/office/powerpoint/2010/main" val="203130614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48600" y="6400800"/>
            <a:ext cx="1161826" cy="365125"/>
          </a:xfrm>
        </p:spPr>
        <p:txBody>
          <a:bodyPr/>
          <a:lstStyle/>
          <a:p>
            <a:pPr algn="r"/>
            <a:fld id="{2C483DBC-9F3F-4995-8876-E5EF69BB8F1F}" type="slidenum">
              <a:rPr lang="en-US" sz="1800" smtClean="0">
                <a:solidFill>
                  <a:schemeClr val="bg1"/>
                </a:solidFill>
              </a:rPr>
              <a:pPr algn="r"/>
              <a:t>94</a:t>
            </a:fld>
            <a:endParaRPr lang="en-US" sz="1800" dirty="0">
              <a:solidFill>
                <a:schemeClr val="bg1"/>
              </a:solidFill>
            </a:endParaRPr>
          </a:p>
        </p:txBody>
      </p:sp>
      <p:sp>
        <p:nvSpPr>
          <p:cNvPr id="3" name="Content Placeholder 2"/>
          <p:cNvSpPr>
            <a:spLocks noGrp="1"/>
          </p:cNvSpPr>
          <p:nvPr>
            <p:ph idx="4294967295"/>
          </p:nvPr>
        </p:nvSpPr>
        <p:spPr>
          <a:xfrm>
            <a:off x="4953000" y="990600"/>
            <a:ext cx="3886200" cy="4648200"/>
          </a:xfrm>
          <a:gradFill>
            <a:gsLst>
              <a:gs pos="0">
                <a:schemeClr val="accent6">
                  <a:tint val="0"/>
                  <a:alpha val="75000"/>
                </a:schemeClr>
              </a:gs>
              <a:gs pos="44000">
                <a:schemeClr val="accent6">
                  <a:tint val="60000"/>
                  <a:satMod val="120000"/>
                  <a:alpha val="65000"/>
                </a:schemeClr>
              </a:gs>
              <a:gs pos="100000">
                <a:schemeClr val="accent6">
                  <a:tint val="90000"/>
                  <a:lumMod val="90000"/>
                  <a:alpha val="55000"/>
                </a:schemeClr>
              </a:gs>
            </a:gsLst>
          </a:gradFill>
          <a:ln w="381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oAutofit/>
          </a:bodyPr>
          <a:lstStyle/>
          <a:p>
            <a:pPr fontAlgn="t">
              <a:spcBef>
                <a:spcPts val="0"/>
              </a:spcBef>
              <a:buClr>
                <a:schemeClr val="tx2">
                  <a:lumMod val="75000"/>
                </a:schemeClr>
              </a:buClr>
            </a:pPr>
            <a:r>
              <a:rPr lang="en-US" sz="2100" dirty="0" smtClean="0"/>
              <a:t>The </a:t>
            </a:r>
            <a:r>
              <a:rPr lang="en-US" sz="2100" b="1" u="sng" dirty="0" smtClean="0">
                <a:ln>
                  <a:solidFill>
                    <a:srgbClr val="002060"/>
                  </a:solidFill>
                </a:ln>
                <a:solidFill>
                  <a:srgbClr val="00B050"/>
                </a:solidFill>
              </a:rPr>
              <a:t>combination</a:t>
            </a:r>
            <a:r>
              <a:rPr lang="en-US" sz="2100" dirty="0" smtClean="0"/>
              <a:t> of these 4 celestial identities permits a visible sign necessary to determine time as designated in the Scriptures.  Take out one component – the “sign will be eliminated!  </a:t>
            </a:r>
            <a:endParaRPr lang="en-US" sz="2100" dirty="0"/>
          </a:p>
          <a:p>
            <a:pPr fontAlgn="t">
              <a:spcBef>
                <a:spcPts val="0"/>
              </a:spcBef>
              <a:buClr>
                <a:schemeClr val="tx2">
                  <a:lumMod val="75000"/>
                </a:schemeClr>
              </a:buClr>
            </a:pPr>
            <a:r>
              <a:rPr lang="en-US" sz="2100" dirty="0" smtClean="0"/>
              <a:t>This combination </a:t>
            </a:r>
            <a:r>
              <a:rPr lang="en-US" sz="2100" b="1" dirty="0" smtClean="0">
                <a:ln>
                  <a:solidFill>
                    <a:srgbClr val="002060"/>
                  </a:solidFill>
                </a:ln>
                <a:solidFill>
                  <a:srgbClr val="00B050"/>
                </a:solidFill>
              </a:rPr>
              <a:t>prevents man from identifying </a:t>
            </a:r>
            <a:r>
              <a:rPr lang="en-US" sz="2100" b="1" dirty="0" smtClean="0">
                <a:ln>
                  <a:solidFill>
                    <a:srgbClr val="002060"/>
                  </a:solidFill>
                </a:ln>
                <a:solidFill>
                  <a:srgbClr val="660033"/>
                </a:solidFill>
              </a:rPr>
              <a:t>one celestial creation for worship purposes above another</a:t>
            </a:r>
            <a:r>
              <a:rPr lang="en-US" sz="2100" dirty="0" smtClean="0">
                <a:ln>
                  <a:solidFill>
                    <a:srgbClr val="002060"/>
                  </a:solidFill>
                </a:ln>
                <a:solidFill>
                  <a:srgbClr val="660033"/>
                </a:solidFill>
              </a:rPr>
              <a:t>. </a:t>
            </a:r>
            <a:r>
              <a:rPr lang="en-US" sz="2100" dirty="0" smtClean="0">
                <a:ln>
                  <a:solidFill>
                    <a:srgbClr val="002060"/>
                  </a:solidFill>
                </a:ln>
                <a:solidFill>
                  <a:srgbClr val="00B050"/>
                </a:solidFill>
              </a:rPr>
              <a:t> </a:t>
            </a:r>
            <a:r>
              <a:rPr lang="en-US" sz="2100" b="1" i="1" dirty="0" smtClean="0">
                <a:solidFill>
                  <a:srgbClr val="002060"/>
                </a:solidFill>
              </a:rPr>
              <a:t>YHWH purposely designed this combination to prevent sun or star worship!</a:t>
            </a:r>
            <a:endParaRPr lang="en-US" sz="2100" b="1" dirty="0" smtClean="0">
              <a:solidFill>
                <a:srgbClr val="002060"/>
              </a:solidFill>
            </a:endParaRPr>
          </a:p>
        </p:txBody>
      </p:sp>
      <p:sp>
        <p:nvSpPr>
          <p:cNvPr id="11" name="Rectangle 10"/>
          <p:cNvSpPr/>
          <p:nvPr/>
        </p:nvSpPr>
        <p:spPr>
          <a:xfrm>
            <a:off x="683019" y="1066800"/>
            <a:ext cx="3389069" cy="2554545"/>
          </a:xfrm>
          <a:prstGeom prst="rect">
            <a:avLst/>
          </a:prstGeom>
          <a:noFill/>
        </p:spPr>
        <p:txBody>
          <a:bodyPr wrap="none" lIns="91440" tIns="45720" rIns="91440" bIns="45720">
            <a:spAutoFit/>
          </a:bodyPr>
          <a:lstStyle/>
          <a:p>
            <a:pPr marL="742950" indent="-742950">
              <a:buAutoNum type="arabicPeriod"/>
            </a:pPr>
            <a:r>
              <a:rPr lang="en-US" sz="4000" b="1" dirty="0" smtClean="0">
                <a:ln w="1905"/>
                <a:solidFill>
                  <a:schemeClr val="bg1"/>
                </a:solidFill>
                <a:effectLst>
                  <a:glow rad="304800">
                    <a:srgbClr val="002060">
                      <a:alpha val="69000"/>
                    </a:srgbClr>
                  </a:glow>
                  <a:innerShdw blurRad="69850" dist="43180" dir="5400000">
                    <a:srgbClr val="000000">
                      <a:alpha val="65000"/>
                    </a:srgbClr>
                  </a:innerShdw>
                </a:effectLst>
              </a:rPr>
              <a:t>Mazzaroth </a:t>
            </a:r>
          </a:p>
          <a:p>
            <a:pPr marL="742950" indent="-742950">
              <a:buAutoNum type="arabicPeriod"/>
            </a:pPr>
            <a:r>
              <a:rPr lang="en-US" sz="4000" b="1" cap="none" spc="0" dirty="0" smtClean="0">
                <a:ln w="1905"/>
                <a:solidFill>
                  <a:schemeClr val="accent5">
                    <a:lumMod val="60000"/>
                    <a:lumOff val="40000"/>
                  </a:schemeClr>
                </a:solidFill>
                <a:effectLst>
                  <a:glow rad="304800">
                    <a:srgbClr val="002060">
                      <a:alpha val="69000"/>
                    </a:srgbClr>
                  </a:glow>
                  <a:innerShdw blurRad="69850" dist="43180" dir="5400000">
                    <a:srgbClr val="000000">
                      <a:alpha val="65000"/>
                    </a:srgbClr>
                  </a:innerShdw>
                </a:effectLst>
              </a:rPr>
              <a:t>Sun</a:t>
            </a:r>
          </a:p>
          <a:p>
            <a:pPr marL="742950" indent="-742950">
              <a:buAutoNum type="arabicPeriod"/>
            </a:pPr>
            <a:r>
              <a:rPr lang="en-US" sz="4000" b="1" dirty="0" smtClean="0">
                <a:ln w="1905"/>
                <a:solidFill>
                  <a:schemeClr val="accent1">
                    <a:lumMod val="40000"/>
                    <a:lumOff val="60000"/>
                  </a:schemeClr>
                </a:solidFill>
                <a:effectLst>
                  <a:glow rad="304800">
                    <a:srgbClr val="002060">
                      <a:alpha val="69000"/>
                    </a:srgbClr>
                  </a:glow>
                  <a:innerShdw blurRad="69850" dist="43180" dir="5400000">
                    <a:srgbClr val="000000">
                      <a:alpha val="65000"/>
                    </a:srgbClr>
                  </a:innerShdw>
                </a:effectLst>
              </a:rPr>
              <a:t>Light</a:t>
            </a:r>
          </a:p>
          <a:p>
            <a:pPr marL="742950" indent="-742950">
              <a:buAutoNum type="arabicPeriod"/>
            </a:pPr>
            <a:r>
              <a:rPr lang="en-US" sz="4000" b="1" cap="none" spc="0" dirty="0" smtClean="0">
                <a:ln w="1905"/>
                <a:solidFill>
                  <a:schemeClr val="accent3">
                    <a:lumMod val="60000"/>
                    <a:lumOff val="40000"/>
                  </a:schemeClr>
                </a:solidFill>
                <a:effectLst>
                  <a:glow rad="304800">
                    <a:srgbClr val="002060">
                      <a:alpha val="69000"/>
                    </a:srgbClr>
                  </a:glow>
                  <a:innerShdw blurRad="69850" dist="43180" dir="5400000">
                    <a:srgbClr val="000000">
                      <a:alpha val="65000"/>
                    </a:srgbClr>
                  </a:innerShdw>
                </a:effectLst>
              </a:rPr>
              <a:t>Earth</a:t>
            </a:r>
            <a:endParaRPr lang="en-US" sz="2000" b="1" cap="none" spc="0" dirty="0">
              <a:ln w="1905"/>
              <a:solidFill>
                <a:schemeClr val="accent3">
                  <a:lumMod val="60000"/>
                  <a:lumOff val="40000"/>
                </a:schemeClr>
              </a:solidFill>
              <a:effectLst>
                <a:glow rad="304800">
                  <a:srgbClr val="002060">
                    <a:alpha val="69000"/>
                  </a:srgbClr>
                </a:glow>
                <a:innerShdw blurRad="69850" dist="43180" dir="5400000">
                  <a:srgbClr val="000000">
                    <a:alpha val="65000"/>
                  </a:srgbClr>
                </a:innerShdw>
              </a:effectLst>
            </a:endParaRPr>
          </a:p>
        </p:txBody>
      </p:sp>
      <p:sp>
        <p:nvSpPr>
          <p:cNvPr id="6" name="Rectangle 5"/>
          <p:cNvSpPr/>
          <p:nvPr/>
        </p:nvSpPr>
        <p:spPr>
          <a:xfrm>
            <a:off x="-55880" y="5029200"/>
            <a:ext cx="4419600" cy="1754326"/>
          </a:xfrm>
          <a:prstGeom prst="rect">
            <a:avLst/>
          </a:prstGeom>
        </p:spPr>
        <p:txBody>
          <a:bodyPr wrap="square">
            <a:spAutoFit/>
          </a:bodyPr>
          <a:lstStyle/>
          <a:p>
            <a:pPr lvl="0" algn="ctr"/>
            <a:r>
              <a:rPr lang="en-US" sz="3600" b="1" dirty="0" smtClean="0">
                <a:ln w="1905">
                  <a:solidFill>
                    <a:schemeClr val="bg1"/>
                  </a:solidFill>
                </a:ln>
                <a:solidFill>
                  <a:schemeClr val="bg1"/>
                </a:solidFill>
                <a:effectLst>
                  <a:glow rad="177800">
                    <a:srgbClr val="002060">
                      <a:alpha val="92000"/>
                    </a:srgbClr>
                  </a:glow>
                  <a:innerShdw blurRad="69850" dist="43180" dir="5400000">
                    <a:srgbClr val="000000">
                      <a:alpha val="65000"/>
                    </a:srgbClr>
                  </a:innerShdw>
                </a:effectLst>
              </a:rPr>
              <a:t>Note:</a:t>
            </a:r>
            <a:r>
              <a:rPr lang="en-US" sz="3600" b="1" dirty="0" smtClean="0">
                <a:ln w="1905">
                  <a:solidFill>
                    <a:schemeClr val="bg1"/>
                  </a:solidFill>
                </a:ln>
                <a:solidFill>
                  <a:schemeClr val="bg1"/>
                </a:solidFill>
                <a:effectLst>
                  <a:innerShdw blurRad="69850" dist="43180" dir="5400000">
                    <a:srgbClr val="000000">
                      <a:alpha val="65000"/>
                    </a:srgbClr>
                  </a:innerShdw>
                </a:effectLst>
              </a:rPr>
              <a:t>  </a:t>
            </a:r>
            <a:r>
              <a:rPr lang="en-US" sz="3600" b="1" dirty="0" smtClean="0">
                <a:ln w="1905"/>
                <a:solidFill>
                  <a:schemeClr val="accent5">
                    <a:lumMod val="60000"/>
                    <a:lumOff val="40000"/>
                  </a:schemeClr>
                </a:solidFill>
                <a:effectLst>
                  <a:innerShdw blurRad="69850" dist="43180" dir="5400000">
                    <a:srgbClr val="000000">
                      <a:alpha val="65000"/>
                    </a:srgbClr>
                  </a:innerShdw>
                </a:effectLst>
              </a:rPr>
              <a:t>The </a:t>
            </a:r>
            <a:r>
              <a:rPr lang="en-US" sz="3600" b="1" dirty="0" smtClean="0">
                <a:ln w="1905">
                  <a:solidFill>
                    <a:schemeClr val="bg1"/>
                  </a:solidFill>
                </a:ln>
                <a:solidFill>
                  <a:schemeClr val="bg1"/>
                </a:solidFill>
                <a:effectLst>
                  <a:glow rad="177800">
                    <a:srgbClr val="002060">
                      <a:alpha val="92000"/>
                    </a:srgbClr>
                  </a:glow>
                  <a:innerShdw blurRad="69850" dist="43180" dir="5400000">
                    <a:srgbClr val="000000">
                      <a:alpha val="65000"/>
                    </a:srgbClr>
                  </a:innerShdw>
                </a:effectLst>
              </a:rPr>
              <a:t>moon</a:t>
            </a:r>
            <a:r>
              <a:rPr lang="en-US" sz="3600" b="1" dirty="0" smtClean="0">
                <a:ln w="1905"/>
                <a:solidFill>
                  <a:schemeClr val="accent5">
                    <a:lumMod val="60000"/>
                    <a:lumOff val="40000"/>
                  </a:schemeClr>
                </a:solidFill>
                <a:effectLst>
                  <a:innerShdw blurRad="69850" dist="43180" dir="5400000">
                    <a:srgbClr val="000000">
                      <a:alpha val="65000"/>
                    </a:srgbClr>
                  </a:innerShdw>
                </a:effectLst>
              </a:rPr>
              <a:t> has no involvement in the tequfah!</a:t>
            </a:r>
            <a:endParaRPr lang="en-US" sz="3600" b="1" dirty="0">
              <a:ln w="1905"/>
              <a:solidFill>
                <a:schemeClr val="accent5">
                  <a:lumMod val="60000"/>
                  <a:lumOff val="40000"/>
                </a:schemeClr>
              </a:solidFill>
              <a:effectLst>
                <a:innerShdw blurRad="69850" dist="43180" dir="5400000">
                  <a:srgbClr val="000000">
                    <a:alpha val="65000"/>
                  </a:srgbClr>
                </a:innerShdw>
              </a:effectLst>
            </a:endParaRPr>
          </a:p>
        </p:txBody>
      </p:sp>
      <p:sp>
        <p:nvSpPr>
          <p:cNvPr id="7" name="Flowchart: Punched Tape 6"/>
          <p:cNvSpPr/>
          <p:nvPr/>
        </p:nvSpPr>
        <p:spPr>
          <a:xfrm rot="5400000">
            <a:off x="1028698" y="3162301"/>
            <a:ext cx="6858003" cy="533400"/>
          </a:xfrm>
          <a:prstGeom prst="flowChartPunchedTape">
            <a:avLst/>
          </a:prstGeom>
          <a:gradFill flip="none" rotWithShape="1">
            <a:gsLst>
              <a:gs pos="7000">
                <a:srgbClr val="000040"/>
              </a:gs>
              <a:gs pos="28000">
                <a:srgbClr val="400040"/>
              </a:gs>
              <a:gs pos="52000">
                <a:srgbClr val="8F0040"/>
              </a:gs>
              <a:gs pos="75000">
                <a:srgbClr val="F27300"/>
              </a:gs>
              <a:gs pos="100000">
                <a:srgbClr val="FFBF00"/>
              </a:gs>
            </a:gsLst>
            <a:lin ang="18900000" scaled="1"/>
            <a:tileRect/>
          </a:gradFill>
          <a:ln w="38100">
            <a:solidFill>
              <a:srgbClr val="66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7200" y="76200"/>
            <a:ext cx="8229600" cy="8382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Equinox/Tequfah </a:t>
            </a:r>
            <a:r>
              <a:rPr lang="en-US" sz="3600" b="1" spc="150" dirty="0" smtClean="0">
                <a:ln w="11430"/>
                <a:solidFill>
                  <a:srgbClr val="F8F8F8"/>
                </a:solidFill>
                <a:effectLst>
                  <a:outerShdw blurRad="25400" algn="tl" rotWithShape="0">
                    <a:srgbClr val="000000">
                      <a:alpha val="43000"/>
                    </a:srgbClr>
                  </a:outerShdw>
                </a:effectLst>
              </a:rPr>
              <a:t>(</a:t>
            </a:r>
            <a:r>
              <a:rPr lang="en-US" sz="3600" b="1" spc="150" dirty="0" err="1" smtClean="0">
                <a:ln w="11430"/>
                <a:solidFill>
                  <a:srgbClr val="F8F8F8"/>
                </a:solidFill>
                <a:effectLst>
                  <a:outerShdw blurRad="25400" algn="tl" rotWithShape="0">
                    <a:srgbClr val="000000">
                      <a:alpha val="43000"/>
                    </a:srgbClr>
                  </a:outerShdw>
                </a:effectLst>
              </a:rPr>
              <a:t>con’t</a:t>
            </a:r>
            <a:r>
              <a:rPr lang="en-US" sz="3600" b="1" spc="150" dirty="0" smtClean="0">
                <a:ln w="11430"/>
                <a:solidFill>
                  <a:srgbClr val="F8F8F8"/>
                </a:solidFill>
                <a:effectLst>
                  <a:outerShdw blurRad="25400" algn="tl" rotWithShape="0">
                    <a:srgbClr val="000000">
                      <a:alpha val="43000"/>
                    </a:srgbClr>
                  </a:outerShdw>
                </a:effectLst>
              </a:rPr>
              <a:t>)</a:t>
            </a:r>
            <a:r>
              <a:rPr lang="en-US" b="1" spc="150" dirty="0" smtClean="0">
                <a:ln w="11430"/>
                <a:solidFill>
                  <a:srgbClr val="F8F8F8"/>
                </a:solidFill>
                <a:effectLst>
                  <a:outerShdw blurRad="25400" algn="tl" rotWithShape="0">
                    <a:srgbClr val="000000">
                      <a:alpha val="43000"/>
                    </a:srgbClr>
                  </a:outerShdw>
                </a:effectLst>
              </a:rPr>
              <a:t>?</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39444944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191000" y="6396839"/>
            <a:ext cx="1161826" cy="365125"/>
          </a:xfrm>
        </p:spPr>
        <p:txBody>
          <a:bodyPr/>
          <a:lstStyle/>
          <a:p>
            <a:fld id="{2C483DBC-9F3F-4995-8876-E5EF69BB8F1F}" type="slidenum">
              <a:rPr lang="en-US" sz="1800" smtClean="0">
                <a:solidFill>
                  <a:schemeClr val="bg1"/>
                </a:solidFill>
              </a:rPr>
              <a:pPr/>
              <a:t>95</a:t>
            </a:fld>
            <a:endParaRPr lang="en-US" sz="1800" dirty="0">
              <a:solidFill>
                <a:schemeClr val="bg1"/>
              </a:solidFill>
            </a:endParaRPr>
          </a:p>
        </p:txBody>
      </p:sp>
      <p:sp>
        <p:nvSpPr>
          <p:cNvPr id="3" name="Content Placeholder 2"/>
          <p:cNvSpPr>
            <a:spLocks noGrp="1"/>
          </p:cNvSpPr>
          <p:nvPr>
            <p:ph idx="4294967295"/>
          </p:nvPr>
        </p:nvSpPr>
        <p:spPr>
          <a:xfrm>
            <a:off x="5867400" y="914399"/>
            <a:ext cx="3048000" cy="5772329"/>
          </a:xfrm>
          <a:gradFill>
            <a:gsLst>
              <a:gs pos="0">
                <a:schemeClr val="accent6">
                  <a:tint val="0"/>
                  <a:alpha val="75000"/>
                </a:schemeClr>
              </a:gs>
              <a:gs pos="44000">
                <a:schemeClr val="accent6">
                  <a:tint val="60000"/>
                  <a:satMod val="120000"/>
                  <a:alpha val="65000"/>
                </a:schemeClr>
              </a:gs>
              <a:gs pos="100000">
                <a:schemeClr val="accent6">
                  <a:tint val="90000"/>
                  <a:lumMod val="90000"/>
                  <a:alpha val="55000"/>
                </a:schemeClr>
              </a:gs>
            </a:gsLst>
          </a:gradFill>
          <a:ln w="381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oAutofit/>
          </a:bodyPr>
          <a:lstStyle/>
          <a:p>
            <a:pPr marL="0" indent="0" algn="ctr">
              <a:buNone/>
            </a:pPr>
            <a:r>
              <a:rPr lang="en-CA" sz="2800" b="1" dirty="0">
                <a:solidFill>
                  <a:srgbClr val="660033"/>
                </a:solidFill>
              </a:rPr>
              <a:t>This is Yahuah’s Divine Preventative Maintenance </a:t>
            </a:r>
            <a:r>
              <a:rPr lang="en-CA" sz="2800" b="1" dirty="0" smtClean="0">
                <a:solidFill>
                  <a:srgbClr val="660033"/>
                </a:solidFill>
              </a:rPr>
              <a:t>Plan </a:t>
            </a:r>
            <a:r>
              <a:rPr lang="en-CA" sz="2800" b="1" dirty="0">
                <a:solidFill>
                  <a:srgbClr val="660033"/>
                </a:solidFill>
              </a:rPr>
              <a:t>which systematically prevents those who </a:t>
            </a:r>
            <a:r>
              <a:rPr lang="en-CA" sz="2800" b="1" u="sng" dirty="0">
                <a:solidFill>
                  <a:srgbClr val="002060"/>
                </a:solidFill>
              </a:rPr>
              <a:t>follow His Word</a:t>
            </a:r>
            <a:r>
              <a:rPr lang="en-CA" sz="2800" b="1" dirty="0">
                <a:solidFill>
                  <a:srgbClr val="002060"/>
                </a:solidFill>
              </a:rPr>
              <a:t> </a:t>
            </a:r>
            <a:r>
              <a:rPr lang="en-CA" sz="2800" b="1" dirty="0">
                <a:solidFill>
                  <a:srgbClr val="660033"/>
                </a:solidFill>
              </a:rPr>
              <a:t>from worshipping the celestial identities.  What a merciful Creator!</a:t>
            </a:r>
          </a:p>
        </p:txBody>
      </p:sp>
      <p:sp>
        <p:nvSpPr>
          <p:cNvPr id="2" name="Title 1"/>
          <p:cNvSpPr>
            <a:spLocks noGrp="1"/>
          </p:cNvSpPr>
          <p:nvPr>
            <p:ph type="title" idx="4294967295"/>
          </p:nvPr>
        </p:nvSpPr>
        <p:spPr>
          <a:xfrm>
            <a:off x="457200" y="76200"/>
            <a:ext cx="8229600" cy="838200"/>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The Perfect Tequfah</a:t>
            </a:r>
            <a:endParaRPr lang="en-US" b="1" spc="150" dirty="0">
              <a:ln w="11430"/>
              <a:solidFill>
                <a:srgbClr val="F8F8F8"/>
              </a:solidFill>
              <a:effectLst>
                <a:outerShdw blurRad="25400" algn="tl" rotWithShape="0">
                  <a:srgbClr val="000000">
                    <a:alpha val="43000"/>
                  </a:srgbClr>
                </a:outerShdw>
              </a:effectLst>
            </a:endParaRPr>
          </a:p>
        </p:txBody>
      </p:sp>
      <p:sp>
        <p:nvSpPr>
          <p:cNvPr id="11" name="Rectangle 10"/>
          <p:cNvSpPr/>
          <p:nvPr/>
        </p:nvSpPr>
        <p:spPr>
          <a:xfrm>
            <a:off x="683019" y="1752600"/>
            <a:ext cx="3389069" cy="2554545"/>
          </a:xfrm>
          <a:prstGeom prst="rect">
            <a:avLst/>
          </a:prstGeom>
          <a:noFill/>
        </p:spPr>
        <p:txBody>
          <a:bodyPr wrap="none" lIns="91440" tIns="45720" rIns="91440" bIns="45720">
            <a:spAutoFit/>
          </a:bodyPr>
          <a:lstStyle/>
          <a:p>
            <a:pPr marL="742950" indent="-742950">
              <a:buAutoNum type="arabicPeriod"/>
            </a:pPr>
            <a:r>
              <a:rPr lang="en-US" sz="4000" b="1" dirty="0" smtClean="0">
                <a:ln w="1905"/>
                <a:solidFill>
                  <a:schemeClr val="bg1"/>
                </a:solidFill>
                <a:effectLst>
                  <a:innerShdw blurRad="69850" dist="43180" dir="5400000">
                    <a:srgbClr val="000000">
                      <a:alpha val="65000"/>
                    </a:srgbClr>
                  </a:innerShdw>
                </a:effectLst>
              </a:rPr>
              <a:t>Mazzaroth </a:t>
            </a:r>
          </a:p>
          <a:p>
            <a:pPr marL="742950" indent="-742950">
              <a:buAutoNum type="arabicPeriod"/>
            </a:pPr>
            <a:r>
              <a:rPr lang="en-US" sz="4000" b="1" cap="none" spc="0" dirty="0" smtClean="0">
                <a:ln w="1905"/>
                <a:solidFill>
                  <a:schemeClr val="accent5">
                    <a:lumMod val="60000"/>
                    <a:lumOff val="40000"/>
                  </a:schemeClr>
                </a:solidFill>
                <a:effectLst>
                  <a:innerShdw blurRad="69850" dist="43180" dir="5400000">
                    <a:srgbClr val="000000">
                      <a:alpha val="65000"/>
                    </a:srgbClr>
                  </a:innerShdw>
                </a:effectLst>
              </a:rPr>
              <a:t>Sun</a:t>
            </a:r>
          </a:p>
          <a:p>
            <a:pPr marL="742950" indent="-742950">
              <a:buAutoNum type="arabicPeriod"/>
            </a:pPr>
            <a:r>
              <a:rPr lang="en-US" sz="4000" b="1" dirty="0" smtClean="0">
                <a:ln w="1905"/>
                <a:solidFill>
                  <a:schemeClr val="accent1">
                    <a:lumMod val="40000"/>
                    <a:lumOff val="60000"/>
                  </a:schemeClr>
                </a:solidFill>
                <a:effectLst>
                  <a:innerShdw blurRad="69850" dist="43180" dir="5400000">
                    <a:srgbClr val="000000">
                      <a:alpha val="65000"/>
                    </a:srgbClr>
                  </a:innerShdw>
                </a:effectLst>
              </a:rPr>
              <a:t>Light</a:t>
            </a:r>
          </a:p>
          <a:p>
            <a:pPr marL="742950" indent="-742950">
              <a:buAutoNum type="arabicPeriod"/>
            </a:pPr>
            <a:r>
              <a:rPr lang="en-US" sz="4000" b="1" cap="none" spc="0" dirty="0" smtClean="0">
                <a:ln w="1905"/>
                <a:solidFill>
                  <a:schemeClr val="accent3">
                    <a:lumMod val="60000"/>
                    <a:lumOff val="40000"/>
                  </a:schemeClr>
                </a:solidFill>
                <a:effectLst>
                  <a:innerShdw blurRad="69850" dist="43180" dir="5400000">
                    <a:srgbClr val="000000">
                      <a:alpha val="65000"/>
                    </a:srgbClr>
                  </a:innerShdw>
                </a:effectLst>
              </a:rPr>
              <a:t>Earth</a:t>
            </a:r>
            <a:endParaRPr lang="en-US" sz="2000" b="1" cap="none" spc="0" dirty="0">
              <a:ln w="1905"/>
              <a:solidFill>
                <a:schemeClr val="accent3">
                  <a:lumMod val="60000"/>
                  <a:lumOff val="40000"/>
                </a:schemeClr>
              </a:solidFill>
              <a:effectLst>
                <a:innerShdw blurRad="69850" dist="43180" dir="5400000">
                  <a:srgbClr val="000000">
                    <a:alpha val="65000"/>
                  </a:srgbClr>
                </a:innerShdw>
              </a:effectLst>
            </a:endParaRPr>
          </a:p>
        </p:txBody>
      </p:sp>
      <p:sp>
        <p:nvSpPr>
          <p:cNvPr id="6" name="Rectangle 5"/>
          <p:cNvSpPr/>
          <p:nvPr/>
        </p:nvSpPr>
        <p:spPr>
          <a:xfrm>
            <a:off x="566888" y="4307145"/>
            <a:ext cx="3505200" cy="1200329"/>
          </a:xfrm>
          <a:prstGeom prst="rect">
            <a:avLst/>
          </a:prstGeom>
        </p:spPr>
        <p:txBody>
          <a:bodyPr wrap="square">
            <a:spAutoFit/>
          </a:bodyPr>
          <a:lstStyle/>
          <a:p>
            <a:pPr lvl="0" algn="ctr"/>
            <a:r>
              <a:rPr lang="en-US" sz="3600" b="1" dirty="0" smtClean="0">
                <a:ln w="1905">
                  <a:solidFill>
                    <a:schemeClr val="bg1"/>
                  </a:solidFill>
                </a:ln>
                <a:solidFill>
                  <a:schemeClr val="bg1"/>
                </a:solidFill>
                <a:effectLst>
                  <a:glow rad="177800">
                    <a:srgbClr val="002060">
                      <a:alpha val="92000"/>
                    </a:srgbClr>
                  </a:glow>
                  <a:innerShdw blurRad="69850" dist="43180" dir="5400000">
                    <a:srgbClr val="000000">
                      <a:alpha val="65000"/>
                    </a:srgbClr>
                  </a:innerShdw>
                </a:effectLst>
              </a:rPr>
              <a:t>Never includes </a:t>
            </a:r>
            <a:br>
              <a:rPr lang="en-US" sz="3600" b="1" dirty="0" smtClean="0">
                <a:ln w="1905">
                  <a:solidFill>
                    <a:schemeClr val="bg1"/>
                  </a:solidFill>
                </a:ln>
                <a:solidFill>
                  <a:schemeClr val="bg1"/>
                </a:solidFill>
                <a:effectLst>
                  <a:glow rad="177800">
                    <a:srgbClr val="002060">
                      <a:alpha val="92000"/>
                    </a:srgbClr>
                  </a:glow>
                  <a:innerShdw blurRad="69850" dist="43180" dir="5400000">
                    <a:srgbClr val="000000">
                      <a:alpha val="65000"/>
                    </a:srgbClr>
                  </a:innerShdw>
                </a:effectLst>
              </a:rPr>
            </a:br>
            <a:r>
              <a:rPr lang="en-US" sz="3600" b="1" dirty="0" smtClean="0">
                <a:ln w="1905">
                  <a:solidFill>
                    <a:schemeClr val="bg1"/>
                  </a:solidFill>
                </a:ln>
                <a:solidFill>
                  <a:schemeClr val="bg1"/>
                </a:solidFill>
                <a:effectLst>
                  <a:glow rad="177800">
                    <a:srgbClr val="002060">
                      <a:alpha val="92000"/>
                    </a:srgbClr>
                  </a:glow>
                  <a:innerShdw blurRad="69850" dist="43180" dir="5400000">
                    <a:srgbClr val="000000">
                      <a:alpha val="65000"/>
                    </a:srgbClr>
                  </a:innerShdw>
                </a:effectLst>
              </a:rPr>
              <a:t>a moon!</a:t>
            </a:r>
            <a:endParaRPr lang="en-US" sz="3600" b="1" dirty="0">
              <a:ln w="1905"/>
              <a:solidFill>
                <a:schemeClr val="accent5">
                  <a:lumMod val="60000"/>
                  <a:lumOff val="4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6265678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normAutofit fontScale="92500" lnSpcReduction="10000"/>
          </a:bodyPr>
          <a:lstStyle/>
          <a:p>
            <a:pPr marL="0" indent="0" algn="r">
              <a:buNone/>
            </a:pPr>
            <a:r>
              <a:rPr lang="en-US" sz="3000" b="1" dirty="0" smtClean="0"/>
              <a:t>The equinox moves very slowly over time, </a:t>
            </a:r>
          </a:p>
          <a:p>
            <a:pPr marL="0" indent="0" algn="r">
              <a:buNone/>
            </a:pPr>
            <a:r>
              <a:rPr lang="en-US" sz="3000" b="1" dirty="0" smtClean="0"/>
              <a:t>so it should always be verified.</a:t>
            </a:r>
          </a:p>
          <a:p>
            <a:pPr marL="0" indent="0" algn="r" fontAlgn="t">
              <a:buNone/>
            </a:pPr>
            <a:r>
              <a:rPr lang="en-US" sz="1300" dirty="0" smtClean="0"/>
              <a:t> </a:t>
            </a:r>
          </a:p>
          <a:p>
            <a:pPr marL="0" indent="0" fontAlgn="t">
              <a:buNone/>
            </a:pPr>
            <a:r>
              <a:rPr lang="en-US" sz="2600" b="1" dirty="0" smtClean="0">
                <a:solidFill>
                  <a:srgbClr val="660033"/>
                </a:solidFill>
              </a:rPr>
              <a:t>Important Notice #1:   </a:t>
            </a:r>
            <a:r>
              <a:rPr lang="en-US" dirty="0" smtClean="0"/>
              <a:t>If the Tequfah event occurs in the night (darkness) when the shadow cannot be observed, the following day (dawn to dawn) is then considered the day for observing the Tequfah sign and is the final day of the year.  </a:t>
            </a:r>
            <a:br>
              <a:rPr lang="en-US" dirty="0" smtClean="0"/>
            </a:br>
            <a:r>
              <a:rPr lang="en-US" dirty="0" smtClean="0"/>
              <a:t>The following day will be day 1.</a:t>
            </a:r>
          </a:p>
          <a:p>
            <a:pPr marL="0" indent="0" fontAlgn="t">
              <a:buNone/>
            </a:pPr>
            <a:r>
              <a:rPr lang="en-US" sz="1300" dirty="0" smtClean="0"/>
              <a:t> </a:t>
            </a:r>
          </a:p>
          <a:p>
            <a:pPr marL="0" indent="0" fontAlgn="t">
              <a:buNone/>
            </a:pPr>
            <a:r>
              <a:rPr lang="en-US" sz="2600" b="1" dirty="0">
                <a:solidFill>
                  <a:srgbClr val="660033"/>
                </a:solidFill>
              </a:rPr>
              <a:t>Important Notice </a:t>
            </a:r>
            <a:r>
              <a:rPr lang="en-US" sz="2600" b="1" dirty="0" smtClean="0">
                <a:solidFill>
                  <a:srgbClr val="660033"/>
                </a:solidFill>
              </a:rPr>
              <a:t>#2: </a:t>
            </a:r>
            <a:r>
              <a:rPr lang="en-US" dirty="0" smtClean="0"/>
              <a:t>The Gregorian midnight change of the 24 hour cycle may require an adjustment for Covenant Calendar.  Yahuah’s day starts at dawn.  If looking at NASA, examine your personal time zone and adjust.  </a:t>
            </a:r>
          </a:p>
          <a:p>
            <a:pPr fontAlgn="t">
              <a:buFont typeface="Wingdings" pitchFamily="2" charset="2"/>
              <a:buChar char="Ø"/>
            </a:pPr>
            <a:r>
              <a:rPr lang="en-US" b="1" u="sng" dirty="0" smtClean="0"/>
              <a:t>For example</a:t>
            </a:r>
            <a:r>
              <a:rPr lang="en-US" dirty="0" smtClean="0"/>
              <a:t>:  If the equinox occurs near midnight or dawn, </a:t>
            </a:r>
            <a:br>
              <a:rPr lang="en-US" dirty="0" smtClean="0"/>
            </a:br>
            <a:r>
              <a:rPr lang="en-US" dirty="0" smtClean="0"/>
              <a:t>this could require an adjustment for the calendar “date.”  </a:t>
            </a:r>
            <a:br>
              <a:rPr lang="en-US" dirty="0" smtClean="0"/>
            </a:br>
            <a:r>
              <a:rPr lang="en-US" dirty="0" smtClean="0"/>
              <a:t>(This is only understood by Yahuah’s DAWN day commencement.)</a:t>
            </a:r>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96</a:t>
            </a:fld>
            <a:endParaRPr lang="en-US" sz="1800" dirty="0"/>
          </a:p>
        </p:txBody>
      </p:sp>
      <p:sp>
        <p:nvSpPr>
          <p:cNvPr id="2" name="Title 1"/>
          <p:cNvSpPr>
            <a:spLocks noGrp="1"/>
          </p:cNvSpPr>
          <p:nvPr>
            <p:ph type="title"/>
          </p:nvPr>
        </p:nvSpPr>
        <p:spPr>
          <a:xfrm>
            <a:off x="457200" y="228600"/>
            <a:ext cx="8229600" cy="880872"/>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Always Verify the Equinox!</a:t>
            </a:r>
            <a:endParaRPr lang="en-US" sz="48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135563"/>
          </a:xfrm>
        </p:spPr>
        <p:txBody>
          <a:bodyPr>
            <a:normAutofit lnSpcReduction="10000"/>
          </a:bodyPr>
          <a:lstStyle/>
          <a:p>
            <a:pPr marL="0" indent="0" algn="r" fontAlgn="t">
              <a:buNone/>
            </a:pPr>
            <a:r>
              <a:rPr lang="en-US" sz="2800" b="1" dirty="0" smtClean="0">
                <a:ln>
                  <a:solidFill>
                    <a:srgbClr val="002060"/>
                  </a:solidFill>
                </a:ln>
                <a:solidFill>
                  <a:schemeClr val="accent5">
                    <a:lumMod val="20000"/>
                    <a:lumOff val="80000"/>
                  </a:schemeClr>
                </a:solidFill>
              </a:rPr>
              <a:t>YHWH’s definition of a 360 degree circuit in the heavens is found in </a:t>
            </a:r>
            <a:r>
              <a:rPr lang="en-US" sz="2800" b="1" dirty="0" smtClean="0">
                <a:ln>
                  <a:solidFill>
                    <a:srgbClr val="002060"/>
                  </a:solidFill>
                </a:ln>
                <a:solidFill>
                  <a:srgbClr val="660033"/>
                </a:solidFill>
              </a:rPr>
              <a:t>Ecc</a:t>
            </a:r>
            <a:r>
              <a:rPr lang="en-US" sz="2800" b="1" dirty="0">
                <a:ln>
                  <a:solidFill>
                    <a:srgbClr val="002060"/>
                  </a:solidFill>
                </a:ln>
                <a:solidFill>
                  <a:srgbClr val="660033"/>
                </a:solidFill>
              </a:rPr>
              <a:t>l</a:t>
            </a:r>
            <a:r>
              <a:rPr lang="en-US" sz="2800" b="1" dirty="0" smtClean="0">
                <a:ln>
                  <a:solidFill>
                    <a:srgbClr val="002060"/>
                  </a:solidFill>
                </a:ln>
                <a:solidFill>
                  <a:srgbClr val="660033"/>
                </a:solidFill>
              </a:rPr>
              <a:t> 1:5 </a:t>
            </a:r>
            <a:r>
              <a:rPr lang="en-US" sz="2800" b="1" dirty="0" smtClean="0">
                <a:ln>
                  <a:solidFill>
                    <a:srgbClr val="002060"/>
                  </a:solidFill>
                </a:ln>
                <a:solidFill>
                  <a:schemeClr val="accent5">
                    <a:lumMod val="20000"/>
                    <a:lumOff val="80000"/>
                  </a:schemeClr>
                </a:solidFill>
              </a:rPr>
              <a:t>and </a:t>
            </a:r>
            <a:r>
              <a:rPr lang="en-US" sz="2800" b="1" dirty="0" err="1" smtClean="0">
                <a:ln>
                  <a:solidFill>
                    <a:srgbClr val="002060"/>
                  </a:solidFill>
                </a:ln>
                <a:solidFill>
                  <a:srgbClr val="660033"/>
                </a:solidFill>
              </a:rPr>
              <a:t>Psa</a:t>
            </a:r>
            <a:r>
              <a:rPr lang="en-US" sz="2800" b="1" dirty="0" smtClean="0">
                <a:ln>
                  <a:solidFill>
                    <a:srgbClr val="002060"/>
                  </a:solidFill>
                </a:ln>
                <a:solidFill>
                  <a:srgbClr val="660033"/>
                </a:solidFill>
              </a:rPr>
              <a:t> 19:6.  </a:t>
            </a:r>
          </a:p>
          <a:p>
            <a:pPr marL="0" indent="0">
              <a:buNone/>
            </a:pPr>
            <a:r>
              <a:rPr lang="en-US" sz="1200" dirty="0" smtClean="0"/>
              <a:t> </a:t>
            </a:r>
          </a:p>
          <a:p>
            <a:pPr marL="457200" indent="-457200">
              <a:tabLst>
                <a:tab pos="457200" algn="l"/>
              </a:tabLst>
            </a:pPr>
            <a:r>
              <a:rPr lang="en-US" sz="2600" b="1" i="1" dirty="0" smtClean="0">
                <a:solidFill>
                  <a:srgbClr val="660033"/>
                </a:solidFill>
              </a:rPr>
              <a:t>Ecc</a:t>
            </a:r>
            <a:r>
              <a:rPr lang="en-US" sz="2600" b="1" i="1" dirty="0">
                <a:solidFill>
                  <a:srgbClr val="660033"/>
                </a:solidFill>
              </a:rPr>
              <a:t>l</a:t>
            </a:r>
            <a:r>
              <a:rPr lang="en-US" sz="2600" b="1" i="1" dirty="0" smtClean="0">
                <a:solidFill>
                  <a:srgbClr val="660033"/>
                </a:solidFill>
              </a:rPr>
              <a:t> 1:5  </a:t>
            </a:r>
            <a:r>
              <a:rPr lang="en-US" i="1" dirty="0" smtClean="0">
                <a:solidFill>
                  <a:srgbClr val="005392"/>
                </a:solidFill>
              </a:rPr>
              <a:t>The sun also rises, and the sun goes down, </a:t>
            </a:r>
            <a:br>
              <a:rPr lang="en-US" i="1" dirty="0" smtClean="0">
                <a:solidFill>
                  <a:srgbClr val="005392"/>
                </a:solidFill>
              </a:rPr>
            </a:br>
            <a:r>
              <a:rPr lang="en-US" i="1" dirty="0" smtClean="0">
                <a:solidFill>
                  <a:srgbClr val="005392"/>
                </a:solidFill>
              </a:rPr>
              <a:t>                 and hastens </a:t>
            </a:r>
            <a:r>
              <a:rPr lang="en-US" b="1" i="1" dirty="0" smtClean="0">
                <a:ln>
                  <a:solidFill>
                    <a:srgbClr val="002060"/>
                  </a:solidFill>
                </a:ln>
                <a:solidFill>
                  <a:srgbClr val="00B050"/>
                </a:solidFill>
              </a:rPr>
              <a:t>to the place where it arose</a:t>
            </a:r>
            <a:r>
              <a:rPr lang="en-US" i="1" dirty="0" smtClean="0">
                <a:ln>
                  <a:solidFill>
                    <a:srgbClr val="002060"/>
                  </a:solidFill>
                </a:ln>
                <a:solidFill>
                  <a:srgbClr val="00B050"/>
                </a:solidFill>
              </a:rPr>
              <a:t>.</a:t>
            </a:r>
          </a:p>
          <a:p>
            <a:pPr marL="457200" indent="-457200">
              <a:buNone/>
              <a:tabLst>
                <a:tab pos="457200" algn="l"/>
              </a:tabLst>
            </a:pPr>
            <a:endParaRPr lang="en-US" sz="1100" dirty="0" smtClean="0">
              <a:solidFill>
                <a:srgbClr val="005392"/>
              </a:solidFill>
            </a:endParaRPr>
          </a:p>
          <a:p>
            <a:pPr marL="457200" indent="-457200">
              <a:tabLst>
                <a:tab pos="457200" algn="l"/>
              </a:tabLst>
            </a:pPr>
            <a:r>
              <a:rPr lang="en-US" sz="2800" b="1" i="1" dirty="0" err="1" smtClean="0">
                <a:solidFill>
                  <a:srgbClr val="660033"/>
                </a:solidFill>
              </a:rPr>
              <a:t>Psa</a:t>
            </a:r>
            <a:r>
              <a:rPr lang="en-US" sz="2800" b="1" i="1" dirty="0" smtClean="0">
                <a:solidFill>
                  <a:srgbClr val="660033"/>
                </a:solidFill>
              </a:rPr>
              <a:t> 19:6   </a:t>
            </a:r>
            <a:r>
              <a:rPr lang="en-US" i="1" dirty="0" smtClean="0">
                <a:solidFill>
                  <a:srgbClr val="005392"/>
                </a:solidFill>
              </a:rPr>
              <a:t>Its rising is from one end of the heavens, </a:t>
            </a:r>
            <a:br>
              <a:rPr lang="en-US" i="1" dirty="0" smtClean="0">
                <a:solidFill>
                  <a:srgbClr val="005392"/>
                </a:solidFill>
              </a:rPr>
            </a:br>
            <a:r>
              <a:rPr lang="en-US" i="1" dirty="0" smtClean="0">
                <a:solidFill>
                  <a:srgbClr val="005392"/>
                </a:solidFill>
              </a:rPr>
              <a:t>                     and </a:t>
            </a:r>
            <a:r>
              <a:rPr lang="en-US" b="1" i="1" dirty="0" smtClean="0">
                <a:ln>
                  <a:solidFill>
                    <a:srgbClr val="002060"/>
                  </a:solidFill>
                </a:ln>
                <a:solidFill>
                  <a:srgbClr val="00B050"/>
                </a:solidFill>
              </a:rPr>
              <a:t>its circuit to the other end of them</a:t>
            </a:r>
            <a:r>
              <a:rPr lang="en-US" i="1" dirty="0" smtClean="0">
                <a:ln>
                  <a:solidFill>
                    <a:srgbClr val="002060"/>
                  </a:solidFill>
                </a:ln>
                <a:solidFill>
                  <a:srgbClr val="00B050"/>
                </a:solidFill>
              </a:rPr>
              <a:t>;</a:t>
            </a:r>
            <a:r>
              <a:rPr lang="en-US" i="1" dirty="0" smtClean="0">
                <a:solidFill>
                  <a:srgbClr val="005392"/>
                </a:solidFill>
              </a:rPr>
              <a:t> </a:t>
            </a:r>
            <a:br>
              <a:rPr lang="en-US" i="1" dirty="0" smtClean="0">
                <a:solidFill>
                  <a:srgbClr val="005392"/>
                </a:solidFill>
              </a:rPr>
            </a:br>
            <a:r>
              <a:rPr lang="en-US" i="1" dirty="0" smtClean="0">
                <a:solidFill>
                  <a:srgbClr val="005392"/>
                </a:solidFill>
              </a:rPr>
              <a:t>                     and there is nothing hidden from its heat.</a:t>
            </a:r>
            <a:endParaRPr lang="en-US" dirty="0" smtClean="0">
              <a:solidFill>
                <a:srgbClr val="005392"/>
              </a:solidFill>
            </a:endParaRPr>
          </a:p>
          <a:p>
            <a:pPr marL="0" indent="0" fontAlgn="t">
              <a:buNone/>
            </a:pPr>
            <a:r>
              <a:rPr lang="en-US" sz="1200" dirty="0" smtClean="0"/>
              <a:t> </a:t>
            </a:r>
          </a:p>
          <a:p>
            <a:pPr marL="0" indent="0" fontAlgn="t">
              <a:buNone/>
            </a:pPr>
            <a:r>
              <a:rPr lang="en-US" b="1" dirty="0" smtClean="0"/>
              <a:t>Note</a:t>
            </a:r>
            <a:r>
              <a:rPr lang="en-US" dirty="0" smtClean="0"/>
              <a:t>:  </a:t>
            </a:r>
            <a:r>
              <a:rPr lang="en-US" b="1" dirty="0" smtClean="0">
                <a:solidFill>
                  <a:srgbClr val="7030A0"/>
                </a:solidFill>
              </a:rPr>
              <a:t>The completion of a circuit in the heavens is the original place of departure.  </a:t>
            </a:r>
            <a:r>
              <a:rPr lang="en-US" dirty="0" smtClean="0"/>
              <a:t>When the sun has achieved a full circuit – 365+ cycles within the Mazzaroth, the Tequfah once again occurs, resetting Yahuah’s Covenant Calendar.</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97</a:t>
            </a:fld>
            <a:endParaRPr lang="en-US" sz="1800" dirty="0"/>
          </a:p>
        </p:txBody>
      </p:sp>
      <p:sp>
        <p:nvSpPr>
          <p:cNvPr id="2" name="Title 1"/>
          <p:cNvSpPr>
            <a:spLocks noGrp="1"/>
          </p:cNvSpPr>
          <p:nvPr>
            <p:ph type="title"/>
          </p:nvPr>
        </p:nvSpPr>
        <p:spPr>
          <a:xfrm>
            <a:off x="228600" y="338328"/>
            <a:ext cx="8686800" cy="880872"/>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Equinox Proof in the Bible #1 &amp; 2</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791200"/>
          </a:xfrm>
        </p:spPr>
        <p:txBody>
          <a:bodyPr>
            <a:normAutofit fontScale="70000" lnSpcReduction="20000"/>
          </a:bodyPr>
          <a:lstStyle/>
          <a:p>
            <a:pPr marL="0" indent="0">
              <a:buNone/>
            </a:pPr>
            <a:r>
              <a:rPr lang="en-US" sz="4000" b="1" i="1" dirty="0" err="1" smtClean="0">
                <a:solidFill>
                  <a:srgbClr val="660033"/>
                </a:solidFill>
              </a:rPr>
              <a:t>Exo</a:t>
            </a:r>
            <a:r>
              <a:rPr lang="en-US" sz="4000" b="1" i="1" dirty="0" smtClean="0">
                <a:solidFill>
                  <a:srgbClr val="660033"/>
                </a:solidFill>
              </a:rPr>
              <a:t> 34:22  </a:t>
            </a:r>
            <a:r>
              <a:rPr lang="en-US" sz="3300" b="1" i="1" dirty="0" smtClean="0">
                <a:solidFill>
                  <a:srgbClr val="005392"/>
                </a:solidFill>
              </a:rPr>
              <a:t>You shall observe the Feast of Weeks, the firstfruits of wheat harvest, and the Feast of Ingathering</a:t>
            </a:r>
            <a:r>
              <a:rPr lang="en-US" sz="3300" b="1" i="1" dirty="0" smtClean="0">
                <a:solidFill>
                  <a:srgbClr val="00B050"/>
                </a:solidFill>
              </a:rPr>
              <a:t> </a:t>
            </a:r>
            <a:r>
              <a:rPr lang="en-US" sz="3300" b="1" i="1" dirty="0" smtClean="0">
                <a:ln>
                  <a:solidFill>
                    <a:srgbClr val="002060"/>
                  </a:solidFill>
                </a:ln>
                <a:solidFill>
                  <a:srgbClr val="00B050"/>
                </a:solidFill>
              </a:rPr>
              <a:t>at the turn of the year</a:t>
            </a:r>
            <a:r>
              <a:rPr lang="en-US" sz="3300" i="1" dirty="0" smtClean="0">
                <a:ln>
                  <a:solidFill>
                    <a:srgbClr val="002060"/>
                  </a:solidFill>
                </a:ln>
                <a:solidFill>
                  <a:srgbClr val="005392"/>
                </a:solidFill>
              </a:rPr>
              <a:t>.</a:t>
            </a:r>
            <a:r>
              <a:rPr lang="en-US" sz="3300" i="1" dirty="0" smtClean="0">
                <a:solidFill>
                  <a:srgbClr val="005392"/>
                </a:solidFill>
              </a:rPr>
              <a:t> </a:t>
            </a:r>
            <a:endParaRPr lang="en-US" sz="3300" dirty="0" smtClean="0">
              <a:solidFill>
                <a:srgbClr val="005392"/>
              </a:solidFill>
            </a:endParaRPr>
          </a:p>
          <a:p>
            <a:pPr marL="0" indent="0" fontAlgn="t">
              <a:buNone/>
            </a:pPr>
            <a:r>
              <a:rPr lang="en-US" sz="1700" dirty="0" smtClean="0"/>
              <a:t> </a:t>
            </a:r>
          </a:p>
          <a:p>
            <a:pPr marL="0" indent="0" fontAlgn="t">
              <a:buNone/>
            </a:pPr>
            <a:r>
              <a:rPr lang="en-US" sz="3300" dirty="0" smtClean="0"/>
              <a:t>This verse is referring to the second Tequfah (autumnal equinox), which occurs around Sept 22/23 depending on your location.  </a:t>
            </a:r>
            <a:br>
              <a:rPr lang="en-US" sz="3300" dirty="0" smtClean="0"/>
            </a:br>
            <a:endParaRPr lang="en-US" sz="1700" dirty="0" smtClean="0"/>
          </a:p>
          <a:p>
            <a:pPr marL="0" indent="0" fontAlgn="t">
              <a:buNone/>
            </a:pPr>
            <a:r>
              <a:rPr lang="en-US" sz="3300" dirty="0" smtClean="0"/>
              <a:t>The Fall Festivals are centered around (</a:t>
            </a:r>
            <a:r>
              <a:rPr lang="en-US" sz="3300" b="1" dirty="0" smtClean="0">
                <a:ln>
                  <a:solidFill>
                    <a:srgbClr val="002060"/>
                  </a:solidFill>
                </a:ln>
                <a:solidFill>
                  <a:srgbClr val="00B050"/>
                </a:solidFill>
              </a:rPr>
              <a:t>but not calculated by</a:t>
            </a:r>
            <a:r>
              <a:rPr lang="en-US" sz="3300" dirty="0" smtClean="0"/>
              <a:t>) </a:t>
            </a:r>
            <a:br>
              <a:rPr lang="en-US" sz="3300" dirty="0" smtClean="0"/>
            </a:br>
            <a:r>
              <a:rPr lang="en-US" sz="3300" dirty="0" smtClean="0"/>
              <a:t>the autumn Tequfah </a:t>
            </a:r>
            <a:r>
              <a:rPr lang="en-US" sz="2900" dirty="0" smtClean="0"/>
              <a:t>(in the Northern Hemisphere)</a:t>
            </a:r>
            <a:r>
              <a:rPr lang="en-US" sz="3300" dirty="0" smtClean="0"/>
              <a:t>.  This signals the </a:t>
            </a:r>
            <a:br>
              <a:rPr lang="en-US" sz="3300" dirty="0" smtClean="0"/>
            </a:br>
            <a:r>
              <a:rPr lang="en-US" sz="3300" dirty="0" smtClean="0"/>
              <a:t>end of the agricultural season…hence the Feast of Harvest.</a:t>
            </a:r>
          </a:p>
          <a:p>
            <a:pPr marL="0" indent="0" fontAlgn="t">
              <a:buNone/>
            </a:pPr>
            <a:r>
              <a:rPr lang="en-US" sz="1700" dirty="0" smtClean="0"/>
              <a:t> </a:t>
            </a:r>
          </a:p>
          <a:p>
            <a:pPr marL="0" indent="0" fontAlgn="t">
              <a:buNone/>
            </a:pPr>
            <a:r>
              <a:rPr lang="en-US" sz="3300" dirty="0" smtClean="0"/>
              <a:t>On Sept 17, 2019, the Feast of Trumpet occurs…HERALDING (Trumpeting) the arrival of the autumnal equinox (on Sept 22</a:t>
            </a:r>
            <a:r>
              <a:rPr lang="en-US" sz="3300" baseline="30000" dirty="0" smtClean="0"/>
              <a:t>nd</a:t>
            </a:r>
            <a:r>
              <a:rPr lang="en-US" sz="3300" dirty="0" smtClean="0"/>
              <a:t>). </a:t>
            </a:r>
          </a:p>
          <a:p>
            <a:pPr marL="0" indent="0" fontAlgn="t">
              <a:buNone/>
            </a:pPr>
            <a:r>
              <a:rPr lang="en-US" sz="1600" dirty="0" smtClean="0"/>
              <a:t> </a:t>
            </a:r>
          </a:p>
          <a:p>
            <a:pPr marL="0" indent="0" fontAlgn="t">
              <a:buNone/>
            </a:pPr>
            <a:r>
              <a:rPr lang="en-US" sz="3300" b="1" dirty="0" smtClean="0">
                <a:solidFill>
                  <a:srgbClr val="660033"/>
                </a:solidFill>
              </a:rPr>
              <a:t>Fun tidbit</a:t>
            </a:r>
            <a:r>
              <a:rPr lang="en-US" sz="3300" dirty="0" smtClean="0">
                <a:solidFill>
                  <a:srgbClr val="660033"/>
                </a:solidFill>
              </a:rPr>
              <a:t>!  </a:t>
            </a:r>
            <a:r>
              <a:rPr lang="en-US" sz="3300" b="1" dirty="0" err="1" smtClean="0">
                <a:solidFill>
                  <a:srgbClr val="7030A0"/>
                </a:solidFill>
              </a:rPr>
              <a:t>Teshuva</a:t>
            </a:r>
            <a:r>
              <a:rPr lang="en-US" sz="3300" b="1" dirty="0" smtClean="0">
                <a:solidFill>
                  <a:srgbClr val="7030A0"/>
                </a:solidFill>
              </a:rPr>
              <a:t> refers to a person turning their life around </a:t>
            </a:r>
            <a:br>
              <a:rPr lang="en-US" sz="3300" b="1" dirty="0" smtClean="0">
                <a:solidFill>
                  <a:srgbClr val="7030A0"/>
                </a:solidFill>
              </a:rPr>
            </a:br>
            <a:r>
              <a:rPr lang="en-US" sz="3300" b="1" dirty="0" smtClean="0">
                <a:solidFill>
                  <a:srgbClr val="7030A0"/>
                </a:solidFill>
              </a:rPr>
              <a:t>and returning to Yahusha!  </a:t>
            </a:r>
            <a:r>
              <a:rPr lang="en-US" sz="3300" dirty="0" smtClean="0">
                <a:solidFill>
                  <a:srgbClr val="660033"/>
                </a:solidFill>
              </a:rPr>
              <a:t>The Feast of Trumpets is heralding the </a:t>
            </a:r>
            <a:br>
              <a:rPr lang="en-US" sz="3300" dirty="0" smtClean="0">
                <a:solidFill>
                  <a:srgbClr val="660033"/>
                </a:solidFill>
              </a:rPr>
            </a:br>
            <a:r>
              <a:rPr lang="en-US" sz="3300" dirty="0" smtClean="0">
                <a:solidFill>
                  <a:srgbClr val="660033"/>
                </a:solidFill>
              </a:rPr>
              <a:t>autumnal equinox (a turning of the year)!  </a:t>
            </a:r>
            <a:br>
              <a:rPr lang="en-US" sz="3300" dirty="0" smtClean="0">
                <a:solidFill>
                  <a:srgbClr val="660033"/>
                </a:solidFill>
              </a:rPr>
            </a:br>
            <a:r>
              <a:rPr lang="en-US" sz="3300" b="1" dirty="0" smtClean="0">
                <a:solidFill>
                  <a:srgbClr val="7030A0"/>
                </a:solidFill>
              </a:rPr>
              <a:t>The autumnal equinox is a sign for the time of turning…which corresponds nicely with the Day of Atonement!</a:t>
            </a:r>
          </a:p>
          <a:p>
            <a:endParaRPr lang="en-US" dirty="0"/>
          </a:p>
        </p:txBody>
      </p:sp>
      <p:sp>
        <p:nvSpPr>
          <p:cNvPr id="4" name="Slide Number Placeholder 3"/>
          <p:cNvSpPr>
            <a:spLocks noGrp="1"/>
          </p:cNvSpPr>
          <p:nvPr>
            <p:ph type="sldNum" sz="quarter" idx="12"/>
          </p:nvPr>
        </p:nvSpPr>
        <p:spPr/>
        <p:txBody>
          <a:bodyPr/>
          <a:lstStyle/>
          <a:p>
            <a:fld id="{2C483DBC-9F3F-4995-8876-E5EF69BB8F1F}" type="slidenum">
              <a:rPr lang="en-US" sz="1800" smtClean="0"/>
              <a:pPr/>
              <a:t>98</a:t>
            </a:fld>
            <a:endParaRPr lang="en-US" sz="1800" dirty="0"/>
          </a:p>
        </p:txBody>
      </p:sp>
      <p:sp>
        <p:nvSpPr>
          <p:cNvPr id="2" name="Title 1"/>
          <p:cNvSpPr>
            <a:spLocks noGrp="1"/>
          </p:cNvSpPr>
          <p:nvPr>
            <p:ph type="title"/>
          </p:nvPr>
        </p:nvSpPr>
        <p:spPr>
          <a:xfrm>
            <a:off x="228600" y="274638"/>
            <a:ext cx="8686800" cy="868362"/>
          </a:xfrm>
        </p:spPr>
        <p:txBody>
          <a:bodyPr>
            <a:normAutofit/>
            <a:scene3d>
              <a:camera prst="orthographicFront"/>
              <a:lightRig rig="soft" dir="t">
                <a:rot lat="0" lon="0" rev="10800000"/>
              </a:lightRig>
            </a:scene3d>
            <a:sp3d>
              <a:bevelT w="27940" h="12700"/>
              <a:contourClr>
                <a:srgbClr val="DDDDDD"/>
              </a:contourClr>
            </a:sp3d>
          </a:bodyPr>
          <a:lstStyle/>
          <a:p>
            <a:pPr fontAlgn="t"/>
            <a:r>
              <a:rPr lang="en-US" sz="4800" b="1" spc="150" dirty="0" smtClean="0">
                <a:ln w="11430"/>
                <a:solidFill>
                  <a:srgbClr val="F8F8F8"/>
                </a:solidFill>
                <a:effectLst>
                  <a:outerShdw blurRad="25400" algn="tl" rotWithShape="0">
                    <a:srgbClr val="000000">
                      <a:alpha val="43000"/>
                    </a:srgbClr>
                  </a:outerShdw>
                </a:effectLst>
              </a:rPr>
              <a:t>Equinox Proof in the Bible #3</a:t>
            </a:r>
            <a:endParaRPr lang="en-US" sz="48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943600"/>
          </a:xfrm>
        </p:spPr>
        <p:txBody>
          <a:bodyPr>
            <a:normAutofit fontScale="92500" lnSpcReduction="20000"/>
          </a:bodyPr>
          <a:lstStyle/>
          <a:p>
            <a:pPr marL="0" indent="0">
              <a:buNone/>
            </a:pPr>
            <a:r>
              <a:rPr lang="en-US" sz="3800" b="1" i="1" dirty="0" smtClean="0">
                <a:solidFill>
                  <a:srgbClr val="660033"/>
                </a:solidFill>
                <a:effectLst>
                  <a:glow rad="228600">
                    <a:schemeClr val="bg1">
                      <a:alpha val="87000"/>
                    </a:schemeClr>
                  </a:glow>
                </a:effectLst>
              </a:rPr>
              <a:t>James 1:16-17  </a:t>
            </a:r>
            <a:r>
              <a:rPr lang="en-US" sz="3200" b="1" i="1" dirty="0" smtClean="0">
                <a:ln>
                  <a:solidFill>
                    <a:srgbClr val="002060"/>
                  </a:solidFill>
                </a:ln>
                <a:solidFill>
                  <a:srgbClr val="00B050"/>
                </a:solidFill>
                <a:effectLst>
                  <a:glow rad="228600">
                    <a:schemeClr val="bg1">
                      <a:alpha val="87000"/>
                    </a:schemeClr>
                  </a:glow>
                </a:effectLst>
              </a:rPr>
              <a:t>Do not be deceived</a:t>
            </a:r>
            <a:r>
              <a:rPr lang="en-US" sz="3200" i="1" dirty="0" smtClean="0">
                <a:ln>
                  <a:solidFill>
                    <a:srgbClr val="002060"/>
                  </a:solidFill>
                </a:ln>
                <a:solidFill>
                  <a:srgbClr val="00B050"/>
                </a:solidFill>
                <a:effectLst>
                  <a:glow rad="228600">
                    <a:schemeClr val="bg1">
                      <a:alpha val="87000"/>
                    </a:schemeClr>
                  </a:glow>
                </a:effectLst>
              </a:rPr>
              <a:t>, </a:t>
            </a:r>
            <a:r>
              <a:rPr lang="en-US" sz="3200" b="1" i="1" dirty="0" smtClean="0">
                <a:solidFill>
                  <a:srgbClr val="005392"/>
                </a:solidFill>
                <a:effectLst>
                  <a:glow rad="228600">
                    <a:schemeClr val="bg1">
                      <a:alpha val="87000"/>
                    </a:schemeClr>
                  </a:glow>
                </a:effectLst>
              </a:rPr>
              <a:t>my beloved brethren.  </a:t>
            </a:r>
            <a:r>
              <a:rPr lang="en-US" sz="3200" b="1" i="1" baseline="30000" dirty="0" smtClean="0">
                <a:solidFill>
                  <a:srgbClr val="005392"/>
                </a:solidFill>
                <a:effectLst>
                  <a:glow rad="228600">
                    <a:schemeClr val="bg1">
                      <a:alpha val="87000"/>
                    </a:schemeClr>
                  </a:glow>
                </a:effectLst>
              </a:rPr>
              <a:t>17 </a:t>
            </a:r>
            <a:r>
              <a:rPr lang="en-US" sz="3200" b="1" i="1" dirty="0" smtClean="0">
                <a:solidFill>
                  <a:srgbClr val="005392"/>
                </a:solidFill>
                <a:effectLst>
                  <a:glow rad="228600">
                    <a:schemeClr val="bg1">
                      <a:alpha val="87000"/>
                    </a:schemeClr>
                  </a:glow>
                </a:effectLst>
              </a:rPr>
              <a:t>Every good gift and every perfect gift is from above, and comes down from the Father of lights, with whom there is no variation or </a:t>
            </a:r>
            <a:r>
              <a:rPr lang="en-US" sz="3200" b="1" i="1" dirty="0" smtClean="0">
                <a:ln>
                  <a:solidFill>
                    <a:srgbClr val="002060"/>
                  </a:solidFill>
                </a:ln>
                <a:solidFill>
                  <a:srgbClr val="00B050"/>
                </a:solidFill>
                <a:effectLst>
                  <a:glow rad="228600">
                    <a:schemeClr val="bg1">
                      <a:alpha val="87000"/>
                    </a:schemeClr>
                  </a:glow>
                </a:effectLst>
              </a:rPr>
              <a:t>shadow of turning </a:t>
            </a:r>
            <a:r>
              <a:rPr lang="en-US" sz="2200" b="1" i="1" dirty="0" smtClean="0">
                <a:ln>
                  <a:solidFill>
                    <a:srgbClr val="002060"/>
                  </a:solidFill>
                </a:ln>
                <a:solidFill>
                  <a:srgbClr val="00B050"/>
                </a:solidFill>
                <a:effectLst>
                  <a:glow rad="228600">
                    <a:schemeClr val="bg1">
                      <a:alpha val="87000"/>
                    </a:schemeClr>
                  </a:glow>
                </a:effectLst>
              </a:rPr>
              <a:t>[G5157].</a:t>
            </a:r>
            <a:r>
              <a:rPr lang="en-US" sz="2600" i="1" dirty="0" smtClean="0">
                <a:ln>
                  <a:solidFill>
                    <a:srgbClr val="002060"/>
                  </a:solidFill>
                </a:ln>
                <a:solidFill>
                  <a:srgbClr val="005392"/>
                </a:solidFill>
                <a:effectLst>
                  <a:glow rad="228600">
                    <a:schemeClr val="bg1">
                      <a:alpha val="87000"/>
                    </a:schemeClr>
                  </a:glow>
                </a:effectLst>
              </a:rPr>
              <a:t>  </a:t>
            </a:r>
            <a:endParaRPr lang="en-US" dirty="0" smtClean="0">
              <a:ln>
                <a:solidFill>
                  <a:srgbClr val="002060"/>
                </a:solidFill>
              </a:ln>
              <a:solidFill>
                <a:srgbClr val="FF0000"/>
              </a:solidFill>
              <a:effectLst>
                <a:glow rad="228600">
                  <a:schemeClr val="bg1">
                    <a:alpha val="87000"/>
                  </a:schemeClr>
                </a:glow>
              </a:effectLst>
            </a:endParaRPr>
          </a:p>
          <a:p>
            <a:pPr marL="0" indent="0" fontAlgn="t">
              <a:buNone/>
            </a:pPr>
            <a:r>
              <a:rPr lang="en-US" sz="1300" dirty="0" smtClean="0"/>
              <a:t> </a:t>
            </a:r>
          </a:p>
          <a:p>
            <a:pPr marL="0" indent="0" fontAlgn="t">
              <a:buNone/>
            </a:pPr>
            <a:r>
              <a:rPr lang="en-US" sz="3400" b="1" dirty="0" smtClean="0">
                <a:solidFill>
                  <a:srgbClr val="660033"/>
                </a:solidFill>
              </a:rPr>
              <a:t>What is a shadow of turning?  </a:t>
            </a:r>
            <a:r>
              <a:rPr lang="en-US" sz="3400" dirty="0" smtClean="0"/>
              <a:t>The purpose of a sun dial is to show a “shadow of turning”!   </a:t>
            </a:r>
            <a:br>
              <a:rPr lang="en-US" sz="3400" dirty="0" smtClean="0"/>
            </a:br>
            <a:r>
              <a:rPr lang="en-US" sz="3400" dirty="0" smtClean="0"/>
              <a:t>On a correctly installed sun dial, there will be </a:t>
            </a:r>
            <a:br>
              <a:rPr lang="en-US" sz="3400" dirty="0" smtClean="0"/>
            </a:br>
            <a:r>
              <a:rPr lang="en-US" sz="3400" dirty="0" smtClean="0"/>
              <a:t>no shadow when the Tequfah (equinox) occurs! </a:t>
            </a:r>
          </a:p>
          <a:p>
            <a:pPr marL="0" indent="0" fontAlgn="t">
              <a:buNone/>
            </a:pPr>
            <a:r>
              <a:rPr lang="en-US" sz="1300" dirty="0" smtClean="0"/>
              <a:t> </a:t>
            </a:r>
          </a:p>
          <a:p>
            <a:pPr marL="0" indent="0" algn="ctr" fontAlgn="t">
              <a:buNone/>
            </a:pPr>
            <a:r>
              <a:rPr lang="en-US" sz="3400" b="1" dirty="0" smtClean="0">
                <a:solidFill>
                  <a:srgbClr val="7030A0"/>
                </a:solidFill>
              </a:rPr>
              <a:t>So the perfect gift of Yahuah is the point of “no” shadow of turning.  </a:t>
            </a:r>
            <a:br>
              <a:rPr lang="en-US" sz="3400" b="1" dirty="0" smtClean="0">
                <a:solidFill>
                  <a:srgbClr val="7030A0"/>
                </a:solidFill>
              </a:rPr>
            </a:br>
            <a:r>
              <a:rPr lang="en-US" sz="3400" b="1" dirty="0" smtClean="0">
                <a:solidFill>
                  <a:srgbClr val="7030A0"/>
                </a:solidFill>
              </a:rPr>
              <a:t>It is the point of the equinox!!  </a:t>
            </a:r>
          </a:p>
          <a:p>
            <a:pPr marL="0" indent="0" fontAlgn="t">
              <a:buNone/>
            </a:pPr>
            <a:r>
              <a:rPr lang="en-US" sz="1300" dirty="0" smtClean="0"/>
              <a:t> </a:t>
            </a:r>
          </a:p>
        </p:txBody>
      </p:sp>
      <p:sp>
        <p:nvSpPr>
          <p:cNvPr id="4" name="Slide Number Placeholder 3"/>
          <p:cNvSpPr>
            <a:spLocks noGrp="1"/>
          </p:cNvSpPr>
          <p:nvPr>
            <p:ph type="sldNum" sz="quarter" idx="12"/>
          </p:nvPr>
        </p:nvSpPr>
        <p:spPr>
          <a:xfrm>
            <a:off x="3991088" y="6416675"/>
            <a:ext cx="1161826" cy="365125"/>
          </a:xfrm>
        </p:spPr>
        <p:txBody>
          <a:bodyPr/>
          <a:lstStyle/>
          <a:p>
            <a:fld id="{2C483DBC-9F3F-4995-8876-E5EF69BB8F1F}" type="slidenum">
              <a:rPr lang="en-US" sz="1800" smtClean="0"/>
              <a:pPr/>
              <a:t>99</a:t>
            </a:fld>
            <a:endParaRPr lang="en-US" sz="1800" dirty="0"/>
          </a:p>
        </p:txBody>
      </p:sp>
      <p:sp>
        <p:nvSpPr>
          <p:cNvPr id="2" name="Title 1"/>
          <p:cNvSpPr>
            <a:spLocks noGrp="1"/>
          </p:cNvSpPr>
          <p:nvPr>
            <p:ph type="title"/>
          </p:nvPr>
        </p:nvSpPr>
        <p:spPr>
          <a:xfrm>
            <a:off x="457200" y="338328"/>
            <a:ext cx="8229600" cy="728472"/>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Equinox Proof in the Bible #4</a:t>
            </a:r>
            <a:endParaRPr lang="en-US"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8729</TotalTime>
  <Words>4322</Words>
  <Application>Microsoft Office PowerPoint</Application>
  <PresentationFormat>On-screen Show (4:3)</PresentationFormat>
  <Paragraphs>1012</Paragraphs>
  <Slides>121</Slides>
  <Notes>6</Notes>
  <HiddenSlides>0</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Waveform</vt:lpstr>
      <vt:lpstr>Discovering  Yahuah’s Covenant Calendar</vt:lpstr>
      <vt:lpstr>Who is Beth Holtwick? </vt:lpstr>
      <vt:lpstr> Journey to Remember</vt:lpstr>
      <vt:lpstr>PowerPoint Presentation</vt:lpstr>
      <vt:lpstr>Introduction </vt:lpstr>
      <vt:lpstr>Introduction by Charlene</vt:lpstr>
      <vt:lpstr>Covenant Calendar Mandate</vt:lpstr>
      <vt:lpstr>Calendar Explosions</vt:lpstr>
      <vt:lpstr>PowerPoint Presentation</vt:lpstr>
      <vt:lpstr>PowerPoint Presentation</vt:lpstr>
      <vt:lpstr>Qualifications for Calendar Study According to Beth!</vt:lpstr>
      <vt:lpstr>Beth Gives Special Thanks To …</vt:lpstr>
      <vt:lpstr>Covenant Calendar Journey</vt:lpstr>
      <vt:lpstr>Beth’s Calendar Journey 1st Theory on Chodesh</vt:lpstr>
      <vt:lpstr>Beth Encounters  BREAK DOWN #1…  Beth felt her 12 hrs. of research turned out with ridiculous results and that Yahuah would not use such a “wishy-washy” system for counting the festal calendar months through the Mazzaroth! (Starting over with prayer!)</vt:lpstr>
      <vt:lpstr>PowerPoint Presentation</vt:lpstr>
      <vt:lpstr>Finding Out What  Yahuah’s Calendar ISN’T!</vt:lpstr>
      <vt:lpstr>#1  Festal Calendar Isn’t Based  on Abib Barley</vt:lpstr>
      <vt:lpstr>Festal Calendar Isn’t Abib Barley                                                             (con’t)</vt:lpstr>
      <vt:lpstr>PowerPoint Presentation</vt:lpstr>
      <vt:lpstr>#2 Festal Calendar Is NOT Moon Based (con’t)</vt:lpstr>
      <vt:lpstr>#3 What Is The Purpose of the Moon?</vt:lpstr>
      <vt:lpstr>#3 What Is The Purpose of the Moon? (a)  agricultural seasons!</vt:lpstr>
      <vt:lpstr>PowerPoint Presentation</vt:lpstr>
      <vt:lpstr>PowerPoint Presentation</vt:lpstr>
      <vt:lpstr>Purpose of the Moon? (con’t)</vt:lpstr>
      <vt:lpstr>#4  What About a 13th Month?</vt:lpstr>
      <vt:lpstr>#5  Oh no! …Moon Worship!</vt:lpstr>
      <vt:lpstr>Time to do a Double-Take…</vt:lpstr>
      <vt:lpstr>Double-Take #1 on Homage</vt:lpstr>
      <vt:lpstr>Double-Take #2  on Homage</vt:lpstr>
      <vt:lpstr>Double-Take #3  on Homage</vt:lpstr>
      <vt:lpstr>Beth asks:  “Don’t believe me?”</vt:lpstr>
      <vt:lpstr>     Apostasy Among Yahuah’s People         (630 BC)</vt:lpstr>
      <vt:lpstr>What About a Conspiracy Theory Against Moses’ Commands in Deut 4 &amp; 17?</vt:lpstr>
      <vt:lpstr>Who Would Hide These  Two Commands?</vt:lpstr>
      <vt:lpstr>PowerPoint Presentation</vt:lpstr>
      <vt:lpstr>When Did Moon Worship Start? Was Moon Worship a “change”  of Yahuah’s “times”? </vt:lpstr>
      <vt:lpstr>  False ‘gods’ In Abraham’s Time? (“new” OT History?)</vt:lpstr>
      <vt:lpstr>Names of these ‘no gods’  Have Changed Over Time</vt:lpstr>
      <vt:lpstr>PowerPoint Presentation</vt:lpstr>
      <vt:lpstr>   Apostasy Continues to Grow      with Judah!  (710-605 BC) </vt:lpstr>
      <vt:lpstr>(710 BC)  Apostasy Infiltrates  Government and Temple</vt:lpstr>
      <vt:lpstr>(624 BC)  Apostasy Infiltrates  Government and Temple (con’t)</vt:lpstr>
      <vt:lpstr>(600 BC)  Apostasy Infiltrates  Government and Temple (con’t)</vt:lpstr>
      <vt:lpstr>Judgment is Sure to Come</vt:lpstr>
      <vt:lpstr>Things that must be  considered …Today!</vt:lpstr>
      <vt:lpstr>PowerPoint Presentation</vt:lpstr>
      <vt:lpstr>It’s Time to be  Moving Forward</vt:lpstr>
      <vt:lpstr>1st Creation Covenant!</vt:lpstr>
      <vt:lpstr>Proposed Calendar Count</vt:lpstr>
      <vt:lpstr>Question #1:   Could Yah’s Calendar Be That Easy?</vt:lpstr>
      <vt:lpstr>Question #2:   What about the Extra 5 Days?</vt:lpstr>
      <vt:lpstr>Question #2 (con’t):   What about the Extra 5 Days?</vt:lpstr>
      <vt:lpstr>What Civilizations Changed Their Calendar Year?</vt:lpstr>
      <vt:lpstr>What Civilizations Changed?                                   (con’t)</vt:lpstr>
      <vt:lpstr>Truly A Miracle!</vt:lpstr>
      <vt:lpstr>Before Moving On:</vt:lpstr>
      <vt:lpstr>PowerPoint Presentation</vt:lpstr>
      <vt:lpstr>Hezekiah’s BEST Decision</vt:lpstr>
      <vt:lpstr>Question #3:   Yahusha’s Calendar vs the Jews’</vt:lpstr>
      <vt:lpstr>Beth’s BREAK DOWN #2</vt:lpstr>
      <vt:lpstr>So, now it is                 “Time to Dig In”!</vt:lpstr>
      <vt:lpstr>Another Bunny Trail?</vt:lpstr>
      <vt:lpstr>Discovering  Yahuah’s Covenant Calendar</vt:lpstr>
      <vt:lpstr>Proof of Yahusha’s Calendar</vt:lpstr>
      <vt:lpstr>Proof #1:  John 7:2-9…  Yahusha at the Feast of Sukkot</vt:lpstr>
      <vt:lpstr>Proof #1:  John 7:10-14… (con’t)</vt:lpstr>
      <vt:lpstr>Proof #1:  John 7:15-19… (final)</vt:lpstr>
      <vt:lpstr>Proof #2:  Luke 2:41-43…  The Boy Yahusha at the Temple</vt:lpstr>
      <vt:lpstr>Proof #2:  Luke 2:43-51… (con’t)</vt:lpstr>
      <vt:lpstr>Proof #2:  Conclusion for Luke 2 </vt:lpstr>
      <vt:lpstr>Proof #3: Revisiting YHWH’s Words</vt:lpstr>
      <vt:lpstr>Proof #3: Revisiting YHWH’s Words</vt:lpstr>
      <vt:lpstr>Proof #4: Revisiting Yahusha’s Words</vt:lpstr>
      <vt:lpstr>Proof #4: Yahusha’s Words (con’t)</vt:lpstr>
      <vt:lpstr>Back to the Calendar</vt:lpstr>
      <vt:lpstr>What is the Mazzaroth?</vt:lpstr>
      <vt:lpstr>YHWH’s Master Time Clock</vt:lpstr>
      <vt:lpstr>The Ultimate 2nd Witness! </vt:lpstr>
      <vt:lpstr>Precedence Over the Sun?</vt:lpstr>
      <vt:lpstr>The Faithful Equinox</vt:lpstr>
      <vt:lpstr>Great Pyramid of Giza</vt:lpstr>
      <vt:lpstr>Knowledge &amp; Timing!</vt:lpstr>
      <vt:lpstr>Beth Hits the Brakes!</vt:lpstr>
      <vt:lpstr>A 2nd Confirmation</vt:lpstr>
      <vt:lpstr>Back to YHWH’s Time Clock</vt:lpstr>
      <vt:lpstr>What’s Missing?</vt:lpstr>
      <vt:lpstr>What does Yahuah’s Moon do?</vt:lpstr>
      <vt:lpstr>Under Her Feet…?</vt:lpstr>
      <vt:lpstr>Stars and Sun…Now What?</vt:lpstr>
      <vt:lpstr>What is the Equinox (Tequfah)?</vt:lpstr>
      <vt:lpstr>What is the Equinox (con’t)?</vt:lpstr>
      <vt:lpstr>Equinox/Tequfah (con’t)?</vt:lpstr>
      <vt:lpstr>The Perfect Tequfah</vt:lpstr>
      <vt:lpstr>Always Verify the Equinox!</vt:lpstr>
      <vt:lpstr>Equinox Proof in the Bible #1 &amp; 2</vt:lpstr>
      <vt:lpstr>Equinox Proof in the Bible #3</vt:lpstr>
      <vt:lpstr>Equinox Proof in the Bible #4</vt:lpstr>
      <vt:lpstr>Equinox Proof with G5157 - trope</vt:lpstr>
      <vt:lpstr>Benefits of the Equinox!</vt:lpstr>
      <vt:lpstr>The Year Starts When?</vt:lpstr>
      <vt:lpstr>Introducing the Sun Dial!</vt:lpstr>
      <vt:lpstr>Don’t Be Deceived!</vt:lpstr>
      <vt:lpstr>Don’t Be Deceived!</vt:lpstr>
      <vt:lpstr>Don’t Be Deceived!</vt:lpstr>
      <vt:lpstr>PowerPoint Presentation</vt:lpstr>
      <vt:lpstr>Don’t Be Deceived! (con’t)</vt:lpstr>
      <vt:lpstr>Don’t Be Deceived!</vt:lpstr>
      <vt:lpstr>“Teshuva” to – Chodesh!</vt:lpstr>
      <vt:lpstr>How long is a Month/Chodesh?</vt:lpstr>
      <vt:lpstr>What about the Summer Solstice and Fall Equinox?</vt:lpstr>
      <vt:lpstr>What is the Festal Month’s Cycle?</vt:lpstr>
      <vt:lpstr>The 30 Day Lunar Month                            in the Torah</vt:lpstr>
      <vt:lpstr>Yahuah’s Calendar Counting!</vt:lpstr>
      <vt:lpstr>Easy Counting Principle </vt:lpstr>
      <vt:lpstr>Just Keep Counting</vt:lpstr>
      <vt:lpstr>PowerPoint Presentation</vt:lpstr>
      <vt:lpstr>Walking in Yahusha’s Footsteps is the best place to walk!</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Yah’s Covenant Calendar</dc:title>
  <dc:creator>Beth</dc:creator>
  <cp:lastModifiedBy>Rae</cp:lastModifiedBy>
  <cp:revision>706</cp:revision>
  <cp:lastPrinted>2019-04-03T00:32:05Z</cp:lastPrinted>
  <dcterms:created xsi:type="dcterms:W3CDTF">2019-03-01T02:13:39Z</dcterms:created>
  <dcterms:modified xsi:type="dcterms:W3CDTF">2021-06-06T03:09:21Z</dcterms:modified>
</cp:coreProperties>
</file>